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8" r:id="rId2"/>
    <p:sldId id="339" r:id="rId3"/>
    <p:sldId id="356" r:id="rId4"/>
    <p:sldId id="295" r:id="rId5"/>
    <p:sldId id="372" r:id="rId6"/>
    <p:sldId id="296" r:id="rId7"/>
    <p:sldId id="297" r:id="rId8"/>
    <p:sldId id="298" r:id="rId9"/>
    <p:sldId id="384" r:id="rId10"/>
    <p:sldId id="385" r:id="rId11"/>
    <p:sldId id="370" r:id="rId12"/>
    <p:sldId id="371" r:id="rId13"/>
    <p:sldId id="369" r:id="rId14"/>
    <p:sldId id="368" r:id="rId15"/>
    <p:sldId id="336" r:id="rId16"/>
    <p:sldId id="332" r:id="rId17"/>
    <p:sldId id="345" r:id="rId18"/>
    <p:sldId id="373" r:id="rId19"/>
    <p:sldId id="374" r:id="rId20"/>
    <p:sldId id="379" r:id="rId21"/>
    <p:sldId id="380" r:id="rId22"/>
    <p:sldId id="381" r:id="rId23"/>
    <p:sldId id="382" r:id="rId24"/>
    <p:sldId id="383" r:id="rId25"/>
    <p:sldId id="375" r:id="rId26"/>
    <p:sldId id="376" r:id="rId27"/>
    <p:sldId id="307" r:id="rId28"/>
    <p:sldId id="309" r:id="rId29"/>
    <p:sldId id="333" r:id="rId30"/>
    <p:sldId id="311" r:id="rId31"/>
    <p:sldId id="312" r:id="rId32"/>
    <p:sldId id="334" r:id="rId33"/>
    <p:sldId id="335" r:id="rId34"/>
    <p:sldId id="315" r:id="rId35"/>
    <p:sldId id="331" r:id="rId36"/>
    <p:sldId id="34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77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9C34-21C4-4841-AC4D-680980185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C71A7-8C03-FE42-9878-BE9EADF06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DD95-70BD-2F49-BB98-68AD4462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837B3-7AFE-174B-9693-1C6D356B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C8FBF-4B43-A149-8631-4A3D5C61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6476-4C63-FB4B-A2FB-1FE35D8A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DF69B-ADF7-B74F-8A8E-88AE91C5C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0D13F-FB54-3443-9ACF-D2F89CD8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7908-13E4-FA44-BC9C-78E25E82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1165-C29F-564B-95CD-707F8ECF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1CAEA-501B-AE48-B6AA-39B86AF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9029-E41D-8D4B-940F-F77699038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5D63-C265-5B46-89AD-3A8D5053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6833-81CF-3941-90C4-AE0BF747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8B81-4F27-FE4E-B96C-11F85670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BB58-1E4E-134F-8249-5DFC22CA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560B-878C-B942-813A-500F5EA87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C37A-201F-CC4E-826E-5A81076E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71D0-923E-1440-BB6C-A2F9A3A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D439B-7F87-EB49-B072-96CEDBEA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6B10-00D9-2C41-A155-F9229304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AB6DE-8F42-204B-9C8D-D5BF2B34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8EF8-1399-3140-94D3-B6171C7E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785C-0E31-B145-8B22-4E1D52B7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F1C8-C9D6-EE42-B9DF-81752E02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E5FF-9583-9543-9BFC-1ACD070A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84316-C7AF-BA47-84FC-FD311745F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585A4-E872-7046-9616-530001D92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35F65-2D30-324C-952A-4CDFFB7A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FB046-DB1D-6441-8AFD-B7638728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82AD2-1418-4343-8019-9673EF1D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5982-79E2-0046-BB8E-65A05E33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E4657-71D2-8C43-B3D5-73524E42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EF304-6EB5-E648-B1D1-5EA1BBBBB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8F732-B549-1942-8004-7CA578E7B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A2A2D-56CC-C345-B488-0C979C213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039B0-6C63-EB4A-9652-C2679D2E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044A8-4787-0741-9C4C-F6DBD43E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F6EE3-E606-E64F-B88F-F77A7EE0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CFA6-4A67-5A44-A673-B5EE73A7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F2C62-CA9A-3D4F-9971-4898B877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4E058-1DE9-A345-A0D5-4B40E93E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9D20-17F2-E140-B546-CEBC3C55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F3F8C-CAEC-C149-B94E-74145D9A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1741A-5581-8548-9E5C-377BCD5A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4E87D-99E6-E544-944E-4DC60437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51A3-CEB2-EA4D-A139-C9B9EC37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B774-A43C-0B4B-90F5-9B26EB90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050B-51A1-7E42-B54C-5A6B618D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357E3-0339-BD48-8E51-44DC9F1C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BC2E7-40AF-D446-8905-7E7AD791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34EC2-789C-0746-9691-6196787C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48AD-1FE7-2245-957A-C01ADC01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21EB9-01E8-8040-A91D-F7571AAE7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1D290-A58C-0D47-AE9E-1A02CFE05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D12D-72F5-1341-80E3-3AB2C493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8F48B-E5C8-5A43-AD79-D4518D6D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D08C8-2269-6447-BE02-BBE45BA5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5C042-8E9E-D240-BD0D-0DB9205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90B9-CD1A-924C-98E1-916235870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4735D-7B24-FC40-8E6E-34120EEC3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7A1B-80FF-5440-9CEC-0130287B716E}" type="datetimeFigureOut">
              <a:rPr lang="en-US" smtClean="0"/>
              <a:t>11/29/20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8F97-C09E-DD42-9455-EC904A2BF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A0653-E0D2-4E45-A825-10D2297C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2003-6209-AE4B-A63E-6CC1C8C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q203gyf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6UQX7ZdkT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q203gyf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6UQX7ZdkT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f9rDnVFa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Wfn8hbXRp8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cEaaXhlE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het.colorado.edu/sims/html/reactants-products-and-leftovers/latest/reactants-products-and-leftovers_en.html" TargetMode="External"/><Relationship Id="rId5" Type="http://schemas.openxmlformats.org/officeDocument/2006/relationships/hyperlink" Target="https://www.youtube.com/watch?v=N0dTXcoHI-I" TargetMode="External"/><Relationship Id="rId4" Type="http://schemas.openxmlformats.org/officeDocument/2006/relationships/hyperlink" Target="https://www.youtube.com/watch?v=Mlu_v8rE1T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79" y="16327"/>
            <a:ext cx="723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1020: Introduction to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190610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/>
                <a:cs typeface="Candara"/>
              </a:rPr>
              <a:t>Module 9: Stoichiometry</a:t>
            </a: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9.1:  </a:t>
            </a:r>
            <a:r>
              <a:rPr lang="en-US" sz="2800" dirty="0">
                <a:latin typeface="Candara"/>
                <a:cs typeface="Candara"/>
              </a:rPr>
              <a:t>Stoichiometry uses coefficients as molar conversion factors</a:t>
            </a:r>
          </a:p>
          <a:p>
            <a:pPr lvl="1"/>
            <a:endParaRPr lang="en-US" sz="12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9.2:  </a:t>
            </a:r>
            <a:r>
              <a:rPr lang="en-US" sz="2800" dirty="0">
                <a:latin typeface="Candara"/>
                <a:cs typeface="Candara"/>
              </a:rPr>
              <a:t>Mass-to-mole and mass-to-mass conversions</a:t>
            </a:r>
            <a:endParaRPr lang="en-US" sz="2800" i="1" dirty="0">
              <a:latin typeface="Candara"/>
              <a:cs typeface="Candara"/>
            </a:endParaRPr>
          </a:p>
          <a:p>
            <a:pPr lvl="1"/>
            <a:endParaRPr lang="en-US" sz="12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9.3:  </a:t>
            </a:r>
            <a:r>
              <a:rPr lang="en-US" sz="2800" dirty="0">
                <a:latin typeface="Candara"/>
                <a:cs typeface="Candara"/>
              </a:rPr>
              <a:t>Molarity and solution stoichiometry</a:t>
            </a:r>
            <a:endParaRPr lang="en-US" sz="2400" b="1" dirty="0">
              <a:latin typeface="Candara"/>
              <a:cs typeface="Candara"/>
            </a:endParaRP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9.4:  </a:t>
            </a:r>
            <a:r>
              <a:rPr lang="en-US" sz="2800" dirty="0">
                <a:latin typeface="Candara"/>
                <a:cs typeface="Candara"/>
              </a:rPr>
              <a:t>Limiting reactants, theoretical and percent yields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903768" y="1570909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2714D-E9BC-5C4D-BC58-0EDA7F7143C7}"/>
              </a:ext>
            </a:extLst>
          </p:cNvPr>
          <p:cNvSpPr txBox="1"/>
          <p:nvPr/>
        </p:nvSpPr>
        <p:spPr>
          <a:xfrm>
            <a:off x="7816437" y="4841269"/>
            <a:ext cx="41777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Resources on Canvas: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Periodic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Complete mole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Quick summary of Module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Guide to LR and 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628D4-1B70-D142-95AE-3B239554FD2E}"/>
              </a:ext>
            </a:extLst>
          </p:cNvPr>
          <p:cNvSpPr txBox="1"/>
          <p:nvPr/>
        </p:nvSpPr>
        <p:spPr>
          <a:xfrm>
            <a:off x="125563" y="6370441"/>
            <a:ext cx="501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Atoms First 2/e p. 363 -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6C78F-589B-9749-A289-BB27DEC533BA}"/>
              </a:ext>
            </a:extLst>
          </p:cNvPr>
          <p:cNvCxnSpPr/>
          <p:nvPr/>
        </p:nvCxnSpPr>
        <p:spPr>
          <a:xfrm>
            <a:off x="7790311" y="4989430"/>
            <a:ext cx="0" cy="1681609"/>
          </a:xfrm>
          <a:prstGeom prst="line">
            <a:avLst/>
          </a:prstGeom>
          <a:ln w="57150">
            <a:solidFill>
              <a:srgbClr val="7A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8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9.1: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1098688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9.1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D77DA-D202-D446-8A46-237763E89DA7}"/>
              </a:ext>
            </a:extLst>
          </p:cNvPr>
          <p:cNvSpPr txBox="1"/>
          <p:nvPr/>
        </p:nvSpPr>
        <p:spPr>
          <a:xfrm>
            <a:off x="292918" y="2187992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9, problems 1 - 4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2AF079-1886-664E-BDF9-DC1CE2DFCF56}"/>
              </a:ext>
            </a:extLst>
          </p:cNvPr>
          <p:cNvSpPr txBox="1"/>
          <p:nvPr/>
        </p:nvSpPr>
        <p:spPr>
          <a:xfrm>
            <a:off x="323697" y="3198116"/>
            <a:ext cx="111718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0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‘Stoichiometry’ (Bozeman Science)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https://www.youtube.com/watch?v=LQq203gyftA</a:t>
            </a:r>
            <a:endParaRPr lang="en-US" sz="2400" dirty="0">
              <a:latin typeface="Candara"/>
              <a:cs typeface="Candara"/>
            </a:endParaRPr>
          </a:p>
          <a:p>
            <a:pPr marL="11112"/>
            <a:endParaRPr lang="en-US" sz="1000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'Mole ratio practice problems' (DeWitt)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4"/>
              </a:rPr>
              <a:t>https://www.youtube.com/watch?v=S6UQX7ZdkTg</a:t>
            </a:r>
            <a:r>
              <a:rPr lang="en-US" sz="2400" dirty="0">
                <a:latin typeface="Candara"/>
                <a:cs typeface="Candara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061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905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8: Introduction to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0" y="1193796"/>
            <a:ext cx="107084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9.2:  Mass-to-mole and mass-to-mass conversions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Perform stoichiometric calculations involving mass and moles 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81764" y="6370609"/>
            <a:ext cx="402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p.365 - 368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340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Stoichiometry is the ratio at which chemicals react in order to obey the law of conservation of mass.</a:t>
            </a:r>
          </a:p>
          <a:p>
            <a:pPr marL="457200" indent="-457200">
              <a:buAutoNum type="arabicPeriod"/>
            </a:pPr>
            <a:endParaRPr lang="en-US" sz="2800" b="1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Stoichiometry allows calculation of </a:t>
            </a:r>
            <a:r>
              <a:rPr lang="en-US" sz="2800" b="1" i="1" dirty="0">
                <a:latin typeface="Candara"/>
                <a:cs typeface="Candara"/>
              </a:rPr>
              <a:t>limiting reactants </a:t>
            </a:r>
            <a:r>
              <a:rPr lang="en-US" sz="2800" i="1" dirty="0">
                <a:latin typeface="Candara"/>
                <a:cs typeface="Candara"/>
              </a:rPr>
              <a:t>and </a:t>
            </a:r>
            <a:r>
              <a:rPr lang="en-US" sz="2800" b="1" i="1" dirty="0">
                <a:latin typeface="Candara"/>
                <a:cs typeface="Candara"/>
              </a:rPr>
              <a:t>theoretical yields </a:t>
            </a:r>
            <a:r>
              <a:rPr lang="en-US" sz="2800" i="1" dirty="0">
                <a:latin typeface="Candara"/>
                <a:cs typeface="Candara"/>
              </a:rPr>
              <a:t>of chemical reactions.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Module 9. Stoichiometry</a:t>
            </a:r>
          </a:p>
        </p:txBody>
      </p:sp>
    </p:spTree>
    <p:extLst>
      <p:ext uri="{BB962C8B-B14F-4D97-AF65-F5344CB8AC3E}">
        <p14:creationId xmlns:p14="http://schemas.microsoft.com/office/powerpoint/2010/main" val="162119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" y="-1"/>
            <a:ext cx="11637825" cy="692497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683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Adding mass-to-mole conversions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79" y="786672"/>
            <a:ext cx="1135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To build a complete mole map we place the stoichiometric </a:t>
            </a:r>
            <a:r>
              <a:rPr lang="en-US" sz="2400" b="1" dirty="0">
                <a:latin typeface="Candara"/>
                <a:cs typeface="Candara"/>
              </a:rPr>
              <a:t>mole-t0-mole conversion </a:t>
            </a:r>
            <a:r>
              <a:rPr lang="en-US" sz="2400" dirty="0">
                <a:latin typeface="Candara"/>
                <a:cs typeface="Candara"/>
              </a:rPr>
              <a:t>in the center and then build out using conversion factors we’re more familiar with, like </a:t>
            </a:r>
            <a:r>
              <a:rPr lang="en-US" sz="2400" b="1" dirty="0">
                <a:latin typeface="Candara"/>
                <a:cs typeface="Candara"/>
              </a:rPr>
              <a:t>formula or molecular weight </a:t>
            </a:r>
            <a:r>
              <a:rPr lang="en-US" sz="2400" dirty="0">
                <a:latin typeface="Candara"/>
                <a:cs typeface="Candara"/>
              </a:rPr>
              <a:t>(MW, g/mol)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1" y="-2506"/>
            <a:ext cx="697500" cy="69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30C7A1-3A4B-8546-ACCB-992480D55690}"/>
              </a:ext>
            </a:extLst>
          </p:cNvPr>
          <p:cNvGrpSpPr/>
          <p:nvPr/>
        </p:nvGrpSpPr>
        <p:grpSpPr>
          <a:xfrm>
            <a:off x="1765663" y="2390167"/>
            <a:ext cx="8536220" cy="2675777"/>
            <a:chOff x="310934" y="3907042"/>
            <a:chExt cx="8536220" cy="2675777"/>
          </a:xfrm>
        </p:grpSpPr>
        <p:sp>
          <p:nvSpPr>
            <p:cNvPr id="3" name="Rounded Rectangle 2"/>
            <p:cNvSpPr/>
            <p:nvPr/>
          </p:nvSpPr>
          <p:spPr>
            <a:xfrm>
              <a:off x="2858348" y="3907043"/>
              <a:ext cx="1257823" cy="11450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ndara"/>
                  <a:cs typeface="Candara"/>
                </a:rPr>
                <a:t>moles</a:t>
              </a:r>
            </a:p>
            <a:p>
              <a:pPr algn="ctr"/>
              <a:r>
                <a:rPr lang="en-US" sz="2800" b="1" dirty="0">
                  <a:latin typeface="Candara"/>
                  <a:cs typeface="Candara"/>
                </a:rPr>
                <a:t>A</a:t>
              </a:r>
              <a:endParaRPr lang="en-US" sz="1600" b="1" dirty="0">
                <a:latin typeface="Candara"/>
                <a:cs typeface="Candar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0934" y="3907043"/>
              <a:ext cx="1674162" cy="11450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ndara"/>
                  <a:cs typeface="Candara"/>
                </a:rPr>
                <a:t>mass (g)</a:t>
              </a:r>
            </a:p>
            <a:p>
              <a:pPr algn="ctr"/>
              <a:r>
                <a:rPr lang="en-US" sz="2800" b="1" dirty="0">
                  <a:latin typeface="Candara"/>
                  <a:cs typeface="Candara"/>
                </a:rPr>
                <a:t>A</a:t>
              </a:r>
              <a:endParaRPr lang="en-US" sz="1200" b="1" dirty="0">
                <a:latin typeface="Candara"/>
                <a:cs typeface="Candara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0652" y="4496479"/>
              <a:ext cx="693941" cy="1693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ular Callout 7"/>
            <p:cNvSpPr/>
            <p:nvPr/>
          </p:nvSpPr>
          <p:spPr>
            <a:xfrm>
              <a:off x="1389689" y="5379487"/>
              <a:ext cx="1408484" cy="854432"/>
            </a:xfrm>
            <a:prstGeom prst="wedgeRoundRectCallout">
              <a:avLst>
                <a:gd name="adj1" fmla="val 14794"/>
                <a:gd name="adj2" fmla="val -123611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MW A</a:t>
              </a: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(g/</a:t>
              </a:r>
              <a:r>
                <a:rPr lang="en-US" sz="2400" b="1" dirty="0" err="1">
                  <a:solidFill>
                    <a:srgbClr val="0000FF"/>
                  </a:solidFill>
                  <a:latin typeface="Candara"/>
                  <a:cs typeface="Candara"/>
                </a:rPr>
                <a:t>mol</a:t>
              </a:r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)</a:t>
              </a: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3431304" y="5331846"/>
              <a:ext cx="2442091" cy="1250973"/>
            </a:xfrm>
            <a:prstGeom prst="wedgeRoundRectCallout">
              <a:avLst>
                <a:gd name="adj1" fmla="val -2260"/>
                <a:gd name="adj2" fmla="val -99848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Stoichiometric ratio of</a:t>
              </a: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A : B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325189" y="3907042"/>
              <a:ext cx="1521965" cy="11450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ndara"/>
                  <a:cs typeface="Candara"/>
                </a:rPr>
                <a:t>mass (g)</a:t>
              </a:r>
            </a:p>
            <a:p>
              <a:pPr algn="ctr"/>
              <a:r>
                <a:rPr lang="en-US" sz="2800" b="1" dirty="0">
                  <a:latin typeface="Candara"/>
                  <a:cs typeface="Candara"/>
                </a:rPr>
                <a:t>B</a:t>
              </a:r>
              <a:endParaRPr lang="en-US" sz="1600" b="1" dirty="0">
                <a:latin typeface="Candara"/>
                <a:cs typeface="Candara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51434" y="3907042"/>
              <a:ext cx="1257823" cy="11450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ndara"/>
                  <a:cs typeface="Candara"/>
                </a:rPr>
                <a:t>moles</a:t>
              </a:r>
            </a:p>
            <a:p>
              <a:pPr algn="ctr"/>
              <a:r>
                <a:rPr lang="en-US" sz="2800" b="1" dirty="0">
                  <a:latin typeface="Candara"/>
                  <a:cs typeface="Candara"/>
                </a:rPr>
                <a:t>B</a:t>
              </a:r>
              <a:endParaRPr lang="en-US" sz="1200" b="1" dirty="0">
                <a:latin typeface="Candara"/>
                <a:cs typeface="Candara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281660" y="4516465"/>
              <a:ext cx="693941" cy="1693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530994" y="4479545"/>
              <a:ext cx="693941" cy="1693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ular Callout 29"/>
            <p:cNvSpPr/>
            <p:nvPr/>
          </p:nvSpPr>
          <p:spPr>
            <a:xfrm>
              <a:off x="6370990" y="5381978"/>
              <a:ext cx="1408484" cy="854432"/>
            </a:xfrm>
            <a:prstGeom prst="wedgeRoundRectCallout">
              <a:avLst>
                <a:gd name="adj1" fmla="val -1814"/>
                <a:gd name="adj2" fmla="val -123611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MW B</a:t>
              </a: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(g/</a:t>
              </a:r>
              <a:r>
                <a:rPr lang="en-US" sz="2400" b="1" dirty="0" err="1">
                  <a:solidFill>
                    <a:srgbClr val="0000FF"/>
                  </a:solidFill>
                  <a:latin typeface="Candara"/>
                  <a:cs typeface="Candara"/>
                </a:rPr>
                <a:t>mol</a:t>
              </a:r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A44F99-7ADA-9049-A1C3-A1550AA3C165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AAA73-BC91-4643-A0EC-D0B9EE7EF5ED}"/>
              </a:ext>
            </a:extLst>
          </p:cNvPr>
          <p:cNvSpPr txBox="1"/>
          <p:nvPr/>
        </p:nvSpPr>
        <p:spPr>
          <a:xfrm>
            <a:off x="228594" y="5591721"/>
            <a:ext cx="1135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This allows us to start with mass of reactants and calculate mass of product </a:t>
            </a:r>
            <a:r>
              <a:rPr lang="en-US" sz="2400" b="1" dirty="0">
                <a:latin typeface="Candara"/>
                <a:cs typeface="Candara"/>
              </a:rPr>
              <a:t>(the yield) </a:t>
            </a:r>
            <a:r>
              <a:rPr lang="en-US" sz="2400" dirty="0">
                <a:latin typeface="Candara"/>
                <a:cs typeface="Candara"/>
              </a:rPr>
              <a:t>that can be made with that reactant: classic stoichiometry!</a:t>
            </a:r>
          </a:p>
        </p:txBody>
      </p:sp>
    </p:spTree>
    <p:extLst>
      <p:ext uri="{BB962C8B-B14F-4D97-AF65-F5344CB8AC3E}">
        <p14:creationId xmlns:p14="http://schemas.microsoft.com/office/powerpoint/2010/main" val="8384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" y="0"/>
            <a:ext cx="11492278" cy="67579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5" y="-169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Using the expanded mass-to-mole map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41" y="786672"/>
            <a:ext cx="112083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mass of sodium hydroxide is required to produce 16 g of milk of magnesia, Mg(OH)2?</a:t>
            </a:r>
          </a:p>
          <a:p>
            <a:r>
              <a:rPr lang="en-US" sz="2400" dirty="0">
                <a:latin typeface="Candara"/>
                <a:cs typeface="Candara"/>
              </a:rPr>
              <a:t>		MgCl2(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+ 2Na(OH)(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Mg(OH)2(s) + 2NaCl(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33" y="-2506"/>
            <a:ext cx="697500" cy="697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9256" y="5013859"/>
            <a:ext cx="1651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16 g Mg(OH)2									g Na(OH)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	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920335" y="5169363"/>
            <a:ext cx="1275443" cy="19438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51406" y="5402758"/>
            <a:ext cx="300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Mg(OH)2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3689" y="4930356"/>
            <a:ext cx="280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mol Na(OH)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3251237" y="5563616"/>
            <a:ext cx="268138" cy="2005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9457" y="4930356"/>
            <a:ext cx="262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 mol Mg(OH)2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5176" y="5416343"/>
            <a:ext cx="49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987" y="2592696"/>
            <a:ext cx="715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 mass P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moles P    moles R    mass R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9488" y="5416343"/>
            <a:ext cx="355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 mol Na(OH)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2868120" y="5013860"/>
            <a:ext cx="1551757" cy="27566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4914434" y="5536024"/>
            <a:ext cx="1673261" cy="22895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V="1">
            <a:off x="7476997" y="5563616"/>
            <a:ext cx="1438780" cy="20136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V="1">
            <a:off x="4939295" y="5104913"/>
            <a:ext cx="1449374" cy="1289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0919" y="4028467"/>
            <a:ext cx="420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Mg(OH)2  =  58.30 g/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90822" y="4028467"/>
            <a:ext cx="41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Na(OH)     =  40.00 g/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95898" y="4930356"/>
            <a:ext cx="49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1977" y="5399631"/>
            <a:ext cx="49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45724" y="5418660"/>
            <a:ext cx="1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58.30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92268" y="4963639"/>
            <a:ext cx="1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40.00 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26909" y="5000002"/>
            <a:ext cx="200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= 22</a:t>
            </a:r>
          </a:p>
        </p:txBody>
      </p:sp>
      <p:sp>
        <p:nvSpPr>
          <p:cNvPr id="32" name="TextBox 31"/>
          <p:cNvSpPr txBox="1"/>
          <p:nvPr/>
        </p:nvSpPr>
        <p:spPr>
          <a:xfrm rot="20334436">
            <a:off x="10059608" y="1766206"/>
            <a:ext cx="1496749" cy="1015663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exchange</a:t>
            </a:r>
            <a:b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(double dis)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646663F0-1791-DD4D-BF04-EB5056295892}"/>
              </a:ext>
            </a:extLst>
          </p:cNvPr>
          <p:cNvSpPr/>
          <p:nvPr/>
        </p:nvSpPr>
        <p:spPr>
          <a:xfrm>
            <a:off x="2203592" y="3227539"/>
            <a:ext cx="1408485" cy="482305"/>
          </a:xfrm>
          <a:prstGeom prst="wedgeRoundRectCallout">
            <a:avLst>
              <a:gd name="adj1" fmla="val 29100"/>
              <a:gd name="adj2" fmla="val -97594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MW of P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249F46F-1F5F-C444-B0AD-96CBDA71C9C9}"/>
              </a:ext>
            </a:extLst>
          </p:cNvPr>
          <p:cNvSpPr/>
          <p:nvPr/>
        </p:nvSpPr>
        <p:spPr>
          <a:xfrm>
            <a:off x="3878856" y="3216041"/>
            <a:ext cx="2062163" cy="641949"/>
          </a:xfrm>
          <a:prstGeom prst="wedgeRoundRectCallout">
            <a:avLst>
              <a:gd name="adj1" fmla="val -1624"/>
              <a:gd name="adj2" fmla="val -90199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R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coefficients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P 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FCC17ABD-F2B5-F145-B8A4-C276F2B80892}"/>
              </a:ext>
            </a:extLst>
          </p:cNvPr>
          <p:cNvSpPr/>
          <p:nvPr/>
        </p:nvSpPr>
        <p:spPr>
          <a:xfrm>
            <a:off x="6196858" y="3265352"/>
            <a:ext cx="1408485" cy="482305"/>
          </a:xfrm>
          <a:prstGeom prst="wedgeRoundRectCallout">
            <a:avLst>
              <a:gd name="adj1" fmla="val -24692"/>
              <a:gd name="adj2" fmla="val -97594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MW of 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4BF60A-54A3-D841-AF42-7CE545388355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11723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35" grpId="0"/>
      <p:bldP spid="37" grpId="0"/>
      <p:bldP spid="41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33" grpId="0" animBg="1"/>
      <p:bldP spid="34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" y="0"/>
            <a:ext cx="11610153" cy="67579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6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Try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42" y="786672"/>
            <a:ext cx="1132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mass of oxygen gas is consumed when 702 g of octane are combusted?</a:t>
            </a:r>
          </a:p>
          <a:p>
            <a:r>
              <a:rPr lang="en-US" sz="2400" dirty="0">
                <a:latin typeface="Candara"/>
                <a:cs typeface="Candara"/>
              </a:rPr>
              <a:t>		      		2C8H18 + 25o2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16CO2  + 18H2O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81" y="-2506"/>
            <a:ext cx="697500" cy="697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6544" y="4821673"/>
            <a:ext cx="1065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702 g C8H18									 g O2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	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537623" y="4969787"/>
            <a:ext cx="1091952" cy="21563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20657" y="5224429"/>
            <a:ext cx="196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C8H18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0650" y="4752027"/>
            <a:ext cx="183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O2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923941" y="5385286"/>
            <a:ext cx="268138" cy="2005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91524" y="4752027"/>
            <a:ext cx="196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 mol C8H18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87880" y="5238014"/>
            <a:ext cx="3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4478" y="2274039"/>
            <a:ext cx="841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 octane (g)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octane 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  O2 (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  O2 (g)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6403" y="5238014"/>
            <a:ext cx="151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 mol O2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3209158" y="4969787"/>
            <a:ext cx="1317401" cy="10256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5252958" y="5370236"/>
            <a:ext cx="1252560" cy="2164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flipV="1">
            <a:off x="7757620" y="5349554"/>
            <a:ext cx="845408" cy="22635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V="1">
            <a:off x="5325270" y="4871810"/>
            <a:ext cx="777672" cy="23104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82299" y="4752027"/>
            <a:ext cx="54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39661" y="5221302"/>
            <a:ext cx="3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41337" y="5214205"/>
            <a:ext cx="134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114.23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18297" y="4785310"/>
            <a:ext cx="125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31.98 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60871" y="4821673"/>
            <a:ext cx="247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= 2.46 E3</a:t>
            </a:r>
          </a:p>
        </p:txBody>
      </p:sp>
      <p:sp>
        <p:nvSpPr>
          <p:cNvPr id="31" name="Oval 30"/>
          <p:cNvSpPr/>
          <p:nvPr/>
        </p:nvSpPr>
        <p:spPr>
          <a:xfrm>
            <a:off x="10917924" y="800490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 rot="20334436">
            <a:off x="9438522" y="2309218"/>
            <a:ext cx="1749197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combustion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621ED53A-8A06-224B-9D10-A645ABDB717C}"/>
              </a:ext>
            </a:extLst>
          </p:cNvPr>
          <p:cNvSpPr/>
          <p:nvPr/>
        </p:nvSpPr>
        <p:spPr>
          <a:xfrm>
            <a:off x="2061136" y="3038747"/>
            <a:ext cx="1874694" cy="776758"/>
          </a:xfrm>
          <a:prstGeom prst="wedgeRoundRectCallout">
            <a:avLst>
              <a:gd name="adj1" fmla="val 21680"/>
              <a:gd name="adj2" fmla="val -948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C8H18 = 114.23 g/mol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148FB03-2EE1-944D-88C9-D8C3D4887BA9}"/>
              </a:ext>
            </a:extLst>
          </p:cNvPr>
          <p:cNvSpPr/>
          <p:nvPr/>
        </p:nvSpPr>
        <p:spPr>
          <a:xfrm>
            <a:off x="4281316" y="3041474"/>
            <a:ext cx="1874694" cy="776758"/>
          </a:xfrm>
          <a:prstGeom prst="wedgeRoundRectCallout">
            <a:avLst>
              <a:gd name="adj1" fmla="val 22342"/>
              <a:gd name="adj2" fmla="val -96580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25 mol O2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 mol C8H18</a:t>
            </a:r>
          </a:p>
        </p:txBody>
      </p:sp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id="{D2475F52-B86E-704B-8703-DEF0303D7038}"/>
              </a:ext>
            </a:extLst>
          </p:cNvPr>
          <p:cNvSpPr/>
          <p:nvPr/>
        </p:nvSpPr>
        <p:spPr>
          <a:xfrm>
            <a:off x="6425588" y="3038747"/>
            <a:ext cx="1874694" cy="776758"/>
          </a:xfrm>
          <a:prstGeom prst="wedgeRoundRectCallout">
            <a:avLst>
              <a:gd name="adj1" fmla="val -5664"/>
              <a:gd name="adj2" fmla="val -96669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O2 =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31.99 g/mol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554150-0F32-944A-A046-A21D87E1D647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25105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35" grpId="0"/>
      <p:bldP spid="37" grpId="0"/>
      <p:bldP spid="41" grpId="0"/>
      <p:bldP spid="50" grpId="0"/>
      <p:bldP spid="51" grpId="0"/>
      <p:bldP spid="52" grpId="0"/>
      <p:bldP spid="53" grpId="0"/>
      <p:bldP spid="54" grpId="0"/>
      <p:bldP spid="33" grpId="0" animBg="1"/>
      <p:bldP spid="3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6" y="0"/>
            <a:ext cx="11506140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-169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9.2: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84" y="-2506"/>
            <a:ext cx="697500" cy="69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003" y="801942"/>
            <a:ext cx="1138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Draw a mole-map that explains the use of these conversion factors?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atomic or molar mass (MW)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stoichiometric ratios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03" y="2532819"/>
            <a:ext cx="1138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(2) Use that mole-map to solve quantitative problems relating mass or moles of one reactant or product to mass or moles of any other reactant or product?</a:t>
            </a:r>
          </a:p>
        </p:txBody>
      </p:sp>
    </p:spTree>
    <p:extLst>
      <p:ext uri="{BB962C8B-B14F-4D97-AF65-F5344CB8AC3E}">
        <p14:creationId xmlns:p14="http://schemas.microsoft.com/office/powerpoint/2010/main" val="193216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9.2: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1098688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9.2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D77DA-D202-D446-8A46-237763E89DA7}"/>
              </a:ext>
            </a:extLst>
          </p:cNvPr>
          <p:cNvSpPr txBox="1"/>
          <p:nvPr/>
        </p:nvSpPr>
        <p:spPr>
          <a:xfrm>
            <a:off x="292918" y="2187992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9, problems 5 - 7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2AF079-1886-664E-BDF9-DC1CE2DFCF56}"/>
              </a:ext>
            </a:extLst>
          </p:cNvPr>
          <p:cNvSpPr txBox="1"/>
          <p:nvPr/>
        </p:nvSpPr>
        <p:spPr>
          <a:xfrm>
            <a:off x="323697" y="3198116"/>
            <a:ext cx="111718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463550" indent="-452438"/>
            <a:endParaRPr lang="en-US" sz="12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‘Stoichiometry’ (Bozeman Science)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https://www.youtube.com/watch?v=LQq203gyftA</a:t>
            </a:r>
            <a:endParaRPr lang="en-US" sz="2400" dirty="0">
              <a:latin typeface="Candara"/>
              <a:cs typeface="Candara"/>
            </a:endParaRPr>
          </a:p>
          <a:p>
            <a:pPr marL="11112"/>
            <a:endParaRPr lang="en-US" sz="1000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'Mole ratio practice problems' (DeWitt)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4"/>
              </a:rPr>
              <a:t>https://www.youtube.com/watch?v=S6UQX7ZdkTg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85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9: Stoichiometry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0" y="1193796"/>
            <a:ext cx="104625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9.3:  Molarity and solution stoichiometry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Perform stoichiometric calculations involving moles, volumes, and and solution molarity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81764" y="6370609"/>
            <a:ext cx="399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p.373 - 376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340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Stoichiometry is the ratio at which chemicals react in order to obey the law of conservation of mass.</a:t>
            </a:r>
          </a:p>
          <a:p>
            <a:pPr marL="457200" indent="-457200">
              <a:buAutoNum type="arabicPeriod"/>
            </a:pPr>
            <a:endParaRPr lang="en-US" sz="2800" b="1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Stoichiometry allows calculation of </a:t>
            </a:r>
            <a:r>
              <a:rPr lang="en-US" sz="2800" b="1" i="1" dirty="0">
                <a:latin typeface="Candara"/>
                <a:cs typeface="Candara"/>
              </a:rPr>
              <a:t>limiting reactants </a:t>
            </a:r>
            <a:r>
              <a:rPr lang="en-US" sz="2800" i="1" dirty="0">
                <a:latin typeface="Candara"/>
                <a:cs typeface="Candara"/>
              </a:rPr>
              <a:t>and </a:t>
            </a:r>
            <a:r>
              <a:rPr lang="en-US" sz="2800" b="1" i="1" dirty="0">
                <a:latin typeface="Candara"/>
                <a:cs typeface="Candara"/>
              </a:rPr>
              <a:t>theoretical yields </a:t>
            </a:r>
            <a:r>
              <a:rPr lang="en-US" sz="2800" i="1" dirty="0">
                <a:latin typeface="Candara"/>
                <a:cs typeface="Candara"/>
              </a:rPr>
              <a:t>of chemical reactions.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Module 9. Stoichiometry</a:t>
            </a:r>
          </a:p>
        </p:txBody>
      </p:sp>
    </p:spTree>
    <p:extLst>
      <p:ext uri="{BB962C8B-B14F-4D97-AF65-F5344CB8AC3E}">
        <p14:creationId xmlns:p14="http://schemas.microsoft.com/office/powerpoint/2010/main" val="66583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9: Stoichiometry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0" y="1193796"/>
            <a:ext cx="1099094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9.1:  Stoichiometry: coefficients as molar conversion factors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Explain the concept of stoichiometry as it pertains to chemical reactions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Use balanced chemical equations to derive stoichiometric factors relating amounts of reactants and products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81764" y="6370609"/>
            <a:ext cx="402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p.363 - 364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" y="0"/>
            <a:ext cx="11610153" cy="67579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6" y="-169"/>
            <a:ext cx="779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Stoichiometry of solution chemistry...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42" y="786672"/>
            <a:ext cx="1132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…requires us to add </a:t>
            </a:r>
            <a:r>
              <a:rPr lang="en-US" sz="2400" b="1" dirty="0">
                <a:latin typeface="Candara"/>
                <a:cs typeface="Candara"/>
              </a:rPr>
              <a:t>molarity</a:t>
            </a:r>
            <a:r>
              <a:rPr lang="en-US" sz="2400" dirty="0">
                <a:latin typeface="Candara"/>
                <a:cs typeface="Candara"/>
              </a:rPr>
              <a:t> (M or mole / 1 L) as another conversion factor. 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81" y="-2506"/>
            <a:ext cx="697500" cy="6975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E554150-0F32-944A-A046-A21D87E1D647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84BFA25-86D4-4741-A1A5-2AB04B96A007}"/>
              </a:ext>
            </a:extLst>
          </p:cNvPr>
          <p:cNvSpPr/>
          <p:nvPr/>
        </p:nvSpPr>
        <p:spPr>
          <a:xfrm>
            <a:off x="2652414" y="1322011"/>
            <a:ext cx="3436995" cy="2435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5D29ED-AB08-7B42-9C85-AA30347DA3BC}"/>
              </a:ext>
            </a:extLst>
          </p:cNvPr>
          <p:cNvCxnSpPr/>
          <p:nvPr/>
        </p:nvCxnSpPr>
        <p:spPr>
          <a:xfrm flipV="1">
            <a:off x="5115647" y="2697508"/>
            <a:ext cx="0" cy="97390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608BDA7-74CD-9346-80FB-F4BD39FF67F3}"/>
              </a:ext>
            </a:extLst>
          </p:cNvPr>
          <p:cNvSpPr/>
          <p:nvPr/>
        </p:nvSpPr>
        <p:spPr>
          <a:xfrm>
            <a:off x="4356869" y="1435060"/>
            <a:ext cx="1521965" cy="1145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ndara"/>
                <a:cs typeface="Candara"/>
              </a:rPr>
              <a:t>volume</a:t>
            </a:r>
          </a:p>
          <a:p>
            <a:pPr algn="ctr"/>
            <a:r>
              <a:rPr lang="en-US" sz="2800" b="1" dirty="0">
                <a:latin typeface="Candara"/>
                <a:cs typeface="Candara"/>
              </a:rPr>
              <a:t>(L)</a:t>
            </a:r>
            <a:endParaRPr lang="en-US" sz="1400" b="1" dirty="0">
              <a:latin typeface="Candara"/>
              <a:cs typeface="Candara"/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9A161FBC-738F-0F46-9858-AA70702F2581}"/>
              </a:ext>
            </a:extLst>
          </p:cNvPr>
          <p:cNvSpPr/>
          <p:nvPr/>
        </p:nvSpPr>
        <p:spPr>
          <a:xfrm>
            <a:off x="2831297" y="2569348"/>
            <a:ext cx="1408484" cy="939875"/>
          </a:xfrm>
          <a:prstGeom prst="wedgeRoundRectCallout">
            <a:avLst>
              <a:gd name="adj1" fmla="val 102592"/>
              <a:gd name="adj2" fmla="val 1081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M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/ 1L)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DAA182E-6EC6-8B4B-AE95-57CFC17F14B6}"/>
              </a:ext>
            </a:extLst>
          </p:cNvPr>
          <p:cNvSpPr/>
          <p:nvPr/>
        </p:nvSpPr>
        <p:spPr>
          <a:xfrm>
            <a:off x="4344510" y="3783439"/>
            <a:ext cx="1521965" cy="1145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ndara"/>
                <a:cs typeface="Candara"/>
              </a:rPr>
              <a:t>moles</a:t>
            </a:r>
            <a:endParaRPr lang="en-US" sz="1600" b="1" dirty="0">
              <a:latin typeface="Candara"/>
              <a:cs typeface="Candara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1DD6CD5-A830-3A4D-8106-577407D20626}"/>
              </a:ext>
            </a:extLst>
          </p:cNvPr>
          <p:cNvSpPr/>
          <p:nvPr/>
        </p:nvSpPr>
        <p:spPr>
          <a:xfrm>
            <a:off x="8290027" y="4899591"/>
            <a:ext cx="1994065" cy="1145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ndara"/>
                <a:cs typeface="Candara"/>
              </a:rPr>
              <a:t>molecules</a:t>
            </a:r>
            <a:endParaRPr lang="en-US" sz="1200" b="1" dirty="0">
              <a:latin typeface="Candara"/>
              <a:cs typeface="Candara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125AE7C-DB09-A94D-8A3B-2B422AF6851C}"/>
              </a:ext>
            </a:extLst>
          </p:cNvPr>
          <p:cNvSpPr/>
          <p:nvPr/>
        </p:nvSpPr>
        <p:spPr>
          <a:xfrm>
            <a:off x="892901" y="3783439"/>
            <a:ext cx="1674162" cy="1145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ndara"/>
                <a:cs typeface="Candara"/>
              </a:rPr>
              <a:t>mass (g)</a:t>
            </a:r>
            <a:endParaRPr lang="en-US" sz="1200" b="1" dirty="0">
              <a:latin typeface="Candara"/>
              <a:cs typeface="Candara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4F891FD-10B5-F640-8912-43A9F1D9B89A}"/>
              </a:ext>
            </a:extLst>
          </p:cNvPr>
          <p:cNvCxnSpPr>
            <a:cxnSpLocks/>
          </p:cNvCxnSpPr>
          <p:nvPr/>
        </p:nvCxnSpPr>
        <p:spPr>
          <a:xfrm flipV="1">
            <a:off x="2705885" y="4372874"/>
            <a:ext cx="1487734" cy="3146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016EA00-F9F4-F24C-B445-D930C38C9D5B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6005297" y="3185414"/>
            <a:ext cx="2532676" cy="120439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>
            <a:extLst>
              <a:ext uri="{FF2B5EF4-FFF2-40B4-BE49-F238E27FC236}">
                <a16:creationId xmlns:a16="http://schemas.microsoft.com/office/drawing/2014/main" id="{5C6F891B-DF1C-6B4E-B6DD-7CAE43396F26}"/>
              </a:ext>
            </a:extLst>
          </p:cNvPr>
          <p:cNvSpPr/>
          <p:nvPr/>
        </p:nvSpPr>
        <p:spPr>
          <a:xfrm>
            <a:off x="1926168" y="5458701"/>
            <a:ext cx="2268377" cy="1250973"/>
          </a:xfrm>
          <a:prstGeom prst="wedgeRoundRectCallout">
            <a:avLst>
              <a:gd name="adj1" fmla="val 14794"/>
              <a:gd name="adj2" fmla="val -123611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atomic or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formula mass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(g/</a:t>
            </a:r>
            <a:r>
              <a:rPr lang="en-US" sz="2400" b="1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)</a:t>
            </a:r>
          </a:p>
        </p:txBody>
      </p: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E59D2499-30BB-6346-A289-E624C7E34C61}"/>
              </a:ext>
            </a:extLst>
          </p:cNvPr>
          <p:cNvSpPr/>
          <p:nvPr/>
        </p:nvSpPr>
        <p:spPr>
          <a:xfrm>
            <a:off x="5314108" y="5475634"/>
            <a:ext cx="1874692" cy="1250973"/>
          </a:xfrm>
          <a:prstGeom prst="wedgeRoundRectCallout">
            <a:avLst>
              <a:gd name="adj1" fmla="val 75384"/>
              <a:gd name="adj2" fmla="val -55634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Avogadro’s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6.02 E23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(____/</a:t>
            </a:r>
            <a:r>
              <a:rPr lang="en-US" sz="2400" b="1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)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CC007D9-4DDA-FB40-A3C6-1A00BB197002}"/>
              </a:ext>
            </a:extLst>
          </p:cNvPr>
          <p:cNvSpPr/>
          <p:nvPr/>
        </p:nvSpPr>
        <p:spPr>
          <a:xfrm>
            <a:off x="8537973" y="2612911"/>
            <a:ext cx="1498170" cy="1145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ndara"/>
                <a:cs typeface="Candara"/>
              </a:rPr>
              <a:t>atoms</a:t>
            </a:r>
            <a:endParaRPr lang="en-US" sz="1200" b="1" dirty="0">
              <a:latin typeface="Candara"/>
              <a:cs typeface="Candara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3CE712F-338C-FB4D-B7F6-37C5AC7DE90C}"/>
              </a:ext>
            </a:extLst>
          </p:cNvPr>
          <p:cNvCxnSpPr>
            <a:cxnSpLocks/>
          </p:cNvCxnSpPr>
          <p:nvPr/>
        </p:nvCxnSpPr>
        <p:spPr>
          <a:xfrm>
            <a:off x="5980350" y="4404335"/>
            <a:ext cx="2268377" cy="120032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EE96C3A-3A45-9A41-9057-AD8F6EA7ECD7}"/>
              </a:ext>
            </a:extLst>
          </p:cNvPr>
          <p:cNvCxnSpPr/>
          <p:nvPr/>
        </p:nvCxnSpPr>
        <p:spPr>
          <a:xfrm flipV="1">
            <a:off x="9274122" y="3885920"/>
            <a:ext cx="0" cy="97390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ular Callout 61">
            <a:extLst>
              <a:ext uri="{FF2B5EF4-FFF2-40B4-BE49-F238E27FC236}">
                <a16:creationId xmlns:a16="http://schemas.microsoft.com/office/drawing/2014/main" id="{51B03D7E-51AA-5F46-9738-8E223D87D1D8}"/>
              </a:ext>
            </a:extLst>
          </p:cNvPr>
          <p:cNvSpPr/>
          <p:nvPr/>
        </p:nvSpPr>
        <p:spPr>
          <a:xfrm>
            <a:off x="9921005" y="3940900"/>
            <a:ext cx="1704265" cy="776756"/>
          </a:xfrm>
          <a:prstGeom prst="wedgeRoundRectCallout">
            <a:avLst>
              <a:gd name="adj1" fmla="val -84305"/>
              <a:gd name="adj2" fmla="val -919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formula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subscripts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105E15D8-D8B7-614E-A353-731CD8D1618E}"/>
              </a:ext>
            </a:extLst>
          </p:cNvPr>
          <p:cNvSpPr/>
          <p:nvPr/>
        </p:nvSpPr>
        <p:spPr>
          <a:xfrm>
            <a:off x="5314108" y="5467789"/>
            <a:ext cx="1874692" cy="1250973"/>
          </a:xfrm>
          <a:prstGeom prst="wedgeRoundRectCallout">
            <a:avLst>
              <a:gd name="adj1" fmla="val 40678"/>
              <a:gd name="adj2" fmla="val -165277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Avogadro’s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6.02 E23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(____/</a:t>
            </a:r>
            <a:r>
              <a:rPr lang="en-US" sz="2400" b="1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778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" y="0"/>
            <a:ext cx="11492278" cy="67579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5" y="-169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Solution stoichiometry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41" y="786672"/>
            <a:ext cx="1120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As an example, lead (II) nitrate and sodium chloride react to form sodium nitrate and the insoluble compound, lead(II) chloride.</a:t>
            </a:r>
            <a:endParaRPr lang="en-US" sz="500" dirty="0">
              <a:latin typeface="Candara"/>
              <a:cs typeface="Candara"/>
            </a:endParaRPr>
          </a:p>
          <a:p>
            <a:endParaRPr lang="en-US" sz="7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Pb(NO3)2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+ 2NaCl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→ PbCl2 (ppt) + 2NaNO3 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</a:t>
            </a:r>
          </a:p>
          <a:p>
            <a:endParaRPr lang="en-US" sz="5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If 0.123 L of a 1.00 M solution of  NaCl is with a 1.50 M solution of  Pb(NO3)2,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what volume of Pb(NO3)2  solution needed to completely precipitate the Pb?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33" y="-2506"/>
            <a:ext cx="697500" cy="697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7312" y="5499815"/>
            <a:ext cx="1145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0.123 L 	1.00 mole NaCl	1 mol Pb(NO3)2	1 L		 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= 0.041 L 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1 L			2 mol NaCl		1.50 mol Pb(NO3)2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232327" y="5694320"/>
            <a:ext cx="257723" cy="473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2599982" y="5994432"/>
            <a:ext cx="268138" cy="2005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1987" y="3376467"/>
            <a:ext cx="1111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 calculate moles NaCl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moles Pb(NO3)2    volume Pb(NO3)2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2895456" y="5670772"/>
            <a:ext cx="1310784" cy="24454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87552" y="4565333"/>
            <a:ext cx="207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0.123L, 1.00 M</a:t>
            </a:r>
          </a:p>
        </p:txBody>
      </p:sp>
      <p:sp>
        <p:nvSpPr>
          <p:cNvPr id="32" name="TextBox 31"/>
          <p:cNvSpPr txBox="1"/>
          <p:nvPr/>
        </p:nvSpPr>
        <p:spPr>
          <a:xfrm rot="20334436">
            <a:off x="10289997" y="1477899"/>
            <a:ext cx="1496749" cy="1015663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exchange</a:t>
            </a:r>
            <a:b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(double dis)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646663F0-1791-DD4D-BF04-EB5056295892}"/>
              </a:ext>
            </a:extLst>
          </p:cNvPr>
          <p:cNvSpPr/>
          <p:nvPr/>
        </p:nvSpPr>
        <p:spPr>
          <a:xfrm>
            <a:off x="2374120" y="4050981"/>
            <a:ext cx="1408485" cy="482305"/>
          </a:xfrm>
          <a:prstGeom prst="wedgeRoundRectCallout">
            <a:avLst>
              <a:gd name="adj1" fmla="val 29100"/>
              <a:gd name="adj2" fmla="val -97594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 and L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249F46F-1F5F-C444-B0AD-96CBDA71C9C9}"/>
              </a:ext>
            </a:extLst>
          </p:cNvPr>
          <p:cNvSpPr/>
          <p:nvPr/>
        </p:nvSpPr>
        <p:spPr>
          <a:xfrm>
            <a:off x="4325291" y="4066571"/>
            <a:ext cx="1874694" cy="482305"/>
          </a:xfrm>
          <a:prstGeom prst="wedgeRoundRectCallout">
            <a:avLst>
              <a:gd name="adj1" fmla="val -9289"/>
              <a:gd name="adj2" fmla="val -109158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coefficients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FCC17ABD-F2B5-F145-B8A4-C276F2B80892}"/>
              </a:ext>
            </a:extLst>
          </p:cNvPr>
          <p:cNvSpPr/>
          <p:nvPr/>
        </p:nvSpPr>
        <p:spPr>
          <a:xfrm>
            <a:off x="7612437" y="4049683"/>
            <a:ext cx="597335" cy="482305"/>
          </a:xfrm>
          <a:prstGeom prst="wedgeRoundRectCallout">
            <a:avLst>
              <a:gd name="adj1" fmla="val -24692"/>
              <a:gd name="adj2" fmla="val -97594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4BF60A-54A3-D841-AF42-7CE545388355}"/>
              </a:ext>
            </a:extLst>
          </p:cNvPr>
          <p:cNvSpPr txBox="1"/>
          <p:nvPr/>
        </p:nvSpPr>
        <p:spPr>
          <a:xfrm>
            <a:off x="132833" y="6469549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BB223-C59D-7A42-9DA9-25B26974C456}"/>
              </a:ext>
            </a:extLst>
          </p:cNvPr>
          <p:cNvSpPr txBox="1"/>
          <p:nvPr/>
        </p:nvSpPr>
        <p:spPr>
          <a:xfrm>
            <a:off x="4913168" y="4569209"/>
            <a:ext cx="75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 :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3C3E94-0767-A741-B1B6-8D35F4482413}"/>
              </a:ext>
            </a:extLst>
          </p:cNvPr>
          <p:cNvSpPr txBox="1"/>
          <p:nvPr/>
        </p:nvSpPr>
        <p:spPr>
          <a:xfrm>
            <a:off x="7354618" y="4562154"/>
            <a:ext cx="108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1.50 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943F8D-81FE-A14E-B8E4-6847A6847D97}"/>
              </a:ext>
            </a:extLst>
          </p:cNvPr>
          <p:cNvSpPr txBox="1"/>
          <p:nvPr/>
        </p:nvSpPr>
        <p:spPr>
          <a:xfrm>
            <a:off x="8758532" y="4019230"/>
            <a:ext cx="3233173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Since M is a conversion factor, start with L.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4AE3F4-F7D3-4446-BB3C-473A51A6D032}"/>
              </a:ext>
            </a:extLst>
          </p:cNvPr>
          <p:cNvCxnSpPr>
            <a:cxnSpLocks/>
          </p:cNvCxnSpPr>
          <p:nvPr/>
        </p:nvCxnSpPr>
        <p:spPr>
          <a:xfrm flipV="1">
            <a:off x="5335753" y="5994432"/>
            <a:ext cx="1156487" cy="22828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23A91F-74F2-E442-AA7A-4AAF53FA2F83}"/>
              </a:ext>
            </a:extLst>
          </p:cNvPr>
          <p:cNvCxnSpPr>
            <a:cxnSpLocks/>
          </p:cNvCxnSpPr>
          <p:nvPr/>
        </p:nvCxnSpPr>
        <p:spPr>
          <a:xfrm flipV="1">
            <a:off x="5423347" y="5623444"/>
            <a:ext cx="1330150" cy="202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7BA9CB-FB46-BE47-AC69-F31A6ECAAFEF}"/>
              </a:ext>
            </a:extLst>
          </p:cNvPr>
          <p:cNvCxnSpPr>
            <a:cxnSpLocks/>
          </p:cNvCxnSpPr>
          <p:nvPr/>
        </p:nvCxnSpPr>
        <p:spPr>
          <a:xfrm flipV="1">
            <a:off x="8490582" y="6013007"/>
            <a:ext cx="1666799" cy="15632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47" grpId="0"/>
      <p:bldP spid="33" grpId="0" animBg="1"/>
      <p:bldP spid="34" grpId="0" animBg="1"/>
      <p:bldP spid="36" grpId="0" animBg="1"/>
      <p:bldP spid="31" grpId="0"/>
      <p:bldP spid="38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" y="0"/>
            <a:ext cx="11492278" cy="67579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55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41" y="786672"/>
            <a:ext cx="1120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volume (in L) of 0.500 M sodium sulfate will react with 275 mL of 0.250 M barium chloride to completely precipitate all  Ba</a:t>
            </a:r>
            <a:r>
              <a:rPr lang="en-US" sz="32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  in the solution?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33" y="-2506"/>
            <a:ext cx="697500" cy="697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7312" y="5408372"/>
            <a:ext cx="11454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0.275 L 	0.250 mole BaCl2	1 mol Na2(SO4)	1 L		    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= 0.138 L 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1 L			1 mol BaCl2		0.500 mol Na2(SO4)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232327" y="5602877"/>
            <a:ext cx="257723" cy="473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2599982" y="5902989"/>
            <a:ext cx="268138" cy="2005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2895456" y="5579329"/>
            <a:ext cx="1310784" cy="24454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87552" y="4516663"/>
            <a:ext cx="33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mol		       mol</a:t>
            </a:r>
          </a:p>
        </p:txBody>
      </p:sp>
      <p:sp>
        <p:nvSpPr>
          <p:cNvPr id="32" name="TextBox 31"/>
          <p:cNvSpPr txBox="1"/>
          <p:nvPr/>
        </p:nvSpPr>
        <p:spPr>
          <a:xfrm rot="20334436">
            <a:off x="10289997" y="1477899"/>
            <a:ext cx="1496749" cy="1015663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exchange</a:t>
            </a:r>
            <a:b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(double dis)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4BF60A-54A3-D841-AF42-7CE545388355}"/>
              </a:ext>
            </a:extLst>
          </p:cNvPr>
          <p:cNvSpPr txBox="1"/>
          <p:nvPr/>
        </p:nvSpPr>
        <p:spPr>
          <a:xfrm>
            <a:off x="132833" y="6469549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943F8D-81FE-A14E-B8E4-6847A6847D97}"/>
              </a:ext>
            </a:extLst>
          </p:cNvPr>
          <p:cNvSpPr txBox="1"/>
          <p:nvPr/>
        </p:nvSpPr>
        <p:spPr>
          <a:xfrm>
            <a:off x="6753497" y="3897196"/>
            <a:ext cx="3795340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When you don’t know what to do, go to moles!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4AE3F4-F7D3-4446-BB3C-473A51A6D032}"/>
              </a:ext>
            </a:extLst>
          </p:cNvPr>
          <p:cNvCxnSpPr>
            <a:cxnSpLocks/>
          </p:cNvCxnSpPr>
          <p:nvPr/>
        </p:nvCxnSpPr>
        <p:spPr>
          <a:xfrm flipV="1">
            <a:off x="5453320" y="5902989"/>
            <a:ext cx="1156487" cy="22828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23A91F-74F2-E442-AA7A-4AAF53FA2F83}"/>
              </a:ext>
            </a:extLst>
          </p:cNvPr>
          <p:cNvCxnSpPr>
            <a:cxnSpLocks/>
          </p:cNvCxnSpPr>
          <p:nvPr/>
        </p:nvCxnSpPr>
        <p:spPr>
          <a:xfrm flipV="1">
            <a:off x="5423347" y="5532001"/>
            <a:ext cx="1330150" cy="20293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7BA9CB-FB46-BE47-AC69-F31A6ECAAFEF}"/>
              </a:ext>
            </a:extLst>
          </p:cNvPr>
          <p:cNvCxnSpPr>
            <a:cxnSpLocks/>
          </p:cNvCxnSpPr>
          <p:nvPr/>
        </p:nvCxnSpPr>
        <p:spPr>
          <a:xfrm flipV="1">
            <a:off x="8490582" y="5921564"/>
            <a:ext cx="1666799" cy="15632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52D86F-066C-5346-8E55-40F8AE817817}"/>
              </a:ext>
            </a:extLst>
          </p:cNvPr>
          <p:cNvSpPr txBox="1"/>
          <p:nvPr/>
        </p:nvSpPr>
        <p:spPr>
          <a:xfrm>
            <a:off x="261098" y="1709347"/>
            <a:ext cx="98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*** Whenever stoichiometry is involved always </a:t>
            </a:r>
            <a:r>
              <a:rPr lang="en-US" sz="2400" b="1" dirty="0">
                <a:latin typeface="Candara"/>
                <a:cs typeface="Candara"/>
              </a:rPr>
              <a:t>start</a:t>
            </a:r>
            <a:r>
              <a:rPr lang="en-US" sz="2400" dirty="0">
                <a:latin typeface="Candara"/>
                <a:cs typeface="Candara"/>
              </a:rPr>
              <a:t> with a balanced        </a:t>
            </a:r>
          </a:p>
          <a:p>
            <a:r>
              <a:rPr lang="en-US" sz="2400" dirty="0">
                <a:latin typeface="Candara"/>
                <a:cs typeface="Candara"/>
              </a:rPr>
              <a:t>        chemical equation.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1BF36-CDC9-5242-B710-286D202E7831}"/>
              </a:ext>
            </a:extLst>
          </p:cNvPr>
          <p:cNvSpPr txBox="1"/>
          <p:nvPr/>
        </p:nvSpPr>
        <p:spPr>
          <a:xfrm>
            <a:off x="1987552" y="3050766"/>
            <a:ext cx="797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Na2(SO4) (</a:t>
            </a:r>
            <a:r>
              <a:rPr lang="en-US" sz="2400" dirty="0" err="1">
                <a:solidFill>
                  <a:srgbClr val="0432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)  +  BaCl2 (</a:t>
            </a:r>
            <a:r>
              <a:rPr lang="en-US" sz="2400" dirty="0" err="1">
                <a:solidFill>
                  <a:srgbClr val="0432FF"/>
                </a:solidFill>
                <a:latin typeface="Candara"/>
                <a:cs typeface="Candara"/>
              </a:rPr>
              <a:t>aq</a:t>
            </a: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)  </a:t>
            </a: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  <a:sym typeface="Wingdings" pitchFamily="2" charset="2"/>
              </a:rPr>
              <a:t>  2NaCl (</a:t>
            </a:r>
            <a:r>
              <a:rPr lang="en-US" sz="2400" dirty="0" err="1">
                <a:solidFill>
                  <a:srgbClr val="0432FF"/>
                </a:solidFill>
                <a:latin typeface="Candara"/>
                <a:cs typeface="Candara"/>
                <a:sym typeface="Wingdings" pitchFamily="2" charset="2"/>
              </a:rPr>
              <a:t>aq</a:t>
            </a:r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  <a:sym typeface="Wingdings" pitchFamily="2" charset="2"/>
              </a:rPr>
              <a:t>) +  Ba(SO4) (ppt)</a:t>
            </a:r>
            <a:endParaRPr lang="en-US" sz="2400" dirty="0">
              <a:solidFill>
                <a:srgbClr val="0432FF"/>
              </a:solidFill>
              <a:latin typeface="Candara"/>
              <a:cs typeface="Candar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19A2E6-18DD-B942-9BD8-2A716894D0BA}"/>
              </a:ext>
            </a:extLst>
          </p:cNvPr>
          <p:cNvSpPr txBox="1"/>
          <p:nvPr/>
        </p:nvSpPr>
        <p:spPr>
          <a:xfrm>
            <a:off x="1987552" y="3453861"/>
            <a:ext cx="797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0.500 M	       0.250 M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/>
                <a:cs typeface="Candara"/>
              </a:rPr>
              <a:t>X L		       0.275 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91DB4A-FFE2-0346-8129-0E4D923A2DD4}"/>
              </a:ext>
            </a:extLst>
          </p:cNvPr>
          <p:cNvCxnSpPr>
            <a:cxnSpLocks/>
          </p:cNvCxnSpPr>
          <p:nvPr/>
        </p:nvCxnSpPr>
        <p:spPr>
          <a:xfrm flipH="1">
            <a:off x="4585062" y="4308311"/>
            <a:ext cx="223602" cy="30288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6EE4F1-C46E-834F-B14E-E3F88B46AC19}"/>
              </a:ext>
            </a:extLst>
          </p:cNvPr>
          <p:cNvCxnSpPr>
            <a:cxnSpLocks/>
          </p:cNvCxnSpPr>
          <p:nvPr/>
        </p:nvCxnSpPr>
        <p:spPr>
          <a:xfrm flipH="1">
            <a:off x="2868120" y="4776882"/>
            <a:ext cx="1261779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59D88F-C92E-9846-AF24-5921228EB63A}"/>
              </a:ext>
            </a:extLst>
          </p:cNvPr>
          <p:cNvCxnSpPr>
            <a:cxnSpLocks/>
          </p:cNvCxnSpPr>
          <p:nvPr/>
        </p:nvCxnSpPr>
        <p:spPr>
          <a:xfrm flipH="1" flipV="1">
            <a:off x="2121230" y="4304185"/>
            <a:ext cx="223602" cy="30288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7" grpId="0"/>
      <p:bldP spid="56" grpId="0"/>
      <p:bldP spid="39" grpId="0" animBg="1"/>
      <p:bldP spid="2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" y="0"/>
            <a:ext cx="11610119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1" y="-16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9.3: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8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849" y="750851"/>
            <a:ext cx="1145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Understand that molarity allows us to solve stoichiometry problems involving solutions?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52" y="1870317"/>
            <a:ext cx="1113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Use stoichiometric conversion and molarity to perform calculations? 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8965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9.3: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26411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9.3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D77DA-D202-D446-8A46-237763E89DA7}"/>
              </a:ext>
            </a:extLst>
          </p:cNvPr>
          <p:cNvSpPr txBox="1"/>
          <p:nvPr/>
        </p:nvSpPr>
        <p:spPr>
          <a:xfrm>
            <a:off x="292918" y="2231158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9, problems 8 - 10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4704C-0534-A14B-B662-AD4F6686D94F}"/>
              </a:ext>
            </a:extLst>
          </p:cNvPr>
          <p:cNvSpPr txBox="1"/>
          <p:nvPr/>
        </p:nvSpPr>
        <p:spPr>
          <a:xfrm>
            <a:off x="323697" y="3641120"/>
            <a:ext cx="11171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</a:t>
            </a:r>
          </a:p>
          <a:p>
            <a:pPr marL="463550" indent="-452438"/>
            <a:endParaRPr lang="en-US" sz="10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‘Molarity practice problems’ (Tyler 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https://www.youtube.com/watch?v=SXf9rDnVFao</a:t>
            </a:r>
            <a:r>
              <a:rPr lang="en-US" sz="2400" dirty="0">
                <a:latin typeface="Candara"/>
                <a:cs typeface="Candara"/>
              </a:rPr>
              <a:t> </a:t>
            </a:r>
            <a:br>
              <a:rPr lang="en-US" sz="1000" dirty="0">
                <a:latin typeface="Candara"/>
                <a:cs typeface="Candara"/>
              </a:rPr>
            </a:br>
            <a:endParaRPr lang="en-US" sz="1000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‘Molarity practice problems (part 2)’ (Tyler 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4"/>
              </a:rPr>
              <a:t>https://www.youtube.com/watch?v=sWfn8hbXRp8</a:t>
            </a:r>
            <a:r>
              <a:rPr lang="en-US" sz="2400" dirty="0">
                <a:latin typeface="Candara"/>
                <a:cs typeface="Candara"/>
              </a:rPr>
              <a:t> </a:t>
            </a:r>
            <a:endParaRPr lang="en-US" sz="1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4724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9: Stoichiometry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20" y="1193796"/>
            <a:ext cx="1099094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9.4:  Limiting reactants and theoretical yield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Explain the concepts of theoretical yield and limiting reactants/reagents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Derive the theoretical yield for a reaction under specified conditions</a:t>
            </a:r>
          </a:p>
          <a:p>
            <a:pPr marL="914400" lvl="3"/>
            <a:endParaRPr lang="en-US" sz="1000" dirty="0">
              <a:latin typeface="Candara"/>
              <a:cs typeface="Candara"/>
            </a:endParaRPr>
          </a:p>
          <a:p>
            <a:pPr lvl="3" indent="-457200">
              <a:buFont typeface="Arial"/>
              <a:buChar char="•"/>
            </a:pPr>
            <a:r>
              <a:rPr lang="en-US" sz="2800" dirty="0">
                <a:latin typeface="Candara"/>
                <a:cs typeface="Candara"/>
              </a:rPr>
              <a:t>Calculate the percent yield for a reaction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8081764" y="6370609"/>
            <a:ext cx="4014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 2/e p.368 - 372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A2C31A-5530-8045-B875-63F4FA993370}"/>
              </a:ext>
            </a:extLst>
          </p:cNvPr>
          <p:cNvSpPr/>
          <p:nvPr/>
        </p:nvSpPr>
        <p:spPr>
          <a:xfrm>
            <a:off x="903768" y="14807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340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Stoichiometry is the ratio at which chemicals react in order to obey the law of conservation of mass.</a:t>
            </a:r>
          </a:p>
          <a:p>
            <a:pPr marL="457200" indent="-457200">
              <a:buAutoNum type="arabicPeriod"/>
            </a:pPr>
            <a:endParaRPr lang="en-US" sz="2800" b="1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Stoichiometry allows calculation of </a:t>
            </a:r>
            <a:r>
              <a:rPr lang="en-US" sz="2800" b="1" i="1" dirty="0">
                <a:latin typeface="Candara"/>
                <a:cs typeface="Candara"/>
              </a:rPr>
              <a:t>limiting reactants </a:t>
            </a:r>
            <a:r>
              <a:rPr lang="en-US" sz="2800" i="1" dirty="0">
                <a:latin typeface="Candara"/>
                <a:cs typeface="Candara"/>
              </a:rPr>
              <a:t>and </a:t>
            </a:r>
            <a:r>
              <a:rPr lang="en-US" sz="2800" b="1" i="1" dirty="0">
                <a:latin typeface="Candara"/>
                <a:cs typeface="Candara"/>
              </a:rPr>
              <a:t>theoretical yields </a:t>
            </a:r>
            <a:r>
              <a:rPr lang="en-US" sz="2800" i="1" dirty="0">
                <a:latin typeface="Candara"/>
                <a:cs typeface="Candara"/>
              </a:rPr>
              <a:t>of chemical reactions.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Module 9. Stoichiometry</a:t>
            </a:r>
          </a:p>
        </p:txBody>
      </p:sp>
    </p:spTree>
    <p:extLst>
      <p:ext uri="{BB962C8B-B14F-4D97-AF65-F5344CB8AC3E}">
        <p14:creationId xmlns:p14="http://schemas.microsoft.com/office/powerpoint/2010/main" val="411975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" y="0"/>
            <a:ext cx="11492280" cy="660006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1" y="-169"/>
            <a:ext cx="959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Limiting reactant and theoretical yield concept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0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892" b="36803"/>
          <a:stretch/>
        </p:blipFill>
        <p:spPr>
          <a:xfrm>
            <a:off x="1330029" y="4426677"/>
            <a:ext cx="9793662" cy="22373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42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876" y="786673"/>
            <a:ext cx="1120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Limiting reactant: </a:t>
            </a:r>
            <a:r>
              <a:rPr lang="en-US" sz="2400" i="1" dirty="0">
                <a:latin typeface="Candara"/>
                <a:cs typeface="Candara"/>
              </a:rPr>
              <a:t>a reactant that is completely consumed by a reaction and dictates the amount of product produced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761" y="1703222"/>
            <a:ext cx="1120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Excess reactant: </a:t>
            </a:r>
            <a:r>
              <a:rPr lang="en-US" sz="2400" i="1" dirty="0">
                <a:latin typeface="Candara"/>
                <a:cs typeface="Candara"/>
              </a:rPr>
              <a:t>a reactant that is </a:t>
            </a:r>
            <a:r>
              <a:rPr lang="en-US" sz="2400" i="1" u="sng" dirty="0">
                <a:latin typeface="Candara"/>
                <a:cs typeface="Candara"/>
              </a:rPr>
              <a:t>not</a:t>
            </a:r>
            <a:r>
              <a:rPr lang="en-US" sz="2400" i="1" dirty="0">
                <a:latin typeface="Candara"/>
                <a:cs typeface="Candara"/>
              </a:rPr>
              <a:t> entirely consumed by a reaction; some excess reactant remains after the reaction occurs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4647" y="3587711"/>
            <a:ext cx="6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 breads + 1 cheese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1 grilled cheese sandwich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7522" y="4049376"/>
            <a:ext cx="21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2B + C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B2C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876" y="2647261"/>
            <a:ext cx="1120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Theoretical yield: </a:t>
            </a:r>
            <a:r>
              <a:rPr lang="en-US" sz="2400" i="1" dirty="0">
                <a:latin typeface="Candara"/>
                <a:cs typeface="Candara"/>
              </a:rPr>
              <a:t>the amount of product that can be made given the amount of limiting reactant available; </a:t>
            </a:r>
            <a:r>
              <a:rPr lang="en-US" sz="2400" i="1" u="sng" dirty="0">
                <a:latin typeface="Candara"/>
                <a:cs typeface="Candara"/>
              </a:rPr>
              <a:t>dependent on </a:t>
            </a:r>
            <a:r>
              <a:rPr lang="en-US" sz="2400" i="1" u="sng" dirty="0" err="1">
                <a:latin typeface="Candara"/>
                <a:cs typeface="Candara"/>
              </a:rPr>
              <a:t>l.r</a:t>
            </a:r>
            <a:r>
              <a:rPr lang="en-US" sz="2400" i="1" u="sng" dirty="0">
                <a:latin typeface="Candara"/>
                <a:cs typeface="Candara"/>
              </a:rPr>
              <a:t>.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 rot="20334436">
            <a:off x="10114838" y="3442168"/>
            <a:ext cx="1410964" cy="83099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synthesis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7370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66" y="0"/>
            <a:ext cx="11519989" cy="71140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36" y="-169"/>
            <a:ext cx="959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Limiting reactant and theoretical yield concept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4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2915" b="-4220"/>
          <a:stretch/>
        </p:blipFill>
        <p:spPr>
          <a:xfrm>
            <a:off x="678866" y="4163884"/>
            <a:ext cx="10476281" cy="2393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66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021" y="875540"/>
            <a:ext cx="1123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Limiting reactant: </a:t>
            </a:r>
            <a:r>
              <a:rPr lang="en-US" sz="2400" i="1" dirty="0">
                <a:latin typeface="Candara"/>
                <a:cs typeface="Candara"/>
              </a:rPr>
              <a:t>a reactant that is completely consumed by a reaction and dictates the amount of product produced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906" y="1792089"/>
            <a:ext cx="1123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Excess reactant: </a:t>
            </a:r>
            <a:r>
              <a:rPr lang="en-US" sz="2400" i="1" dirty="0">
                <a:latin typeface="Candara"/>
                <a:cs typeface="Candara"/>
              </a:rPr>
              <a:t>a reactant that is </a:t>
            </a:r>
            <a:r>
              <a:rPr lang="en-US" sz="2400" i="1" u="sng" dirty="0">
                <a:latin typeface="Candara"/>
                <a:cs typeface="Candara"/>
              </a:rPr>
              <a:t>not</a:t>
            </a:r>
            <a:r>
              <a:rPr lang="en-US" sz="2400" i="1" dirty="0">
                <a:latin typeface="Candara"/>
                <a:cs typeface="Candara"/>
              </a:rPr>
              <a:t> entirely consumed by a reaction; some excess reactant remains after the reaction occurs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7775" y="3613070"/>
            <a:ext cx="6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 breads + 1 cheese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1 grilled cheese sandwich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0650" y="4074735"/>
            <a:ext cx="21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2B + C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B2C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021" y="2647261"/>
            <a:ext cx="1123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Theoretical yield: </a:t>
            </a:r>
            <a:r>
              <a:rPr lang="en-US" sz="2400" i="1" dirty="0">
                <a:latin typeface="Candara"/>
                <a:cs typeface="Candara"/>
              </a:rPr>
              <a:t>the amount of product that can be made given the amount of limiting reactant available; </a:t>
            </a:r>
            <a:r>
              <a:rPr lang="en-US" sz="2400" i="1" u="sng" dirty="0">
                <a:latin typeface="Candara"/>
                <a:cs typeface="Candara"/>
              </a:rPr>
              <a:t>dependent on </a:t>
            </a:r>
            <a:r>
              <a:rPr lang="en-US" sz="2400" i="1" u="sng" dirty="0" err="1">
                <a:latin typeface="Candara"/>
                <a:cs typeface="Candara"/>
              </a:rPr>
              <a:t>l.r</a:t>
            </a:r>
            <a:r>
              <a:rPr lang="en-US" sz="2400" i="1" u="sng" dirty="0">
                <a:latin typeface="Candara"/>
                <a:cs typeface="Candara"/>
              </a:rPr>
              <a:t>.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07924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" y="0"/>
            <a:ext cx="11596284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71" y="-169"/>
            <a:ext cx="813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Predicting yields from limiting reactants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57" y="786673"/>
            <a:ext cx="107859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mass of </a:t>
            </a:r>
            <a:r>
              <a:rPr lang="en-US" sz="2400" dirty="0" err="1">
                <a:latin typeface="Candara"/>
                <a:cs typeface="Candara"/>
              </a:rPr>
              <a:t>HCl</a:t>
            </a:r>
            <a:r>
              <a:rPr lang="en-US" sz="2400" dirty="0">
                <a:latin typeface="Candara"/>
                <a:cs typeface="Candara"/>
              </a:rPr>
              <a:t> can be produced when 3.0 moles of H2 are reacted with 2.0 moles of Cl2?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H2(g) + Cl2(g)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2HCl(g)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5" y="-2506"/>
            <a:ext cx="697500" cy="697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1581" y="3017756"/>
            <a:ext cx="1106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	1. Calculate yields of HCl from each reactant (as if they are competing).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2. The lower yield is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theoretical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and indicates the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limiting reactant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0429" y="4301969"/>
            <a:ext cx="9105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3 mol H2	2 mol HCl	36.46 g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218.76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220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g HCl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1 mol H2        	1 mol HCl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7140" y="5410111"/>
            <a:ext cx="883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2 mol Cl2      	2 mol HCl      	36.46 g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145.84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150 g HCl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1 mol Cl2        	1 mol HCl</a:t>
            </a:r>
          </a:p>
        </p:txBody>
      </p:sp>
      <p:sp>
        <p:nvSpPr>
          <p:cNvPr id="6" name="Oval 5"/>
          <p:cNvSpPr/>
          <p:nvPr/>
        </p:nvSpPr>
        <p:spPr>
          <a:xfrm>
            <a:off x="2211378" y="5332638"/>
            <a:ext cx="1415437" cy="7364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18490" y="5332638"/>
            <a:ext cx="1415437" cy="7364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9669" y="6107411"/>
            <a:ext cx="20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ndara"/>
                <a:cs typeface="Candara"/>
              </a:rPr>
              <a:t>limiting reactant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7853" y="6091188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ndara"/>
                <a:cs typeface="Candara"/>
              </a:rPr>
              <a:t>theoretical yield</a:t>
            </a:r>
          </a:p>
        </p:txBody>
      </p:sp>
      <p:sp>
        <p:nvSpPr>
          <p:cNvPr id="14" name="TextBox 13"/>
          <p:cNvSpPr txBox="1"/>
          <p:nvPr/>
        </p:nvSpPr>
        <p:spPr>
          <a:xfrm rot="20334436">
            <a:off x="9917976" y="1212874"/>
            <a:ext cx="1688284" cy="1200329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synthesis &amp;</a:t>
            </a:r>
            <a:b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redox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6" name="Right Bracket 15"/>
          <p:cNvSpPr/>
          <p:nvPr/>
        </p:nvSpPr>
        <p:spPr>
          <a:xfrm rot="5400000">
            <a:off x="4379589" y="1056741"/>
            <a:ext cx="193959" cy="2362258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ket 19"/>
          <p:cNvSpPr/>
          <p:nvPr/>
        </p:nvSpPr>
        <p:spPr>
          <a:xfrm rot="5400000">
            <a:off x="4948379" y="1559883"/>
            <a:ext cx="430567" cy="1509470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20944" y="1971993"/>
            <a:ext cx="2996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8522" y="1952917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2C1E8B-E778-5E42-8DED-C1DC9295260A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1889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/>
      <p:bldP spid="6" grpId="0" animBg="1"/>
      <p:bldP spid="15" grpId="0" animBg="1"/>
      <p:bldP spid="7" grpId="0"/>
      <p:bldP spid="17" grpId="0"/>
      <p:bldP spid="16" grpId="0" animBg="1"/>
      <p:bldP spid="20" grpId="0" animBg="1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0" y="856565"/>
            <a:ext cx="10340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Stoichiometry is the ratio at which chemicals react in order to obey the law of conservation of mass.</a:t>
            </a:r>
          </a:p>
          <a:p>
            <a:pPr marL="457200" indent="-457200">
              <a:buAutoNum type="arabicPeriod"/>
            </a:pPr>
            <a:endParaRPr lang="en-US" sz="2800" b="1" i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800" i="1" dirty="0">
                <a:latin typeface="Candara"/>
                <a:cs typeface="Candara"/>
              </a:rPr>
              <a:t>Stoichiometry allows calculation of </a:t>
            </a:r>
            <a:r>
              <a:rPr lang="en-US" sz="2800" b="1" i="1" dirty="0">
                <a:latin typeface="Candara"/>
                <a:cs typeface="Candara"/>
              </a:rPr>
              <a:t>limiting reactants </a:t>
            </a:r>
            <a:r>
              <a:rPr lang="en-US" sz="2800" i="1" dirty="0">
                <a:latin typeface="Candara"/>
                <a:cs typeface="Candara"/>
              </a:rPr>
              <a:t>and </a:t>
            </a:r>
            <a:r>
              <a:rPr lang="en-US" sz="2800" b="1" i="1" dirty="0">
                <a:latin typeface="Candara"/>
                <a:cs typeface="Candara"/>
              </a:rPr>
              <a:t>theoretical yields </a:t>
            </a:r>
            <a:r>
              <a:rPr lang="en-US" sz="2800" i="1" dirty="0">
                <a:latin typeface="Candara"/>
                <a:cs typeface="Candara"/>
              </a:rPr>
              <a:t>of chemical reactions.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3102677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506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Module 9. Stoichiometry</a:t>
            </a:r>
          </a:p>
        </p:txBody>
      </p:sp>
    </p:spTree>
    <p:extLst>
      <p:ext uri="{BB962C8B-B14F-4D97-AF65-F5344CB8AC3E}">
        <p14:creationId xmlns:p14="http://schemas.microsoft.com/office/powerpoint/2010/main" val="39496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1" y="1619153"/>
            <a:ext cx="10451995" cy="4746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" y="0"/>
            <a:ext cx="11492272" cy="65973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7" y="-169"/>
            <a:ext cx="947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Predicting yields from limiting reactants: visual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73" y="786673"/>
            <a:ext cx="119081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mass of HCl can be made when 6.0 moles of H2 are reacted with 4.0 moles of Cl2?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H2(g) + Cl2(g)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2HCl(g)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59" y="-2506"/>
            <a:ext cx="697500" cy="69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1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4326" y="5701084"/>
            <a:ext cx="4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Since H2 is left in the products, Cl2 was the limiting reactant.</a:t>
            </a:r>
          </a:p>
        </p:txBody>
      </p:sp>
    </p:spTree>
    <p:extLst>
      <p:ext uri="{BB962C8B-B14F-4D97-AF65-F5344CB8AC3E}">
        <p14:creationId xmlns:p14="http://schemas.microsoft.com/office/powerpoint/2010/main" val="3999989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66" y="0"/>
            <a:ext cx="11651684" cy="65535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34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020" y="786673"/>
            <a:ext cx="110214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Silicon nitride is a hard, high-temperature-resistant ceramic used to make turbines for jet engines. It’s made from Si and N2: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3Si(s) + 2N2(g)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Si3N4(s)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020" y="2320136"/>
            <a:ext cx="112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How many grams of ceramic are made when 2.00 g of Si are reacted with 1.50 g of N2?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355" y="3733059"/>
            <a:ext cx="960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2.00 g Si	1 mol Si	1 mol Si3N4	140.31 g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3.33 g Si3N4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28.09 g     	3 mol Si	1 mol Si3N4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355" y="5072556"/>
            <a:ext cx="1068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1.50 g N2	1 mol N2	1 mol Si3N4	140.31 g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3.76 g Si3N4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28.02 g       	2 mol Si	1 mol Si3N4</a:t>
            </a:r>
          </a:p>
        </p:txBody>
      </p:sp>
      <p:sp>
        <p:nvSpPr>
          <p:cNvPr id="13" name="Oval 12"/>
          <p:cNvSpPr/>
          <p:nvPr/>
        </p:nvSpPr>
        <p:spPr>
          <a:xfrm>
            <a:off x="762726" y="3664703"/>
            <a:ext cx="1415437" cy="7364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39939" y="3625514"/>
            <a:ext cx="1883947" cy="7364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269" y="3260305"/>
            <a:ext cx="20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ndara"/>
                <a:cs typeface="Candara"/>
              </a:rPr>
              <a:t>limiting reactant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31791" y="3255405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ndara"/>
                <a:cs typeface="Candara"/>
              </a:rPr>
              <a:t>theoretical yield</a:t>
            </a:r>
          </a:p>
        </p:txBody>
      </p:sp>
      <p:sp>
        <p:nvSpPr>
          <p:cNvPr id="14" name="TextBox 13"/>
          <p:cNvSpPr txBox="1"/>
          <p:nvPr/>
        </p:nvSpPr>
        <p:spPr>
          <a:xfrm rot="20334436">
            <a:off x="10140626" y="1133655"/>
            <a:ext cx="1535863" cy="1200329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synthesis &amp; redox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0381A7-C9BD-3E44-AD92-8F47B7C14DDB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12558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" y="0"/>
            <a:ext cx="1149227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5" y="-169"/>
            <a:ext cx="21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One more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0" y="786673"/>
            <a:ext cx="11208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How many g of water are made when 5.00 g of H2 reacts with 10.0 g of O2: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2H2(g) + O2(g)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2H2O(g)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1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4537" y="2871170"/>
            <a:ext cx="967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5.00 g H2	1 mol H2	2 mol H2O	18.01 g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44.6 g H2O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2.02 g         	2 mol H2	1 mol H2O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537" y="4404633"/>
            <a:ext cx="1000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10.0 g O2	1 mol O2	2 mol H2O	18.01 g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11.3 g H2O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31.98 g       	1 mol O2	1 mol H2O</a:t>
            </a:r>
          </a:p>
        </p:txBody>
      </p:sp>
      <p:sp>
        <p:nvSpPr>
          <p:cNvPr id="13" name="Oval 12"/>
          <p:cNvSpPr/>
          <p:nvPr/>
        </p:nvSpPr>
        <p:spPr>
          <a:xfrm>
            <a:off x="1364537" y="4316994"/>
            <a:ext cx="1415437" cy="7364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37673" y="4283570"/>
            <a:ext cx="1712679" cy="7364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09252" y="5054997"/>
            <a:ext cx="20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ndara"/>
                <a:cs typeface="Candara"/>
              </a:rPr>
              <a:t>limiting reactant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39235" y="5050097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ndara"/>
                <a:cs typeface="Candara"/>
              </a:rPr>
              <a:t>theoretical yield</a:t>
            </a:r>
          </a:p>
        </p:txBody>
      </p:sp>
      <p:sp>
        <p:nvSpPr>
          <p:cNvPr id="18" name="TextBox 17"/>
          <p:cNvSpPr txBox="1"/>
          <p:nvPr/>
        </p:nvSpPr>
        <p:spPr>
          <a:xfrm rot="20334436">
            <a:off x="10069081" y="1295864"/>
            <a:ext cx="1609886" cy="1200329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ndara"/>
                <a:cs typeface="Candara"/>
              </a:rPr>
              <a:t>synthesis &amp; redox</a:t>
            </a:r>
            <a:b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DAD63-16DB-1846-B24C-0B4327E0702A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4429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0"/>
            <a:ext cx="1149228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" y="-169"/>
            <a:ext cx="5059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Calculating percent yield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4" y="786673"/>
            <a:ext cx="112083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Percent yield: </a:t>
            </a:r>
            <a:r>
              <a:rPr lang="en-US" sz="2400" i="1" dirty="0">
                <a:latin typeface="Candara"/>
                <a:cs typeface="Candara"/>
              </a:rPr>
              <a:t>a reaction’s actual yield expressed as a percent of its theoretical yield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Percent yield is expected to be less than 100%.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% yield = </a:t>
            </a:r>
            <a:r>
              <a:rPr lang="en-US" sz="2400" u="sng" dirty="0">
                <a:latin typeface="Candara"/>
                <a:cs typeface="Candara"/>
              </a:rPr>
              <a:t>   actual yield      </a:t>
            </a:r>
            <a:r>
              <a:rPr lang="en-US" sz="2400" dirty="0">
                <a:latin typeface="Candara"/>
                <a:cs typeface="Candara"/>
              </a:rPr>
              <a:t>  (100)</a:t>
            </a:r>
            <a:endParaRPr lang="en-US" sz="2400" u="sng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theoretical yield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7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019" y="4406823"/>
            <a:ext cx="1075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1.274 g		1 mol Cu(SO4)		1 mol Cu		63.55 g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0.5074 g Cu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159.57 g           		1 mol Cu(SO4) 	1 mol Cu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4104" y="5594860"/>
            <a:ext cx="399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0.392 g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(100) = 77.26% yield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0.5074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884" y="2867052"/>
            <a:ext cx="115380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1.274 g of copper sulfate is reacted with excess Zn metal, 0.392 g of copper metal is produced.   </a:t>
            </a:r>
            <a:r>
              <a:rPr lang="en-US" sz="2400" i="1" dirty="0">
                <a:latin typeface="Candara"/>
                <a:cs typeface="Candara"/>
              </a:rPr>
              <a:t>What’s the percent yield?</a:t>
            </a:r>
          </a:p>
          <a:p>
            <a:r>
              <a:rPr lang="en-US" sz="2400" i="1" dirty="0">
                <a:latin typeface="Candara"/>
                <a:cs typeface="Candara"/>
              </a:rPr>
              <a:t>			</a:t>
            </a:r>
            <a:r>
              <a:rPr lang="en-US" sz="2400" dirty="0">
                <a:latin typeface="Candara"/>
                <a:cs typeface="Candara"/>
              </a:rPr>
              <a:t>Cu(SO4)(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Zn(s)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Cu(s) + Zn(SO4)(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B5E90-3118-3A4A-8FEF-B88ABF4F1B9C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41675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65" y="0"/>
            <a:ext cx="11506152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8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87" y="-2506"/>
            <a:ext cx="697500" cy="69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465" y="3166021"/>
            <a:ext cx="1075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32.9 g CCl4	1 mol CCl4	1 mol CF2Cl2	120.91 g 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25.9 g CF2Cl2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153.81 g         	1 mol CCl4	1 mol CF2Cl2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969" y="4806759"/>
            <a:ext cx="399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12.5 g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(100) = 48.26% yield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25.9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881" y="888948"/>
            <a:ext cx="111182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is the percent yield of a reaction that produces 12.5 g of Freon gas (CF2Cl2) from 32.9 g of CCl4 and excess HF?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CCl4 + 2HF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CF2Cl2 + 2HCl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22E7F-D9E9-9B43-8108-8BE6D737D45D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5072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" y="0"/>
            <a:ext cx="11610119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1" y="-169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9.4: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18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849" y="750851"/>
            <a:ext cx="1145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Define the terms limiting and excess reactants, theoretical yield and percent yield?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52" y="1870317"/>
            <a:ext cx="1113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Use stoichiometric conversion to determine which reactant is limiting?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55" y="2989783"/>
            <a:ext cx="1113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Use stoichiometric conversion to calculate theoretical yield?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58" y="4169409"/>
            <a:ext cx="1113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Calculate percent yield if actual yield is provided?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79700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36" y="-2506"/>
            <a:ext cx="697500" cy="697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A57D3-E415-E640-AC1B-A762E7621A0B}"/>
              </a:ext>
            </a:extLst>
          </p:cNvPr>
          <p:cNvSpPr txBox="1"/>
          <p:nvPr/>
        </p:nvSpPr>
        <p:spPr>
          <a:xfrm>
            <a:off x="122776" y="17348"/>
            <a:ext cx="90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9.4: 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8D0D-E5EE-2646-ADEE-D7C88082699F}"/>
              </a:ext>
            </a:extLst>
          </p:cNvPr>
          <p:cNvSpPr txBox="1"/>
          <p:nvPr/>
        </p:nvSpPr>
        <p:spPr>
          <a:xfrm>
            <a:off x="329560" y="926411"/>
            <a:ext cx="1117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Canvas: Quick review questions quiz 9.4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D77DA-D202-D446-8A46-237763E89DA7}"/>
              </a:ext>
            </a:extLst>
          </p:cNvPr>
          <p:cNvSpPr txBox="1"/>
          <p:nvPr/>
        </p:nvSpPr>
        <p:spPr>
          <a:xfrm>
            <a:off x="292918" y="1551889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9, problems 11 - 13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4704C-0534-A14B-B662-AD4F6686D94F}"/>
              </a:ext>
            </a:extLst>
          </p:cNvPr>
          <p:cNvSpPr txBox="1"/>
          <p:nvPr/>
        </p:nvSpPr>
        <p:spPr>
          <a:xfrm>
            <a:off x="323697" y="2204205"/>
            <a:ext cx="11171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</a:t>
            </a:r>
          </a:p>
          <a:p>
            <a:pPr marL="463550" indent="-452438"/>
            <a:endParaRPr lang="en-US" sz="1000" b="1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'Limiting reactants and percent yield' (Bozeman)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https://www.youtube.com/watch?v=LicEaaXhlEY</a:t>
            </a:r>
            <a:r>
              <a:rPr lang="en-US" sz="2400" dirty="0">
                <a:latin typeface="Candara"/>
                <a:cs typeface="Candara"/>
              </a:rPr>
              <a:t> </a:t>
            </a:r>
            <a:br>
              <a:rPr lang="en-US" sz="1000" dirty="0">
                <a:latin typeface="Candara"/>
                <a:cs typeface="Candara"/>
              </a:rPr>
            </a:br>
            <a:endParaRPr lang="en-US" sz="1000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'Limiting reactant practice problem' (DeWitt)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4"/>
              </a:rPr>
              <a:t>https://www.youtube.com/watch?v=Mlu_v8rE1TY</a:t>
            </a:r>
            <a:r>
              <a:rPr lang="en-US" sz="2400" dirty="0">
                <a:latin typeface="Candara"/>
                <a:cs typeface="Candara"/>
              </a:rPr>
              <a:t> </a:t>
            </a:r>
            <a:br>
              <a:rPr lang="en-US" sz="1000" dirty="0">
                <a:latin typeface="Candara"/>
                <a:cs typeface="Candara"/>
              </a:rPr>
            </a:br>
            <a:endParaRPr lang="en-US" sz="1000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'Limiting reactant practice problem (advanced)' (DeWitt)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5"/>
              </a:rPr>
              <a:t>https://www.youtube.com/watch?v=N0dTXcoHI-I</a:t>
            </a:r>
            <a:r>
              <a:rPr lang="en-US" sz="2400" dirty="0">
                <a:latin typeface="Candara"/>
                <a:cs typeface="Candara"/>
              </a:rPr>
              <a:t> </a:t>
            </a:r>
            <a:br>
              <a:rPr lang="en-US" sz="1000" dirty="0">
                <a:latin typeface="Candara"/>
                <a:cs typeface="Candara"/>
              </a:rPr>
            </a:br>
            <a:endParaRPr lang="en-US" sz="1000" dirty="0">
              <a:latin typeface="Candara"/>
              <a:cs typeface="Candara"/>
            </a:endParaRPr>
          </a:p>
          <a:p>
            <a:pPr marL="463550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'Reactants, products and leftovers' (</a:t>
            </a:r>
            <a:r>
              <a:rPr lang="en-US" sz="2400" dirty="0" err="1">
                <a:latin typeface="Candara"/>
                <a:cs typeface="Candara"/>
              </a:rPr>
              <a:t>PhET</a:t>
            </a:r>
            <a:r>
              <a:rPr lang="en-US" sz="2400" dirty="0">
                <a:latin typeface="Candara"/>
                <a:cs typeface="Candara"/>
              </a:rPr>
              <a:t> interactive)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6"/>
              </a:rPr>
              <a:t>https://phet.colorado.edu/sims/html/reactants-products-and-leftovers/latest/reactants-products-and-leftovers_en.html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0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715" y="0"/>
            <a:ext cx="11533836" cy="643825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86" y="-2506"/>
            <a:ext cx="468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is stoichiometry?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1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0885" y="692670"/>
            <a:ext cx="11533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Stoichiometry: </a:t>
            </a:r>
            <a:r>
              <a:rPr lang="en-US" sz="2400" i="1" dirty="0">
                <a:latin typeface="Candara"/>
                <a:cs typeface="Candara"/>
              </a:rPr>
              <a:t>the chemistry term for the ratio relationships between reactants and products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From the Greek: ‘</a:t>
            </a:r>
            <a:r>
              <a:rPr lang="en-US" sz="2400" i="1" dirty="0" err="1">
                <a:latin typeface="Candara"/>
                <a:cs typeface="Candara"/>
              </a:rPr>
              <a:t>stoicheion</a:t>
            </a:r>
            <a:r>
              <a:rPr lang="en-US" sz="2400" i="1" dirty="0">
                <a:latin typeface="Candara"/>
                <a:cs typeface="Candara"/>
              </a:rPr>
              <a:t>’ (element) and ‘</a:t>
            </a:r>
            <a:r>
              <a:rPr lang="en-US" sz="2400" i="1" dirty="0" err="1">
                <a:latin typeface="Candara"/>
                <a:cs typeface="Candara"/>
              </a:rPr>
              <a:t>metron</a:t>
            </a:r>
            <a:r>
              <a:rPr lang="en-US" sz="2400" i="1" dirty="0">
                <a:latin typeface="Candara"/>
                <a:cs typeface="Candara"/>
              </a:rPr>
              <a:t>’ (measure)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2921" y="2045399"/>
            <a:ext cx="878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 graham crackers + 2 chocolate bars + 1 marshmallow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1 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s’more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0886" y="2780192"/>
            <a:ext cx="1153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Camping with 6 friends and want 2 </a:t>
            </a:r>
            <a:r>
              <a:rPr lang="en-US" sz="2400" dirty="0" err="1">
                <a:latin typeface="Candara"/>
                <a:cs typeface="Candara"/>
              </a:rPr>
              <a:t>s’mores</a:t>
            </a:r>
            <a:r>
              <a:rPr lang="en-US" sz="2400" dirty="0">
                <a:latin typeface="Candara"/>
                <a:cs typeface="Candara"/>
              </a:rPr>
              <a:t> each?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Need to make a dozen </a:t>
            </a:r>
            <a:r>
              <a:rPr lang="en-US" sz="2400" dirty="0" err="1">
                <a:latin typeface="Candara"/>
                <a:cs typeface="Candara"/>
              </a:rPr>
              <a:t>s’mores</a:t>
            </a:r>
            <a:r>
              <a:rPr lang="en-US" sz="2400" dirty="0">
                <a:latin typeface="Candara"/>
                <a:cs typeface="Candara"/>
              </a:rPr>
              <a:t>. What do you need to bring?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Use the balanced chemical equation to make stoichiometric conversion factors.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578" y="4130881"/>
            <a:ext cx="875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12 s’mores	2 graham crackers </a:t>
            </a:r>
            <a:r>
              <a:rPr lang="en-US" sz="2400" dirty="0">
                <a:latin typeface="Candara"/>
                <a:cs typeface="Candara"/>
              </a:rPr>
              <a:t>= 24 graham crackers</a:t>
            </a:r>
          </a:p>
          <a:p>
            <a:r>
              <a:rPr lang="en-US" sz="2400" dirty="0">
                <a:latin typeface="Candara"/>
                <a:cs typeface="Candara"/>
              </a:rPr>
              <a:t>		1 s’more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613" y="4962202"/>
            <a:ext cx="875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12 s’mores	2 chocolate bars</a:t>
            </a:r>
            <a:r>
              <a:rPr lang="en-US" sz="2400" dirty="0">
                <a:latin typeface="Candara"/>
                <a:cs typeface="Candara"/>
              </a:rPr>
              <a:t> = 24 chocolate bars</a:t>
            </a:r>
          </a:p>
          <a:p>
            <a:r>
              <a:rPr lang="en-US" sz="2400" dirty="0">
                <a:latin typeface="Candara"/>
                <a:cs typeface="Candara"/>
              </a:rPr>
              <a:t>		1 s’more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5648" y="5793523"/>
            <a:ext cx="875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12 s’mores	1 marshmallow</a:t>
            </a:r>
            <a:r>
              <a:rPr lang="en-US" sz="2400" dirty="0">
                <a:latin typeface="Candara"/>
                <a:cs typeface="Candara"/>
              </a:rPr>
              <a:t> = 12 marshmallows</a:t>
            </a:r>
          </a:p>
          <a:p>
            <a:r>
              <a:rPr lang="en-US" sz="2400" dirty="0">
                <a:latin typeface="Candara"/>
                <a:cs typeface="Candara"/>
              </a:rPr>
              <a:t>		1 s’more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083977" y="4246930"/>
            <a:ext cx="870348" cy="2446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56642" y="4643975"/>
            <a:ext cx="870348" cy="2446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656642" y="5395605"/>
            <a:ext cx="870348" cy="2446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706769" y="6247507"/>
            <a:ext cx="870348" cy="2446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083977" y="5988007"/>
            <a:ext cx="870348" cy="2446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083977" y="5150960"/>
            <a:ext cx="870348" cy="2446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DBAC6F-BF95-3740-90BB-1AAA18BA0DD1}"/>
              </a:ext>
            </a:extLst>
          </p:cNvPr>
          <p:cNvSpPr txBox="1"/>
          <p:nvPr/>
        </p:nvSpPr>
        <p:spPr>
          <a:xfrm>
            <a:off x="8276412" y="6464442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4891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715" y="0"/>
            <a:ext cx="11533836" cy="643825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86" y="-2506"/>
            <a:ext cx="1034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Let’s review how this applies to balanced equations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1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0885" y="2144419"/>
            <a:ext cx="11533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are the </a:t>
            </a:r>
            <a:r>
              <a:rPr lang="en-US" sz="2400" b="1" dirty="0">
                <a:latin typeface="Candara"/>
                <a:cs typeface="Candara"/>
              </a:rPr>
              <a:t>units </a:t>
            </a:r>
            <a:r>
              <a:rPr lang="en-US" sz="2400" dirty="0">
                <a:latin typeface="Candara"/>
                <a:cs typeface="Candara"/>
              </a:rPr>
              <a:t>of a balanced chemical equation?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50072" y="1262933"/>
            <a:ext cx="483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2C2H6  +  7O2  →  4CO2  +  6H2O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0886" y="2610373"/>
            <a:ext cx="1153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(a) How many molecules of each compound are there in the balanced equation?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BAC6F-BF95-3740-90BB-1AAA18BA0DD1}"/>
              </a:ext>
            </a:extLst>
          </p:cNvPr>
          <p:cNvSpPr txBox="1"/>
          <p:nvPr/>
        </p:nvSpPr>
        <p:spPr>
          <a:xfrm>
            <a:off x="8276412" y="6464442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9B5D5-703F-8142-AAD4-71FEC7ABBA06}"/>
              </a:ext>
            </a:extLst>
          </p:cNvPr>
          <p:cNvSpPr txBox="1"/>
          <p:nvPr/>
        </p:nvSpPr>
        <p:spPr>
          <a:xfrm>
            <a:off x="200885" y="756085"/>
            <a:ext cx="11533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Hexane (C2H6) can be combusted in oxygen gas.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AF889-913B-3044-AE54-8B06A28E15DC}"/>
              </a:ext>
            </a:extLst>
          </p:cNvPr>
          <p:cNvSpPr txBox="1"/>
          <p:nvPr/>
        </p:nvSpPr>
        <p:spPr>
          <a:xfrm>
            <a:off x="200886" y="3087689"/>
            <a:ext cx="1153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(b) How many of moles of each compound are there in the balanced equation?</a:t>
            </a:r>
            <a:endParaRPr lang="en-US" sz="2400" i="1" dirty="0">
              <a:latin typeface="Candara"/>
              <a:cs typeface="Candara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FA42B3-AB1F-2B46-BB4B-C793172EF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89840"/>
              </p:ext>
            </p:extLst>
          </p:nvPr>
        </p:nvGraphicFramePr>
        <p:xfrm>
          <a:off x="3371923" y="3963019"/>
          <a:ext cx="51917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669">
                  <a:extLst>
                    <a:ext uri="{9D8B030D-6E8A-4147-A177-3AD203B41FA5}">
                      <a16:colId xmlns:a16="http://schemas.microsoft.com/office/drawing/2014/main" val="837459850"/>
                    </a:ext>
                  </a:extLst>
                </a:gridCol>
                <a:gridCol w="1933302">
                  <a:extLst>
                    <a:ext uri="{9D8B030D-6E8A-4147-A177-3AD203B41FA5}">
                      <a16:colId xmlns:a16="http://schemas.microsoft.com/office/drawing/2014/main" val="397180056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956811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compound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molecules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moles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5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C2H6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06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O2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99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78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432FF"/>
                          </a:solidFill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41310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4695DCE9-4D11-DA4A-84E0-30B52C572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28981"/>
              </p:ext>
            </p:extLst>
          </p:nvPr>
        </p:nvGraphicFramePr>
        <p:xfrm>
          <a:off x="3371923" y="3963019"/>
          <a:ext cx="51917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669">
                  <a:extLst>
                    <a:ext uri="{9D8B030D-6E8A-4147-A177-3AD203B41FA5}">
                      <a16:colId xmlns:a16="http://schemas.microsoft.com/office/drawing/2014/main" val="837459850"/>
                    </a:ext>
                  </a:extLst>
                </a:gridCol>
                <a:gridCol w="1933302">
                  <a:extLst>
                    <a:ext uri="{9D8B030D-6E8A-4147-A177-3AD203B41FA5}">
                      <a16:colId xmlns:a16="http://schemas.microsoft.com/office/drawing/2014/main" val="397180056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956811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compound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molecules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 panose="020E0502030303020204" pitchFamily="34" charset="0"/>
                        </a:rPr>
                        <a:t>moles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5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C2H6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6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O2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9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CO2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8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 panose="020E0502030303020204" pitchFamily="34" charset="0"/>
                        </a:rPr>
                        <a:t>H2O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432FF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6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" y="0"/>
            <a:ext cx="11478430" cy="69267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67" y="-2506"/>
            <a:ext cx="8204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The stoichiometry of chemical equations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97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67" y="748090"/>
            <a:ext cx="1135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Haber-Bosch reaction is used to make ammonia from hydrogen and nitrogen gas:</a:t>
            </a:r>
          </a:p>
          <a:p>
            <a:r>
              <a:rPr lang="en-US" sz="2400" dirty="0">
                <a:latin typeface="Candara"/>
                <a:cs typeface="Candara"/>
              </a:rPr>
              <a:t>				N2(g)  +  3H2(g)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2NH3(g)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567" y="1925762"/>
            <a:ext cx="997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Use the balanced chemical equation to make all possible </a:t>
            </a:r>
            <a:r>
              <a:rPr lang="en-US" sz="2400" b="1" dirty="0">
                <a:latin typeface="Candara"/>
                <a:cs typeface="Candara"/>
              </a:rPr>
              <a:t>stoichiometric conversion factors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8328" y="2798323"/>
            <a:ext cx="168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 mole N2 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3 moles H2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7080" y="2810241"/>
            <a:ext cx="192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 mole N2    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 moles NH3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232" y="2810241"/>
            <a:ext cx="192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3 mole H2    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 moles NH3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112" y="3977568"/>
            <a:ext cx="1162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How many moles of each diatomic gas would be needed to make 100 moles of ammonia?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327" y="4808565"/>
            <a:ext cx="761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1oo moles NH3	1 mole N2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50 moles N2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2 moles NH3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27" y="5778109"/>
            <a:ext cx="761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1oo moles NH3	3 mole H2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150 moles H2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2 moles NH3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311960" y="6288825"/>
            <a:ext cx="1110436" cy="17508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45500" y="5923167"/>
            <a:ext cx="1110436" cy="17508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84628" y="5017885"/>
            <a:ext cx="1110436" cy="17508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11960" y="5309950"/>
            <a:ext cx="1110436" cy="17508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334436">
            <a:off x="10292132" y="1315663"/>
            <a:ext cx="1203199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synthesis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AB3AA-4B8E-EB40-825F-244FB6D5DD32}"/>
              </a:ext>
            </a:extLst>
          </p:cNvPr>
          <p:cNvSpPr txBox="1"/>
          <p:nvPr/>
        </p:nvSpPr>
        <p:spPr>
          <a:xfrm>
            <a:off x="8304847" y="6509637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13877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8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" y="0"/>
            <a:ext cx="11478423" cy="663335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71" y="-2506"/>
            <a:ext cx="230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So, 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39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70" y="789655"/>
            <a:ext cx="875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How many moles of I2 are required to react with 0.429 mole of Al?				</a:t>
            </a:r>
            <a:r>
              <a:rPr lang="en-US" sz="2400" dirty="0">
                <a:latin typeface="Candara"/>
                <a:cs typeface="Candara"/>
                <a:sym typeface="Wingdings"/>
              </a:rPr>
              <a:t>2Al(s) + 3I2(s)    2AlI3(s)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002" y="1958172"/>
            <a:ext cx="939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0.429 mol Al     		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mol I2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0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9" y="3474735"/>
            <a:ext cx="11920441" cy="22251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766588" y="2555210"/>
            <a:ext cx="841533" cy="2005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66587" y="2360928"/>
            <a:ext cx="106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9878" y="1908036"/>
            <a:ext cx="106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I2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596437" y="2143679"/>
            <a:ext cx="841533" cy="20053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42025" y="1888526"/>
            <a:ext cx="3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2408" y="2374513"/>
            <a:ext cx="3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7364" y="1899263"/>
            <a:ext cx="208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= 0.644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4086" y="5789917"/>
            <a:ext cx="1098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Al (s) + I2(s)						Heat caused by the reaction turns some I2 into purple I2 gas.</a:t>
            </a:r>
          </a:p>
        </p:txBody>
      </p:sp>
      <p:sp>
        <p:nvSpPr>
          <p:cNvPr id="26" name="TextBox 25"/>
          <p:cNvSpPr txBox="1"/>
          <p:nvPr/>
        </p:nvSpPr>
        <p:spPr>
          <a:xfrm rot="20334436">
            <a:off x="10288637" y="1888495"/>
            <a:ext cx="1203199" cy="70788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synthesis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15166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" y="-1"/>
            <a:ext cx="11637825" cy="692497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" y="-169"/>
            <a:ext cx="1050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Stoichiometry: the center of any complete mole map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79" y="786672"/>
            <a:ext cx="1135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</a:t>
            </a:r>
            <a:r>
              <a:rPr lang="en-US" sz="2400" b="1" dirty="0">
                <a:latin typeface="Candara"/>
                <a:cs typeface="Candara"/>
              </a:rPr>
              <a:t>mole map </a:t>
            </a:r>
            <a:r>
              <a:rPr lang="en-US" sz="2400" dirty="0">
                <a:latin typeface="Candara"/>
                <a:cs typeface="Candara"/>
              </a:rPr>
              <a:t>can help make use of this new stoichiometric conversion factor.</a:t>
            </a:r>
          </a:p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To relate the amount of </a:t>
            </a:r>
            <a:r>
              <a:rPr lang="en-US" sz="2400" b="1" dirty="0">
                <a:latin typeface="Candara"/>
                <a:cs typeface="Candara"/>
              </a:rPr>
              <a:t>reactant (A)</a:t>
            </a:r>
            <a:r>
              <a:rPr lang="en-US" sz="2400" dirty="0">
                <a:latin typeface="Candara"/>
                <a:cs typeface="Candara"/>
              </a:rPr>
              <a:t> to </a:t>
            </a:r>
            <a:r>
              <a:rPr lang="en-US" sz="2400" b="1" dirty="0">
                <a:latin typeface="Candara"/>
                <a:cs typeface="Candara"/>
              </a:rPr>
              <a:t>product (B)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71" y="-2506"/>
            <a:ext cx="697500" cy="697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3AA05-C8A6-894D-B3A0-634B7F6AC2E1}"/>
              </a:ext>
            </a:extLst>
          </p:cNvPr>
          <p:cNvGrpSpPr/>
          <p:nvPr/>
        </p:nvGrpSpPr>
        <p:grpSpPr>
          <a:xfrm>
            <a:off x="7941362" y="2274400"/>
            <a:ext cx="3550909" cy="2675777"/>
            <a:chOff x="4313077" y="3879333"/>
            <a:chExt cx="3550909" cy="2675777"/>
          </a:xfrm>
        </p:grpSpPr>
        <p:sp>
          <p:nvSpPr>
            <p:cNvPr id="3" name="Rounded Rectangle 2"/>
            <p:cNvSpPr/>
            <p:nvPr/>
          </p:nvSpPr>
          <p:spPr>
            <a:xfrm>
              <a:off x="4313077" y="3879334"/>
              <a:ext cx="1257823" cy="11450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ndara"/>
                  <a:cs typeface="Candara"/>
                </a:rPr>
                <a:t>moles</a:t>
              </a:r>
            </a:p>
            <a:p>
              <a:pPr algn="ctr"/>
              <a:r>
                <a:rPr lang="en-US" sz="2800" b="1" dirty="0">
                  <a:latin typeface="Candara"/>
                  <a:cs typeface="Candara"/>
                </a:rPr>
                <a:t>A</a:t>
              </a:r>
              <a:endParaRPr lang="en-US" sz="1600" b="1" dirty="0">
                <a:latin typeface="Candara"/>
                <a:cs typeface="Candara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4886033" y="5304137"/>
              <a:ext cx="2442091" cy="1250973"/>
            </a:xfrm>
            <a:prstGeom prst="wedgeRoundRectCallout">
              <a:avLst>
                <a:gd name="adj1" fmla="val -2260"/>
                <a:gd name="adj2" fmla="val -99848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Stoichiometric ratio of</a:t>
              </a: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Candara"/>
                  <a:cs typeface="Candara"/>
                </a:rPr>
                <a:t>A : B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606163" y="3879333"/>
              <a:ext cx="1257823" cy="114500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ndara"/>
                  <a:cs typeface="Candara"/>
                </a:rPr>
                <a:t>moles</a:t>
              </a:r>
            </a:p>
            <a:p>
              <a:pPr algn="ctr"/>
              <a:r>
                <a:rPr lang="en-US" sz="2800" b="1" dirty="0">
                  <a:latin typeface="Candara"/>
                  <a:cs typeface="Candara"/>
                </a:rPr>
                <a:t>B</a:t>
              </a:r>
              <a:endParaRPr lang="en-US" sz="1200" b="1" dirty="0">
                <a:latin typeface="Candara"/>
                <a:cs typeface="Candara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736389" y="4488756"/>
              <a:ext cx="693941" cy="1693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06047" y="2300373"/>
            <a:ext cx="157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2A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5B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4082" y="3908801"/>
            <a:ext cx="282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2A + 3B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4C  + 5D  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3616" y="2346708"/>
            <a:ext cx="452430" cy="42539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476072" y="3965556"/>
            <a:ext cx="452430" cy="42539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A44F99-7ADA-9049-A1C3-A1550AA3C165}"/>
              </a:ext>
            </a:extLst>
          </p:cNvPr>
          <p:cNvSpPr txBox="1"/>
          <p:nvPr/>
        </p:nvSpPr>
        <p:spPr>
          <a:xfrm>
            <a:off x="4681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B1012C-56B0-5F4D-8605-2649F1C1A944}"/>
              </a:ext>
            </a:extLst>
          </p:cNvPr>
          <p:cNvSpPr txBox="1"/>
          <p:nvPr/>
        </p:nvSpPr>
        <p:spPr>
          <a:xfrm>
            <a:off x="283879" y="1633467"/>
            <a:ext cx="1135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 To relate the amount of </a:t>
            </a:r>
            <a:r>
              <a:rPr lang="en-US" sz="2400" b="1" dirty="0">
                <a:latin typeface="Candara"/>
                <a:cs typeface="Candara"/>
              </a:rPr>
              <a:t>two reactants (A and B) </a:t>
            </a:r>
            <a:r>
              <a:rPr lang="en-US" sz="2400" dirty="0">
                <a:latin typeface="Candara"/>
                <a:cs typeface="Candara"/>
              </a:rPr>
              <a:t>or products to one another.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8E529-3AE0-4644-9794-ECBA86CBBF51}"/>
              </a:ext>
            </a:extLst>
          </p:cNvPr>
          <p:cNvSpPr txBox="1"/>
          <p:nvPr/>
        </p:nvSpPr>
        <p:spPr>
          <a:xfrm>
            <a:off x="356069" y="2761723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5 mol B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2 mol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ADB36A-524F-1F4B-9004-4E69A95AC30E}"/>
              </a:ext>
            </a:extLst>
          </p:cNvPr>
          <p:cNvCxnSpPr/>
          <p:nvPr/>
        </p:nvCxnSpPr>
        <p:spPr>
          <a:xfrm>
            <a:off x="497943" y="3660015"/>
            <a:ext cx="945021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704389-9A1D-0D49-90C1-BFF3518B6558}"/>
              </a:ext>
            </a:extLst>
          </p:cNvPr>
          <p:cNvSpPr txBox="1"/>
          <p:nvPr/>
        </p:nvSpPr>
        <p:spPr>
          <a:xfrm>
            <a:off x="1847950" y="2770705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2 mol A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5 mol B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EA4CFA-0D90-8C45-A440-47CF31094A88}"/>
              </a:ext>
            </a:extLst>
          </p:cNvPr>
          <p:cNvCxnSpPr>
            <a:cxnSpLocks/>
          </p:cNvCxnSpPr>
          <p:nvPr/>
        </p:nvCxnSpPr>
        <p:spPr>
          <a:xfrm flipH="1">
            <a:off x="1891393" y="3685123"/>
            <a:ext cx="945021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B094FF-26C1-D544-9B51-8AB51C66EB43}"/>
              </a:ext>
            </a:extLst>
          </p:cNvPr>
          <p:cNvSpPr txBox="1"/>
          <p:nvPr/>
        </p:nvSpPr>
        <p:spPr>
          <a:xfrm>
            <a:off x="516495" y="4560837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3 mol B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2 mol 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28F1B7-7EC1-F046-8873-69124FFAAA20}"/>
              </a:ext>
            </a:extLst>
          </p:cNvPr>
          <p:cNvCxnSpPr/>
          <p:nvPr/>
        </p:nvCxnSpPr>
        <p:spPr>
          <a:xfrm>
            <a:off x="607141" y="5450157"/>
            <a:ext cx="963717" cy="0"/>
          </a:xfrm>
          <a:prstGeom prst="straightConnector1">
            <a:avLst/>
          </a:prstGeom>
          <a:ln w="38100">
            <a:solidFill>
              <a:srgbClr val="043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6ABE7D-1EE0-B04F-AABA-300DAB5BA248}"/>
              </a:ext>
            </a:extLst>
          </p:cNvPr>
          <p:cNvSpPr txBox="1"/>
          <p:nvPr/>
        </p:nvSpPr>
        <p:spPr>
          <a:xfrm>
            <a:off x="3229729" y="4556795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5 mol D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4 mol C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AEFCA2-A678-014D-95EA-0D73FB1E0479}"/>
              </a:ext>
            </a:extLst>
          </p:cNvPr>
          <p:cNvCxnSpPr/>
          <p:nvPr/>
        </p:nvCxnSpPr>
        <p:spPr>
          <a:xfrm>
            <a:off x="3271841" y="5448751"/>
            <a:ext cx="963717" cy="0"/>
          </a:xfrm>
          <a:prstGeom prst="straightConnector1">
            <a:avLst/>
          </a:prstGeom>
          <a:ln w="38100">
            <a:solidFill>
              <a:srgbClr val="043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4F24F8-8D28-F642-9261-95C81F238667}"/>
              </a:ext>
            </a:extLst>
          </p:cNvPr>
          <p:cNvSpPr txBox="1"/>
          <p:nvPr/>
        </p:nvSpPr>
        <p:spPr>
          <a:xfrm>
            <a:off x="506752" y="5602043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2 mol A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3 mol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445C1D-34D4-4E4F-B24E-98240B507071}"/>
              </a:ext>
            </a:extLst>
          </p:cNvPr>
          <p:cNvSpPr txBox="1"/>
          <p:nvPr/>
        </p:nvSpPr>
        <p:spPr>
          <a:xfrm>
            <a:off x="3229728" y="5602042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4 mol C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5 mol 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91831B-4407-3744-968B-788ABBA3A176}"/>
              </a:ext>
            </a:extLst>
          </p:cNvPr>
          <p:cNvSpPr txBox="1"/>
          <p:nvPr/>
        </p:nvSpPr>
        <p:spPr>
          <a:xfrm>
            <a:off x="1864180" y="4556794"/>
            <a:ext cx="115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4 mol C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3 mol B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DD580C-76CB-D041-B608-226C204E57C5}"/>
              </a:ext>
            </a:extLst>
          </p:cNvPr>
          <p:cNvCxnSpPr/>
          <p:nvPr/>
        </p:nvCxnSpPr>
        <p:spPr>
          <a:xfrm>
            <a:off x="2009999" y="5378064"/>
            <a:ext cx="859110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29C04F-AD8C-8E41-8BC9-B6EB98EFF328}"/>
              </a:ext>
            </a:extLst>
          </p:cNvPr>
          <p:cNvCxnSpPr>
            <a:cxnSpLocks/>
          </p:cNvCxnSpPr>
          <p:nvPr/>
        </p:nvCxnSpPr>
        <p:spPr>
          <a:xfrm flipH="1">
            <a:off x="1960881" y="5507417"/>
            <a:ext cx="859110" cy="0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828DC48-4A23-6C4F-BA95-DC603B1871C9}"/>
              </a:ext>
            </a:extLst>
          </p:cNvPr>
          <p:cNvSpPr txBox="1"/>
          <p:nvPr/>
        </p:nvSpPr>
        <p:spPr>
          <a:xfrm>
            <a:off x="1860709" y="5602042"/>
            <a:ext cx="115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432FF"/>
                </a:solidFill>
                <a:latin typeface="Candara" panose="020E0502030303020204" pitchFamily="34" charset="0"/>
              </a:rPr>
              <a:t>3 mol B</a:t>
            </a:r>
          </a:p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4 mol 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35DD34-196B-2B48-8C98-E3421260A6FC}"/>
              </a:ext>
            </a:extLst>
          </p:cNvPr>
          <p:cNvSpPr txBox="1"/>
          <p:nvPr/>
        </p:nvSpPr>
        <p:spPr>
          <a:xfrm>
            <a:off x="4586767" y="5276584"/>
            <a:ext cx="618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  <a:latin typeface="Candara" panose="020E0502030303020204" pitchFamily="34" charset="0"/>
                <a:sym typeface="Wingdings" pitchFamily="2" charset="2"/>
              </a:rPr>
              <a:t> </a:t>
            </a:r>
            <a:r>
              <a:rPr lang="en-US" sz="2400" i="1" dirty="0">
                <a:solidFill>
                  <a:srgbClr val="0432FF"/>
                </a:solidFill>
                <a:latin typeface="Candara" panose="020E0502030303020204" pitchFamily="34" charset="0"/>
              </a:rPr>
              <a:t>Which conversion factors aren’t shown here?</a:t>
            </a:r>
          </a:p>
        </p:txBody>
      </p:sp>
    </p:spTree>
    <p:extLst>
      <p:ext uri="{BB962C8B-B14F-4D97-AF65-F5344CB8AC3E}">
        <p14:creationId xmlns:p14="http://schemas.microsoft.com/office/powerpoint/2010/main" val="34844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22" grpId="0"/>
      <p:bldP spid="10" grpId="0"/>
      <p:bldP spid="26" grpId="0"/>
      <p:bldP spid="36" grpId="0"/>
      <p:bldP spid="37" grpId="0"/>
      <p:bldP spid="39" grpId="0"/>
      <p:bldP spid="40" grpId="0"/>
      <p:bldP spid="41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6" y="0"/>
            <a:ext cx="11506140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-169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9.1: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84" y="-2506"/>
            <a:ext cx="697500" cy="697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003" y="801942"/>
            <a:ext cx="1138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Understand that stoichiometry is something we use in everyday life?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03" y="1866615"/>
            <a:ext cx="1138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(2) Understand that the units of stoichiometric coefficients are both molecules and moles?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32D8F-677C-314E-B862-5761CB223BAA}"/>
              </a:ext>
            </a:extLst>
          </p:cNvPr>
          <p:cNvSpPr txBox="1"/>
          <p:nvPr/>
        </p:nvSpPr>
        <p:spPr>
          <a:xfrm>
            <a:off x="321002" y="3194672"/>
            <a:ext cx="1138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(3) Create a series of molar conversion factors from a balanced chemical equation?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43029-10E7-0548-98F7-F521D6A42921}"/>
              </a:ext>
            </a:extLst>
          </p:cNvPr>
          <p:cNvSpPr txBox="1"/>
          <p:nvPr/>
        </p:nvSpPr>
        <p:spPr>
          <a:xfrm>
            <a:off x="321001" y="4352910"/>
            <a:ext cx="1138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2438"/>
            <a:r>
              <a:rPr lang="en-US" sz="2400" dirty="0">
                <a:latin typeface="Candara"/>
                <a:cs typeface="Candara"/>
              </a:rPr>
              <a:t>(4) Use stoichiometric conversion factors to convert moles of one reactant to moles of another reactant or moles of reactant to moles of product?</a:t>
            </a:r>
          </a:p>
        </p:txBody>
      </p:sp>
    </p:spTree>
    <p:extLst>
      <p:ext uri="{BB962C8B-B14F-4D97-AF65-F5344CB8AC3E}">
        <p14:creationId xmlns:p14="http://schemas.microsoft.com/office/powerpoint/2010/main" val="9385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3167</Words>
  <Application>Microsoft Macintosh PowerPoint</Application>
  <PresentationFormat>Widescreen</PresentationFormat>
  <Paragraphs>453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114</cp:revision>
  <dcterms:created xsi:type="dcterms:W3CDTF">2020-08-18T21:44:55Z</dcterms:created>
  <dcterms:modified xsi:type="dcterms:W3CDTF">2020-11-30T11:33:50Z</dcterms:modified>
</cp:coreProperties>
</file>