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5" r:id="rId2"/>
    <p:sldId id="257" r:id="rId3"/>
    <p:sldId id="259" r:id="rId4"/>
    <p:sldId id="260" r:id="rId5"/>
    <p:sldId id="272" r:id="rId6"/>
    <p:sldId id="273" r:id="rId7"/>
    <p:sldId id="261" r:id="rId8"/>
    <p:sldId id="274" r:id="rId9"/>
    <p:sldId id="27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47"/>
    <p:restoredTop sz="94663"/>
  </p:normalViewPr>
  <p:slideViewPr>
    <p:cSldViewPr snapToGrid="0" snapToObjects="1">
      <p:cViewPr varScale="1">
        <p:scale>
          <a:sx n="124" d="100"/>
          <a:sy n="124"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0FCB8C-FADC-B744-AD75-616BA65217E8}"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AFF5-A4D1-3A4B-9744-7B953E54FCCC}" type="slidenum">
              <a:rPr lang="en-US" smtClean="0"/>
              <a:t>‹#›</a:t>
            </a:fld>
            <a:endParaRPr lang="en-US"/>
          </a:p>
        </p:txBody>
      </p:sp>
    </p:spTree>
    <p:extLst>
      <p:ext uri="{BB962C8B-B14F-4D97-AF65-F5344CB8AC3E}">
        <p14:creationId xmlns:p14="http://schemas.microsoft.com/office/powerpoint/2010/main" val="247057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0FCB8C-FADC-B744-AD75-616BA65217E8}"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AFF5-A4D1-3A4B-9744-7B953E54FCCC}" type="slidenum">
              <a:rPr lang="en-US" smtClean="0"/>
              <a:t>‹#›</a:t>
            </a:fld>
            <a:endParaRPr lang="en-US"/>
          </a:p>
        </p:txBody>
      </p:sp>
    </p:spTree>
    <p:extLst>
      <p:ext uri="{BB962C8B-B14F-4D97-AF65-F5344CB8AC3E}">
        <p14:creationId xmlns:p14="http://schemas.microsoft.com/office/powerpoint/2010/main" val="2571020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0FCB8C-FADC-B744-AD75-616BA65217E8}"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AFF5-A4D1-3A4B-9744-7B953E54FCCC}" type="slidenum">
              <a:rPr lang="en-US" smtClean="0"/>
              <a:t>‹#›</a:t>
            </a:fld>
            <a:endParaRPr lang="en-US"/>
          </a:p>
        </p:txBody>
      </p:sp>
    </p:spTree>
    <p:extLst>
      <p:ext uri="{BB962C8B-B14F-4D97-AF65-F5344CB8AC3E}">
        <p14:creationId xmlns:p14="http://schemas.microsoft.com/office/powerpoint/2010/main" val="2979613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0FCB8C-FADC-B744-AD75-616BA65217E8}"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AFF5-A4D1-3A4B-9744-7B953E54FCCC}" type="slidenum">
              <a:rPr lang="en-US" smtClean="0"/>
              <a:t>‹#›</a:t>
            </a:fld>
            <a:endParaRPr lang="en-US"/>
          </a:p>
        </p:txBody>
      </p:sp>
    </p:spTree>
    <p:extLst>
      <p:ext uri="{BB962C8B-B14F-4D97-AF65-F5344CB8AC3E}">
        <p14:creationId xmlns:p14="http://schemas.microsoft.com/office/powerpoint/2010/main" val="401552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0FCB8C-FADC-B744-AD75-616BA65217E8}"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AFF5-A4D1-3A4B-9744-7B953E54FCCC}" type="slidenum">
              <a:rPr lang="en-US" smtClean="0"/>
              <a:t>‹#›</a:t>
            </a:fld>
            <a:endParaRPr lang="en-US"/>
          </a:p>
        </p:txBody>
      </p:sp>
    </p:spTree>
    <p:extLst>
      <p:ext uri="{BB962C8B-B14F-4D97-AF65-F5344CB8AC3E}">
        <p14:creationId xmlns:p14="http://schemas.microsoft.com/office/powerpoint/2010/main" val="291393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0FCB8C-FADC-B744-AD75-616BA65217E8}"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AFF5-A4D1-3A4B-9744-7B953E54FCCC}" type="slidenum">
              <a:rPr lang="en-US" smtClean="0"/>
              <a:t>‹#›</a:t>
            </a:fld>
            <a:endParaRPr lang="en-US"/>
          </a:p>
        </p:txBody>
      </p:sp>
    </p:spTree>
    <p:extLst>
      <p:ext uri="{BB962C8B-B14F-4D97-AF65-F5344CB8AC3E}">
        <p14:creationId xmlns:p14="http://schemas.microsoft.com/office/powerpoint/2010/main" val="2344474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0FCB8C-FADC-B744-AD75-616BA65217E8}" type="datetimeFigureOut">
              <a:rPr lang="en-US" smtClean="0"/>
              <a:t>1/25/19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FAFF5-A4D1-3A4B-9744-7B953E54FCCC}" type="slidenum">
              <a:rPr lang="en-US" smtClean="0"/>
              <a:t>‹#›</a:t>
            </a:fld>
            <a:endParaRPr lang="en-US"/>
          </a:p>
        </p:txBody>
      </p:sp>
    </p:spTree>
    <p:extLst>
      <p:ext uri="{BB962C8B-B14F-4D97-AF65-F5344CB8AC3E}">
        <p14:creationId xmlns:p14="http://schemas.microsoft.com/office/powerpoint/2010/main" val="390047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0FCB8C-FADC-B744-AD75-616BA65217E8}" type="datetimeFigureOut">
              <a:rPr lang="en-US" smtClean="0"/>
              <a:t>1/25/19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FAFF5-A4D1-3A4B-9744-7B953E54FCCC}" type="slidenum">
              <a:rPr lang="en-US" smtClean="0"/>
              <a:t>‹#›</a:t>
            </a:fld>
            <a:endParaRPr lang="en-US"/>
          </a:p>
        </p:txBody>
      </p:sp>
    </p:spTree>
    <p:extLst>
      <p:ext uri="{BB962C8B-B14F-4D97-AF65-F5344CB8AC3E}">
        <p14:creationId xmlns:p14="http://schemas.microsoft.com/office/powerpoint/2010/main" val="197109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FCB8C-FADC-B744-AD75-616BA65217E8}" type="datetimeFigureOut">
              <a:rPr lang="en-US" smtClean="0"/>
              <a:t>1/25/19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FAFF5-A4D1-3A4B-9744-7B953E54FCCC}" type="slidenum">
              <a:rPr lang="en-US" smtClean="0"/>
              <a:t>‹#›</a:t>
            </a:fld>
            <a:endParaRPr lang="en-US"/>
          </a:p>
        </p:txBody>
      </p:sp>
    </p:spTree>
    <p:extLst>
      <p:ext uri="{BB962C8B-B14F-4D97-AF65-F5344CB8AC3E}">
        <p14:creationId xmlns:p14="http://schemas.microsoft.com/office/powerpoint/2010/main" val="359295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0FCB8C-FADC-B744-AD75-616BA65217E8}"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AFF5-A4D1-3A4B-9744-7B953E54FCCC}" type="slidenum">
              <a:rPr lang="en-US" smtClean="0"/>
              <a:t>‹#›</a:t>
            </a:fld>
            <a:endParaRPr lang="en-US"/>
          </a:p>
        </p:txBody>
      </p:sp>
    </p:spTree>
    <p:extLst>
      <p:ext uri="{BB962C8B-B14F-4D97-AF65-F5344CB8AC3E}">
        <p14:creationId xmlns:p14="http://schemas.microsoft.com/office/powerpoint/2010/main" val="262125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0FCB8C-FADC-B744-AD75-616BA65217E8}"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AFF5-A4D1-3A4B-9744-7B953E54FCCC}" type="slidenum">
              <a:rPr lang="en-US" smtClean="0"/>
              <a:t>‹#›</a:t>
            </a:fld>
            <a:endParaRPr lang="en-US"/>
          </a:p>
        </p:txBody>
      </p:sp>
    </p:spTree>
    <p:extLst>
      <p:ext uri="{BB962C8B-B14F-4D97-AF65-F5344CB8AC3E}">
        <p14:creationId xmlns:p14="http://schemas.microsoft.com/office/powerpoint/2010/main" val="289825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0FCB8C-FADC-B744-AD75-616BA65217E8}" type="datetimeFigureOut">
              <a:rPr lang="en-US" smtClean="0"/>
              <a:t>1/25/19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FAFF5-A4D1-3A4B-9744-7B953E54FCCC}" type="slidenum">
              <a:rPr lang="en-US" smtClean="0"/>
              <a:t>‹#›</a:t>
            </a:fld>
            <a:endParaRPr lang="en-US"/>
          </a:p>
        </p:txBody>
      </p:sp>
    </p:spTree>
    <p:extLst>
      <p:ext uri="{BB962C8B-B14F-4D97-AF65-F5344CB8AC3E}">
        <p14:creationId xmlns:p14="http://schemas.microsoft.com/office/powerpoint/2010/main" val="1612756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2" y="16328"/>
            <a:ext cx="3441567" cy="646331"/>
          </a:xfrm>
          <a:prstGeom prst="rect">
            <a:avLst/>
          </a:prstGeom>
          <a:noFill/>
        </p:spPr>
        <p:txBody>
          <a:bodyPr wrap="none" rtlCol="0">
            <a:spAutoFit/>
          </a:bodyPr>
          <a:lstStyle/>
          <a:p>
            <a:r>
              <a:rPr lang="en-US" sz="3600" b="1" dirty="0">
                <a:solidFill>
                  <a:prstClr val="white"/>
                </a:solidFill>
                <a:cs typeface="Avenir Heavy"/>
              </a:rPr>
              <a:t>1. Essential ideas</a:t>
            </a:r>
          </a:p>
        </p:txBody>
      </p:sp>
      <p:sp>
        <p:nvSpPr>
          <p:cNvPr id="8" name="TextBox 7"/>
          <p:cNvSpPr txBox="1"/>
          <p:nvPr/>
        </p:nvSpPr>
        <p:spPr>
          <a:xfrm>
            <a:off x="276446" y="695358"/>
            <a:ext cx="8463516" cy="6217087"/>
          </a:xfrm>
          <a:prstGeom prst="rect">
            <a:avLst/>
          </a:prstGeom>
          <a:noFill/>
        </p:spPr>
        <p:txBody>
          <a:bodyPr wrap="square" rtlCol="0">
            <a:spAutoFit/>
          </a:bodyPr>
          <a:lstStyle/>
          <a:p>
            <a:pPr marL="52388" lvl="1"/>
            <a:r>
              <a:rPr lang="en-US" sz="2000" b="1" dirty="0">
                <a:latin typeface="Candara"/>
                <a:cs typeface="Candara"/>
              </a:rPr>
              <a:t>Instructions: </a:t>
            </a:r>
          </a:p>
          <a:p>
            <a:pPr marL="395288" lvl="1" indent="-342900">
              <a:buFont typeface="Arial" panose="020B0604020202020204" pitchFamily="34" charset="0"/>
              <a:buChar char="•"/>
            </a:pPr>
            <a:r>
              <a:rPr lang="en-US" sz="2000" i="1" dirty="0">
                <a:latin typeface="Candara"/>
                <a:cs typeface="Candara"/>
              </a:rPr>
              <a:t>Click through this short presentation.</a:t>
            </a:r>
          </a:p>
          <a:p>
            <a:pPr marL="395288" lvl="1" indent="-342900">
              <a:buFont typeface="Arial" panose="020B0604020202020204" pitchFamily="34" charset="0"/>
              <a:buChar char="•"/>
            </a:pPr>
            <a:r>
              <a:rPr lang="en-US" sz="2000" i="1" dirty="0">
                <a:latin typeface="Candara"/>
                <a:cs typeface="Candara"/>
              </a:rPr>
              <a:t>Answer these questions on engineering graph paper or in a Word document.</a:t>
            </a:r>
          </a:p>
          <a:p>
            <a:pPr marL="52388" lvl="1"/>
            <a:endParaRPr lang="en-US" sz="800" i="1" dirty="0">
              <a:latin typeface="Candara"/>
              <a:cs typeface="Candara"/>
            </a:endParaRPr>
          </a:p>
          <a:p>
            <a:pPr marL="509588" lvl="1" indent="-457200">
              <a:buAutoNum type="arabicPeriod"/>
            </a:pPr>
            <a:r>
              <a:rPr lang="en-US" sz="2000" dirty="0">
                <a:latin typeface="Candara"/>
                <a:cs typeface="Candara"/>
              </a:rPr>
              <a:t>How old is the science of chemistry?</a:t>
            </a:r>
          </a:p>
          <a:p>
            <a:pPr marL="280988" lvl="1" indent="-228600">
              <a:buFont typeface="+mj-lt"/>
              <a:buAutoNum type="arabicPeriod"/>
            </a:pPr>
            <a:endParaRPr lang="en-US" sz="1000" dirty="0">
              <a:latin typeface="Candara"/>
              <a:cs typeface="Candara"/>
            </a:endParaRPr>
          </a:p>
          <a:p>
            <a:pPr marL="509588" lvl="1" indent="-457200">
              <a:buAutoNum type="arabicPeriod"/>
            </a:pPr>
            <a:r>
              <a:rPr lang="en-US" sz="2000" dirty="0">
                <a:latin typeface="Candara"/>
                <a:cs typeface="Candara"/>
              </a:rPr>
              <a:t>Give examples of three common items or products made with ancient chemistry.</a:t>
            </a:r>
          </a:p>
          <a:p>
            <a:pPr marL="280988" lvl="1" indent="-228600">
              <a:buFont typeface="+mj-lt"/>
              <a:buAutoNum type="arabicPeriod"/>
            </a:pPr>
            <a:endParaRPr lang="en-US" sz="800" dirty="0">
              <a:latin typeface="Candara"/>
              <a:cs typeface="Candara"/>
            </a:endParaRPr>
          </a:p>
          <a:p>
            <a:pPr marL="509588" lvl="1" indent="-457200">
              <a:buAutoNum type="arabicPeriod"/>
            </a:pPr>
            <a:r>
              <a:rPr lang="en-US" sz="2000" dirty="0">
                <a:latin typeface="Candara"/>
                <a:cs typeface="Candara"/>
              </a:rPr>
              <a:t>How many elements did the ancient Greeks think made up our world?</a:t>
            </a:r>
          </a:p>
          <a:p>
            <a:pPr marL="280988" lvl="1" indent="-228600">
              <a:buFont typeface="+mj-lt"/>
              <a:buAutoNum type="arabicPeriod"/>
            </a:pPr>
            <a:endParaRPr lang="en-US" sz="800" dirty="0">
              <a:latin typeface="Candara"/>
              <a:cs typeface="Candara"/>
            </a:endParaRPr>
          </a:p>
          <a:p>
            <a:pPr marL="509588" lvl="1" indent="-457200">
              <a:buAutoNum type="arabicPeriod"/>
            </a:pPr>
            <a:r>
              <a:rPr lang="en-US" sz="2000" dirty="0">
                <a:latin typeface="Candara"/>
                <a:cs typeface="Candara"/>
              </a:rPr>
              <a:t>What were the big goals of alchemists?</a:t>
            </a:r>
          </a:p>
          <a:p>
            <a:pPr marL="280988" lvl="1" indent="-228600">
              <a:buFont typeface="+mj-lt"/>
              <a:buAutoNum type="arabicPeriod"/>
            </a:pPr>
            <a:endParaRPr lang="en-US" sz="800" dirty="0">
              <a:latin typeface="Candara"/>
              <a:cs typeface="Candara"/>
            </a:endParaRPr>
          </a:p>
          <a:p>
            <a:pPr marL="509588" lvl="1" indent="-457200">
              <a:buAutoNum type="arabicPeriod"/>
            </a:pPr>
            <a:r>
              <a:rPr lang="en-US" sz="2000" dirty="0">
                <a:latin typeface="Candara"/>
                <a:cs typeface="Candara"/>
              </a:rPr>
              <a:t>What society preserved scientific knowledge during the dark ages and developed experimentation? </a:t>
            </a:r>
          </a:p>
          <a:p>
            <a:pPr marL="280988" lvl="1" indent="-228600">
              <a:buFont typeface="+mj-lt"/>
              <a:buAutoNum type="arabicPeriod"/>
            </a:pPr>
            <a:endParaRPr lang="en-US" sz="800" dirty="0">
              <a:latin typeface="Candara"/>
              <a:cs typeface="Candara"/>
            </a:endParaRPr>
          </a:p>
          <a:p>
            <a:pPr marL="509588" lvl="1" indent="-457200">
              <a:buAutoNum type="arabicPeriod"/>
            </a:pPr>
            <a:r>
              <a:rPr lang="en-US" sz="2000" dirty="0">
                <a:latin typeface="Candara"/>
                <a:cs typeface="Candara"/>
              </a:rPr>
              <a:t>What two critical elements of science did the West rediscover during the Enlightenment?</a:t>
            </a:r>
          </a:p>
          <a:p>
            <a:pPr marL="280988" lvl="1" indent="-228600">
              <a:buFont typeface="+mj-lt"/>
              <a:buAutoNum type="arabicPeriod"/>
            </a:pPr>
            <a:endParaRPr lang="en-US" sz="800" dirty="0">
              <a:latin typeface="Candara"/>
              <a:cs typeface="Candara"/>
            </a:endParaRPr>
          </a:p>
          <a:p>
            <a:pPr marL="509588" lvl="1" indent="-457200">
              <a:buAutoNum type="arabicPeriod"/>
            </a:pPr>
            <a:r>
              <a:rPr lang="en-US" sz="2000" dirty="0">
                <a:latin typeface="Candara"/>
                <a:cs typeface="Candara"/>
              </a:rPr>
              <a:t>Is chemistry really the central science?</a:t>
            </a:r>
          </a:p>
          <a:p>
            <a:pPr marL="280988" lvl="1" indent="-228600">
              <a:buFont typeface="+mj-lt"/>
              <a:buAutoNum type="arabicPeriod"/>
            </a:pPr>
            <a:endParaRPr lang="en-US" sz="800" dirty="0">
              <a:latin typeface="Candara"/>
              <a:cs typeface="Candara"/>
            </a:endParaRPr>
          </a:p>
          <a:p>
            <a:pPr marL="509588" lvl="1" indent="-457200">
              <a:buAutoNum type="arabicPeriod"/>
            </a:pPr>
            <a:r>
              <a:rPr lang="en-US" sz="2000" dirty="0">
                <a:latin typeface="Candara"/>
                <a:cs typeface="Candara"/>
              </a:rPr>
              <a:t>What do you think is the most significant difference between science and engineering?</a:t>
            </a:r>
          </a:p>
        </p:txBody>
      </p:sp>
      <p:pic>
        <p:nvPicPr>
          <p:cNvPr id="7" name="Picture 6"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58123" y="-2506"/>
            <a:ext cx="697500" cy="697500"/>
          </a:xfrm>
          <a:prstGeom prst="rect">
            <a:avLst/>
          </a:prstGeom>
        </p:spPr>
      </p:pic>
    </p:spTree>
    <p:extLst>
      <p:ext uri="{BB962C8B-B14F-4D97-AF65-F5344CB8AC3E}">
        <p14:creationId xmlns:p14="http://schemas.microsoft.com/office/powerpoint/2010/main" val="1208791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0" y="16328"/>
            <a:ext cx="5949390" cy="646331"/>
          </a:xfrm>
          <a:prstGeom prst="rect">
            <a:avLst/>
          </a:prstGeom>
          <a:noFill/>
        </p:spPr>
        <p:txBody>
          <a:bodyPr wrap="none" rtlCol="0">
            <a:spAutoFit/>
          </a:bodyPr>
          <a:lstStyle/>
          <a:p>
            <a:r>
              <a:rPr lang="en-US" sz="3600" b="1" dirty="0">
                <a:solidFill>
                  <a:prstClr val="white"/>
                </a:solidFill>
                <a:latin typeface="Candara"/>
                <a:cs typeface="Candara"/>
              </a:rPr>
              <a:t>CHE 1031: General Chemistry I</a:t>
            </a:r>
          </a:p>
        </p:txBody>
      </p:sp>
      <p:sp>
        <p:nvSpPr>
          <p:cNvPr id="8" name="TextBox 7"/>
          <p:cNvSpPr txBox="1"/>
          <p:nvPr/>
        </p:nvSpPr>
        <p:spPr>
          <a:xfrm>
            <a:off x="110660" y="845934"/>
            <a:ext cx="9022704" cy="5770811"/>
          </a:xfrm>
          <a:prstGeom prst="rect">
            <a:avLst/>
          </a:prstGeom>
          <a:noFill/>
        </p:spPr>
        <p:txBody>
          <a:bodyPr wrap="square" rtlCol="0">
            <a:spAutoFit/>
          </a:bodyPr>
          <a:lstStyle/>
          <a:p>
            <a:pPr marL="514350" indent="-514350">
              <a:buAutoNum type="arabicPeriod"/>
            </a:pPr>
            <a:r>
              <a:rPr lang="en-US" sz="2800" b="1" dirty="0">
                <a:latin typeface="Candara"/>
                <a:cs typeface="Candara"/>
              </a:rPr>
              <a:t>Essential ideas</a:t>
            </a:r>
          </a:p>
          <a:p>
            <a:endParaRPr lang="en-US" sz="900" b="1" dirty="0">
              <a:latin typeface="Candara"/>
              <a:cs typeface="Candara"/>
            </a:endParaRPr>
          </a:p>
          <a:p>
            <a:pPr lvl="1"/>
            <a:r>
              <a:rPr lang="en-US" sz="2400" b="1" dirty="0">
                <a:latin typeface="Candara"/>
                <a:cs typeface="Candara"/>
              </a:rPr>
              <a:t>1.1:  Chemistry in context</a:t>
            </a:r>
          </a:p>
          <a:p>
            <a:pPr lvl="3" indent="-457200">
              <a:lnSpc>
                <a:spcPct val="120000"/>
              </a:lnSpc>
              <a:buFont typeface="Arial"/>
              <a:buChar char="•"/>
            </a:pPr>
            <a:r>
              <a:rPr lang="en-US" sz="2000" dirty="0">
                <a:latin typeface="Candara"/>
                <a:cs typeface="Candara"/>
              </a:rPr>
              <a:t>Outline historical development of chemistry</a:t>
            </a:r>
          </a:p>
          <a:p>
            <a:pPr lvl="3" indent="-457200">
              <a:lnSpc>
                <a:spcPct val="120000"/>
              </a:lnSpc>
              <a:buFont typeface="Arial"/>
              <a:buChar char="•"/>
            </a:pPr>
            <a:r>
              <a:rPr lang="en-US" sz="2000" dirty="0">
                <a:latin typeface="Candara"/>
                <a:cs typeface="Candara"/>
              </a:rPr>
              <a:t>Provide examples of chemistry in everyday life</a:t>
            </a:r>
          </a:p>
          <a:p>
            <a:pPr lvl="3" indent="-457200">
              <a:lnSpc>
                <a:spcPct val="120000"/>
              </a:lnSpc>
              <a:buFont typeface="Arial"/>
              <a:buChar char="•"/>
            </a:pPr>
            <a:r>
              <a:rPr lang="en-US" sz="2000" dirty="0">
                <a:solidFill>
                  <a:schemeClr val="bg1">
                    <a:lumMod val="65000"/>
                  </a:schemeClr>
                </a:solidFill>
                <a:latin typeface="Candara"/>
                <a:cs typeface="Candara"/>
              </a:rPr>
              <a:t>Describe the scientific method</a:t>
            </a:r>
          </a:p>
          <a:p>
            <a:pPr lvl="3" indent="-457200">
              <a:lnSpc>
                <a:spcPct val="120000"/>
              </a:lnSpc>
              <a:buFont typeface="Arial"/>
              <a:buChar char="•"/>
            </a:pPr>
            <a:r>
              <a:rPr lang="en-US" sz="2000" dirty="0">
                <a:solidFill>
                  <a:schemeClr val="bg1">
                    <a:lumMod val="65000"/>
                  </a:schemeClr>
                </a:solidFill>
                <a:latin typeface="Candara"/>
                <a:cs typeface="Candara"/>
              </a:rPr>
              <a:t>Differentiate between hypotheses, theories &amp; laws</a:t>
            </a:r>
          </a:p>
          <a:p>
            <a:pPr lvl="3" indent="-457200">
              <a:lnSpc>
                <a:spcPct val="120000"/>
              </a:lnSpc>
              <a:buFont typeface="Arial"/>
              <a:buChar char="•"/>
            </a:pPr>
            <a:r>
              <a:rPr lang="en-US" sz="2000" dirty="0">
                <a:solidFill>
                  <a:schemeClr val="bg1">
                    <a:lumMod val="65000"/>
                  </a:schemeClr>
                </a:solidFill>
                <a:latin typeface="Candara"/>
                <a:cs typeface="Candara"/>
              </a:rPr>
              <a:t>Provide examples of macroscopic, microscopic &amp;  symbolic domains</a:t>
            </a:r>
            <a:endParaRPr lang="en-US" sz="2000" b="1" dirty="0">
              <a:latin typeface="Candara"/>
              <a:cs typeface="Candara"/>
            </a:endParaRPr>
          </a:p>
          <a:p>
            <a:pPr lvl="1"/>
            <a:endParaRPr lang="en-US" sz="800" b="1" dirty="0">
              <a:latin typeface="Candara"/>
              <a:cs typeface="Candara"/>
            </a:endParaRPr>
          </a:p>
          <a:p>
            <a:pPr lvl="1"/>
            <a:r>
              <a:rPr lang="en-US" sz="2400" b="1" dirty="0">
                <a:solidFill>
                  <a:schemeClr val="bg1">
                    <a:lumMod val="65000"/>
                  </a:schemeClr>
                </a:solidFill>
                <a:latin typeface="Candara"/>
                <a:cs typeface="Candara"/>
              </a:rPr>
              <a:t>1.2:  Phases &amp; classification of matter</a:t>
            </a:r>
          </a:p>
          <a:p>
            <a:pPr lvl="1"/>
            <a:endParaRPr lang="en-US" sz="1200" b="1" dirty="0">
              <a:solidFill>
                <a:schemeClr val="bg1">
                  <a:lumMod val="65000"/>
                </a:schemeClr>
              </a:solidFill>
              <a:latin typeface="Candara"/>
              <a:cs typeface="Candara"/>
            </a:endParaRPr>
          </a:p>
          <a:p>
            <a:pPr lvl="1"/>
            <a:r>
              <a:rPr lang="en-US" sz="2400" b="1" dirty="0">
                <a:solidFill>
                  <a:schemeClr val="bg1">
                    <a:lumMod val="65000"/>
                  </a:schemeClr>
                </a:solidFill>
                <a:latin typeface="Candara"/>
                <a:cs typeface="Candara"/>
              </a:rPr>
              <a:t>1.3:  Physical &amp; chemical properties</a:t>
            </a:r>
          </a:p>
          <a:p>
            <a:pPr lvl="2"/>
            <a:endParaRPr lang="en-US" sz="1200" b="1" dirty="0">
              <a:solidFill>
                <a:schemeClr val="bg1">
                  <a:lumMod val="65000"/>
                </a:schemeClr>
              </a:solidFill>
              <a:latin typeface="Candara"/>
              <a:cs typeface="Candara"/>
            </a:endParaRPr>
          </a:p>
          <a:p>
            <a:pPr lvl="1"/>
            <a:r>
              <a:rPr lang="en-US" sz="2400" b="1" dirty="0">
                <a:solidFill>
                  <a:schemeClr val="bg1">
                    <a:lumMod val="65000"/>
                  </a:schemeClr>
                </a:solidFill>
                <a:latin typeface="Candara"/>
                <a:cs typeface="Candara"/>
              </a:rPr>
              <a:t>1.4:  Measurements</a:t>
            </a:r>
          </a:p>
          <a:p>
            <a:pPr lvl="1"/>
            <a:endParaRPr lang="en-US" sz="1200" b="1" dirty="0">
              <a:solidFill>
                <a:schemeClr val="bg1">
                  <a:lumMod val="65000"/>
                </a:schemeClr>
              </a:solidFill>
              <a:latin typeface="Candara"/>
              <a:cs typeface="Candara"/>
            </a:endParaRPr>
          </a:p>
          <a:p>
            <a:pPr lvl="1"/>
            <a:r>
              <a:rPr lang="en-US" sz="2400" b="1" dirty="0">
                <a:solidFill>
                  <a:schemeClr val="bg1">
                    <a:lumMod val="65000"/>
                  </a:schemeClr>
                </a:solidFill>
                <a:latin typeface="Candara"/>
                <a:cs typeface="Candara"/>
              </a:rPr>
              <a:t>1.5:  Measurement uncertainty, accuracy &amp; precision</a:t>
            </a:r>
          </a:p>
          <a:p>
            <a:pPr lvl="1"/>
            <a:endParaRPr lang="en-US" sz="1200" b="1" dirty="0">
              <a:solidFill>
                <a:schemeClr val="bg1">
                  <a:lumMod val="65000"/>
                </a:schemeClr>
              </a:solidFill>
              <a:latin typeface="Candara"/>
              <a:cs typeface="Candara"/>
            </a:endParaRPr>
          </a:p>
          <a:p>
            <a:pPr lvl="1"/>
            <a:r>
              <a:rPr lang="en-US" sz="2400" b="1" dirty="0">
                <a:solidFill>
                  <a:schemeClr val="bg1">
                    <a:lumMod val="65000"/>
                  </a:schemeClr>
                </a:solidFill>
                <a:latin typeface="Candara"/>
                <a:cs typeface="Candara"/>
              </a:rPr>
              <a:t>1.6:  Mathematical treatment of measurement results</a:t>
            </a:r>
          </a:p>
        </p:txBody>
      </p:sp>
      <p:pic>
        <p:nvPicPr>
          <p:cNvPr id="2" name="Picture 1"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58123" y="-2506"/>
            <a:ext cx="697500" cy="697500"/>
          </a:xfrm>
          <a:prstGeom prst="rect">
            <a:avLst/>
          </a:prstGeom>
        </p:spPr>
      </p:pic>
    </p:spTree>
    <p:extLst>
      <p:ext uri="{BB962C8B-B14F-4D97-AF65-F5344CB8AC3E}">
        <p14:creationId xmlns:p14="http://schemas.microsoft.com/office/powerpoint/2010/main" val="2006533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2" y="-169"/>
            <a:ext cx="3677133" cy="646331"/>
          </a:xfrm>
          <a:prstGeom prst="rect">
            <a:avLst/>
          </a:prstGeom>
          <a:noFill/>
        </p:spPr>
        <p:txBody>
          <a:bodyPr wrap="none" rtlCol="0">
            <a:spAutoFit/>
          </a:bodyPr>
          <a:lstStyle/>
          <a:p>
            <a:r>
              <a:rPr lang="en-US" sz="3600" b="1" dirty="0">
                <a:solidFill>
                  <a:prstClr val="white"/>
                </a:solidFill>
                <a:latin typeface="Candara"/>
                <a:cs typeface="Candara"/>
              </a:rPr>
              <a:t>Earliest chemists?</a:t>
            </a:r>
          </a:p>
        </p:txBody>
      </p:sp>
      <p:sp>
        <p:nvSpPr>
          <p:cNvPr id="2" name="TextBox 1"/>
          <p:cNvSpPr txBox="1"/>
          <p:nvPr/>
        </p:nvSpPr>
        <p:spPr>
          <a:xfrm>
            <a:off x="283887" y="806830"/>
            <a:ext cx="8624113" cy="830997"/>
          </a:xfrm>
          <a:prstGeom prst="rect">
            <a:avLst/>
          </a:prstGeom>
          <a:noFill/>
        </p:spPr>
        <p:txBody>
          <a:bodyPr wrap="square" rtlCol="0">
            <a:spAutoFit/>
          </a:bodyPr>
          <a:lstStyle/>
          <a:p>
            <a:r>
              <a:rPr lang="en-US" sz="2400" dirty="0">
                <a:latin typeface="Candara"/>
                <a:cs typeface="Candara"/>
              </a:rPr>
              <a:t>The ancients harnessed food chemistry to make </a:t>
            </a:r>
            <a:r>
              <a:rPr lang="en-US" sz="2400" b="1" dirty="0">
                <a:latin typeface="Candara"/>
                <a:cs typeface="Candara"/>
              </a:rPr>
              <a:t>cheese, bread, beer </a:t>
            </a:r>
            <a:r>
              <a:rPr lang="en-US" sz="2400" dirty="0">
                <a:latin typeface="Candara"/>
                <a:cs typeface="Candara"/>
              </a:rPr>
              <a:t>and other delights. They were early chemists.</a:t>
            </a:r>
          </a:p>
        </p:txBody>
      </p:sp>
      <p:sp>
        <p:nvSpPr>
          <p:cNvPr id="3" name="TextBox 2"/>
          <p:cNvSpPr txBox="1"/>
          <p:nvPr/>
        </p:nvSpPr>
        <p:spPr>
          <a:xfrm>
            <a:off x="2290171" y="6490459"/>
            <a:ext cx="6853831" cy="307777"/>
          </a:xfrm>
          <a:prstGeom prst="rect">
            <a:avLst/>
          </a:prstGeom>
          <a:noFill/>
        </p:spPr>
        <p:txBody>
          <a:bodyPr wrap="none" rtlCol="0">
            <a:spAutoFit/>
          </a:bodyPr>
          <a:lstStyle/>
          <a:p>
            <a:r>
              <a:rPr lang="en-US" sz="1400" dirty="0">
                <a:latin typeface="Avenir Medium"/>
                <a:cs typeface="Avenir Medium"/>
              </a:rPr>
              <a:t>http://</a:t>
            </a:r>
            <a:r>
              <a:rPr lang="en-US" sz="1400" dirty="0" err="1">
                <a:latin typeface="Avenir Medium"/>
                <a:cs typeface="Avenir Medium"/>
              </a:rPr>
              <a:t>www.cairoscene.com</a:t>
            </a:r>
            <a:r>
              <a:rPr lang="en-US" sz="1400" dirty="0">
                <a:latin typeface="Avenir Medium"/>
                <a:cs typeface="Avenir Medium"/>
              </a:rPr>
              <a:t>/</a:t>
            </a:r>
            <a:r>
              <a:rPr lang="en-US" sz="1400" dirty="0" err="1">
                <a:latin typeface="Avenir Medium"/>
                <a:cs typeface="Avenir Medium"/>
              </a:rPr>
              <a:t>ArtsAndCulture</a:t>
            </a:r>
            <a:r>
              <a:rPr lang="en-US" sz="1400" dirty="0">
                <a:latin typeface="Avenir Medium"/>
                <a:cs typeface="Avenir Medium"/>
              </a:rPr>
              <a:t>/The-History-of-Beer-In-Ancient-Egypt</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58123" y="-2506"/>
            <a:ext cx="697500" cy="697500"/>
          </a:xfrm>
          <a:prstGeom prst="rect">
            <a:avLst/>
          </a:prstGeom>
        </p:spPr>
      </p:pic>
      <p:pic>
        <p:nvPicPr>
          <p:cNvPr id="11" name="Picture 10" descr="6df306b7-a81a-4544-847a-db416ac5e2c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1640" y="2672271"/>
            <a:ext cx="5867420" cy="3855733"/>
          </a:xfrm>
          <a:prstGeom prst="rect">
            <a:avLst/>
          </a:prstGeom>
        </p:spPr>
      </p:pic>
      <p:sp>
        <p:nvSpPr>
          <p:cNvPr id="12" name="TextBox 11"/>
          <p:cNvSpPr txBox="1"/>
          <p:nvPr/>
        </p:nvSpPr>
        <p:spPr>
          <a:xfrm>
            <a:off x="314126" y="1772951"/>
            <a:ext cx="8610507" cy="4555093"/>
          </a:xfrm>
          <a:prstGeom prst="rect">
            <a:avLst/>
          </a:prstGeom>
          <a:noFill/>
        </p:spPr>
        <p:txBody>
          <a:bodyPr wrap="square" rtlCol="0">
            <a:spAutoFit/>
          </a:bodyPr>
          <a:lstStyle/>
          <a:p>
            <a:pPr marL="342900" indent="-342900">
              <a:buFont typeface="Arial"/>
              <a:buChar char="•"/>
            </a:pPr>
            <a:r>
              <a:rPr lang="en-US" sz="2000" dirty="0">
                <a:latin typeface="Candara"/>
                <a:cs typeface="Candara"/>
              </a:rPr>
              <a:t>Tanning of hides to make leather;</a:t>
            </a:r>
          </a:p>
          <a:p>
            <a:endParaRPr lang="en-US" sz="1000" dirty="0">
              <a:latin typeface="Candara"/>
              <a:cs typeface="Candara"/>
            </a:endParaRPr>
          </a:p>
          <a:p>
            <a:pPr marL="342900" indent="-342900">
              <a:buFont typeface="Arial"/>
              <a:buChar char="•"/>
            </a:pPr>
            <a:r>
              <a:rPr lang="en-US" sz="2000" dirty="0">
                <a:latin typeface="Candara"/>
                <a:cs typeface="Candara"/>
              </a:rPr>
              <a:t>Smelting of copper ore; </a:t>
            </a:r>
          </a:p>
          <a:p>
            <a:endParaRPr lang="en-US" sz="1000" dirty="0">
              <a:latin typeface="Candara"/>
              <a:cs typeface="Candara"/>
            </a:endParaRPr>
          </a:p>
          <a:p>
            <a:pPr marL="342900" indent="-342900">
              <a:buFont typeface="Arial"/>
              <a:buChar char="•"/>
            </a:pPr>
            <a:r>
              <a:rPr lang="en-US" sz="2000" dirty="0">
                <a:latin typeface="Candara"/>
                <a:cs typeface="Candara"/>
              </a:rPr>
              <a:t>Isolation of myrrh &amp; </a:t>
            </a:r>
            <a:br>
              <a:rPr lang="en-US" sz="2000" dirty="0">
                <a:latin typeface="Candara"/>
                <a:cs typeface="Candara"/>
              </a:rPr>
            </a:br>
            <a:r>
              <a:rPr lang="en-US" sz="2000" dirty="0">
                <a:latin typeface="Candara"/>
                <a:cs typeface="Candara"/>
              </a:rPr>
              <a:t>opium from plants;</a:t>
            </a:r>
          </a:p>
          <a:p>
            <a:endParaRPr lang="en-US" sz="1000" dirty="0">
              <a:latin typeface="Candara"/>
              <a:cs typeface="Candara"/>
            </a:endParaRPr>
          </a:p>
          <a:p>
            <a:pPr marL="342900" indent="-342900">
              <a:buFont typeface="Arial"/>
              <a:buChar char="•"/>
            </a:pPr>
            <a:r>
              <a:rPr lang="en-US" sz="2000" dirty="0">
                <a:latin typeface="Candara"/>
                <a:cs typeface="Candara"/>
              </a:rPr>
              <a:t>Creation of dyes</a:t>
            </a:r>
            <a:br>
              <a:rPr lang="en-US" sz="2000" dirty="0">
                <a:latin typeface="Candara"/>
                <a:cs typeface="Candara"/>
              </a:rPr>
            </a:br>
            <a:r>
              <a:rPr lang="en-US" sz="2000" dirty="0">
                <a:latin typeface="Candara"/>
                <a:cs typeface="Candara"/>
              </a:rPr>
              <a:t>like indigo &amp; </a:t>
            </a:r>
            <a:r>
              <a:rPr lang="en-US" sz="2000" dirty="0" err="1">
                <a:latin typeface="Candara"/>
                <a:cs typeface="Candara"/>
              </a:rPr>
              <a:t>Tyrian</a:t>
            </a:r>
            <a:br>
              <a:rPr lang="en-US" sz="2000" dirty="0">
                <a:latin typeface="Candara"/>
                <a:cs typeface="Candara"/>
              </a:rPr>
            </a:br>
            <a:r>
              <a:rPr lang="en-US" sz="2000" dirty="0">
                <a:latin typeface="Candara"/>
                <a:cs typeface="Candara"/>
              </a:rPr>
              <a:t>purple; </a:t>
            </a:r>
          </a:p>
          <a:p>
            <a:endParaRPr lang="en-US" sz="1000" dirty="0">
              <a:latin typeface="Candara"/>
              <a:cs typeface="Candara"/>
            </a:endParaRPr>
          </a:p>
          <a:p>
            <a:pPr marL="342900" indent="-342900">
              <a:buFont typeface="Arial"/>
              <a:buChar char="•"/>
            </a:pPr>
            <a:r>
              <a:rPr lang="en-US" sz="2000" dirty="0">
                <a:latin typeface="Candara"/>
                <a:cs typeface="Candara"/>
              </a:rPr>
              <a:t>Creating soap by</a:t>
            </a:r>
            <a:br>
              <a:rPr lang="en-US" sz="2000" dirty="0">
                <a:latin typeface="Candara"/>
                <a:cs typeface="Candara"/>
              </a:rPr>
            </a:br>
            <a:r>
              <a:rPr lang="en-US" sz="2000" dirty="0">
                <a:latin typeface="Candara"/>
                <a:cs typeface="Candara"/>
              </a:rPr>
              <a:t>reacting fats &amp; lye;</a:t>
            </a:r>
          </a:p>
          <a:p>
            <a:endParaRPr lang="en-US" sz="1000" dirty="0">
              <a:latin typeface="Candara"/>
              <a:cs typeface="Candara"/>
            </a:endParaRPr>
          </a:p>
          <a:p>
            <a:pPr marL="342900" indent="-342900">
              <a:buFont typeface="Arial"/>
              <a:buChar char="•"/>
            </a:pPr>
            <a:r>
              <a:rPr lang="en-US" sz="2000" dirty="0">
                <a:latin typeface="Candara"/>
                <a:cs typeface="Candara"/>
              </a:rPr>
              <a:t>Creating alloys like</a:t>
            </a:r>
            <a:br>
              <a:rPr lang="en-US" sz="2000" dirty="0">
                <a:latin typeface="Candara"/>
                <a:cs typeface="Candara"/>
              </a:rPr>
            </a:br>
            <a:r>
              <a:rPr lang="en-US" sz="2000" dirty="0">
                <a:latin typeface="Candara"/>
                <a:cs typeface="Candara"/>
              </a:rPr>
              <a:t>bronze from tin &amp; </a:t>
            </a:r>
            <a:br>
              <a:rPr lang="en-US" sz="2000" dirty="0">
                <a:latin typeface="Candara"/>
                <a:cs typeface="Candara"/>
              </a:rPr>
            </a:br>
            <a:r>
              <a:rPr lang="en-US" sz="2000" dirty="0">
                <a:latin typeface="Candara"/>
                <a:cs typeface="Candara"/>
              </a:rPr>
              <a:t>copper</a:t>
            </a:r>
          </a:p>
        </p:txBody>
      </p:sp>
    </p:spTree>
    <p:extLst>
      <p:ext uri="{BB962C8B-B14F-4D97-AF65-F5344CB8AC3E}">
        <p14:creationId xmlns:p14="http://schemas.microsoft.com/office/powerpoint/2010/main" val="265877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0" y="-169"/>
            <a:ext cx="4185686" cy="646331"/>
          </a:xfrm>
          <a:prstGeom prst="rect">
            <a:avLst/>
          </a:prstGeom>
          <a:noFill/>
        </p:spPr>
        <p:txBody>
          <a:bodyPr wrap="none" rtlCol="0">
            <a:spAutoFit/>
          </a:bodyPr>
          <a:lstStyle/>
          <a:p>
            <a:r>
              <a:rPr lang="en-US" sz="3600" b="1" dirty="0">
                <a:solidFill>
                  <a:prstClr val="white"/>
                </a:solidFill>
                <a:latin typeface="Candara"/>
                <a:cs typeface="Candara"/>
              </a:rPr>
              <a:t>Elements &amp; alchemy</a:t>
            </a:r>
          </a:p>
        </p:txBody>
      </p:sp>
      <p:sp>
        <p:nvSpPr>
          <p:cNvPr id="2" name="TextBox 1"/>
          <p:cNvSpPr txBox="1"/>
          <p:nvPr/>
        </p:nvSpPr>
        <p:spPr>
          <a:xfrm>
            <a:off x="283887" y="806828"/>
            <a:ext cx="8624113" cy="1569660"/>
          </a:xfrm>
          <a:prstGeom prst="rect">
            <a:avLst/>
          </a:prstGeom>
          <a:noFill/>
        </p:spPr>
        <p:txBody>
          <a:bodyPr wrap="square" rtlCol="0">
            <a:spAutoFit/>
          </a:bodyPr>
          <a:lstStyle/>
          <a:p>
            <a:r>
              <a:rPr lang="en-US" sz="2400" dirty="0">
                <a:latin typeface="Candara"/>
                <a:cs typeface="Candara"/>
              </a:rPr>
              <a:t>600 B.C. the Greeks, trying to understand the fundamental nature of the world, hypothesized that all matter was a combination of four </a:t>
            </a:r>
            <a:r>
              <a:rPr lang="en-US" sz="2400" b="1" dirty="0">
                <a:latin typeface="Candara"/>
                <a:cs typeface="Candara"/>
              </a:rPr>
              <a:t>elements</a:t>
            </a:r>
            <a:r>
              <a:rPr lang="en-US" sz="2400" dirty="0">
                <a:latin typeface="Candara"/>
                <a:cs typeface="Candara"/>
              </a:rPr>
              <a:t>:</a:t>
            </a:r>
          </a:p>
          <a:p>
            <a:pPr marL="342900" indent="-342900">
              <a:buFont typeface="Arial"/>
              <a:buChar char="•"/>
            </a:pPr>
            <a:r>
              <a:rPr lang="en-US" sz="2400" dirty="0">
                <a:latin typeface="Candara"/>
                <a:cs typeface="Candara"/>
              </a:rPr>
              <a:t>Earth, wind, fire and water (water as the basis of life)</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58123" y="-2506"/>
            <a:ext cx="697500" cy="697500"/>
          </a:xfrm>
          <a:prstGeom prst="rect">
            <a:avLst/>
          </a:prstGeom>
        </p:spPr>
      </p:pic>
      <p:sp>
        <p:nvSpPr>
          <p:cNvPr id="8" name="TextBox 7"/>
          <p:cNvSpPr txBox="1"/>
          <p:nvPr/>
        </p:nvSpPr>
        <p:spPr>
          <a:xfrm>
            <a:off x="283887" y="2428797"/>
            <a:ext cx="8624113" cy="1200328"/>
          </a:xfrm>
          <a:prstGeom prst="rect">
            <a:avLst/>
          </a:prstGeom>
          <a:noFill/>
        </p:spPr>
        <p:txBody>
          <a:bodyPr wrap="square" rtlCol="0">
            <a:spAutoFit/>
          </a:bodyPr>
          <a:lstStyle/>
          <a:p>
            <a:r>
              <a:rPr lang="en-US" sz="2400" b="1" dirty="0">
                <a:latin typeface="Candara"/>
                <a:cs typeface="Candara"/>
              </a:rPr>
              <a:t>Alchemists</a:t>
            </a:r>
            <a:r>
              <a:rPr lang="en-US" sz="2400" dirty="0">
                <a:latin typeface="Candara"/>
                <a:cs typeface="Candara"/>
              </a:rPr>
              <a:t> combined early chemical knowledge with philosophy in an attempt to transform ‘base metals’ into gold and to cure disease and extend life.</a:t>
            </a:r>
          </a:p>
        </p:txBody>
      </p:sp>
      <p:pic>
        <p:nvPicPr>
          <p:cNvPr id="6" name="Picture 5"/>
          <p:cNvPicPr>
            <a:picLocks noChangeAspect="1"/>
          </p:cNvPicPr>
          <p:nvPr/>
        </p:nvPicPr>
        <p:blipFill>
          <a:blip r:embed="rId3"/>
          <a:stretch>
            <a:fillRect/>
          </a:stretch>
        </p:blipFill>
        <p:spPr>
          <a:xfrm>
            <a:off x="4037297" y="3238239"/>
            <a:ext cx="4997847" cy="3547190"/>
          </a:xfrm>
          <a:prstGeom prst="rect">
            <a:avLst/>
          </a:prstGeom>
        </p:spPr>
      </p:pic>
      <p:sp>
        <p:nvSpPr>
          <p:cNvPr id="12" name="TextBox 11"/>
          <p:cNvSpPr txBox="1"/>
          <p:nvPr/>
        </p:nvSpPr>
        <p:spPr>
          <a:xfrm>
            <a:off x="283886" y="3841869"/>
            <a:ext cx="3753410" cy="2308324"/>
          </a:xfrm>
          <a:prstGeom prst="rect">
            <a:avLst/>
          </a:prstGeom>
          <a:noFill/>
        </p:spPr>
        <p:txBody>
          <a:bodyPr wrap="square" rtlCol="0">
            <a:spAutoFit/>
          </a:bodyPr>
          <a:lstStyle/>
          <a:p>
            <a:r>
              <a:rPr lang="en-US" sz="2400" dirty="0">
                <a:latin typeface="Candara"/>
                <a:cs typeface="Candara"/>
              </a:rPr>
              <a:t>While alchemy was a bit of a stretch, the work of alchemists </a:t>
            </a:r>
            <a:r>
              <a:rPr lang="en-US" sz="2400" u="sng" dirty="0">
                <a:latin typeface="Candara"/>
                <a:cs typeface="Candara"/>
              </a:rPr>
              <a:t>advanced our knowledge </a:t>
            </a:r>
            <a:r>
              <a:rPr lang="en-US" sz="2400" dirty="0">
                <a:latin typeface="Candara"/>
                <a:cs typeface="Candara"/>
              </a:rPr>
              <a:t>of the world and became the basis of </a:t>
            </a:r>
            <a:r>
              <a:rPr lang="en-US" sz="2400" u="sng" dirty="0">
                <a:latin typeface="Candara"/>
                <a:cs typeface="Candara"/>
              </a:rPr>
              <a:t>scientific experimentation</a:t>
            </a:r>
            <a:r>
              <a:rPr lang="en-US" sz="2400" dirty="0">
                <a:latin typeface="Candara"/>
                <a:cs typeface="Candara"/>
              </a:rPr>
              <a:t>. </a:t>
            </a:r>
          </a:p>
        </p:txBody>
      </p:sp>
      <p:sp>
        <p:nvSpPr>
          <p:cNvPr id="13" name="TextBox 12"/>
          <p:cNvSpPr txBox="1"/>
          <p:nvPr/>
        </p:nvSpPr>
        <p:spPr>
          <a:xfrm>
            <a:off x="54431" y="6350650"/>
            <a:ext cx="2818801" cy="523220"/>
          </a:xfrm>
          <a:prstGeom prst="rect">
            <a:avLst/>
          </a:prstGeom>
          <a:noFill/>
        </p:spPr>
        <p:txBody>
          <a:bodyPr wrap="none" rtlCol="0">
            <a:spAutoFit/>
          </a:bodyPr>
          <a:lstStyle/>
          <a:p>
            <a:r>
              <a:rPr lang="en-US" sz="1400" dirty="0">
                <a:latin typeface="Avenir Medium"/>
                <a:cs typeface="Avenir Medium"/>
              </a:rPr>
              <a:t>Alchemist’s laboratory</a:t>
            </a:r>
            <a:br>
              <a:rPr lang="en-US" sz="1400" dirty="0">
                <a:latin typeface="Avenir Medium"/>
                <a:cs typeface="Avenir Medium"/>
              </a:rPr>
            </a:br>
            <a:r>
              <a:rPr lang="en-US" sz="1400" dirty="0">
                <a:latin typeface="Avenir Medium"/>
                <a:cs typeface="Avenir Medium"/>
              </a:rPr>
              <a:t> (Chemical Heritage Foundation)</a:t>
            </a:r>
          </a:p>
        </p:txBody>
      </p:sp>
    </p:spTree>
    <p:extLst>
      <p:ext uri="{BB962C8B-B14F-4D97-AF65-F5344CB8AC3E}">
        <p14:creationId xmlns:p14="http://schemas.microsoft.com/office/powerpoint/2010/main" val="102255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0" y="-169"/>
            <a:ext cx="7454986" cy="646331"/>
          </a:xfrm>
          <a:prstGeom prst="rect">
            <a:avLst/>
          </a:prstGeom>
          <a:noFill/>
        </p:spPr>
        <p:txBody>
          <a:bodyPr wrap="none" rtlCol="0">
            <a:spAutoFit/>
          </a:bodyPr>
          <a:lstStyle/>
          <a:p>
            <a:r>
              <a:rPr lang="en-US" sz="3600" b="1" dirty="0">
                <a:solidFill>
                  <a:prstClr val="white"/>
                </a:solidFill>
                <a:latin typeface="Candara"/>
                <a:cs typeface="Candara"/>
              </a:rPr>
              <a:t>Dark ages shifted centers of learning</a:t>
            </a:r>
          </a:p>
        </p:txBody>
      </p:sp>
      <p:sp>
        <p:nvSpPr>
          <p:cNvPr id="2" name="TextBox 1"/>
          <p:cNvSpPr txBox="1"/>
          <p:nvPr/>
        </p:nvSpPr>
        <p:spPr>
          <a:xfrm>
            <a:off x="283887" y="806828"/>
            <a:ext cx="8624113" cy="1200328"/>
          </a:xfrm>
          <a:prstGeom prst="rect">
            <a:avLst/>
          </a:prstGeom>
          <a:noFill/>
        </p:spPr>
        <p:txBody>
          <a:bodyPr wrap="square" rtlCol="0">
            <a:spAutoFit/>
          </a:bodyPr>
          <a:lstStyle/>
          <a:p>
            <a:r>
              <a:rPr lang="en-US" sz="2400" dirty="0">
                <a:latin typeface="Candara"/>
                <a:cs typeface="Candara"/>
              </a:rPr>
              <a:t>During the </a:t>
            </a:r>
            <a:r>
              <a:rPr lang="en-US" sz="2400" b="1" dirty="0">
                <a:latin typeface="Candara"/>
                <a:cs typeface="Candara"/>
              </a:rPr>
              <a:t>Dark Ages </a:t>
            </a:r>
            <a:r>
              <a:rPr lang="en-US" sz="2400" dirty="0">
                <a:latin typeface="Candara"/>
                <a:cs typeface="Candara"/>
              </a:rPr>
              <a:t>(5</a:t>
            </a:r>
            <a:r>
              <a:rPr lang="en-US" sz="2400" baseline="30000" dirty="0">
                <a:latin typeface="Candara"/>
                <a:cs typeface="Candara"/>
              </a:rPr>
              <a:t>th</a:t>
            </a:r>
            <a:r>
              <a:rPr lang="en-US" sz="2400" dirty="0">
                <a:latin typeface="Candara"/>
                <a:cs typeface="Candara"/>
              </a:rPr>
              <a:t> – 10</a:t>
            </a:r>
            <a:r>
              <a:rPr lang="en-US" sz="2400" baseline="30000" dirty="0">
                <a:latin typeface="Candara"/>
                <a:cs typeface="Candara"/>
              </a:rPr>
              <a:t>th</a:t>
            </a:r>
            <a:r>
              <a:rPr lang="en-US" sz="2400" dirty="0">
                <a:latin typeface="Candara"/>
                <a:cs typeface="Candara"/>
              </a:rPr>
              <a:t> centuries) knowledge developed by the Greeks and Romans was lost in Europe, but preserved by </a:t>
            </a:r>
            <a:r>
              <a:rPr lang="en-US" sz="2400" b="1" dirty="0">
                <a:latin typeface="Candara"/>
                <a:cs typeface="Candara"/>
              </a:rPr>
              <a:t>Arab and Asian societies.</a:t>
            </a:r>
            <a:endParaRPr lang="en-US" sz="2400" dirty="0">
              <a:latin typeface="Candara"/>
              <a:cs typeface="Candara"/>
            </a:endParaRP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58123" y="-2506"/>
            <a:ext cx="697500" cy="697500"/>
          </a:xfrm>
          <a:prstGeom prst="rect">
            <a:avLst/>
          </a:prstGeom>
        </p:spPr>
      </p:pic>
      <p:sp>
        <p:nvSpPr>
          <p:cNvPr id="13" name="TextBox 12"/>
          <p:cNvSpPr txBox="1"/>
          <p:nvPr/>
        </p:nvSpPr>
        <p:spPr>
          <a:xfrm>
            <a:off x="54432" y="6060362"/>
            <a:ext cx="3828141" cy="738664"/>
          </a:xfrm>
          <a:prstGeom prst="rect">
            <a:avLst/>
          </a:prstGeom>
          <a:noFill/>
        </p:spPr>
        <p:txBody>
          <a:bodyPr wrap="square" rtlCol="0">
            <a:spAutoFit/>
          </a:bodyPr>
          <a:lstStyle/>
          <a:p>
            <a:r>
              <a:rPr lang="en-US" sz="1400" dirty="0">
                <a:latin typeface="Avenir Medium"/>
                <a:cs typeface="Avenir Medium"/>
              </a:rPr>
              <a:t>The House of Wisdom library in Bagdad, </a:t>
            </a:r>
            <a:r>
              <a:rPr lang="en-US" sz="1400" dirty="0" err="1">
                <a:latin typeface="Avenir Medium"/>
                <a:cs typeface="Avenir Medium"/>
              </a:rPr>
              <a:t>Maqamat</a:t>
            </a:r>
            <a:r>
              <a:rPr lang="en-US" sz="1400" dirty="0">
                <a:latin typeface="Avenir Medium"/>
                <a:cs typeface="Avenir Medium"/>
              </a:rPr>
              <a:t> of al-Hariri Illustration by </a:t>
            </a:r>
            <a:r>
              <a:rPr lang="en-US" sz="1400" dirty="0" err="1">
                <a:latin typeface="Avenir Medium"/>
                <a:cs typeface="Avenir Medium"/>
              </a:rPr>
              <a:t>Yahyá</a:t>
            </a:r>
            <a:r>
              <a:rPr lang="en-US" sz="1400" dirty="0">
                <a:latin typeface="Avenir Medium"/>
                <a:cs typeface="Avenir Medium"/>
              </a:rPr>
              <a:t> al-</a:t>
            </a:r>
            <a:r>
              <a:rPr lang="en-US" sz="1400" dirty="0" err="1">
                <a:latin typeface="Avenir Medium"/>
                <a:cs typeface="Avenir Medium"/>
              </a:rPr>
              <a:t>Wasiti</a:t>
            </a:r>
            <a:r>
              <a:rPr lang="en-US" sz="1400" dirty="0">
                <a:latin typeface="Avenir Medium"/>
                <a:cs typeface="Avenir Medium"/>
              </a:rPr>
              <a:t>, 1237 (Wikipedia)</a:t>
            </a:r>
          </a:p>
        </p:txBody>
      </p:sp>
      <p:sp>
        <p:nvSpPr>
          <p:cNvPr id="10" name="TextBox 9"/>
          <p:cNvSpPr txBox="1"/>
          <p:nvPr/>
        </p:nvSpPr>
        <p:spPr>
          <a:xfrm>
            <a:off x="235862" y="2990331"/>
            <a:ext cx="3791855" cy="2308324"/>
          </a:xfrm>
          <a:prstGeom prst="rect">
            <a:avLst/>
          </a:prstGeom>
          <a:noFill/>
        </p:spPr>
        <p:txBody>
          <a:bodyPr wrap="square" rtlCol="0">
            <a:spAutoFit/>
          </a:bodyPr>
          <a:lstStyle/>
          <a:p>
            <a:r>
              <a:rPr lang="en-US" sz="2400" dirty="0">
                <a:latin typeface="Candara"/>
              </a:rPr>
              <a:t>An 8</a:t>
            </a:r>
            <a:r>
              <a:rPr lang="en-US" sz="2400" baseline="30000" dirty="0">
                <a:latin typeface="Candara"/>
              </a:rPr>
              <a:t>th</a:t>
            </a:r>
            <a:r>
              <a:rPr lang="en-US" sz="2400" dirty="0">
                <a:latin typeface="Candara"/>
              </a:rPr>
              <a:t>-century Arab alchemist, </a:t>
            </a:r>
            <a:r>
              <a:rPr lang="en-US" sz="2400" b="1" dirty="0" err="1">
                <a:latin typeface="Candara"/>
              </a:rPr>
              <a:t>Jābir</a:t>
            </a:r>
            <a:r>
              <a:rPr lang="en-US" sz="2400" b="1" dirty="0">
                <a:latin typeface="Candara"/>
              </a:rPr>
              <a:t> ibn </a:t>
            </a:r>
            <a:r>
              <a:rPr lang="en-US" sz="2400" b="1" dirty="0" err="1">
                <a:latin typeface="Candara"/>
              </a:rPr>
              <a:t>Hayyān</a:t>
            </a:r>
            <a:r>
              <a:rPr lang="en-US" sz="2400" dirty="0">
                <a:latin typeface="Candara"/>
              </a:rPr>
              <a:t>, added lab </a:t>
            </a:r>
            <a:r>
              <a:rPr lang="en-US" sz="2400" b="1" u="sng" dirty="0">
                <a:latin typeface="Candara"/>
              </a:rPr>
              <a:t>experimentation</a:t>
            </a:r>
            <a:r>
              <a:rPr lang="en-US" sz="2400" dirty="0">
                <a:latin typeface="Candara"/>
              </a:rPr>
              <a:t> to alchemy and may be the father of modern </a:t>
            </a:r>
            <a:br>
              <a:rPr lang="en-US" sz="2400" dirty="0">
                <a:latin typeface="Candara"/>
              </a:rPr>
            </a:br>
            <a:r>
              <a:rPr lang="en-US" sz="2400" dirty="0">
                <a:latin typeface="Candara"/>
              </a:rPr>
              <a:t>chemistry.</a:t>
            </a:r>
          </a:p>
        </p:txBody>
      </p:sp>
      <p:pic>
        <p:nvPicPr>
          <p:cNvPr id="3" name="Picture 2" descr="Maqamat_harir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1" y="1664509"/>
            <a:ext cx="4996398" cy="5084634"/>
          </a:xfrm>
          <a:prstGeom prst="rect">
            <a:avLst/>
          </a:prstGeom>
        </p:spPr>
      </p:pic>
    </p:spTree>
    <p:extLst>
      <p:ext uri="{BB962C8B-B14F-4D97-AF65-F5344CB8AC3E}">
        <p14:creationId xmlns:p14="http://schemas.microsoft.com/office/powerpoint/2010/main" val="230438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0" y="-169"/>
            <a:ext cx="3956882" cy="646331"/>
          </a:xfrm>
          <a:prstGeom prst="rect">
            <a:avLst/>
          </a:prstGeom>
          <a:noFill/>
        </p:spPr>
        <p:txBody>
          <a:bodyPr wrap="none" rtlCol="0">
            <a:spAutoFit/>
          </a:bodyPr>
          <a:lstStyle/>
          <a:p>
            <a:r>
              <a:rPr lang="en-US" sz="3600" b="1" dirty="0">
                <a:solidFill>
                  <a:prstClr val="white"/>
                </a:solidFill>
                <a:latin typeface="Candara"/>
                <a:cs typeface="Candara"/>
              </a:rPr>
              <a:t>The Enlightenment</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58123" y="-2506"/>
            <a:ext cx="697500" cy="697500"/>
          </a:xfrm>
          <a:prstGeom prst="rect">
            <a:avLst/>
          </a:prstGeom>
        </p:spPr>
      </p:pic>
      <p:sp>
        <p:nvSpPr>
          <p:cNvPr id="11" name="Text Box 3"/>
          <p:cNvSpPr txBox="1">
            <a:spLocks noChangeArrowheads="1"/>
          </p:cNvSpPr>
          <p:nvPr/>
        </p:nvSpPr>
        <p:spPr bwMode="auto">
          <a:xfrm>
            <a:off x="228600" y="874486"/>
            <a:ext cx="8315756" cy="1938992"/>
          </a:xfrm>
          <a:prstGeom prst="rect">
            <a:avLst/>
          </a:prstGeom>
          <a:noFill/>
          <a:ln w="9525">
            <a:noFill/>
            <a:miter lim="800000"/>
            <a:headEnd/>
            <a:tailEnd/>
          </a:ln>
        </p:spPr>
        <p:txBody>
          <a:bodyPr wrap="square">
            <a:prstTxWarp prst="textNoShape">
              <a:avLst/>
            </a:prstTxWarp>
            <a:spAutoFit/>
          </a:bodyPr>
          <a:lstStyle/>
          <a:p>
            <a:r>
              <a:rPr lang="en-US" sz="2400" dirty="0">
                <a:latin typeface="Candara"/>
              </a:rPr>
              <a:t>During the Enlightenment (1600s to 1800) the </a:t>
            </a:r>
            <a:br>
              <a:rPr lang="en-US" sz="2400" dirty="0">
                <a:latin typeface="Candara"/>
              </a:rPr>
            </a:br>
            <a:r>
              <a:rPr lang="en-US" sz="2400" dirty="0">
                <a:latin typeface="Candara"/>
              </a:rPr>
              <a:t>Western world rediscovered the works of </a:t>
            </a:r>
            <a:br>
              <a:rPr lang="en-US" sz="2400" dirty="0">
                <a:latin typeface="Candara"/>
              </a:rPr>
            </a:br>
            <a:r>
              <a:rPr lang="en-US" sz="2400" dirty="0">
                <a:latin typeface="Candara"/>
              </a:rPr>
              <a:t>philosophers of the ancient world (Greek, </a:t>
            </a:r>
            <a:br>
              <a:rPr lang="en-US" sz="2400" dirty="0">
                <a:latin typeface="Candara"/>
              </a:rPr>
            </a:br>
            <a:r>
              <a:rPr lang="en-US" sz="2400" dirty="0">
                <a:latin typeface="Candara"/>
              </a:rPr>
              <a:t>Arabic, Asian) who had developed </a:t>
            </a:r>
            <a:r>
              <a:rPr lang="en-US" sz="2400" b="1" dirty="0">
                <a:latin typeface="Candara"/>
              </a:rPr>
              <a:t>logic </a:t>
            </a:r>
            <a:r>
              <a:rPr lang="en-US" sz="2400" dirty="0">
                <a:latin typeface="Candara"/>
              </a:rPr>
              <a:t>and</a:t>
            </a:r>
            <a:br>
              <a:rPr lang="en-US" sz="2400" dirty="0">
                <a:latin typeface="Candara"/>
              </a:rPr>
            </a:br>
            <a:r>
              <a:rPr lang="en-US" sz="2400" b="1" dirty="0">
                <a:latin typeface="Candara"/>
              </a:rPr>
              <a:t>experimentation</a:t>
            </a:r>
            <a:r>
              <a:rPr lang="en-US" sz="2400" dirty="0">
                <a:latin typeface="Candara"/>
              </a:rPr>
              <a:t>.</a:t>
            </a:r>
            <a:endParaRPr lang="en-US" sz="2400" b="1" dirty="0">
              <a:latin typeface="Candara"/>
            </a:endParaRPr>
          </a:p>
        </p:txBody>
      </p:sp>
      <p:pic>
        <p:nvPicPr>
          <p:cNvPr id="12" name="Picture 11" descr="800px-Aristotle_Altemps_Inv857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35060" y="854349"/>
            <a:ext cx="2438400" cy="3264408"/>
          </a:xfrm>
          <a:prstGeom prst="rect">
            <a:avLst/>
          </a:prstGeom>
        </p:spPr>
      </p:pic>
      <p:sp>
        <p:nvSpPr>
          <p:cNvPr id="14" name="TextBox 13"/>
          <p:cNvSpPr txBox="1"/>
          <p:nvPr/>
        </p:nvSpPr>
        <p:spPr>
          <a:xfrm>
            <a:off x="7391402" y="3650341"/>
            <a:ext cx="1045479" cy="369332"/>
          </a:xfrm>
          <a:prstGeom prst="rect">
            <a:avLst/>
          </a:prstGeom>
          <a:noFill/>
        </p:spPr>
        <p:txBody>
          <a:bodyPr wrap="none" rtlCol="0">
            <a:spAutoFit/>
          </a:bodyPr>
          <a:lstStyle/>
          <a:p>
            <a:r>
              <a:rPr lang="en-US" b="1" dirty="0">
                <a:solidFill>
                  <a:schemeClr val="bg1"/>
                </a:solidFill>
                <a:latin typeface="Candara"/>
                <a:cs typeface="Candara"/>
              </a:rPr>
              <a:t>Aristotle</a:t>
            </a:r>
          </a:p>
        </p:txBody>
      </p:sp>
      <p:pic>
        <p:nvPicPr>
          <p:cNvPr id="15" name="Picture 14" descr="joseph-wright-experiment-with-the-air-pump.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5143" y="3410760"/>
            <a:ext cx="4478205" cy="3305729"/>
          </a:xfrm>
          <a:prstGeom prst="rect">
            <a:avLst/>
          </a:prstGeom>
        </p:spPr>
      </p:pic>
      <p:sp>
        <p:nvSpPr>
          <p:cNvPr id="16" name="TextBox 15"/>
          <p:cNvSpPr txBox="1"/>
          <p:nvPr/>
        </p:nvSpPr>
        <p:spPr>
          <a:xfrm>
            <a:off x="4916716" y="4151083"/>
            <a:ext cx="4190999" cy="2677656"/>
          </a:xfrm>
          <a:prstGeom prst="rect">
            <a:avLst/>
          </a:prstGeom>
          <a:noFill/>
        </p:spPr>
        <p:txBody>
          <a:bodyPr wrap="square" rtlCol="0">
            <a:spAutoFit/>
          </a:bodyPr>
          <a:lstStyle/>
          <a:p>
            <a:r>
              <a:rPr lang="en-US" sz="2400" dirty="0">
                <a:latin typeface="Candara"/>
              </a:rPr>
              <a:t>Scientists like Bacon, Newton, Hooke, </a:t>
            </a:r>
            <a:r>
              <a:rPr lang="en-US" sz="2400" b="1" dirty="0">
                <a:latin typeface="Candara"/>
              </a:rPr>
              <a:t>Boyle</a:t>
            </a:r>
            <a:r>
              <a:rPr lang="en-US" sz="2400" dirty="0">
                <a:latin typeface="Candara"/>
              </a:rPr>
              <a:t>, Faraday, Wright, </a:t>
            </a:r>
            <a:r>
              <a:rPr lang="en-US" sz="2400" b="1" dirty="0">
                <a:latin typeface="Candara"/>
              </a:rPr>
              <a:t>Lavoisier</a:t>
            </a:r>
            <a:r>
              <a:rPr lang="en-US" sz="2400" dirty="0">
                <a:latin typeface="Candara"/>
              </a:rPr>
              <a:t> and others married logic with </a:t>
            </a:r>
            <a:r>
              <a:rPr lang="en-US" sz="2400" b="1" u="sng" dirty="0">
                <a:latin typeface="Candara"/>
              </a:rPr>
              <a:t>experimentation</a:t>
            </a:r>
            <a:r>
              <a:rPr lang="en-US" sz="2400" dirty="0">
                <a:latin typeface="Candara"/>
              </a:rPr>
              <a:t> to ask and answer questions about the ‘invisible’ forces of the natural world. </a:t>
            </a:r>
          </a:p>
        </p:txBody>
      </p:sp>
      <p:sp>
        <p:nvSpPr>
          <p:cNvPr id="17" name="TextBox 16"/>
          <p:cNvSpPr txBox="1"/>
          <p:nvPr/>
        </p:nvSpPr>
        <p:spPr>
          <a:xfrm>
            <a:off x="297543" y="6241144"/>
            <a:ext cx="3340723" cy="369332"/>
          </a:xfrm>
          <a:prstGeom prst="rect">
            <a:avLst/>
          </a:prstGeom>
          <a:noFill/>
        </p:spPr>
        <p:txBody>
          <a:bodyPr wrap="none" rtlCol="0">
            <a:spAutoFit/>
          </a:bodyPr>
          <a:lstStyle/>
          <a:p>
            <a:r>
              <a:rPr lang="en-US" b="1" dirty="0">
                <a:solidFill>
                  <a:schemeClr val="bg1"/>
                </a:solidFill>
                <a:latin typeface="Candara"/>
                <a:cs typeface="Candara"/>
              </a:rPr>
              <a:t>Wright’s gas pump experiments</a:t>
            </a:r>
          </a:p>
        </p:txBody>
      </p:sp>
    </p:spTree>
    <p:extLst>
      <p:ext uri="{BB962C8B-B14F-4D97-AF65-F5344CB8AC3E}">
        <p14:creationId xmlns:p14="http://schemas.microsoft.com/office/powerpoint/2010/main" val="374116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2" y="-169"/>
            <a:ext cx="4114453" cy="646331"/>
          </a:xfrm>
          <a:prstGeom prst="rect">
            <a:avLst/>
          </a:prstGeom>
          <a:noFill/>
        </p:spPr>
        <p:txBody>
          <a:bodyPr wrap="none" rtlCol="0">
            <a:spAutoFit/>
          </a:bodyPr>
          <a:lstStyle/>
          <a:p>
            <a:r>
              <a:rPr lang="en-US" sz="3600" b="1" dirty="0">
                <a:solidFill>
                  <a:prstClr val="white"/>
                </a:solidFill>
                <a:latin typeface="Candara"/>
                <a:cs typeface="Candara"/>
              </a:rPr>
              <a:t>The central science?</a:t>
            </a:r>
          </a:p>
        </p:txBody>
      </p:sp>
      <p:sp>
        <p:nvSpPr>
          <p:cNvPr id="2" name="TextBox 1"/>
          <p:cNvSpPr txBox="1"/>
          <p:nvPr/>
        </p:nvSpPr>
        <p:spPr>
          <a:xfrm>
            <a:off x="283887" y="716115"/>
            <a:ext cx="8624113" cy="830997"/>
          </a:xfrm>
          <a:prstGeom prst="rect">
            <a:avLst/>
          </a:prstGeom>
          <a:noFill/>
        </p:spPr>
        <p:txBody>
          <a:bodyPr wrap="square" rtlCol="0">
            <a:spAutoFit/>
          </a:bodyPr>
          <a:lstStyle/>
          <a:p>
            <a:r>
              <a:rPr lang="en-US" sz="2400" dirty="0">
                <a:latin typeface="Candara"/>
                <a:cs typeface="Candara"/>
              </a:rPr>
              <a:t>Some refer to chemistry as the central science because it is interconnected with many other fields of scientific &amp; STEM study.</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58123" y="-2506"/>
            <a:ext cx="697500" cy="697500"/>
          </a:xfrm>
          <a:prstGeom prst="rect">
            <a:avLst/>
          </a:prstGeom>
        </p:spPr>
      </p:pic>
      <p:pic>
        <p:nvPicPr>
          <p:cNvPr id="3" name="Picture 2"/>
          <p:cNvPicPr>
            <a:picLocks noChangeAspect="1"/>
          </p:cNvPicPr>
          <p:nvPr/>
        </p:nvPicPr>
        <p:blipFill>
          <a:blip r:embed="rId3"/>
          <a:stretch>
            <a:fillRect/>
          </a:stretch>
        </p:blipFill>
        <p:spPr>
          <a:xfrm>
            <a:off x="0" y="2625963"/>
            <a:ext cx="9144000" cy="3967089"/>
          </a:xfrm>
          <a:prstGeom prst="rect">
            <a:avLst/>
          </a:prstGeom>
        </p:spPr>
      </p:pic>
      <p:sp>
        <p:nvSpPr>
          <p:cNvPr id="8" name="TextBox 7"/>
          <p:cNvSpPr txBox="1"/>
          <p:nvPr/>
        </p:nvSpPr>
        <p:spPr>
          <a:xfrm>
            <a:off x="54432" y="6532082"/>
            <a:ext cx="3828141" cy="307777"/>
          </a:xfrm>
          <a:prstGeom prst="rect">
            <a:avLst/>
          </a:prstGeom>
          <a:noFill/>
        </p:spPr>
        <p:txBody>
          <a:bodyPr wrap="square" rtlCol="0">
            <a:spAutoFit/>
          </a:bodyPr>
          <a:lstStyle/>
          <a:p>
            <a:r>
              <a:rPr lang="en-US" sz="1400" dirty="0">
                <a:latin typeface="Avenir Medium"/>
                <a:cs typeface="Avenir Medium"/>
              </a:rPr>
              <a:t>Chemistry </a:t>
            </a:r>
            <a:r>
              <a:rPr lang="en-US" sz="1400" dirty="0" err="1">
                <a:latin typeface="Avenir Medium"/>
                <a:cs typeface="Avenir Medium"/>
              </a:rPr>
              <a:t>Openstax</a:t>
            </a:r>
            <a:endParaRPr lang="en-US" sz="1400" dirty="0">
              <a:latin typeface="Avenir Medium"/>
              <a:cs typeface="Avenir Medium"/>
            </a:endParaRPr>
          </a:p>
        </p:txBody>
      </p:sp>
      <p:sp>
        <p:nvSpPr>
          <p:cNvPr id="10" name="TextBox 9"/>
          <p:cNvSpPr txBox="1"/>
          <p:nvPr/>
        </p:nvSpPr>
        <p:spPr>
          <a:xfrm>
            <a:off x="302030" y="1558258"/>
            <a:ext cx="8624113" cy="461665"/>
          </a:xfrm>
          <a:prstGeom prst="rect">
            <a:avLst/>
          </a:prstGeom>
          <a:noFill/>
        </p:spPr>
        <p:txBody>
          <a:bodyPr wrap="square" rtlCol="0">
            <a:spAutoFit/>
          </a:bodyPr>
          <a:lstStyle/>
          <a:p>
            <a:r>
              <a:rPr lang="en-US" sz="2400" b="1" dirty="0">
                <a:latin typeface="Candara"/>
                <a:cs typeface="Candara"/>
              </a:rPr>
              <a:t>STEM: </a:t>
            </a:r>
            <a:r>
              <a:rPr lang="en-US" sz="2400" dirty="0">
                <a:latin typeface="Candara"/>
                <a:cs typeface="Candara"/>
              </a:rPr>
              <a:t>science, technology, engineering &amp; medicine</a:t>
            </a:r>
          </a:p>
        </p:txBody>
      </p:sp>
    </p:spTree>
    <p:extLst>
      <p:ext uri="{BB962C8B-B14F-4D97-AF65-F5344CB8AC3E}">
        <p14:creationId xmlns:p14="http://schemas.microsoft.com/office/powerpoint/2010/main" val="1780650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0" y="-169"/>
            <a:ext cx="4969630" cy="646331"/>
          </a:xfrm>
          <a:prstGeom prst="rect">
            <a:avLst/>
          </a:prstGeom>
          <a:noFill/>
        </p:spPr>
        <p:txBody>
          <a:bodyPr wrap="none" rtlCol="0">
            <a:spAutoFit/>
          </a:bodyPr>
          <a:lstStyle/>
          <a:p>
            <a:r>
              <a:rPr lang="en-US" sz="3600" b="1" dirty="0">
                <a:solidFill>
                  <a:prstClr val="white"/>
                </a:solidFill>
                <a:latin typeface="Candara"/>
                <a:cs typeface="Candara"/>
              </a:rPr>
              <a:t>Science vs. engineering?</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58123" y="-2506"/>
            <a:ext cx="697500" cy="697500"/>
          </a:xfrm>
          <a:prstGeom prst="rect">
            <a:avLst/>
          </a:prstGeom>
        </p:spPr>
      </p:pic>
      <p:sp>
        <p:nvSpPr>
          <p:cNvPr id="8" name="TextBox 7"/>
          <p:cNvSpPr txBox="1"/>
          <p:nvPr/>
        </p:nvSpPr>
        <p:spPr>
          <a:xfrm>
            <a:off x="54432" y="6532082"/>
            <a:ext cx="3828141" cy="307777"/>
          </a:xfrm>
          <a:prstGeom prst="rect">
            <a:avLst/>
          </a:prstGeom>
          <a:noFill/>
        </p:spPr>
        <p:txBody>
          <a:bodyPr wrap="square" rtlCol="0">
            <a:spAutoFit/>
          </a:bodyPr>
          <a:lstStyle/>
          <a:p>
            <a:r>
              <a:rPr lang="en-US" sz="1400" dirty="0">
                <a:latin typeface="Avenir Medium"/>
                <a:cs typeface="Avenir Medium"/>
              </a:rPr>
              <a:t>Chemistry </a:t>
            </a:r>
            <a:r>
              <a:rPr lang="en-US" sz="1400" dirty="0" err="1">
                <a:latin typeface="Avenir Medium"/>
                <a:cs typeface="Avenir Medium"/>
              </a:rPr>
              <a:t>Openstax</a:t>
            </a:r>
            <a:endParaRPr lang="en-US" sz="1400" dirty="0">
              <a:latin typeface="Avenir Medium"/>
              <a:cs typeface="Avenir Medium"/>
            </a:endParaRPr>
          </a:p>
        </p:txBody>
      </p:sp>
      <p:sp>
        <p:nvSpPr>
          <p:cNvPr id="11" name="Text Box 4"/>
          <p:cNvSpPr txBox="1">
            <a:spLocks noChangeArrowheads="1"/>
          </p:cNvSpPr>
          <p:nvPr/>
        </p:nvSpPr>
        <p:spPr bwMode="auto">
          <a:xfrm>
            <a:off x="609600" y="740886"/>
            <a:ext cx="8001000" cy="3231654"/>
          </a:xfrm>
          <a:prstGeom prst="rect">
            <a:avLst/>
          </a:prstGeom>
          <a:noFill/>
          <a:ln w="9525">
            <a:noFill/>
            <a:miter lim="800000"/>
            <a:headEnd/>
            <a:tailEnd/>
          </a:ln>
        </p:spPr>
        <p:txBody>
          <a:bodyPr>
            <a:prstTxWarp prst="textNoShape">
              <a:avLst/>
            </a:prstTxWarp>
            <a:spAutoFit/>
          </a:bodyPr>
          <a:lstStyle/>
          <a:p>
            <a:pPr marL="457200" indent="-457200"/>
            <a:r>
              <a:rPr lang="en-US" sz="2000" b="1" dirty="0" err="1">
                <a:latin typeface="Candara"/>
              </a:rPr>
              <a:t>sci·ence</a:t>
            </a:r>
            <a:r>
              <a:rPr lang="en-US" sz="2000" b="1" dirty="0">
                <a:latin typeface="Candara"/>
              </a:rPr>
              <a:t> </a:t>
            </a:r>
            <a:r>
              <a:rPr lang="en-US" sz="2000" i="1" dirty="0">
                <a:latin typeface="Candara"/>
              </a:rPr>
              <a:t>(</a:t>
            </a:r>
            <a:r>
              <a:rPr lang="en-US" sz="2000" i="1" dirty="0" err="1">
                <a:latin typeface="Candara"/>
              </a:rPr>
              <a:t>n</a:t>
            </a:r>
            <a:r>
              <a:rPr lang="en-US" sz="2000" i="1" dirty="0">
                <a:latin typeface="Candara"/>
              </a:rPr>
              <a:t>)</a:t>
            </a:r>
            <a:endParaRPr lang="en-US" sz="600" i="1" dirty="0">
              <a:latin typeface="Candara"/>
            </a:endParaRPr>
          </a:p>
          <a:p>
            <a:pPr marL="457200" indent="-457200">
              <a:buFont typeface="Arial" pitchFamily="31" charset="0"/>
              <a:buAutoNum type="arabicPeriod"/>
            </a:pPr>
            <a:r>
              <a:rPr lang="en-US" sz="2000" dirty="0">
                <a:latin typeface="Candara"/>
              </a:rPr>
              <a:t>The study of the physical world &amp; its manifestations,</a:t>
            </a:r>
            <a:br>
              <a:rPr lang="en-US" sz="2000" dirty="0">
                <a:latin typeface="Candara"/>
              </a:rPr>
            </a:br>
            <a:r>
              <a:rPr lang="en-US" sz="2000" dirty="0">
                <a:latin typeface="Candara"/>
              </a:rPr>
              <a:t>    especially by using systematic observation &amp; experimentation</a:t>
            </a:r>
          </a:p>
          <a:p>
            <a:pPr marL="457200" indent="-457200">
              <a:buFont typeface="Arial" pitchFamily="31" charset="0"/>
              <a:buAutoNum type="arabicPeriod"/>
            </a:pPr>
            <a:endParaRPr lang="en-US" sz="600" dirty="0">
              <a:latin typeface="Candara"/>
            </a:endParaRPr>
          </a:p>
          <a:p>
            <a:pPr marL="457200" indent="-457200">
              <a:buFont typeface="Arial" pitchFamily="31" charset="0"/>
              <a:buAutoNum type="arabicPeriod"/>
            </a:pPr>
            <a:r>
              <a:rPr lang="en-US" sz="2000" dirty="0">
                <a:latin typeface="Candara"/>
              </a:rPr>
              <a:t>A branch of science of a particular area of study</a:t>
            </a:r>
          </a:p>
          <a:p>
            <a:pPr marL="457200" indent="-457200">
              <a:buFont typeface="Arial" pitchFamily="31" charset="0"/>
              <a:buAutoNum type="arabicPeriod"/>
            </a:pPr>
            <a:endParaRPr lang="en-US" sz="600" dirty="0">
              <a:latin typeface="Candara"/>
            </a:endParaRPr>
          </a:p>
          <a:p>
            <a:pPr marL="457200" indent="-457200">
              <a:buFont typeface="Arial" pitchFamily="31" charset="0"/>
              <a:buAutoNum type="arabicPeriod"/>
            </a:pPr>
            <a:r>
              <a:rPr lang="en-US" sz="2000" dirty="0">
                <a:latin typeface="Candara"/>
              </a:rPr>
              <a:t>The knowledge gained by study of the physical world</a:t>
            </a:r>
          </a:p>
          <a:p>
            <a:pPr marL="457200" indent="-457200">
              <a:buFont typeface="Arial" pitchFamily="31" charset="0"/>
              <a:buAutoNum type="arabicPeriod"/>
            </a:pPr>
            <a:endParaRPr lang="en-US" sz="600" dirty="0">
              <a:latin typeface="Candara"/>
            </a:endParaRPr>
          </a:p>
          <a:p>
            <a:pPr marL="457200" indent="-457200">
              <a:buFont typeface="Arial" pitchFamily="31" charset="0"/>
              <a:buAutoNum type="arabicPeriod"/>
            </a:pPr>
            <a:r>
              <a:rPr lang="en-US" sz="2000" i="1" dirty="0">
                <a:latin typeface="Candara"/>
              </a:rPr>
              <a:t>Any systematically organized body of knowledge about a </a:t>
            </a:r>
            <a:br>
              <a:rPr lang="en-US" sz="2000" i="1" dirty="0">
                <a:latin typeface="Candara"/>
              </a:rPr>
            </a:br>
            <a:r>
              <a:rPr lang="en-US" sz="2000" i="1" dirty="0">
                <a:latin typeface="Candara"/>
              </a:rPr>
              <a:t>  specific subject</a:t>
            </a:r>
          </a:p>
          <a:p>
            <a:pPr marL="457200" indent="-457200">
              <a:buFont typeface="Arial" pitchFamily="31" charset="0"/>
              <a:buAutoNum type="arabicPeriod"/>
            </a:pPr>
            <a:endParaRPr lang="en-US" sz="600" i="1" dirty="0">
              <a:latin typeface="Candara"/>
            </a:endParaRPr>
          </a:p>
          <a:p>
            <a:pPr marL="457200" indent="-457200">
              <a:buFont typeface="Arial" pitchFamily="31" charset="0"/>
              <a:buAutoNum type="arabicPeriod"/>
            </a:pPr>
            <a:r>
              <a:rPr lang="en-US" sz="2000" i="1" dirty="0">
                <a:latin typeface="Candara"/>
              </a:rPr>
              <a:t>Any activity that is the object of careful study or that is carried </a:t>
            </a:r>
            <a:br>
              <a:rPr lang="en-US" sz="2000" i="1" dirty="0">
                <a:latin typeface="Candara"/>
              </a:rPr>
            </a:br>
            <a:r>
              <a:rPr lang="en-US" sz="2000" i="1" dirty="0">
                <a:latin typeface="Candara"/>
              </a:rPr>
              <a:t>out according to an accepted method</a:t>
            </a:r>
          </a:p>
        </p:txBody>
      </p:sp>
      <p:sp>
        <p:nvSpPr>
          <p:cNvPr id="12" name="Text Box 4"/>
          <p:cNvSpPr txBox="1">
            <a:spLocks noChangeArrowheads="1"/>
          </p:cNvSpPr>
          <p:nvPr/>
        </p:nvSpPr>
        <p:spPr bwMode="auto">
          <a:xfrm>
            <a:off x="609600" y="4115994"/>
            <a:ext cx="8001000" cy="2308324"/>
          </a:xfrm>
          <a:prstGeom prst="rect">
            <a:avLst/>
          </a:prstGeom>
          <a:noFill/>
          <a:ln w="9525">
            <a:noFill/>
            <a:miter lim="800000"/>
            <a:headEnd/>
            <a:tailEnd/>
          </a:ln>
        </p:spPr>
        <p:txBody>
          <a:bodyPr>
            <a:prstTxWarp prst="textNoShape">
              <a:avLst/>
            </a:prstTxWarp>
            <a:spAutoFit/>
          </a:bodyPr>
          <a:lstStyle/>
          <a:p>
            <a:r>
              <a:rPr lang="en-US" sz="2000" b="1" dirty="0" err="1">
                <a:latin typeface="Candara"/>
                <a:cs typeface="Candara"/>
              </a:rPr>
              <a:t>en·gi·neer·ing</a:t>
            </a:r>
            <a:r>
              <a:rPr lang="en-US" sz="2000" b="1" dirty="0">
                <a:latin typeface="Candara"/>
                <a:cs typeface="Candara"/>
              </a:rPr>
              <a:t> </a:t>
            </a:r>
            <a:r>
              <a:rPr lang="en-US" sz="2000" i="1" dirty="0">
                <a:latin typeface="Candara"/>
                <a:cs typeface="Candara"/>
              </a:rPr>
              <a:t>(</a:t>
            </a:r>
            <a:r>
              <a:rPr lang="en-US" sz="2000" i="1" dirty="0" err="1">
                <a:latin typeface="Candara"/>
                <a:cs typeface="Candara"/>
              </a:rPr>
              <a:t>n</a:t>
            </a:r>
            <a:r>
              <a:rPr lang="en-US" sz="2000" i="1" dirty="0">
                <a:latin typeface="Candara"/>
                <a:cs typeface="Candara"/>
              </a:rPr>
              <a:t>)</a:t>
            </a:r>
            <a:endParaRPr lang="en-US" sz="2000" b="1" dirty="0">
              <a:latin typeface="Candara"/>
              <a:cs typeface="Candara"/>
            </a:endParaRPr>
          </a:p>
          <a:p>
            <a:pPr marL="457200" indent="-457200">
              <a:buAutoNum type="arabicPeriod"/>
            </a:pPr>
            <a:r>
              <a:rPr lang="en-US" sz="2000" dirty="0">
                <a:latin typeface="Candara"/>
                <a:cs typeface="Candara"/>
              </a:rPr>
              <a:t>The art or science of making practical application of the knowledge of pure sciences, as physics or chemistry, as in the construction of engines, bridges, buildings, mines, ships, and chemical plants</a:t>
            </a:r>
          </a:p>
          <a:p>
            <a:pPr marL="457200" indent="-457200">
              <a:buAutoNum type="arabicPeriod"/>
            </a:pPr>
            <a:endParaRPr lang="en-US" sz="600" dirty="0">
              <a:latin typeface="Candara"/>
              <a:cs typeface="Candara"/>
            </a:endParaRPr>
          </a:p>
          <a:p>
            <a:pPr marL="454025" indent="-454025"/>
            <a:r>
              <a:rPr lang="en-US" sz="2000" dirty="0">
                <a:latin typeface="Candara"/>
                <a:cs typeface="Candara"/>
              </a:rPr>
              <a:t>2.     The action, work, or profession of an engineer</a:t>
            </a:r>
          </a:p>
          <a:p>
            <a:endParaRPr lang="en-US" sz="800" dirty="0">
              <a:latin typeface="Candara"/>
              <a:cs typeface="Candara"/>
            </a:endParaRPr>
          </a:p>
          <a:p>
            <a:r>
              <a:rPr lang="en-US" sz="2000" dirty="0">
                <a:latin typeface="Candara"/>
                <a:cs typeface="Candara"/>
              </a:rPr>
              <a:t>3.     Skillful or artful contrivance; maneuvering</a:t>
            </a:r>
            <a:endParaRPr lang="en-US" sz="2000" dirty="0">
              <a:latin typeface="Candara"/>
              <a:cs typeface="Candara"/>
              <a:hlinkClick r:id="rId3" invalidUrl="/" action="ppaction://hlinkfile"/>
            </a:endParaRPr>
          </a:p>
          <a:p>
            <a:pPr marL="457200" indent="-457200"/>
            <a:endParaRPr lang="en-US" sz="1050" dirty="0">
              <a:solidFill>
                <a:srgbClr val="FF0000"/>
              </a:solidFill>
              <a:latin typeface="Candara"/>
              <a:cs typeface="Candara"/>
            </a:endParaRPr>
          </a:p>
        </p:txBody>
      </p:sp>
    </p:spTree>
    <p:extLst>
      <p:ext uri="{BB962C8B-B14F-4D97-AF65-F5344CB8AC3E}">
        <p14:creationId xmlns:p14="http://schemas.microsoft.com/office/powerpoint/2010/main" val="266265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0" y="16328"/>
            <a:ext cx="5949390" cy="646331"/>
          </a:xfrm>
          <a:prstGeom prst="rect">
            <a:avLst/>
          </a:prstGeom>
          <a:noFill/>
        </p:spPr>
        <p:txBody>
          <a:bodyPr wrap="none" rtlCol="0">
            <a:spAutoFit/>
          </a:bodyPr>
          <a:lstStyle/>
          <a:p>
            <a:r>
              <a:rPr lang="en-US" sz="3600" b="1" dirty="0">
                <a:solidFill>
                  <a:prstClr val="white"/>
                </a:solidFill>
                <a:latin typeface="Candara"/>
                <a:cs typeface="Candara"/>
              </a:rPr>
              <a:t>CHE 1031: General Chemistry I</a:t>
            </a:r>
          </a:p>
        </p:txBody>
      </p:sp>
      <p:sp>
        <p:nvSpPr>
          <p:cNvPr id="8" name="TextBox 7"/>
          <p:cNvSpPr txBox="1"/>
          <p:nvPr/>
        </p:nvSpPr>
        <p:spPr>
          <a:xfrm>
            <a:off x="3326236" y="2991684"/>
            <a:ext cx="2225714" cy="646331"/>
          </a:xfrm>
          <a:prstGeom prst="rect">
            <a:avLst/>
          </a:prstGeom>
          <a:noFill/>
        </p:spPr>
        <p:txBody>
          <a:bodyPr wrap="square" rtlCol="0">
            <a:spAutoFit/>
          </a:bodyPr>
          <a:lstStyle/>
          <a:p>
            <a:r>
              <a:rPr lang="en-US" sz="3600" b="1" i="1" dirty="0">
                <a:latin typeface="Candara"/>
                <a:cs typeface="Candara"/>
              </a:rPr>
              <a:t>… end …</a:t>
            </a:r>
            <a:endParaRPr lang="en-US" sz="3200" b="1" i="1" dirty="0">
              <a:solidFill>
                <a:schemeClr val="bg1">
                  <a:lumMod val="65000"/>
                </a:schemeClr>
              </a:solidFill>
              <a:latin typeface="Candara"/>
              <a:cs typeface="Candara"/>
            </a:endParaRPr>
          </a:p>
        </p:txBody>
      </p:sp>
      <p:pic>
        <p:nvPicPr>
          <p:cNvPr id="2" name="Picture 1"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58123" y="-2506"/>
            <a:ext cx="697500" cy="697500"/>
          </a:xfrm>
          <a:prstGeom prst="rect">
            <a:avLst/>
          </a:prstGeom>
        </p:spPr>
      </p:pic>
    </p:spTree>
    <p:extLst>
      <p:ext uri="{BB962C8B-B14F-4D97-AF65-F5344CB8AC3E}">
        <p14:creationId xmlns:p14="http://schemas.microsoft.com/office/powerpoint/2010/main" val="14006264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901</TotalTime>
  <Words>611</Words>
  <Application>Microsoft Macintosh PowerPoint</Application>
  <PresentationFormat>On-screen Show (4:3)</PresentationFormat>
  <Paragraphs>92</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Avenir Medium</vt:lpstr>
      <vt:lpstr>Calibri</vt:lpstr>
      <vt:lpstr>Calibri Light</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Richmond-Hall</dc:creator>
  <cp:lastModifiedBy>Joan Richmond-Hall</cp:lastModifiedBy>
  <cp:revision>12</cp:revision>
  <dcterms:created xsi:type="dcterms:W3CDTF">2019-01-15T00:22:57Z</dcterms:created>
  <dcterms:modified xsi:type="dcterms:W3CDTF">2019-01-26T15:57:41Z</dcterms:modified>
</cp:coreProperties>
</file>