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8"/>
  </p:notesMasterIdLst>
  <p:sldIdLst>
    <p:sldId id="257" r:id="rId2"/>
    <p:sldId id="258" r:id="rId3"/>
    <p:sldId id="259" r:id="rId4"/>
    <p:sldId id="260" r:id="rId5"/>
    <p:sldId id="261" r:id="rId6"/>
    <p:sldId id="262" r:id="rId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64" d="100"/>
          <a:sy n="64" d="100"/>
        </p:scale>
        <p:origin x="-112" y="-55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viewProps" Target="viewProps.xml"/><Relationship Id="rId12" Type="http://schemas.openxmlformats.org/officeDocument/2006/relationships/theme" Target="theme/theme1.xml"/><Relationship Id="rId13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notesMaster" Target="notesMasters/notesMaster1.xml"/><Relationship Id="rId9" Type="http://schemas.openxmlformats.org/officeDocument/2006/relationships/printerSettings" Target="printerSettings/printerSettings1.bin"/><Relationship Id="rId10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AF49A6C-92E0-DD4B-AA27-BA46C732EC3E}" type="datetimeFigureOut">
              <a:rPr lang="en-US" smtClean="0"/>
              <a:t>1/19/16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D24800C-6039-BD49-AFBE-17E4F9C4EF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47211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3224713-47E7-6244-9FC1-D3FE82CA74B8}" type="slidenum">
              <a:rPr lang="en-US"/>
              <a:pPr/>
              <a:t>1</a:t>
            </a:fld>
            <a:endParaRPr lang="en-US"/>
          </a:p>
        </p:txBody>
      </p:sp>
      <p:sp>
        <p:nvSpPr>
          <p:cNvPr id="15363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5364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>
              <a:ea typeface="ＭＳ Ｐゴシック" pitchFamily="-112" charset="-128"/>
              <a:cs typeface="ＭＳ Ｐゴシック" pitchFamily="-112" charset="-128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732CE41-1C19-3247-AA5D-6639F0ED461F}" type="slidenum">
              <a:rPr lang="en-US">
                <a:ea typeface="ＭＳ Ｐゴシック" pitchFamily="31" charset="-128"/>
                <a:cs typeface="ＭＳ Ｐゴシック" pitchFamily="31" charset="-128"/>
              </a:rPr>
              <a:pPr/>
              <a:t>2</a:t>
            </a:fld>
            <a:endParaRPr lang="en-US" dirty="0">
              <a:ea typeface="ＭＳ Ｐゴシック" pitchFamily="31" charset="-128"/>
              <a:cs typeface="ＭＳ Ｐゴシック" pitchFamily="31" charset="-128"/>
            </a:endParaRPr>
          </a:p>
        </p:txBody>
      </p:sp>
      <p:sp>
        <p:nvSpPr>
          <p:cNvPr id="1085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85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dirty="0">
                <a:solidFill>
                  <a:srgbClr val="0000FF"/>
                </a:solidFill>
                <a:latin typeface="Candara"/>
                <a:ea typeface="ＭＳ Ｐゴシック" pitchFamily="31" charset="-128"/>
                <a:cs typeface="ＭＳ Ｐゴシック" pitchFamily="31" charset="-128"/>
              </a:rPr>
              <a:t>The general process of advancing scientific knowledge by making experimental observations and by formulating hypotheses, theories, and laws.</a:t>
            </a:r>
          </a:p>
          <a:p>
            <a:pPr eaLnBrk="1" hangingPunct="1"/>
            <a:r>
              <a:rPr lang="en-US" dirty="0">
                <a:solidFill>
                  <a:srgbClr val="0000FF"/>
                </a:solidFill>
                <a:latin typeface="Candara"/>
                <a:ea typeface="ＭＳ Ｐゴシック" pitchFamily="31" charset="-128"/>
                <a:cs typeface="ＭＳ Ｐゴシック" pitchFamily="31" charset="-128"/>
              </a:rPr>
              <a:t>It’s a systematic problems solving process AND it’s hands-on….. Experiments must be done, data generated, conclusions made.</a:t>
            </a:r>
          </a:p>
          <a:p>
            <a:pPr eaLnBrk="1" hangingPunct="1"/>
            <a:r>
              <a:rPr lang="en-US" dirty="0">
                <a:solidFill>
                  <a:srgbClr val="0000FF"/>
                </a:solidFill>
                <a:latin typeface="Candara"/>
                <a:ea typeface="ＭＳ Ｐゴシック" pitchFamily="31" charset="-128"/>
                <a:cs typeface="ＭＳ Ｐゴシック" pitchFamily="31" charset="-128"/>
              </a:rPr>
              <a:t>This method is “iterative”; it requires looping back and starting over if needed. </a:t>
            </a:r>
            <a:r>
              <a:rPr lang="en-US" i="1" dirty="0">
                <a:solidFill>
                  <a:srgbClr val="0000FF"/>
                </a:solidFill>
                <a:latin typeface="Candara"/>
                <a:ea typeface="ＭＳ Ｐゴシック" pitchFamily="31" charset="-128"/>
                <a:cs typeface="ＭＳ Ｐゴシック" pitchFamily="31" charset="-128"/>
              </a:rPr>
              <a:t>[Why do you think they call it </a:t>
            </a:r>
            <a:r>
              <a:rPr lang="en-US" i="1" dirty="0" err="1">
                <a:solidFill>
                  <a:srgbClr val="0000FF"/>
                </a:solidFill>
                <a:latin typeface="Candara"/>
                <a:ea typeface="ＭＳ Ｐゴシック" pitchFamily="31" charset="-128"/>
                <a:cs typeface="ＭＳ Ｐゴシック" pitchFamily="31" charset="-128"/>
              </a:rPr>
              <a:t>REsearch</a:t>
            </a:r>
            <a:r>
              <a:rPr lang="en-US" i="1" dirty="0">
                <a:solidFill>
                  <a:srgbClr val="0000FF"/>
                </a:solidFill>
                <a:latin typeface="Candara"/>
                <a:ea typeface="ＭＳ Ｐゴシック" pitchFamily="31" charset="-128"/>
                <a:cs typeface="ＭＳ Ｐゴシック" pitchFamily="31" charset="-128"/>
              </a:rPr>
              <a:t>?]</a:t>
            </a:r>
            <a:r>
              <a:rPr lang="en-US" dirty="0">
                <a:solidFill>
                  <a:srgbClr val="0000FF"/>
                </a:solidFill>
                <a:latin typeface="Candara"/>
                <a:ea typeface="ＭＳ Ｐゴシック" pitchFamily="31" charset="-128"/>
                <a:cs typeface="ＭＳ Ｐゴシック" pitchFamily="31" charset="-128"/>
              </a:rPr>
              <a:t> Often years, decades or more of experiments are required to prove a theory.</a:t>
            </a:r>
          </a:p>
          <a:p>
            <a:pPr eaLnBrk="1" hangingPunct="1"/>
            <a:r>
              <a:rPr lang="en-US" dirty="0">
                <a:solidFill>
                  <a:srgbClr val="0000FF"/>
                </a:solidFill>
                <a:latin typeface="Candara"/>
                <a:ea typeface="ＭＳ Ｐゴシック" pitchFamily="31" charset="-128"/>
                <a:cs typeface="ＭＳ Ｐゴシック" pitchFamily="31" charset="-128"/>
              </a:rPr>
              <a:t>While it’s possible to prove a hypothesis wrong, it’s actually NOT possible to absolutely prove a hypothesis correct as the outcome may have had a cause that the scientist hasn’t considered.</a:t>
            </a:r>
            <a:endParaRPr lang="en-US" dirty="0">
              <a:latin typeface="Arial" pitchFamily="31" charset="0"/>
              <a:ea typeface="ＭＳ Ｐゴシック" pitchFamily="31" charset="-128"/>
              <a:cs typeface="ＭＳ Ｐゴシック" pitchFamily="31" charset="-128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90250C-D3EB-7E40-867C-A008DF46009B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90250C-D3EB-7E40-867C-A008DF46009B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90250C-D3EB-7E40-867C-A008DF46009B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90250C-D3EB-7E40-867C-A008DF46009B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92E74C-8F45-8245-A1E4-6BA9CCA33B2E}" type="datetimeFigureOut">
              <a:rPr lang="en-US" smtClean="0"/>
              <a:t>1/19/16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906B23-5F93-C642-A14F-D3C91AC2F5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81634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92E74C-8F45-8245-A1E4-6BA9CCA33B2E}" type="datetimeFigureOut">
              <a:rPr lang="en-US" smtClean="0"/>
              <a:t>1/19/16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906B23-5F93-C642-A14F-D3C91AC2F5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7837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92E74C-8F45-8245-A1E4-6BA9CCA33B2E}" type="datetimeFigureOut">
              <a:rPr lang="en-US" smtClean="0"/>
              <a:t>1/19/16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906B23-5F93-C642-A14F-D3C91AC2F5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44800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92E74C-8F45-8245-A1E4-6BA9CCA33B2E}" type="datetimeFigureOut">
              <a:rPr lang="en-US" smtClean="0"/>
              <a:t>1/19/16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906B23-5F93-C642-A14F-D3C91AC2F5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61055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92E74C-8F45-8245-A1E4-6BA9CCA33B2E}" type="datetimeFigureOut">
              <a:rPr lang="en-US" smtClean="0"/>
              <a:t>1/19/16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906B23-5F93-C642-A14F-D3C91AC2F5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05488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92E74C-8F45-8245-A1E4-6BA9CCA33B2E}" type="datetimeFigureOut">
              <a:rPr lang="en-US" smtClean="0"/>
              <a:t>1/19/16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906B23-5F93-C642-A14F-D3C91AC2F5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17831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92E74C-8F45-8245-A1E4-6BA9CCA33B2E}" type="datetimeFigureOut">
              <a:rPr lang="en-US" smtClean="0"/>
              <a:t>1/19/16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906B23-5F93-C642-A14F-D3C91AC2F5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09393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92E74C-8F45-8245-A1E4-6BA9CCA33B2E}" type="datetimeFigureOut">
              <a:rPr lang="en-US" smtClean="0"/>
              <a:t>1/19/16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906B23-5F93-C642-A14F-D3C91AC2F5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31257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92E74C-8F45-8245-A1E4-6BA9CCA33B2E}" type="datetimeFigureOut">
              <a:rPr lang="en-US" smtClean="0"/>
              <a:t>1/19/16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906B23-5F93-C642-A14F-D3C91AC2F5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89447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92E74C-8F45-8245-A1E4-6BA9CCA33B2E}" type="datetimeFigureOut">
              <a:rPr lang="en-US" smtClean="0"/>
              <a:t>1/19/16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906B23-5F93-C642-A14F-D3C91AC2F5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24919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92E74C-8F45-8245-A1E4-6BA9CCA33B2E}" type="datetimeFigureOut">
              <a:rPr lang="en-US" smtClean="0"/>
              <a:t>1/19/16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906B23-5F93-C642-A14F-D3C91AC2F5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23729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92E74C-8F45-8245-A1E4-6BA9CCA33B2E}" type="datetimeFigureOut">
              <a:rPr lang="en-US" smtClean="0"/>
              <a:t>1/19/16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906B23-5F93-C642-A14F-D3C91AC2F5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15215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4" Type="http://schemas.openxmlformats.org/officeDocument/2006/relationships/image" Target="../media/image2.jpeg"/><Relationship Id="rId5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4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4" Type="http://schemas.openxmlformats.org/officeDocument/2006/relationships/image" Target="../media/image5.jpeg"/><Relationship Id="rId5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4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Line 2"/>
          <p:cNvSpPr>
            <a:spLocks noChangeShapeType="1"/>
          </p:cNvSpPr>
          <p:nvPr/>
        </p:nvSpPr>
        <p:spPr bwMode="auto">
          <a:xfrm>
            <a:off x="533400" y="838200"/>
            <a:ext cx="8001000" cy="0"/>
          </a:xfrm>
          <a:prstGeom prst="line">
            <a:avLst/>
          </a:prstGeom>
          <a:noFill/>
          <a:ln w="38100" cap="flat" cmpd="sng" algn="ctr">
            <a:solidFill>
              <a:srgbClr val="EB0202"/>
            </a:solidFill>
            <a:prstDash val="dot"/>
            <a:round/>
            <a:headEnd type="none" w="med" len="med"/>
            <a:tailEnd type="non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Candara"/>
              <a:cs typeface="Candara"/>
            </a:endParaRPr>
          </a:p>
        </p:txBody>
      </p:sp>
      <p:sp>
        <p:nvSpPr>
          <p:cNvPr id="8" name="Text Box 3"/>
          <p:cNvSpPr txBox="1">
            <a:spLocks noChangeArrowheads="1"/>
          </p:cNvSpPr>
          <p:nvPr/>
        </p:nvSpPr>
        <p:spPr bwMode="auto">
          <a:xfrm>
            <a:off x="381000" y="231775"/>
            <a:ext cx="5850755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defRPr/>
            </a:pPr>
            <a:r>
              <a:rPr lang="en-US" sz="2800" b="1" dirty="0">
                <a:solidFill>
                  <a:srgbClr val="0000FF"/>
                </a:solidFill>
                <a:latin typeface="Candara"/>
                <a:ea typeface="Candara"/>
                <a:cs typeface="Candara"/>
              </a:rPr>
              <a:t>CHE1031</a:t>
            </a:r>
            <a:r>
              <a:rPr lang="en-US" sz="2800" b="1" dirty="0" smtClean="0">
                <a:solidFill>
                  <a:srgbClr val="0000FF"/>
                </a:solidFill>
                <a:latin typeface="Candara"/>
                <a:ea typeface="Candara"/>
                <a:cs typeface="Candara"/>
              </a:rPr>
              <a:t> </a:t>
            </a:r>
            <a:r>
              <a:rPr lang="en-US" sz="2800" b="1" dirty="0" smtClean="0">
                <a:solidFill>
                  <a:srgbClr val="0000FF"/>
                </a:solidFill>
                <a:latin typeface="Candara"/>
                <a:ea typeface="Candara"/>
                <a:cs typeface="Candara"/>
              </a:rPr>
              <a:t>Lecture 10</a:t>
            </a:r>
            <a:r>
              <a:rPr lang="en-US" sz="2800" b="1" dirty="0" smtClean="0">
                <a:solidFill>
                  <a:srgbClr val="0000FF"/>
                </a:solidFill>
                <a:latin typeface="Candara"/>
                <a:ea typeface="Candara"/>
                <a:cs typeface="Candara"/>
              </a:rPr>
              <a:t>: </a:t>
            </a:r>
            <a:r>
              <a:rPr lang="en-US" sz="2800" b="1" dirty="0" smtClean="0">
                <a:solidFill>
                  <a:srgbClr val="0000FF"/>
                </a:solidFill>
                <a:latin typeface="Candara"/>
                <a:ea typeface="Candara"/>
                <a:cs typeface="Candara"/>
              </a:rPr>
              <a:t>Reaction </a:t>
            </a:r>
            <a:r>
              <a:rPr lang="en-US" sz="2800" b="1" dirty="0" smtClean="0">
                <a:solidFill>
                  <a:srgbClr val="0000FF"/>
                </a:solidFill>
                <a:latin typeface="Candara"/>
                <a:ea typeface="Candara"/>
                <a:cs typeface="Candara"/>
              </a:rPr>
              <a:t>kinetics</a:t>
            </a:r>
            <a:endParaRPr lang="en-US" sz="2800" b="1" dirty="0">
              <a:solidFill>
                <a:srgbClr val="0000FF"/>
              </a:solidFill>
              <a:latin typeface="Candara"/>
              <a:ea typeface="Candara"/>
              <a:cs typeface="Candara"/>
            </a:endParaRPr>
          </a:p>
        </p:txBody>
      </p:sp>
      <p:pic>
        <p:nvPicPr>
          <p:cNvPr id="14341" name="Picture 5" descr="atom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620000" y="152400"/>
            <a:ext cx="1066800" cy="1041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 Box 5"/>
          <p:cNvSpPr txBox="1">
            <a:spLocks noChangeArrowheads="1"/>
          </p:cNvSpPr>
          <p:nvPr/>
        </p:nvSpPr>
        <p:spPr bwMode="auto">
          <a:xfrm>
            <a:off x="387684" y="990600"/>
            <a:ext cx="7758112" cy="53399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r>
              <a:rPr lang="en-US" sz="1600" b="1" dirty="0" smtClean="0">
                <a:latin typeface="Candara"/>
                <a:cs typeface="Candara"/>
              </a:rPr>
              <a:t>Lecture 10 topics										Brown chapter 14</a:t>
            </a:r>
            <a:endParaRPr lang="en-US" sz="1600" b="1" dirty="0">
              <a:latin typeface="Candara"/>
              <a:cs typeface="Candara"/>
            </a:endParaRPr>
          </a:p>
          <a:p>
            <a:r>
              <a:rPr lang="en-US" sz="1600" dirty="0" smtClean="0">
                <a:solidFill>
                  <a:schemeClr val="bg1">
                    <a:lumMod val="50000"/>
                  </a:schemeClr>
                </a:solidFill>
                <a:latin typeface="Candara"/>
                <a:cs typeface="Candara"/>
              </a:rPr>
              <a:t>1.  Reaction rates</a:t>
            </a:r>
          </a:p>
          <a:p>
            <a:pPr marL="458788" indent="-177800">
              <a:buFont typeface="Arial"/>
              <a:buChar char="•"/>
            </a:pPr>
            <a:r>
              <a:rPr lang="en-US" sz="1600" dirty="0" smtClean="0">
                <a:solidFill>
                  <a:schemeClr val="bg1">
                    <a:lumMod val="50000"/>
                  </a:schemeClr>
                </a:solidFill>
                <a:latin typeface="Candara"/>
                <a:cs typeface="Candara"/>
              </a:rPr>
              <a:t>Factors </a:t>
            </a:r>
            <a:r>
              <a:rPr lang="en-US" sz="1600" dirty="0" smtClean="0">
                <a:solidFill>
                  <a:schemeClr val="bg1">
                    <a:lumMod val="50000"/>
                  </a:schemeClr>
                </a:solidFill>
                <a:latin typeface="Candara"/>
                <a:cs typeface="Candara"/>
              </a:rPr>
              <a:t>that effect reaction rates		</a:t>
            </a:r>
            <a:r>
              <a:rPr lang="en-US" sz="1600" dirty="0" smtClean="0">
                <a:solidFill>
                  <a:schemeClr val="bg1">
                    <a:lumMod val="50000"/>
                  </a:schemeClr>
                </a:solidFill>
                <a:latin typeface="Candara"/>
                <a:cs typeface="Candara"/>
              </a:rPr>
              <a:t>					14.1</a:t>
            </a:r>
            <a:endParaRPr lang="en-US" sz="1600" dirty="0" smtClean="0">
              <a:solidFill>
                <a:schemeClr val="bg1">
                  <a:lumMod val="50000"/>
                </a:schemeClr>
              </a:solidFill>
              <a:latin typeface="Candara"/>
              <a:cs typeface="Candara"/>
            </a:endParaRPr>
          </a:p>
          <a:p>
            <a:pPr marL="458788" indent="-177800">
              <a:buFont typeface="Arial"/>
              <a:buChar char="•"/>
            </a:pPr>
            <a:r>
              <a:rPr lang="en-US" sz="1600" dirty="0" smtClean="0">
                <a:solidFill>
                  <a:schemeClr val="bg1">
                    <a:lumMod val="50000"/>
                  </a:schemeClr>
                </a:solidFill>
                <a:latin typeface="Candara"/>
                <a:cs typeface="Candara"/>
              </a:rPr>
              <a:t>Visualizing rates  </a:t>
            </a:r>
            <a:r>
              <a:rPr lang="en-US" sz="1600" dirty="0" smtClean="0">
                <a:solidFill>
                  <a:schemeClr val="bg1">
                    <a:lumMod val="50000"/>
                  </a:schemeClr>
                </a:solidFill>
                <a:latin typeface="Candara"/>
                <a:cs typeface="Candara"/>
              </a:rPr>
              <a:t>&amp; </a:t>
            </a:r>
            <a:r>
              <a:rPr lang="en-US" sz="1600" dirty="0" smtClean="0">
                <a:solidFill>
                  <a:schemeClr val="bg1">
                    <a:lumMod val="50000"/>
                  </a:schemeClr>
                </a:solidFill>
                <a:latin typeface="Candara"/>
                <a:cs typeface="Candara"/>
              </a:rPr>
              <a:t>units									14.2</a:t>
            </a:r>
            <a:endParaRPr lang="en-US" sz="1600" dirty="0">
              <a:solidFill>
                <a:schemeClr val="bg1">
                  <a:lumMod val="50000"/>
                </a:schemeClr>
              </a:solidFill>
              <a:latin typeface="Candara"/>
              <a:cs typeface="Candara"/>
            </a:endParaRPr>
          </a:p>
          <a:p>
            <a:pPr marL="458788" lvl="1" indent="-177800">
              <a:buFont typeface="Arial"/>
              <a:buChar char="•"/>
            </a:pPr>
            <a:r>
              <a:rPr lang="en-US" sz="1600" dirty="0" smtClean="0">
                <a:solidFill>
                  <a:schemeClr val="bg1">
                    <a:lumMod val="50000"/>
                  </a:schemeClr>
                </a:solidFill>
                <a:latin typeface="Candara"/>
                <a:cs typeface="Candara"/>
              </a:rPr>
              <a:t>Average </a:t>
            </a:r>
            <a:r>
              <a:rPr lang="en-US" sz="1600" dirty="0" smtClean="0">
                <a:solidFill>
                  <a:schemeClr val="bg1">
                    <a:lumMod val="50000"/>
                  </a:schemeClr>
                </a:solidFill>
                <a:latin typeface="Candara"/>
                <a:cs typeface="Candara"/>
              </a:rPr>
              <a:t>reaction rates</a:t>
            </a:r>
          </a:p>
          <a:p>
            <a:pPr marL="458788" lvl="1" indent="-177800">
              <a:buFont typeface="Arial"/>
              <a:buChar char="•"/>
            </a:pPr>
            <a:r>
              <a:rPr lang="en-US" sz="1600" dirty="0" smtClean="0">
                <a:solidFill>
                  <a:schemeClr val="bg1">
                    <a:lumMod val="50000"/>
                  </a:schemeClr>
                </a:solidFill>
                <a:latin typeface="Candara"/>
                <a:cs typeface="Candara"/>
              </a:rPr>
              <a:t> Instantaneous reaction rates</a:t>
            </a:r>
          </a:p>
          <a:p>
            <a:pPr marL="458788" lvl="1" indent="-177800">
              <a:buFont typeface="Arial"/>
              <a:buChar char="•"/>
            </a:pPr>
            <a:r>
              <a:rPr lang="en-US" sz="1600" dirty="0" smtClean="0">
                <a:solidFill>
                  <a:schemeClr val="bg1">
                    <a:lumMod val="50000"/>
                  </a:schemeClr>
                </a:solidFill>
                <a:latin typeface="Candara"/>
                <a:cs typeface="Candara"/>
              </a:rPr>
              <a:t> </a:t>
            </a:r>
            <a:r>
              <a:rPr lang="en-US" sz="1600" dirty="0" err="1" smtClean="0">
                <a:solidFill>
                  <a:schemeClr val="bg1">
                    <a:lumMod val="50000"/>
                  </a:schemeClr>
                </a:solidFill>
                <a:latin typeface="Candara"/>
                <a:cs typeface="Candara"/>
              </a:rPr>
              <a:t>Stoichiometry</a:t>
            </a:r>
            <a:r>
              <a:rPr lang="en-US" sz="1600" dirty="0" smtClean="0">
                <a:solidFill>
                  <a:schemeClr val="bg1">
                    <a:lumMod val="50000"/>
                  </a:schemeClr>
                </a:solidFill>
                <a:latin typeface="Candara"/>
                <a:cs typeface="Candara"/>
              </a:rPr>
              <a:t> &amp; reaction rates</a:t>
            </a:r>
          </a:p>
          <a:p>
            <a:r>
              <a:rPr lang="en-US" sz="800" dirty="0" smtClean="0">
                <a:solidFill>
                  <a:schemeClr val="bg1">
                    <a:lumMod val="50000"/>
                  </a:schemeClr>
                </a:solidFill>
                <a:latin typeface="Candara"/>
                <a:cs typeface="Candara"/>
                <a:sym typeface="Symbol" pitchFamily="-112" charset="2"/>
              </a:rPr>
              <a:t> </a:t>
            </a:r>
            <a:endParaRPr lang="en-US" sz="800" dirty="0" smtClean="0">
              <a:solidFill>
                <a:schemeClr val="bg1">
                  <a:lumMod val="50000"/>
                </a:schemeClr>
              </a:solidFill>
              <a:latin typeface="Candara"/>
              <a:cs typeface="Candara"/>
              <a:sym typeface="Symbol" pitchFamily="-112" charset="2"/>
            </a:endParaRPr>
          </a:p>
          <a:p>
            <a:r>
              <a:rPr lang="en-US" sz="1600" dirty="0" smtClean="0">
                <a:solidFill>
                  <a:schemeClr val="bg1">
                    <a:lumMod val="50000"/>
                  </a:schemeClr>
                </a:solidFill>
                <a:latin typeface="Candara"/>
                <a:cs typeface="Candara"/>
                <a:sym typeface="Symbol" pitchFamily="-112" charset="2"/>
              </a:rPr>
              <a:t>2.  Concentration </a:t>
            </a:r>
            <a:r>
              <a:rPr lang="en-US" sz="1600" dirty="0" smtClean="0">
                <a:solidFill>
                  <a:schemeClr val="bg1">
                    <a:lumMod val="50000"/>
                  </a:schemeClr>
                </a:solidFill>
                <a:latin typeface="Candara"/>
                <a:cs typeface="Candara"/>
                <a:sym typeface="Symbol" pitchFamily="-112" charset="2"/>
              </a:rPr>
              <a:t>&amp; reaction rates		</a:t>
            </a:r>
            <a:r>
              <a:rPr lang="en-US" sz="1600" dirty="0" smtClean="0">
                <a:solidFill>
                  <a:schemeClr val="bg1">
                    <a:lumMod val="50000"/>
                  </a:schemeClr>
                </a:solidFill>
                <a:latin typeface="Candara"/>
                <a:cs typeface="Candara"/>
                <a:sym typeface="Symbol" pitchFamily="-112" charset="2"/>
              </a:rPr>
              <a:t>						14.3</a:t>
            </a:r>
            <a:endParaRPr lang="en-US" sz="1600" dirty="0" smtClean="0">
              <a:solidFill>
                <a:schemeClr val="bg1">
                  <a:lumMod val="50000"/>
                </a:schemeClr>
              </a:solidFill>
              <a:latin typeface="Candara"/>
              <a:cs typeface="Candara"/>
              <a:sym typeface="Symbol" pitchFamily="-112" charset="2"/>
            </a:endParaRPr>
          </a:p>
          <a:p>
            <a:pPr marL="447675" lvl="1" indent="-168275">
              <a:buFont typeface="Arial"/>
              <a:buChar char="•"/>
            </a:pPr>
            <a:r>
              <a:rPr lang="en-US" sz="1600" dirty="0" smtClean="0">
                <a:solidFill>
                  <a:schemeClr val="bg1">
                    <a:lumMod val="50000"/>
                  </a:schemeClr>
                </a:solidFill>
                <a:latin typeface="Candara"/>
                <a:cs typeface="Candara"/>
                <a:sym typeface="Symbol" pitchFamily="-112" charset="2"/>
              </a:rPr>
              <a:t> Rate laws</a:t>
            </a:r>
          </a:p>
          <a:p>
            <a:pPr marL="447675" lvl="1" indent="-168275">
              <a:buFont typeface="Arial"/>
              <a:buChar char="•"/>
            </a:pPr>
            <a:r>
              <a:rPr lang="en-US" sz="1600" dirty="0" smtClean="0">
                <a:solidFill>
                  <a:schemeClr val="bg1">
                    <a:lumMod val="50000"/>
                  </a:schemeClr>
                </a:solidFill>
                <a:latin typeface="Candara"/>
                <a:cs typeface="Candara"/>
                <a:sym typeface="Symbol" pitchFamily="-112" charset="2"/>
              </a:rPr>
              <a:t> Reaction orders</a:t>
            </a:r>
          </a:p>
          <a:p>
            <a:endParaRPr lang="en-US" sz="800" dirty="0" smtClean="0">
              <a:solidFill>
                <a:schemeClr val="bg1">
                  <a:lumMod val="50000"/>
                </a:schemeClr>
              </a:solidFill>
              <a:latin typeface="Candara"/>
              <a:cs typeface="Candara"/>
              <a:sym typeface="Symbol" pitchFamily="-112" charset="2"/>
            </a:endParaRPr>
          </a:p>
          <a:p>
            <a:r>
              <a:rPr lang="en-US" sz="1600" dirty="0" smtClean="0">
                <a:solidFill>
                  <a:schemeClr val="bg1">
                    <a:lumMod val="50000"/>
                  </a:schemeClr>
                </a:solidFill>
                <a:latin typeface="Candara"/>
                <a:cs typeface="Candara"/>
                <a:sym typeface="Symbol" pitchFamily="-112" charset="2"/>
              </a:rPr>
              <a:t>3. </a:t>
            </a:r>
            <a:r>
              <a:rPr lang="en-US" sz="1600" dirty="0" smtClean="0">
                <a:solidFill>
                  <a:schemeClr val="bg1">
                    <a:lumMod val="50000"/>
                  </a:schemeClr>
                </a:solidFill>
                <a:latin typeface="Candara"/>
                <a:cs typeface="Candara"/>
                <a:sym typeface="Symbol" pitchFamily="-112" charset="2"/>
              </a:rPr>
              <a:t>Change </a:t>
            </a:r>
            <a:r>
              <a:rPr lang="en-US" sz="1600" dirty="0" smtClean="0">
                <a:solidFill>
                  <a:schemeClr val="bg1">
                    <a:lumMod val="50000"/>
                  </a:schemeClr>
                </a:solidFill>
                <a:latin typeface="Candara"/>
                <a:cs typeface="Candara"/>
                <a:sym typeface="Symbol" pitchFamily="-112" charset="2"/>
              </a:rPr>
              <a:t>in concentration with time		</a:t>
            </a:r>
            <a:r>
              <a:rPr lang="en-US" sz="1600" dirty="0" smtClean="0">
                <a:solidFill>
                  <a:schemeClr val="bg1">
                    <a:lumMod val="50000"/>
                  </a:schemeClr>
                </a:solidFill>
                <a:latin typeface="Candara"/>
                <a:cs typeface="Candara"/>
                <a:sym typeface="Symbol" pitchFamily="-112" charset="2"/>
              </a:rPr>
              <a:t>						14.4</a:t>
            </a:r>
            <a:endParaRPr lang="en-US" sz="1600" dirty="0" smtClean="0">
              <a:solidFill>
                <a:schemeClr val="bg1">
                  <a:lumMod val="50000"/>
                </a:schemeClr>
              </a:solidFill>
              <a:latin typeface="Candara"/>
              <a:cs typeface="Candara"/>
              <a:sym typeface="Symbol" pitchFamily="-112" charset="2"/>
            </a:endParaRPr>
          </a:p>
          <a:p>
            <a:pPr marL="501650" lvl="1" indent="-168275">
              <a:buFont typeface="Arial"/>
              <a:buChar char="•"/>
            </a:pPr>
            <a:r>
              <a:rPr lang="en-US" sz="1600" dirty="0" smtClean="0">
                <a:solidFill>
                  <a:schemeClr val="bg1">
                    <a:lumMod val="50000"/>
                  </a:schemeClr>
                </a:solidFill>
                <a:latin typeface="Candara"/>
                <a:cs typeface="Candara"/>
                <a:sym typeface="Symbol" pitchFamily="-112" charset="2"/>
              </a:rPr>
              <a:t>First- &amp; second-order </a:t>
            </a:r>
            <a:r>
              <a:rPr lang="en-US" sz="1600" dirty="0" smtClean="0">
                <a:solidFill>
                  <a:schemeClr val="bg1">
                    <a:lumMod val="50000"/>
                  </a:schemeClr>
                </a:solidFill>
                <a:latin typeface="Candara"/>
                <a:cs typeface="Candara"/>
                <a:sym typeface="Symbol" pitchFamily="-112" charset="2"/>
              </a:rPr>
              <a:t>reactions</a:t>
            </a:r>
          </a:p>
          <a:p>
            <a:pPr marL="501650" lvl="1" indent="-168275">
              <a:buFont typeface="Arial"/>
              <a:buChar char="•"/>
            </a:pPr>
            <a:r>
              <a:rPr lang="en-US" sz="1600" dirty="0" smtClean="0">
                <a:solidFill>
                  <a:schemeClr val="bg1">
                    <a:lumMod val="50000"/>
                  </a:schemeClr>
                </a:solidFill>
                <a:latin typeface="Candara"/>
                <a:cs typeface="Candara"/>
                <a:sym typeface="Symbol" pitchFamily="-112" charset="2"/>
              </a:rPr>
              <a:t>Half</a:t>
            </a:r>
            <a:r>
              <a:rPr lang="en-US" sz="1600" dirty="0" smtClean="0">
                <a:solidFill>
                  <a:schemeClr val="bg1">
                    <a:lumMod val="50000"/>
                  </a:schemeClr>
                </a:solidFill>
                <a:latin typeface="Candara"/>
                <a:cs typeface="Candara"/>
                <a:sym typeface="Symbol" pitchFamily="-112" charset="2"/>
              </a:rPr>
              <a:t>-life</a:t>
            </a:r>
          </a:p>
          <a:p>
            <a:endParaRPr lang="en-US" sz="800" dirty="0" smtClean="0">
              <a:latin typeface="Candara"/>
              <a:cs typeface="Candara"/>
              <a:sym typeface="Symbol" pitchFamily="-112" charset="2"/>
            </a:endParaRPr>
          </a:p>
          <a:p>
            <a:r>
              <a:rPr lang="en-US" sz="1600" b="1" dirty="0" smtClean="0">
                <a:solidFill>
                  <a:srgbClr val="0000FF"/>
                </a:solidFill>
                <a:latin typeface="Candara"/>
                <a:cs typeface="Candara"/>
                <a:sym typeface="Symbol" pitchFamily="-112" charset="2"/>
              </a:rPr>
              <a:t>4.  </a:t>
            </a:r>
            <a:r>
              <a:rPr lang="en-US" sz="1600" b="1" dirty="0" smtClean="0">
                <a:solidFill>
                  <a:srgbClr val="0000FF"/>
                </a:solidFill>
                <a:latin typeface="Candara"/>
                <a:cs typeface="Candara"/>
                <a:sym typeface="Symbol" pitchFamily="-112" charset="2"/>
              </a:rPr>
              <a:t>Temperature </a:t>
            </a:r>
            <a:r>
              <a:rPr lang="en-US" sz="1600" b="1" dirty="0" smtClean="0">
                <a:solidFill>
                  <a:srgbClr val="0000FF"/>
                </a:solidFill>
                <a:latin typeface="Candara"/>
                <a:cs typeface="Candara"/>
                <a:sym typeface="Symbol" pitchFamily="-112" charset="2"/>
              </a:rPr>
              <a:t>&amp; reaction rate			</a:t>
            </a:r>
            <a:r>
              <a:rPr lang="en-US" sz="1600" b="1" dirty="0" smtClean="0">
                <a:solidFill>
                  <a:srgbClr val="0000FF"/>
                </a:solidFill>
                <a:latin typeface="Candara"/>
                <a:cs typeface="Candara"/>
                <a:sym typeface="Symbol" pitchFamily="-112" charset="2"/>
              </a:rPr>
              <a:t>						14.5</a:t>
            </a:r>
            <a:endParaRPr lang="en-US" sz="1600" b="1" dirty="0" smtClean="0">
              <a:solidFill>
                <a:srgbClr val="0000FF"/>
              </a:solidFill>
              <a:latin typeface="Candara"/>
              <a:cs typeface="Candara"/>
              <a:sym typeface="Symbol" pitchFamily="-112" charset="2"/>
            </a:endParaRPr>
          </a:p>
          <a:p>
            <a:pPr marL="514350" lvl="1" indent="-171450">
              <a:buFont typeface="Arial"/>
              <a:buChar char="•"/>
            </a:pPr>
            <a:r>
              <a:rPr lang="en-US" sz="1600" b="1" dirty="0" smtClean="0">
                <a:solidFill>
                  <a:srgbClr val="0000FF"/>
                </a:solidFill>
                <a:latin typeface="Candara"/>
                <a:cs typeface="Candara"/>
                <a:sym typeface="Symbol" pitchFamily="-112" charset="2"/>
              </a:rPr>
              <a:t>Collision</a:t>
            </a:r>
            <a:r>
              <a:rPr lang="en-US" sz="1600" b="1" dirty="0" smtClean="0">
                <a:solidFill>
                  <a:srgbClr val="0000FF"/>
                </a:solidFill>
                <a:latin typeface="Candara"/>
                <a:cs typeface="Candara"/>
                <a:sym typeface="Symbol" pitchFamily="-112" charset="2"/>
              </a:rPr>
              <a:t>, orientation &amp; Ea</a:t>
            </a:r>
          </a:p>
          <a:p>
            <a:endParaRPr lang="en-US" sz="800" dirty="0" smtClean="0">
              <a:latin typeface="Candara"/>
              <a:cs typeface="Candara"/>
              <a:sym typeface="Symbol" pitchFamily="-112" charset="2"/>
            </a:endParaRPr>
          </a:p>
          <a:p>
            <a:r>
              <a:rPr lang="en-US" sz="1600" dirty="0" smtClean="0">
                <a:latin typeface="Candara"/>
                <a:cs typeface="Candara"/>
                <a:sym typeface="Symbol" pitchFamily="-112" charset="2"/>
              </a:rPr>
              <a:t>5.  </a:t>
            </a:r>
            <a:r>
              <a:rPr lang="en-US" sz="1600" dirty="0" smtClean="0">
                <a:latin typeface="Candara"/>
                <a:cs typeface="Candara"/>
                <a:sym typeface="Symbol" pitchFamily="-112" charset="2"/>
              </a:rPr>
              <a:t>Reaction </a:t>
            </a:r>
            <a:r>
              <a:rPr lang="en-US" sz="1600" dirty="0" smtClean="0">
                <a:latin typeface="Candara"/>
                <a:cs typeface="Candara"/>
                <a:sym typeface="Symbol" pitchFamily="-112" charset="2"/>
              </a:rPr>
              <a:t>mechanisms				</a:t>
            </a:r>
            <a:r>
              <a:rPr lang="en-US" sz="1600" dirty="0" smtClean="0">
                <a:latin typeface="Candara"/>
                <a:cs typeface="Candara"/>
                <a:sym typeface="Symbol" pitchFamily="-112" charset="2"/>
              </a:rPr>
              <a:t>						14.6</a:t>
            </a:r>
            <a:endParaRPr lang="en-US" sz="1600" dirty="0" smtClean="0">
              <a:latin typeface="Candara"/>
              <a:cs typeface="Candara"/>
              <a:sym typeface="Symbol" pitchFamily="-112" charset="2"/>
            </a:endParaRPr>
          </a:p>
          <a:p>
            <a:pPr marL="514350" lvl="1" indent="-171450">
              <a:buFont typeface="Arial"/>
              <a:buChar char="•"/>
            </a:pPr>
            <a:r>
              <a:rPr lang="en-US" sz="1600" dirty="0" smtClean="0">
                <a:latin typeface="Candara"/>
                <a:cs typeface="Candara"/>
                <a:sym typeface="Symbol" pitchFamily="-112" charset="2"/>
              </a:rPr>
              <a:t> Elementary</a:t>
            </a:r>
          </a:p>
          <a:p>
            <a:pPr marL="514350" lvl="1" indent="-171450">
              <a:buFont typeface="Arial"/>
              <a:buChar char="•"/>
            </a:pPr>
            <a:r>
              <a:rPr lang="en-US" sz="1600" dirty="0" smtClean="0">
                <a:latin typeface="Candara"/>
                <a:cs typeface="Candara"/>
                <a:sym typeface="Symbol" pitchFamily="-112" charset="2"/>
              </a:rPr>
              <a:t> Multistep</a:t>
            </a:r>
          </a:p>
          <a:p>
            <a:endParaRPr lang="en-US" sz="800" dirty="0" smtClean="0">
              <a:latin typeface="Candara"/>
              <a:cs typeface="Candara"/>
              <a:sym typeface="Symbol" pitchFamily="-112" charset="2"/>
            </a:endParaRPr>
          </a:p>
          <a:p>
            <a:r>
              <a:rPr lang="en-US" sz="1600" dirty="0" smtClean="0">
                <a:latin typeface="Candara"/>
                <a:cs typeface="Candara"/>
                <a:sym typeface="Symbol" pitchFamily="-112" charset="2"/>
              </a:rPr>
              <a:t>6.  </a:t>
            </a:r>
            <a:r>
              <a:rPr lang="en-US" sz="1600" dirty="0" smtClean="0">
                <a:latin typeface="Candara"/>
                <a:cs typeface="Candara"/>
                <a:sym typeface="Symbol" pitchFamily="-112" charset="2"/>
              </a:rPr>
              <a:t>Catalysis</a:t>
            </a:r>
            <a:r>
              <a:rPr lang="en-US" sz="1600" dirty="0" smtClean="0">
                <a:latin typeface="Candara"/>
                <a:cs typeface="Candara"/>
                <a:sym typeface="Symbol" pitchFamily="-112" charset="2"/>
              </a:rPr>
              <a:t>						</a:t>
            </a:r>
            <a:r>
              <a:rPr lang="en-US" sz="1600" dirty="0" smtClean="0">
                <a:latin typeface="Candara"/>
                <a:cs typeface="Candara"/>
                <a:sym typeface="Symbol" pitchFamily="-112" charset="2"/>
              </a:rPr>
              <a:t>`						14.7</a:t>
            </a:r>
            <a:endParaRPr lang="en-US" sz="1600" dirty="0">
              <a:latin typeface="Candara"/>
              <a:cs typeface="Candara"/>
              <a:sym typeface="Symbol" pitchFamily="-11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267805457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Line 2"/>
          <p:cNvSpPr>
            <a:spLocks noChangeShapeType="1"/>
          </p:cNvSpPr>
          <p:nvPr/>
        </p:nvSpPr>
        <p:spPr bwMode="auto">
          <a:xfrm>
            <a:off x="533400" y="838200"/>
            <a:ext cx="8001000" cy="0"/>
          </a:xfrm>
          <a:prstGeom prst="line">
            <a:avLst/>
          </a:prstGeom>
          <a:noFill/>
          <a:ln w="38100" cap="flat" cmpd="sng" algn="ctr">
            <a:solidFill>
              <a:srgbClr val="EB0202"/>
            </a:solidFill>
            <a:prstDash val="dot"/>
            <a:round/>
            <a:headEnd type="none" w="med" len="med"/>
            <a:tailEnd type="non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defRPr/>
            </a:pPr>
            <a:endParaRPr lang="en-US" dirty="0">
              <a:latin typeface="Candara"/>
              <a:ea typeface="ＭＳ Ｐゴシック" pitchFamily="-112" charset="-128"/>
              <a:cs typeface="ＭＳ Ｐゴシック" pitchFamily="-112" charset="-128"/>
            </a:endParaRPr>
          </a:p>
        </p:txBody>
      </p:sp>
      <p:pic>
        <p:nvPicPr>
          <p:cNvPr id="107526" name="Picture 6" descr="atom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620000" y="152400"/>
            <a:ext cx="1066800" cy="1041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extBox 1"/>
          <p:cNvSpPr txBox="1"/>
          <p:nvPr/>
        </p:nvSpPr>
        <p:spPr>
          <a:xfrm>
            <a:off x="1776207" y="1902110"/>
            <a:ext cx="5612741" cy="40267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200" b="1" i="1" dirty="0" smtClean="0">
                <a:latin typeface="Candara"/>
                <a:cs typeface="Candara"/>
              </a:rPr>
              <a:t>Temperature &amp; kinetics</a:t>
            </a:r>
            <a:endParaRPr lang="en-US" sz="3200" b="1" i="1" dirty="0" smtClean="0">
              <a:latin typeface="Candara"/>
              <a:cs typeface="Candara"/>
            </a:endParaRPr>
          </a:p>
          <a:p>
            <a:pPr algn="ctr">
              <a:lnSpc>
                <a:spcPct val="150000"/>
              </a:lnSpc>
            </a:pPr>
            <a:endParaRPr lang="en-US" sz="2800" b="1" i="1" dirty="0" smtClean="0">
              <a:latin typeface="Candara"/>
              <a:cs typeface="Candara"/>
            </a:endParaRPr>
          </a:p>
          <a:p>
            <a:pPr algn="ctr">
              <a:lnSpc>
                <a:spcPct val="150000"/>
              </a:lnSpc>
            </a:pPr>
            <a:endParaRPr lang="en-US" sz="2800" b="1" i="1" dirty="0" smtClean="0">
              <a:latin typeface="Candara"/>
              <a:cs typeface="Candara"/>
            </a:endParaRPr>
          </a:p>
          <a:p>
            <a:pPr algn="ctr">
              <a:lnSpc>
                <a:spcPct val="150000"/>
              </a:lnSpc>
            </a:pPr>
            <a:r>
              <a:rPr lang="en-US" sz="2800" i="1" dirty="0" smtClean="0">
                <a:latin typeface="Candara"/>
                <a:cs typeface="Candara"/>
              </a:rPr>
              <a:t>Rates ~double with 10C increase.</a:t>
            </a:r>
          </a:p>
          <a:p>
            <a:pPr algn="ctr">
              <a:lnSpc>
                <a:spcPct val="150000"/>
              </a:lnSpc>
            </a:pPr>
            <a:r>
              <a:rPr lang="en-US" sz="2800" i="1" dirty="0" smtClean="0">
                <a:latin typeface="Candara"/>
                <a:cs typeface="Candara"/>
              </a:rPr>
              <a:t>How temperature increases rate</a:t>
            </a:r>
          </a:p>
          <a:p>
            <a:pPr algn="ctr">
              <a:lnSpc>
                <a:spcPct val="150000"/>
              </a:lnSpc>
            </a:pPr>
            <a:r>
              <a:rPr lang="en-US" sz="2800" i="1" dirty="0" smtClean="0">
                <a:latin typeface="Candara"/>
                <a:cs typeface="Candara"/>
              </a:rPr>
              <a:t>Activation energy &amp; transition states</a:t>
            </a:r>
            <a:endParaRPr lang="en-US" sz="2800" i="1" dirty="0">
              <a:latin typeface="Candara"/>
              <a:cs typeface="Candara"/>
            </a:endParaRPr>
          </a:p>
        </p:txBody>
      </p:sp>
    </p:spTree>
    <p:extLst>
      <p:ext uri="{BB962C8B-B14F-4D97-AF65-F5344CB8AC3E}">
        <p14:creationId xmlns:p14="http://schemas.microsoft.com/office/powerpoint/2010/main" val="388455287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8" name="Text Box 6"/>
          <p:cNvSpPr txBox="1">
            <a:spLocks noChangeArrowheads="1"/>
          </p:cNvSpPr>
          <p:nvPr/>
        </p:nvSpPr>
        <p:spPr bwMode="auto">
          <a:xfrm>
            <a:off x="8001000" y="6459538"/>
            <a:ext cx="99819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600" dirty="0" err="1">
                <a:latin typeface="Candara"/>
                <a:cs typeface="Candara"/>
              </a:rPr>
              <a:t>p</a:t>
            </a:r>
            <a:r>
              <a:rPr lang="en-US" sz="1600" dirty="0">
                <a:latin typeface="Candara"/>
                <a:cs typeface="Candara"/>
              </a:rPr>
              <a:t>.</a:t>
            </a:r>
            <a:r>
              <a:rPr lang="en-US" sz="1600" dirty="0" smtClean="0">
                <a:latin typeface="Candara"/>
                <a:cs typeface="Candara"/>
              </a:rPr>
              <a:t> 575 – 6</a:t>
            </a:r>
            <a:endParaRPr lang="en-US" sz="1600" dirty="0">
              <a:latin typeface="Candara"/>
              <a:cs typeface="Candara"/>
            </a:endParaRPr>
          </a:p>
        </p:txBody>
      </p:sp>
      <p:sp>
        <p:nvSpPr>
          <p:cNvPr id="19" name="Text Box 3"/>
          <p:cNvSpPr txBox="1">
            <a:spLocks noChangeArrowheads="1"/>
          </p:cNvSpPr>
          <p:nvPr/>
        </p:nvSpPr>
        <p:spPr bwMode="auto">
          <a:xfrm>
            <a:off x="381000" y="231775"/>
            <a:ext cx="680085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defRPr/>
            </a:pPr>
            <a:r>
              <a:rPr lang="en-US" sz="2800" b="1" dirty="0" smtClean="0">
                <a:solidFill>
                  <a:srgbClr val="0000FF"/>
                </a:solidFill>
                <a:latin typeface="Candara"/>
                <a:ea typeface="Candara"/>
                <a:cs typeface="Candara"/>
              </a:rPr>
              <a:t>Temperature &amp; </a:t>
            </a:r>
            <a:r>
              <a:rPr lang="en-US" sz="2800" b="1" dirty="0" smtClean="0">
                <a:solidFill>
                  <a:srgbClr val="0000FF"/>
                </a:solidFill>
                <a:latin typeface="Candara"/>
                <a:ea typeface="Candara"/>
                <a:cs typeface="Candara"/>
              </a:rPr>
              <a:t>rate</a:t>
            </a:r>
            <a:endParaRPr lang="en-US" sz="2800" b="1" dirty="0">
              <a:solidFill>
                <a:srgbClr val="0000FF"/>
              </a:solidFill>
              <a:latin typeface="Candara"/>
              <a:ea typeface="Candara"/>
              <a:cs typeface="Candara"/>
            </a:endParaRPr>
          </a:p>
        </p:txBody>
      </p:sp>
      <p:sp>
        <p:nvSpPr>
          <p:cNvPr id="20" name="Line 2"/>
          <p:cNvSpPr>
            <a:spLocks noChangeShapeType="1"/>
          </p:cNvSpPr>
          <p:nvPr/>
        </p:nvSpPr>
        <p:spPr bwMode="auto">
          <a:xfrm>
            <a:off x="533400" y="838200"/>
            <a:ext cx="8001000" cy="0"/>
          </a:xfrm>
          <a:prstGeom prst="line">
            <a:avLst/>
          </a:prstGeom>
          <a:noFill/>
          <a:ln w="38100" cap="flat" cmpd="sng" algn="ctr">
            <a:solidFill>
              <a:srgbClr val="EB0202"/>
            </a:solidFill>
            <a:prstDash val="dot"/>
            <a:round/>
            <a:headEnd type="none" w="med" len="med"/>
            <a:tailEnd type="non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Candara"/>
              <a:cs typeface="Candara"/>
            </a:endParaRPr>
          </a:p>
        </p:txBody>
      </p:sp>
      <p:pic>
        <p:nvPicPr>
          <p:cNvPr id="47118" name="Picture 5" descr="atom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620000" y="152400"/>
            <a:ext cx="1066800" cy="1041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" name="TextBox 24"/>
          <p:cNvSpPr txBox="1"/>
          <p:nvPr/>
        </p:nvSpPr>
        <p:spPr>
          <a:xfrm>
            <a:off x="609600" y="990600"/>
            <a:ext cx="708759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indent="4763"/>
            <a:r>
              <a:rPr lang="en-US" sz="2000" dirty="0" smtClean="0">
                <a:latin typeface="Candara"/>
                <a:cs typeface="Candara"/>
              </a:rPr>
              <a:t>Generally, temperature increases the rate of chemical reactions.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651544" y="1414046"/>
            <a:ext cx="78828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00FF"/>
                </a:solidFill>
                <a:latin typeface="Candara"/>
                <a:cs typeface="Candara"/>
              </a:rPr>
              <a:t>A rough estimate is that rate doubles for every 10°C </a:t>
            </a:r>
            <a:r>
              <a:rPr lang="en-US" sz="2000" dirty="0" smtClean="0">
                <a:solidFill>
                  <a:srgbClr val="0000FF"/>
                </a:solidFill>
                <a:latin typeface="Candara"/>
                <a:cs typeface="Candara"/>
              </a:rPr>
              <a:t>increase</a:t>
            </a:r>
            <a:r>
              <a:rPr lang="en-US" dirty="0" smtClean="0">
                <a:solidFill>
                  <a:srgbClr val="0000FF"/>
                </a:solidFill>
                <a:latin typeface="Candara"/>
                <a:cs typeface="Candara"/>
              </a:rPr>
              <a:t> in temperature.</a:t>
            </a:r>
            <a:endParaRPr lang="en-US" dirty="0">
              <a:solidFill>
                <a:srgbClr val="0000FF"/>
              </a:solidFill>
              <a:latin typeface="Candara"/>
              <a:cs typeface="Candara"/>
            </a:endParaRPr>
          </a:p>
        </p:txBody>
      </p:sp>
      <p:pic>
        <p:nvPicPr>
          <p:cNvPr id="9" name="Picture 8" descr="14_11.JPG"/>
          <p:cNvPicPr>
            <a:picLocks noChangeAspect="1"/>
          </p:cNvPicPr>
          <p:nvPr/>
        </p:nvPicPr>
        <p:blipFill>
          <a:blip r:embed="rId4"/>
          <a:srcRect b="4005"/>
          <a:stretch>
            <a:fillRect/>
          </a:stretch>
        </p:blipFill>
        <p:spPr>
          <a:xfrm>
            <a:off x="5489166" y="2819400"/>
            <a:ext cx="3413057" cy="3014043"/>
          </a:xfrm>
          <a:prstGeom prst="rect">
            <a:avLst/>
          </a:prstGeom>
        </p:spPr>
      </p:pic>
      <p:pic>
        <p:nvPicPr>
          <p:cNvPr id="10" name="Picture 9" descr="14_12.JPG"/>
          <p:cNvPicPr>
            <a:picLocks noChangeAspect="1"/>
          </p:cNvPicPr>
          <p:nvPr/>
        </p:nvPicPr>
        <p:blipFill>
          <a:blip r:embed="rId5"/>
          <a:srcRect b="5556"/>
          <a:stretch>
            <a:fillRect/>
          </a:stretch>
        </p:blipFill>
        <p:spPr>
          <a:xfrm>
            <a:off x="118144" y="1981200"/>
            <a:ext cx="5139656" cy="47572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551679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8" name="Text Box 6"/>
          <p:cNvSpPr txBox="1">
            <a:spLocks noChangeArrowheads="1"/>
          </p:cNvSpPr>
          <p:nvPr/>
        </p:nvSpPr>
        <p:spPr bwMode="auto">
          <a:xfrm>
            <a:off x="8001000" y="6459538"/>
            <a:ext cx="943487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600" dirty="0" err="1">
                <a:latin typeface="Candara"/>
                <a:cs typeface="Candara"/>
              </a:rPr>
              <a:t>p</a:t>
            </a:r>
            <a:r>
              <a:rPr lang="en-US" sz="1600" dirty="0">
                <a:latin typeface="Candara"/>
                <a:cs typeface="Candara"/>
              </a:rPr>
              <a:t>.</a:t>
            </a:r>
            <a:r>
              <a:rPr lang="en-US" sz="1600" dirty="0" smtClean="0">
                <a:latin typeface="Candara"/>
                <a:cs typeface="Candara"/>
              </a:rPr>
              <a:t> 576 - 7</a:t>
            </a:r>
            <a:endParaRPr lang="en-US" sz="1600" dirty="0">
              <a:latin typeface="Candara"/>
              <a:cs typeface="Candara"/>
            </a:endParaRPr>
          </a:p>
        </p:txBody>
      </p:sp>
      <p:sp>
        <p:nvSpPr>
          <p:cNvPr id="19" name="Text Box 3"/>
          <p:cNvSpPr txBox="1">
            <a:spLocks noChangeArrowheads="1"/>
          </p:cNvSpPr>
          <p:nvPr/>
        </p:nvSpPr>
        <p:spPr bwMode="auto">
          <a:xfrm>
            <a:off x="381000" y="231775"/>
            <a:ext cx="680085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defRPr/>
            </a:pPr>
            <a:r>
              <a:rPr lang="en-US" sz="2800" b="1" dirty="0" smtClean="0">
                <a:solidFill>
                  <a:srgbClr val="0000FF"/>
                </a:solidFill>
                <a:latin typeface="Candara"/>
                <a:ea typeface="Candara"/>
                <a:cs typeface="Candara"/>
              </a:rPr>
              <a:t>How does temperature increase rate?</a:t>
            </a:r>
            <a:endParaRPr lang="en-US" sz="2800" b="1" dirty="0">
              <a:solidFill>
                <a:srgbClr val="0000FF"/>
              </a:solidFill>
              <a:latin typeface="Candara"/>
              <a:ea typeface="Candara"/>
              <a:cs typeface="Candara"/>
            </a:endParaRPr>
          </a:p>
        </p:txBody>
      </p:sp>
      <p:sp>
        <p:nvSpPr>
          <p:cNvPr id="20" name="Line 2"/>
          <p:cNvSpPr>
            <a:spLocks noChangeShapeType="1"/>
          </p:cNvSpPr>
          <p:nvPr/>
        </p:nvSpPr>
        <p:spPr bwMode="auto">
          <a:xfrm>
            <a:off x="533400" y="838200"/>
            <a:ext cx="8001000" cy="0"/>
          </a:xfrm>
          <a:prstGeom prst="line">
            <a:avLst/>
          </a:prstGeom>
          <a:noFill/>
          <a:ln w="38100" cap="flat" cmpd="sng" algn="ctr">
            <a:solidFill>
              <a:srgbClr val="EB0202"/>
            </a:solidFill>
            <a:prstDash val="dot"/>
            <a:round/>
            <a:headEnd type="none" w="med" len="med"/>
            <a:tailEnd type="non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Candara"/>
              <a:cs typeface="Candara"/>
            </a:endParaRPr>
          </a:p>
        </p:txBody>
      </p:sp>
      <p:pic>
        <p:nvPicPr>
          <p:cNvPr id="47118" name="Picture 5" descr="atom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620000" y="152400"/>
            <a:ext cx="1066800" cy="1041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" name="TextBox 21"/>
          <p:cNvSpPr txBox="1"/>
          <p:nvPr/>
        </p:nvSpPr>
        <p:spPr>
          <a:xfrm>
            <a:off x="1794544" y="1435100"/>
            <a:ext cx="712085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Tx/>
              <a:buChar char="-"/>
            </a:pPr>
            <a:r>
              <a:rPr lang="en-US" dirty="0" smtClean="0">
                <a:solidFill>
                  <a:srgbClr val="0000FF"/>
                </a:solidFill>
                <a:latin typeface="Candara"/>
                <a:cs typeface="Candara"/>
              </a:rPr>
              <a:t>Molecules must collide in order to react; temperature speeds motion &amp; </a:t>
            </a:r>
            <a:br>
              <a:rPr lang="en-US" dirty="0" smtClean="0">
                <a:solidFill>
                  <a:srgbClr val="0000FF"/>
                </a:solidFill>
                <a:latin typeface="Candara"/>
                <a:cs typeface="Candara"/>
              </a:rPr>
            </a:br>
            <a:r>
              <a:rPr lang="en-US" dirty="0" smtClean="0">
                <a:solidFill>
                  <a:srgbClr val="0000FF"/>
                </a:solidFill>
                <a:latin typeface="Candara"/>
                <a:cs typeface="Candara"/>
              </a:rPr>
              <a:t>   increases chances of constructive collision.</a:t>
            </a:r>
            <a:br>
              <a:rPr lang="en-US" dirty="0" smtClean="0">
                <a:solidFill>
                  <a:srgbClr val="0000FF"/>
                </a:solidFill>
                <a:latin typeface="Candara"/>
                <a:cs typeface="Candara"/>
              </a:rPr>
            </a:br>
            <a:r>
              <a:rPr lang="en-US" dirty="0" smtClean="0">
                <a:solidFill>
                  <a:srgbClr val="0000FF"/>
                </a:solidFill>
                <a:latin typeface="Candara"/>
                <a:cs typeface="Candara"/>
              </a:rPr>
              <a:t>   At room temp gas molecules collide 10</a:t>
            </a:r>
            <a:r>
              <a:rPr lang="en-US" baseline="30000" dirty="0" smtClean="0">
                <a:solidFill>
                  <a:srgbClr val="0000FF"/>
                </a:solidFill>
                <a:latin typeface="Candara"/>
                <a:cs typeface="Candara"/>
              </a:rPr>
              <a:t>10</a:t>
            </a:r>
            <a:r>
              <a:rPr lang="en-US" dirty="0" smtClean="0">
                <a:solidFill>
                  <a:srgbClr val="0000FF"/>
                </a:solidFill>
                <a:latin typeface="Candara"/>
                <a:cs typeface="Candara"/>
              </a:rPr>
              <a:t> </a:t>
            </a:r>
            <a:r>
              <a:rPr lang="en-US" dirty="0" err="1" smtClean="0">
                <a:solidFill>
                  <a:srgbClr val="0000FF"/>
                </a:solidFill>
                <a:latin typeface="Candara"/>
                <a:cs typeface="Candara"/>
              </a:rPr>
              <a:t>s</a:t>
            </a:r>
            <a:r>
              <a:rPr lang="en-US" dirty="0" smtClean="0">
                <a:solidFill>
                  <a:srgbClr val="0000FF"/>
                </a:solidFill>
                <a:latin typeface="Candara"/>
                <a:cs typeface="Candara"/>
              </a:rPr>
              <a:t>; however, only one of every </a:t>
            </a:r>
          </a:p>
          <a:p>
            <a:r>
              <a:rPr lang="en-US" dirty="0" smtClean="0">
                <a:solidFill>
                  <a:srgbClr val="0000FF"/>
                </a:solidFill>
                <a:latin typeface="Candara"/>
                <a:cs typeface="Candara"/>
              </a:rPr>
              <a:t>    10</a:t>
            </a:r>
            <a:r>
              <a:rPr lang="en-US" baseline="30000" dirty="0" smtClean="0">
                <a:solidFill>
                  <a:srgbClr val="0000FF"/>
                </a:solidFill>
                <a:latin typeface="Candara"/>
                <a:cs typeface="Candara"/>
              </a:rPr>
              <a:t>13</a:t>
            </a:r>
            <a:r>
              <a:rPr lang="en-US" dirty="0" smtClean="0">
                <a:solidFill>
                  <a:srgbClr val="0000FF"/>
                </a:solidFill>
                <a:latin typeface="Candara"/>
                <a:cs typeface="Candara"/>
              </a:rPr>
              <a:t> collisions results in reaction.</a:t>
            </a:r>
            <a:endParaRPr lang="en-US" dirty="0">
              <a:solidFill>
                <a:srgbClr val="0000FF"/>
              </a:solidFill>
              <a:latin typeface="Candara"/>
              <a:cs typeface="Candara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175544" y="2667000"/>
            <a:ext cx="71208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00FF"/>
                </a:solidFill>
                <a:latin typeface="Candara"/>
                <a:cs typeface="Candara"/>
              </a:rPr>
              <a:t>- Molecules be oriented so that atoms fated to form new bonds contact</a:t>
            </a:r>
            <a:br>
              <a:rPr lang="en-US" dirty="0" smtClean="0">
                <a:solidFill>
                  <a:srgbClr val="0000FF"/>
                </a:solidFill>
                <a:latin typeface="Candara"/>
                <a:cs typeface="Candara"/>
              </a:rPr>
            </a:br>
            <a:r>
              <a:rPr lang="en-US" dirty="0" smtClean="0">
                <a:solidFill>
                  <a:srgbClr val="0000FF"/>
                </a:solidFill>
                <a:latin typeface="Candara"/>
                <a:cs typeface="Candara"/>
              </a:rPr>
              <a:t>each other during collisions.</a:t>
            </a:r>
            <a:endParaRPr lang="en-US" dirty="0">
              <a:solidFill>
                <a:srgbClr val="0000FF"/>
              </a:solidFill>
              <a:latin typeface="Candara"/>
              <a:cs typeface="Candara"/>
            </a:endParaRPr>
          </a:p>
        </p:txBody>
      </p:sp>
      <p:pic>
        <p:nvPicPr>
          <p:cNvPr id="12" name="Picture 11" descr="14_13ab.JPG"/>
          <p:cNvPicPr>
            <a:picLocks noChangeAspect="1"/>
          </p:cNvPicPr>
          <p:nvPr/>
        </p:nvPicPr>
        <p:blipFill>
          <a:blip r:embed="rId4"/>
          <a:srcRect b="51225"/>
          <a:stretch>
            <a:fillRect/>
          </a:stretch>
        </p:blipFill>
        <p:spPr>
          <a:xfrm>
            <a:off x="457200" y="3251776"/>
            <a:ext cx="7247622" cy="1701224"/>
          </a:xfrm>
          <a:prstGeom prst="rect">
            <a:avLst/>
          </a:prstGeom>
        </p:spPr>
      </p:pic>
      <p:pic>
        <p:nvPicPr>
          <p:cNvPr id="13" name="Picture 12" descr="14_13ab.JPG"/>
          <p:cNvPicPr>
            <a:picLocks noChangeAspect="1"/>
          </p:cNvPicPr>
          <p:nvPr/>
        </p:nvPicPr>
        <p:blipFill>
          <a:blip r:embed="rId4"/>
          <a:srcRect t="48775" b="6421"/>
          <a:stretch>
            <a:fillRect/>
          </a:stretch>
        </p:blipFill>
        <p:spPr>
          <a:xfrm>
            <a:off x="2828101" y="4674406"/>
            <a:ext cx="6239699" cy="1345394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880144" y="6056293"/>
            <a:ext cx="7120856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Tx/>
              <a:buChar char="-"/>
            </a:pPr>
            <a:r>
              <a:rPr lang="en-US" dirty="0" smtClean="0">
                <a:solidFill>
                  <a:srgbClr val="0000FF"/>
                </a:solidFill>
                <a:latin typeface="Candara"/>
                <a:cs typeface="Candara"/>
              </a:rPr>
              <a:t>Energy barrier that </a:t>
            </a:r>
            <a:r>
              <a:rPr lang="en-US" sz="2000" dirty="0" smtClean="0">
                <a:solidFill>
                  <a:srgbClr val="0000FF"/>
                </a:solidFill>
                <a:latin typeface="Candara"/>
                <a:cs typeface="Candara"/>
              </a:rPr>
              <a:t>must</a:t>
            </a:r>
            <a:r>
              <a:rPr lang="en-US" dirty="0" smtClean="0">
                <a:solidFill>
                  <a:srgbClr val="0000FF"/>
                </a:solidFill>
                <a:latin typeface="Candara"/>
                <a:cs typeface="Candara"/>
              </a:rPr>
              <a:t> be overcome in order for a chemical reaction to occur.</a:t>
            </a:r>
            <a:endParaRPr lang="en-US" dirty="0">
              <a:solidFill>
                <a:srgbClr val="0000FF"/>
              </a:solidFill>
              <a:latin typeface="Candara"/>
              <a:cs typeface="Candara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609600" y="990600"/>
            <a:ext cx="7179444" cy="526297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indent="4763"/>
            <a:r>
              <a:rPr lang="en-US" sz="2000" dirty="0" smtClean="0">
                <a:latin typeface="Candara"/>
                <a:cs typeface="Candara"/>
              </a:rPr>
              <a:t>There are three ways in which temperature can increase kinetics:</a:t>
            </a:r>
          </a:p>
          <a:p>
            <a:pPr indent="4763"/>
            <a:endParaRPr lang="en-US" sz="800" dirty="0" smtClean="0">
              <a:latin typeface="Candara"/>
              <a:cs typeface="Candara"/>
            </a:endParaRPr>
          </a:p>
          <a:p>
            <a:pPr indent="4763">
              <a:buAutoNum type="arabicPeriod"/>
            </a:pPr>
            <a:r>
              <a:rPr lang="en-US" sz="2000" b="1" dirty="0" smtClean="0">
                <a:latin typeface="Candara"/>
                <a:cs typeface="Candara"/>
              </a:rPr>
              <a:t> Collision</a:t>
            </a:r>
          </a:p>
          <a:p>
            <a:pPr indent="4763">
              <a:buAutoNum type="arabicPeriod"/>
            </a:pPr>
            <a:endParaRPr lang="en-US" sz="2000" b="1" dirty="0" smtClean="0">
              <a:latin typeface="Candara"/>
              <a:cs typeface="Candara"/>
            </a:endParaRPr>
          </a:p>
          <a:p>
            <a:pPr indent="4763">
              <a:buAutoNum type="arabicPeriod"/>
            </a:pPr>
            <a:endParaRPr lang="en-US" sz="2000" b="1" dirty="0" smtClean="0">
              <a:latin typeface="Candara"/>
              <a:cs typeface="Candara"/>
            </a:endParaRPr>
          </a:p>
          <a:p>
            <a:pPr indent="4763">
              <a:buAutoNum type="arabicPeriod"/>
            </a:pPr>
            <a:endParaRPr lang="en-US" sz="2000" b="1" dirty="0" smtClean="0">
              <a:latin typeface="Candara"/>
              <a:cs typeface="Candara"/>
            </a:endParaRPr>
          </a:p>
          <a:p>
            <a:pPr indent="4763">
              <a:buAutoNum type="arabicPeriod"/>
            </a:pPr>
            <a:r>
              <a:rPr lang="en-US" sz="2000" b="1" dirty="0" smtClean="0">
                <a:latin typeface="Candara"/>
                <a:cs typeface="Candara"/>
              </a:rPr>
              <a:t> Orientation</a:t>
            </a:r>
          </a:p>
          <a:p>
            <a:pPr indent="4763">
              <a:buAutoNum type="arabicPeriod"/>
            </a:pPr>
            <a:endParaRPr lang="en-US" sz="2000" b="1" dirty="0" smtClean="0">
              <a:latin typeface="Candara"/>
              <a:cs typeface="Candara"/>
            </a:endParaRPr>
          </a:p>
          <a:p>
            <a:pPr indent="4763">
              <a:buAutoNum type="arabicPeriod"/>
            </a:pPr>
            <a:endParaRPr lang="en-US" sz="2000" b="1" dirty="0" smtClean="0">
              <a:latin typeface="Candara"/>
              <a:cs typeface="Candara"/>
            </a:endParaRPr>
          </a:p>
          <a:p>
            <a:pPr indent="4763">
              <a:buAutoNum type="arabicPeriod"/>
            </a:pPr>
            <a:endParaRPr lang="en-US" sz="2000" b="1" dirty="0" smtClean="0">
              <a:latin typeface="Candara"/>
              <a:cs typeface="Candara"/>
            </a:endParaRPr>
          </a:p>
          <a:p>
            <a:pPr indent="4763">
              <a:buAutoNum type="arabicPeriod"/>
            </a:pPr>
            <a:endParaRPr lang="en-US" sz="2000" b="1" dirty="0" smtClean="0">
              <a:latin typeface="Candara"/>
              <a:cs typeface="Candara"/>
            </a:endParaRPr>
          </a:p>
          <a:p>
            <a:pPr indent="4763">
              <a:buAutoNum type="arabicPeriod"/>
            </a:pPr>
            <a:endParaRPr lang="en-US" sz="2000" b="1" dirty="0" smtClean="0">
              <a:latin typeface="Candara"/>
              <a:cs typeface="Candara"/>
            </a:endParaRPr>
          </a:p>
          <a:p>
            <a:pPr indent="4763">
              <a:buAutoNum type="arabicPeriod"/>
            </a:pPr>
            <a:endParaRPr lang="en-US" sz="2000" b="1" dirty="0" smtClean="0">
              <a:latin typeface="Candara"/>
              <a:cs typeface="Candara"/>
            </a:endParaRPr>
          </a:p>
          <a:p>
            <a:pPr indent="4763">
              <a:buAutoNum type="arabicPeriod"/>
            </a:pPr>
            <a:endParaRPr lang="en-US" sz="2000" b="1" dirty="0" smtClean="0">
              <a:latin typeface="Candara"/>
              <a:cs typeface="Candara"/>
            </a:endParaRPr>
          </a:p>
          <a:p>
            <a:pPr indent="4763">
              <a:buAutoNum type="arabicPeriod"/>
            </a:pPr>
            <a:endParaRPr lang="en-US" sz="2000" b="1" dirty="0" smtClean="0">
              <a:latin typeface="Candara"/>
              <a:cs typeface="Candara"/>
            </a:endParaRPr>
          </a:p>
          <a:p>
            <a:endParaRPr lang="en-US" sz="2000" b="1" dirty="0" smtClean="0">
              <a:latin typeface="Candara"/>
              <a:cs typeface="Candara"/>
            </a:endParaRPr>
          </a:p>
          <a:p>
            <a:pPr indent="4763"/>
            <a:endParaRPr lang="en-US" sz="800" b="1" dirty="0" smtClean="0">
              <a:latin typeface="Candara"/>
              <a:cs typeface="Candara"/>
            </a:endParaRPr>
          </a:p>
          <a:p>
            <a:pPr indent="4763"/>
            <a:r>
              <a:rPr lang="en-US" sz="2000" b="1" dirty="0" smtClean="0">
                <a:latin typeface="Candara"/>
                <a:cs typeface="Candara"/>
              </a:rPr>
              <a:t>3. Activation Energy</a:t>
            </a:r>
            <a:endParaRPr lang="en-US" sz="2000" dirty="0" smtClean="0">
              <a:latin typeface="Candara"/>
              <a:cs typeface="Candara"/>
            </a:endParaRPr>
          </a:p>
        </p:txBody>
      </p:sp>
    </p:spTree>
    <p:extLst>
      <p:ext uri="{BB962C8B-B14F-4D97-AF65-F5344CB8AC3E}">
        <p14:creationId xmlns:p14="http://schemas.microsoft.com/office/powerpoint/2010/main" val="62518463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11" grpId="0"/>
      <p:bldP spid="1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8" name="Text Box 6"/>
          <p:cNvSpPr txBox="1">
            <a:spLocks noChangeArrowheads="1"/>
          </p:cNvSpPr>
          <p:nvPr/>
        </p:nvSpPr>
        <p:spPr bwMode="auto">
          <a:xfrm>
            <a:off x="8238870" y="6400800"/>
            <a:ext cx="75273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dirty="0" err="1">
                <a:latin typeface="Candara"/>
                <a:cs typeface="Candara"/>
              </a:rPr>
              <a:t>p</a:t>
            </a:r>
            <a:r>
              <a:rPr lang="en-US" dirty="0">
                <a:latin typeface="Candara"/>
                <a:cs typeface="Candara"/>
              </a:rPr>
              <a:t>.</a:t>
            </a:r>
            <a:r>
              <a:rPr lang="en-US" dirty="0" smtClean="0">
                <a:latin typeface="Candara"/>
                <a:cs typeface="Candara"/>
              </a:rPr>
              <a:t> 577</a:t>
            </a:r>
            <a:endParaRPr lang="en-US" sz="2000" dirty="0">
              <a:latin typeface="Candara"/>
              <a:cs typeface="Candara"/>
            </a:endParaRPr>
          </a:p>
        </p:txBody>
      </p:sp>
      <p:sp>
        <p:nvSpPr>
          <p:cNvPr id="19" name="Text Box 3"/>
          <p:cNvSpPr txBox="1">
            <a:spLocks noChangeArrowheads="1"/>
          </p:cNvSpPr>
          <p:nvPr/>
        </p:nvSpPr>
        <p:spPr bwMode="auto">
          <a:xfrm>
            <a:off x="381000" y="231775"/>
            <a:ext cx="680085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defRPr/>
            </a:pPr>
            <a:r>
              <a:rPr lang="en-US" sz="2800" b="1" dirty="0" smtClean="0">
                <a:solidFill>
                  <a:srgbClr val="0000FF"/>
                </a:solidFill>
                <a:latin typeface="Candara"/>
                <a:ea typeface="Candara"/>
                <a:cs typeface="Candara"/>
              </a:rPr>
              <a:t>Activation </a:t>
            </a:r>
            <a:r>
              <a:rPr lang="en-US" sz="2800" b="1" dirty="0" smtClean="0">
                <a:solidFill>
                  <a:srgbClr val="0000FF"/>
                </a:solidFill>
                <a:latin typeface="Candara"/>
                <a:ea typeface="Candara"/>
                <a:cs typeface="Candara"/>
              </a:rPr>
              <a:t>energy</a:t>
            </a:r>
            <a:endParaRPr lang="en-US" sz="2800" b="1" dirty="0">
              <a:solidFill>
                <a:srgbClr val="0000FF"/>
              </a:solidFill>
              <a:latin typeface="Candara"/>
              <a:ea typeface="Candara"/>
              <a:cs typeface="Candara"/>
            </a:endParaRPr>
          </a:p>
        </p:txBody>
      </p:sp>
      <p:sp>
        <p:nvSpPr>
          <p:cNvPr id="20" name="Line 2"/>
          <p:cNvSpPr>
            <a:spLocks noChangeShapeType="1"/>
          </p:cNvSpPr>
          <p:nvPr/>
        </p:nvSpPr>
        <p:spPr bwMode="auto">
          <a:xfrm>
            <a:off x="533400" y="838200"/>
            <a:ext cx="8001000" cy="0"/>
          </a:xfrm>
          <a:prstGeom prst="line">
            <a:avLst/>
          </a:prstGeom>
          <a:noFill/>
          <a:ln w="38100" cap="flat" cmpd="sng" algn="ctr">
            <a:solidFill>
              <a:srgbClr val="EB0202"/>
            </a:solidFill>
            <a:prstDash val="dot"/>
            <a:round/>
            <a:headEnd type="none" w="med" len="med"/>
            <a:tailEnd type="non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Candara"/>
              <a:cs typeface="Candara"/>
            </a:endParaRPr>
          </a:p>
        </p:txBody>
      </p:sp>
      <p:pic>
        <p:nvPicPr>
          <p:cNvPr id="47118" name="Picture 5" descr="atom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620000" y="152400"/>
            <a:ext cx="1066800" cy="1041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" name="TextBox 24"/>
          <p:cNvSpPr txBox="1"/>
          <p:nvPr/>
        </p:nvSpPr>
        <p:spPr>
          <a:xfrm>
            <a:off x="609600" y="990600"/>
            <a:ext cx="6997948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indent="4763"/>
            <a:r>
              <a:rPr lang="en-US" sz="2000" dirty="0" smtClean="0">
                <a:latin typeface="Candara"/>
                <a:cs typeface="Candara"/>
              </a:rPr>
              <a:t>Energy (Ea) must be input in order to change the conformation</a:t>
            </a:r>
            <a:br>
              <a:rPr lang="en-US" sz="2000" dirty="0" smtClean="0">
                <a:latin typeface="Candara"/>
                <a:cs typeface="Candara"/>
              </a:rPr>
            </a:br>
            <a:r>
              <a:rPr lang="en-US" sz="2000" dirty="0" smtClean="0">
                <a:latin typeface="Candara"/>
                <a:cs typeface="Candara"/>
              </a:rPr>
              <a:t>of the reactant from its original state, through an intermediate</a:t>
            </a:r>
            <a:br>
              <a:rPr lang="en-US" sz="2000" dirty="0" smtClean="0">
                <a:latin typeface="Candara"/>
                <a:cs typeface="Candara"/>
              </a:rPr>
            </a:br>
            <a:r>
              <a:rPr lang="en-US" sz="2000" b="1" i="1" u="sng" dirty="0" smtClean="0">
                <a:solidFill>
                  <a:srgbClr val="0000FF"/>
                </a:solidFill>
                <a:latin typeface="Candara"/>
                <a:cs typeface="Candara"/>
              </a:rPr>
              <a:t>transition state</a:t>
            </a:r>
            <a:r>
              <a:rPr lang="en-US" sz="2000" dirty="0" smtClean="0">
                <a:solidFill>
                  <a:srgbClr val="0000FF"/>
                </a:solidFill>
                <a:latin typeface="Candara"/>
                <a:cs typeface="Candara"/>
              </a:rPr>
              <a:t>.</a:t>
            </a:r>
          </a:p>
          <a:p>
            <a:pPr indent="4763"/>
            <a:endParaRPr lang="en-US" sz="800" dirty="0" smtClean="0">
              <a:latin typeface="Candara"/>
              <a:cs typeface="Candara"/>
            </a:endParaRPr>
          </a:p>
          <a:p>
            <a:pPr indent="4763"/>
            <a:r>
              <a:rPr lang="en-US" sz="2000" dirty="0" smtClean="0">
                <a:latin typeface="Candara"/>
                <a:cs typeface="Candara"/>
              </a:rPr>
              <a:t>The final </a:t>
            </a:r>
            <a:r>
              <a:rPr lang="en-US" sz="2000" dirty="0" smtClean="0">
                <a:latin typeface="Candara"/>
                <a:cs typeface="Candara"/>
              </a:rPr>
              <a:t>reaction </a:t>
            </a:r>
            <a:r>
              <a:rPr lang="en-US" sz="2000" dirty="0" smtClean="0">
                <a:latin typeface="Candara"/>
                <a:cs typeface="Candara"/>
              </a:rPr>
              <a:t>can then occur.</a:t>
            </a:r>
          </a:p>
        </p:txBody>
      </p:sp>
      <p:pic>
        <p:nvPicPr>
          <p:cNvPr id="15" name="Picture 14" descr="14_14-01UN.JPG"/>
          <p:cNvPicPr>
            <a:picLocks noChangeAspect="1"/>
          </p:cNvPicPr>
          <p:nvPr/>
        </p:nvPicPr>
        <p:blipFill>
          <a:blip r:embed="rId4"/>
          <a:srcRect b="11570"/>
          <a:stretch>
            <a:fillRect/>
          </a:stretch>
        </p:blipFill>
        <p:spPr>
          <a:xfrm>
            <a:off x="1752600" y="2457722"/>
            <a:ext cx="5638762" cy="1047478"/>
          </a:xfrm>
          <a:prstGeom prst="rect">
            <a:avLst/>
          </a:prstGeom>
        </p:spPr>
      </p:pic>
      <p:pic>
        <p:nvPicPr>
          <p:cNvPr id="16" name="Picture 15" descr="14_14.JPG"/>
          <p:cNvPicPr>
            <a:picLocks noChangeAspect="1"/>
          </p:cNvPicPr>
          <p:nvPr/>
        </p:nvPicPr>
        <p:blipFill>
          <a:blip r:embed="rId5"/>
          <a:srcRect b="7730"/>
          <a:stretch>
            <a:fillRect/>
          </a:stretch>
        </p:blipFill>
        <p:spPr>
          <a:xfrm>
            <a:off x="1219200" y="3505200"/>
            <a:ext cx="6816056" cy="2932753"/>
          </a:xfrm>
          <a:prstGeom prst="rect">
            <a:avLst/>
          </a:prstGeom>
        </p:spPr>
      </p:pic>
      <p:cxnSp>
        <p:nvCxnSpPr>
          <p:cNvPr id="18" name="Straight Arrow Connector 17"/>
          <p:cNvCxnSpPr/>
          <p:nvPr/>
        </p:nvCxnSpPr>
        <p:spPr>
          <a:xfrm flipH="1">
            <a:off x="4114800" y="3505200"/>
            <a:ext cx="381000" cy="1524000"/>
          </a:xfrm>
          <a:prstGeom prst="straightConnector1">
            <a:avLst/>
          </a:prstGeom>
          <a:ln>
            <a:solidFill>
              <a:srgbClr val="0000FF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1" name="Rectangle 20"/>
          <p:cNvSpPr/>
          <p:nvPr/>
        </p:nvSpPr>
        <p:spPr>
          <a:xfrm>
            <a:off x="4024645" y="2562886"/>
            <a:ext cx="1156955" cy="838200"/>
          </a:xfrm>
          <a:prstGeom prst="rect">
            <a:avLst/>
          </a:prstGeom>
          <a:solidFill>
            <a:srgbClr val="FFFF00">
              <a:alpha val="16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ounded Rectangle 1"/>
          <p:cNvSpPr/>
          <p:nvPr/>
        </p:nvSpPr>
        <p:spPr>
          <a:xfrm>
            <a:off x="3886200" y="2362200"/>
            <a:ext cx="1371600" cy="1143000"/>
          </a:xfrm>
          <a:prstGeom prst="roundRect">
            <a:avLst/>
          </a:prstGeom>
          <a:noFill/>
          <a:ln w="28575" cmpd="sng">
            <a:solidFill>
              <a:srgbClr val="0000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Bent-Up Arrow 2"/>
          <p:cNvSpPr/>
          <p:nvPr/>
        </p:nvSpPr>
        <p:spPr>
          <a:xfrm flipV="1">
            <a:off x="2438401" y="1822838"/>
            <a:ext cx="2359910" cy="539362"/>
          </a:xfrm>
          <a:prstGeom prst="bentUpArrow">
            <a:avLst>
              <a:gd name="adj1" fmla="val 8333"/>
              <a:gd name="adj2" fmla="val 18750"/>
              <a:gd name="adj3" fmla="val 14167"/>
            </a:avLst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316232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8" name="Text Box 6"/>
          <p:cNvSpPr txBox="1">
            <a:spLocks noChangeArrowheads="1"/>
          </p:cNvSpPr>
          <p:nvPr/>
        </p:nvSpPr>
        <p:spPr bwMode="auto">
          <a:xfrm>
            <a:off x="7848600" y="6400800"/>
            <a:ext cx="116480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dirty="0" err="1">
                <a:latin typeface="Candara"/>
                <a:cs typeface="Candara"/>
              </a:rPr>
              <a:t>p</a:t>
            </a:r>
            <a:r>
              <a:rPr lang="en-US" dirty="0">
                <a:latin typeface="Candara"/>
                <a:cs typeface="Candara"/>
              </a:rPr>
              <a:t>.</a:t>
            </a:r>
            <a:r>
              <a:rPr lang="en-US" dirty="0" smtClean="0">
                <a:latin typeface="Candara"/>
                <a:cs typeface="Candara"/>
              </a:rPr>
              <a:t> 577 - 80</a:t>
            </a:r>
            <a:endParaRPr lang="en-US" dirty="0">
              <a:latin typeface="Candara"/>
              <a:cs typeface="Candara"/>
            </a:endParaRPr>
          </a:p>
        </p:txBody>
      </p:sp>
      <p:sp>
        <p:nvSpPr>
          <p:cNvPr id="19" name="Text Box 3"/>
          <p:cNvSpPr txBox="1">
            <a:spLocks noChangeArrowheads="1"/>
          </p:cNvSpPr>
          <p:nvPr/>
        </p:nvSpPr>
        <p:spPr bwMode="auto">
          <a:xfrm>
            <a:off x="381000" y="231775"/>
            <a:ext cx="680085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defRPr/>
            </a:pPr>
            <a:r>
              <a:rPr lang="en-US" sz="2800" b="1" dirty="0" smtClean="0">
                <a:solidFill>
                  <a:srgbClr val="0000FF"/>
                </a:solidFill>
                <a:latin typeface="Candara"/>
                <a:ea typeface="Candara"/>
                <a:cs typeface="Candara"/>
              </a:rPr>
              <a:t>Transition </a:t>
            </a:r>
            <a:r>
              <a:rPr lang="en-US" sz="2800" b="1" dirty="0" smtClean="0">
                <a:solidFill>
                  <a:srgbClr val="0000FF"/>
                </a:solidFill>
                <a:latin typeface="Candara"/>
                <a:ea typeface="Candara"/>
                <a:cs typeface="Candara"/>
              </a:rPr>
              <a:t>states</a:t>
            </a:r>
            <a:endParaRPr lang="en-US" sz="2800" b="1" dirty="0">
              <a:solidFill>
                <a:srgbClr val="0000FF"/>
              </a:solidFill>
              <a:latin typeface="Candara"/>
              <a:ea typeface="Candara"/>
              <a:cs typeface="Candara"/>
            </a:endParaRPr>
          </a:p>
        </p:txBody>
      </p:sp>
      <p:sp>
        <p:nvSpPr>
          <p:cNvPr id="20" name="Line 2"/>
          <p:cNvSpPr>
            <a:spLocks noChangeShapeType="1"/>
          </p:cNvSpPr>
          <p:nvPr/>
        </p:nvSpPr>
        <p:spPr bwMode="auto">
          <a:xfrm>
            <a:off x="533400" y="838200"/>
            <a:ext cx="8001000" cy="0"/>
          </a:xfrm>
          <a:prstGeom prst="line">
            <a:avLst/>
          </a:prstGeom>
          <a:noFill/>
          <a:ln w="38100" cap="flat" cmpd="sng" algn="ctr">
            <a:solidFill>
              <a:srgbClr val="EB0202"/>
            </a:solidFill>
            <a:prstDash val="dot"/>
            <a:round/>
            <a:headEnd type="none" w="med" len="med"/>
            <a:tailEnd type="non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Candara"/>
              <a:cs typeface="Candara"/>
            </a:endParaRPr>
          </a:p>
        </p:txBody>
      </p:sp>
      <p:pic>
        <p:nvPicPr>
          <p:cNvPr id="47118" name="Picture 5" descr="atom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620000" y="152400"/>
            <a:ext cx="1066800" cy="1041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" name="TextBox 24"/>
          <p:cNvSpPr txBox="1"/>
          <p:nvPr/>
        </p:nvSpPr>
        <p:spPr>
          <a:xfrm>
            <a:off x="609600" y="990600"/>
            <a:ext cx="669466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indent="4763"/>
            <a:r>
              <a:rPr lang="en-US" sz="2000" dirty="0" smtClean="0">
                <a:latin typeface="Candara"/>
                <a:cs typeface="Candara"/>
              </a:rPr>
              <a:t>Note that temperature is able to cause changes in molecular </a:t>
            </a:r>
            <a:br>
              <a:rPr lang="en-US" sz="2000" dirty="0" smtClean="0">
                <a:latin typeface="Candara"/>
                <a:cs typeface="Candara"/>
              </a:rPr>
            </a:br>
            <a:r>
              <a:rPr lang="en-US" sz="2000" dirty="0" smtClean="0">
                <a:latin typeface="Candara"/>
                <a:cs typeface="Candara"/>
              </a:rPr>
              <a:t>shape (aka conformation).</a:t>
            </a:r>
          </a:p>
        </p:txBody>
      </p:sp>
      <p:pic>
        <p:nvPicPr>
          <p:cNvPr id="11" name="Picture 10" descr="14_15.JPG"/>
          <p:cNvPicPr>
            <a:picLocks noChangeAspect="1"/>
          </p:cNvPicPr>
          <p:nvPr/>
        </p:nvPicPr>
        <p:blipFill>
          <a:blip r:embed="rId4"/>
          <a:srcRect b="3657"/>
          <a:stretch>
            <a:fillRect/>
          </a:stretch>
        </p:blipFill>
        <p:spPr>
          <a:xfrm>
            <a:off x="1162050" y="1676400"/>
            <a:ext cx="6686550" cy="50161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951753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295</Words>
  <Application>Microsoft Macintosh PowerPoint</Application>
  <PresentationFormat>On-screen Show (4:3)</PresentationFormat>
  <Paragraphs>77</Paragraphs>
  <Slides>6</Slides>
  <Notes>6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Joan Richmond-Hall</dc:creator>
  <cp:lastModifiedBy>Joan Richmond-Hall</cp:lastModifiedBy>
  <cp:revision>1</cp:revision>
  <dcterms:created xsi:type="dcterms:W3CDTF">2016-01-20T00:29:34Z</dcterms:created>
  <dcterms:modified xsi:type="dcterms:W3CDTF">2016-01-20T00:29:51Z</dcterms:modified>
</cp:coreProperties>
</file>