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2E6BC-0764-2F41-95C9-865E94FDA40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2598-08B6-F647-9BC3-D404FB24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1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24713-47E7-6244-9FC1-D3FE82CA74B8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7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9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6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8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4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8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9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2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6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2B29-6304-8540-9066-06B86D4BAD6F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4261-C4E2-DD40-BB45-E6D6A98B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4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58507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CHE1031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Lecture 10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Reaction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kinetics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pic>
        <p:nvPicPr>
          <p:cNvPr id="1434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7684" y="990600"/>
            <a:ext cx="7758112" cy="533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>
                <a:latin typeface="Candara"/>
                <a:cs typeface="Candara"/>
              </a:rPr>
              <a:t>Lecture 10 topics										Brown chapter 14</a:t>
            </a:r>
            <a:endParaRPr lang="en-US" sz="1600" b="1" dirty="0">
              <a:latin typeface="Candara"/>
              <a:cs typeface="Candara"/>
            </a:endParaRPr>
          </a:p>
          <a:p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1.  Reaction rates</a:t>
            </a:r>
          </a:p>
          <a:p>
            <a:pPr marL="458788" indent="-177800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Factors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that effect reaction rates		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					14.1</a:t>
            </a:r>
            <a:endParaRPr lang="en-US" sz="1600" dirty="0" smtClean="0">
              <a:solidFill>
                <a:srgbClr val="7F7F7F"/>
              </a:solidFill>
              <a:latin typeface="Candara"/>
              <a:cs typeface="Candara"/>
            </a:endParaRPr>
          </a:p>
          <a:p>
            <a:pPr marL="458788" indent="-177800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Visualizing rates 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&amp;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units									14.2</a:t>
            </a:r>
            <a:endParaRPr lang="en-US" sz="1600" dirty="0">
              <a:solidFill>
                <a:srgbClr val="7F7F7F"/>
              </a:solidFill>
              <a:latin typeface="Candara"/>
              <a:cs typeface="Candara"/>
            </a:endParaRPr>
          </a:p>
          <a:p>
            <a:pPr marL="458788" lvl="1" indent="-177800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Average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reaction rates</a:t>
            </a:r>
          </a:p>
          <a:p>
            <a:pPr marL="458788" lvl="1" indent="-177800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 Instantaneous reaction rates</a:t>
            </a:r>
          </a:p>
          <a:p>
            <a:pPr marL="458788" lvl="1" indent="-177800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 </a:t>
            </a:r>
            <a:r>
              <a:rPr lang="en-US" sz="1600" dirty="0" err="1" smtClean="0">
                <a:solidFill>
                  <a:srgbClr val="7F7F7F"/>
                </a:solidFill>
                <a:latin typeface="Candara"/>
                <a:cs typeface="Candara"/>
              </a:rPr>
              <a:t>Stoichiometry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</a:rPr>
              <a:t> &amp; reaction rates</a:t>
            </a:r>
          </a:p>
          <a:p>
            <a:r>
              <a:rPr lang="en-US" sz="8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 </a:t>
            </a:r>
            <a:endParaRPr lang="en-US" sz="800" dirty="0" smtClean="0">
              <a:solidFill>
                <a:srgbClr val="7F7F7F"/>
              </a:solidFill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2.  Concentration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&amp; reaction rates		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						14.3</a:t>
            </a:r>
            <a:endParaRPr lang="en-US" sz="1600" dirty="0" smtClean="0">
              <a:solidFill>
                <a:srgbClr val="7F7F7F"/>
              </a:solidFill>
              <a:latin typeface="Candara"/>
              <a:cs typeface="Candara"/>
              <a:sym typeface="Symbol" pitchFamily="-112" charset="2"/>
            </a:endParaRPr>
          </a:p>
          <a:p>
            <a:pPr marL="447675" lvl="1" indent="-168275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 Rate laws</a:t>
            </a:r>
          </a:p>
          <a:p>
            <a:pPr marL="447675" lvl="1" indent="-168275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 Reaction orders</a:t>
            </a:r>
          </a:p>
          <a:p>
            <a:endParaRPr lang="en-US" sz="800" dirty="0" smtClean="0">
              <a:solidFill>
                <a:srgbClr val="7F7F7F"/>
              </a:solidFill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3.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Change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in concentration with time		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						14.4</a:t>
            </a:r>
            <a:endParaRPr lang="en-US" sz="1600" dirty="0" smtClean="0">
              <a:solidFill>
                <a:srgbClr val="7F7F7F"/>
              </a:solidFill>
              <a:latin typeface="Candara"/>
              <a:cs typeface="Candara"/>
              <a:sym typeface="Symbol" pitchFamily="-112" charset="2"/>
            </a:endParaRPr>
          </a:p>
          <a:p>
            <a:pPr marL="501650" lvl="1" indent="-168275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First- &amp; second-order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reactions</a:t>
            </a:r>
          </a:p>
          <a:p>
            <a:pPr marL="501650" lvl="1" indent="-168275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Half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-life</a:t>
            </a:r>
          </a:p>
          <a:p>
            <a:endParaRPr lang="en-US" sz="800" dirty="0" smtClean="0">
              <a:solidFill>
                <a:srgbClr val="7F7F7F"/>
              </a:solidFill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4. 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Temperature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&amp; reaction rate			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						14.5</a:t>
            </a:r>
            <a:endParaRPr lang="en-US" sz="1600" dirty="0" smtClean="0">
              <a:solidFill>
                <a:srgbClr val="7F7F7F"/>
              </a:solidFill>
              <a:latin typeface="Candara"/>
              <a:cs typeface="Candara"/>
              <a:sym typeface="Symbol" pitchFamily="-112" charset="2"/>
            </a:endParaRPr>
          </a:p>
          <a:p>
            <a:pPr marL="514350" lvl="1" indent="-171450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Collision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, orientation &amp; Ea</a:t>
            </a:r>
          </a:p>
          <a:p>
            <a:endParaRPr lang="en-US" sz="800" dirty="0" smtClean="0">
              <a:solidFill>
                <a:srgbClr val="7F7F7F"/>
              </a:solidFill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5. 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Reaction 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mechanisms				</a:t>
            </a: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						14.6</a:t>
            </a:r>
            <a:endParaRPr lang="en-US" sz="1600" dirty="0" smtClean="0">
              <a:solidFill>
                <a:srgbClr val="7F7F7F"/>
              </a:solidFill>
              <a:latin typeface="Candara"/>
              <a:cs typeface="Candara"/>
              <a:sym typeface="Symbol" pitchFamily="-112" charset="2"/>
            </a:endParaRPr>
          </a:p>
          <a:p>
            <a:pPr marL="514350" lvl="1" indent="-171450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 Elementary</a:t>
            </a:r>
          </a:p>
          <a:p>
            <a:pPr marL="514350" lvl="1" indent="-171450">
              <a:buFont typeface="Arial"/>
              <a:buChar char="•"/>
            </a:pPr>
            <a:r>
              <a:rPr lang="en-US" sz="1600" dirty="0" smtClean="0">
                <a:solidFill>
                  <a:srgbClr val="7F7F7F"/>
                </a:solidFill>
                <a:latin typeface="Candara"/>
                <a:cs typeface="Candara"/>
                <a:sym typeface="Symbol" pitchFamily="-112" charset="2"/>
              </a:rPr>
              <a:t> Multistep</a:t>
            </a:r>
          </a:p>
          <a:p>
            <a:endParaRPr lang="en-US" sz="800" dirty="0" smtClean="0"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6.  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Catalysis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						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`						14.7</a:t>
            </a:r>
            <a:endParaRPr lang="en-US" sz="1600" b="1" dirty="0">
              <a:solidFill>
                <a:srgbClr val="0000FF"/>
              </a:solidFill>
              <a:latin typeface="Candara"/>
              <a:cs typeface="Candara"/>
              <a:sym typeface="Symbol" pitchFamily="-11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656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45899" y="1902110"/>
            <a:ext cx="5273355" cy="3380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Catalysts spee</a:t>
            </a:r>
            <a:r>
              <a:rPr lang="en-US" sz="3200" b="1" i="1" dirty="0" smtClean="0">
                <a:latin typeface="Candara"/>
                <a:cs typeface="Candara"/>
              </a:rPr>
              <a:t>d reactions</a:t>
            </a:r>
            <a:endParaRPr lang="en-US" sz="32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Homogeneous vs. heterogeneous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Catalysts lower activation energy.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Enzymes are nature’s catalysts.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8035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813373" y="6459538"/>
            <a:ext cx="11850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589 - 93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Catalysts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14_19.JPG"/>
          <p:cNvPicPr>
            <a:picLocks noChangeAspect="1"/>
          </p:cNvPicPr>
          <p:nvPr/>
        </p:nvPicPr>
        <p:blipFill>
          <a:blip r:embed="rId4"/>
          <a:srcRect b="3466"/>
          <a:stretch>
            <a:fillRect/>
          </a:stretch>
        </p:blipFill>
        <p:spPr>
          <a:xfrm>
            <a:off x="381000" y="1636931"/>
            <a:ext cx="5875396" cy="506866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63269" y="2057400"/>
            <a:ext cx="27351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Catalysts are common in 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biochemistry (living 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organisms) &amp; </a:t>
            </a:r>
            <a:r>
              <a:rPr lang="en-US" dirty="0" err="1" smtClean="0">
                <a:latin typeface="Candara"/>
                <a:cs typeface="Candara"/>
              </a:rPr>
              <a:t>chem</a:t>
            </a:r>
            <a:r>
              <a:rPr lang="en-US" dirty="0" smtClean="0">
                <a:latin typeface="Candara"/>
                <a:cs typeface="Candara"/>
              </a:rPr>
              <a:t> in 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general.</a:t>
            </a:r>
          </a:p>
          <a:p>
            <a:endParaRPr lang="en-US" dirty="0" smtClean="0">
              <a:latin typeface="Candara"/>
              <a:cs typeface="Candara"/>
            </a:endParaRPr>
          </a:p>
          <a:p>
            <a:endParaRPr lang="en-US" dirty="0">
              <a:latin typeface="Candara"/>
              <a:cs typeface="Candara"/>
            </a:endParaRPr>
          </a:p>
          <a:p>
            <a:endParaRPr lang="en-US" dirty="0" smtClean="0">
              <a:latin typeface="Candara"/>
              <a:cs typeface="Candara"/>
            </a:endParaRPr>
          </a:p>
          <a:p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Here the salt, </a:t>
            </a:r>
            <a:r>
              <a:rPr lang="en-US" dirty="0" err="1" smtClean="0">
                <a:latin typeface="Candara"/>
                <a:cs typeface="Candara"/>
              </a:rPr>
              <a:t>NaBr</a:t>
            </a:r>
            <a:r>
              <a:rPr lang="en-US" dirty="0" smtClean="0">
                <a:latin typeface="Candara"/>
                <a:cs typeface="Candara"/>
              </a:rPr>
              <a:t>, 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dissociates, becoming part of the solution </a:t>
            </a:r>
            <a:r>
              <a:rPr lang="en-US" dirty="0" smtClean="0">
                <a:latin typeface="Candara"/>
                <a:cs typeface="Candara"/>
              </a:rPr>
              <a:t>&amp; is </a:t>
            </a:r>
            <a:r>
              <a:rPr lang="en-US" dirty="0" smtClean="0">
                <a:latin typeface="Candara"/>
                <a:cs typeface="Candara"/>
              </a:rPr>
              <a:t>therefore a </a:t>
            </a:r>
            <a:r>
              <a:rPr lang="en-US" b="1" i="1" u="sng" dirty="0" smtClean="0">
                <a:latin typeface="Candara"/>
                <a:cs typeface="Candara"/>
              </a:rPr>
              <a:t>homogeneous</a:t>
            </a:r>
            <a:br>
              <a:rPr lang="en-US" b="1" i="1" u="sng" dirty="0" smtClean="0">
                <a:latin typeface="Candara"/>
                <a:cs typeface="Candara"/>
              </a:rPr>
            </a:br>
            <a:r>
              <a:rPr lang="en-US" b="1" i="1" u="sng" dirty="0" smtClean="0">
                <a:latin typeface="Candara"/>
                <a:cs typeface="Candara"/>
              </a:rPr>
              <a:t>catalyst.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968514"/>
            <a:ext cx="7694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763"/>
            <a:r>
              <a:rPr lang="en-US" sz="2000" b="1" i="1" dirty="0" smtClean="0">
                <a:latin typeface="Candara"/>
                <a:cs typeface="Candara"/>
              </a:rPr>
              <a:t>Catalyst</a:t>
            </a:r>
            <a:r>
              <a:rPr lang="en-US" sz="2000" dirty="0" smtClean="0">
                <a:latin typeface="Candara"/>
                <a:cs typeface="Candara"/>
              </a:rPr>
              <a:t> – a substance that increases the speed of a chemical reaction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without undergoing any permanent change itself.</a:t>
            </a:r>
            <a:endParaRPr lang="en-US" sz="2000" b="1" i="1" dirty="0" smtClean="0">
              <a:latin typeface="Candara"/>
              <a:cs typeface="Candar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6373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813373" y="6459538"/>
            <a:ext cx="11850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589 - 93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How do catalysts work?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09600" y="990600"/>
            <a:ext cx="7951891" cy="2077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763"/>
            <a:r>
              <a:rPr lang="en-US" sz="2000" dirty="0" smtClean="0">
                <a:latin typeface="Candara"/>
                <a:cs typeface="Candara"/>
              </a:rPr>
              <a:t>In general, catalysts </a:t>
            </a:r>
            <a:r>
              <a:rPr lang="en-US" sz="2000" b="1" i="1" dirty="0" smtClean="0">
                <a:latin typeface="Candara"/>
                <a:cs typeface="Candara"/>
              </a:rPr>
              <a:t>decrease the Ea</a:t>
            </a:r>
            <a:r>
              <a:rPr lang="en-US" sz="2000" dirty="0" smtClean="0">
                <a:latin typeface="Candara"/>
                <a:cs typeface="Candara"/>
              </a:rPr>
              <a:t>, activation energy, needed to cause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a reaction to happen.</a:t>
            </a:r>
          </a:p>
          <a:p>
            <a:pPr indent="4763"/>
            <a:endParaRPr lang="en-US" sz="900" dirty="0" smtClean="0">
              <a:latin typeface="Candara"/>
              <a:cs typeface="Candara"/>
              <a:sym typeface="Wingdings"/>
            </a:endParaRPr>
          </a:p>
          <a:p>
            <a:pPr indent="4763"/>
            <a:r>
              <a:rPr lang="en-US" sz="2000" dirty="0" smtClean="0">
                <a:latin typeface="Candara"/>
                <a:cs typeface="Candara"/>
                <a:sym typeface="Wingdings"/>
              </a:rPr>
              <a:t>Catalysts can do this in a number of ways:</a:t>
            </a:r>
          </a:p>
          <a:p>
            <a:pPr indent="4763">
              <a:buAutoNum type="arabicPeriod"/>
            </a:pPr>
            <a:r>
              <a:rPr lang="en-US" sz="2000" dirty="0" smtClean="0">
                <a:latin typeface="Candara"/>
                <a:cs typeface="Candara"/>
                <a:sym typeface="Wingdings"/>
              </a:rPr>
              <a:t> Supplies a very reactive intermediate (like Br2).</a:t>
            </a:r>
          </a:p>
          <a:p>
            <a:pPr indent="4763">
              <a:buAutoNum type="arabicPeriod"/>
            </a:pPr>
            <a:r>
              <a:rPr lang="en-US" sz="2000" dirty="0" smtClean="0">
                <a:latin typeface="Candara"/>
                <a:cs typeface="Candara"/>
                <a:sym typeface="Wingdings"/>
              </a:rPr>
              <a:t> Makes a reactant more “reactive”.</a:t>
            </a:r>
          </a:p>
          <a:p>
            <a:pPr indent="4763">
              <a:buAutoNum type="arabicPeriod"/>
            </a:pPr>
            <a:r>
              <a:rPr lang="en-US" sz="2000" dirty="0" smtClean="0">
                <a:latin typeface="Candara"/>
                <a:cs typeface="Candara"/>
                <a:sym typeface="Wingdings"/>
              </a:rPr>
              <a:t> Brings reactants into contact.</a:t>
            </a:r>
          </a:p>
        </p:txBody>
      </p:sp>
      <p:pic>
        <p:nvPicPr>
          <p:cNvPr id="9" name="Picture 8" descr="14_20.JPG"/>
          <p:cNvPicPr>
            <a:picLocks noChangeAspect="1"/>
          </p:cNvPicPr>
          <p:nvPr/>
        </p:nvPicPr>
        <p:blipFill>
          <a:blip r:embed="rId4"/>
          <a:srcRect b="5633"/>
          <a:stretch>
            <a:fillRect/>
          </a:stretch>
        </p:blipFill>
        <p:spPr>
          <a:xfrm>
            <a:off x="84480" y="3276600"/>
            <a:ext cx="5554320" cy="3505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5638800"/>
            <a:ext cx="3249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Br ion forms the Br2 intermediate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-very reactive – which then oxidizes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H2O2 into water &amp; O2.</a:t>
            </a:r>
          </a:p>
        </p:txBody>
      </p:sp>
    </p:spTree>
    <p:extLst>
      <p:ext uri="{BB962C8B-B14F-4D97-AF65-F5344CB8AC3E}">
        <p14:creationId xmlns:p14="http://schemas.microsoft.com/office/powerpoint/2010/main" val="287313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4_21abcd.JPG"/>
          <p:cNvPicPr>
            <a:picLocks noChangeAspect="1"/>
          </p:cNvPicPr>
          <p:nvPr/>
        </p:nvPicPr>
        <p:blipFill rotWithShape="1">
          <a:blip r:embed="rId3"/>
          <a:srcRect l="55010" t="46348" b="10762"/>
          <a:stretch/>
        </p:blipFill>
        <p:spPr>
          <a:xfrm>
            <a:off x="3632200" y="4512390"/>
            <a:ext cx="3012196" cy="1888411"/>
          </a:xfrm>
          <a:prstGeom prst="rect">
            <a:avLst/>
          </a:prstGeom>
        </p:spPr>
      </p:pic>
      <p:pic>
        <p:nvPicPr>
          <p:cNvPr id="16" name="Picture 15" descr="14_21abcd.JPG"/>
          <p:cNvPicPr>
            <a:picLocks noChangeAspect="1"/>
          </p:cNvPicPr>
          <p:nvPr/>
        </p:nvPicPr>
        <p:blipFill rotWithShape="1">
          <a:blip r:embed="rId3"/>
          <a:srcRect l="48751" b="60273"/>
          <a:stretch/>
        </p:blipFill>
        <p:spPr>
          <a:xfrm>
            <a:off x="3505200" y="2641600"/>
            <a:ext cx="3431296" cy="1749169"/>
          </a:xfrm>
          <a:prstGeom prst="rect">
            <a:avLst/>
          </a:prstGeom>
        </p:spPr>
      </p:pic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848600" y="6400800"/>
            <a:ext cx="11850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589 - 93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Heterogeneous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catalyst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increases </a:t>
            </a:r>
            <a:r>
              <a:rPr lang="en-US" sz="28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r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eactivity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57200" y="990600"/>
            <a:ext cx="8475717" cy="1461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763"/>
            <a:r>
              <a:rPr lang="en-US" sz="2000" b="1" i="1" dirty="0" smtClean="0">
                <a:latin typeface="Candara"/>
                <a:cs typeface="Candara"/>
              </a:rPr>
              <a:t>Heterogeneous catalysts</a:t>
            </a:r>
            <a:r>
              <a:rPr lang="en-US" sz="2000" dirty="0" smtClean="0">
                <a:latin typeface="Candara"/>
                <a:cs typeface="Candara"/>
              </a:rPr>
              <a:t> – exist in a different phase than the reactants.</a:t>
            </a:r>
            <a:endParaRPr lang="en-US" sz="900" dirty="0" smtClean="0">
              <a:latin typeface="Candara"/>
              <a:cs typeface="Candara"/>
            </a:endParaRPr>
          </a:p>
          <a:p>
            <a:pPr indent="4763"/>
            <a:endParaRPr lang="en-US" sz="900" dirty="0" smtClean="0">
              <a:latin typeface="Candara"/>
              <a:cs typeface="Candara"/>
              <a:sym typeface="Wingdings"/>
            </a:endParaRPr>
          </a:p>
          <a:p>
            <a:pPr indent="4763"/>
            <a:r>
              <a:rPr lang="en-US" sz="2000" dirty="0" smtClean="0">
                <a:latin typeface="Candara"/>
                <a:cs typeface="Candara"/>
                <a:sym typeface="Wingdings"/>
              </a:rPr>
              <a:t>Here a layer of metal atoms (Ni, Pt, Pd) helps to separate the two H atoms of</a:t>
            </a:r>
            <a:br>
              <a:rPr lang="en-US" sz="2000" dirty="0" smtClean="0">
                <a:latin typeface="Candara"/>
                <a:cs typeface="Candara"/>
                <a:sym typeface="Wingdings"/>
              </a:rPr>
            </a:br>
            <a:r>
              <a:rPr lang="en-US" sz="2000" dirty="0" smtClean="0">
                <a:latin typeface="Candara"/>
                <a:cs typeface="Candara"/>
                <a:sym typeface="Wingdings"/>
              </a:rPr>
              <a:t>H2 gas, causing the H atoms to become more reactive. The H’s then add to</a:t>
            </a:r>
            <a:br>
              <a:rPr lang="en-US" sz="2000" dirty="0" smtClean="0">
                <a:latin typeface="Candara"/>
                <a:cs typeface="Candara"/>
                <a:sym typeface="Wingdings"/>
              </a:rPr>
            </a:br>
            <a:r>
              <a:rPr lang="en-US" sz="2000" dirty="0" smtClean="0">
                <a:latin typeface="Candara"/>
                <a:cs typeface="Candara"/>
                <a:sym typeface="Wingdings"/>
              </a:rPr>
              <a:t>the organic molecule ethylene, reducing it to ethane.</a:t>
            </a:r>
          </a:p>
        </p:txBody>
      </p:sp>
      <p:pic>
        <p:nvPicPr>
          <p:cNvPr id="10" name="Picture 9" descr="14_21abcd.JPG"/>
          <p:cNvPicPr>
            <a:picLocks noChangeAspect="1"/>
          </p:cNvPicPr>
          <p:nvPr/>
        </p:nvPicPr>
        <p:blipFill rotWithShape="1">
          <a:blip r:embed="rId3"/>
          <a:srcRect r="54475" b="60273"/>
          <a:stretch/>
        </p:blipFill>
        <p:spPr>
          <a:xfrm>
            <a:off x="304800" y="2667000"/>
            <a:ext cx="3048000" cy="1749169"/>
          </a:xfrm>
          <a:prstGeom prst="rect">
            <a:avLst/>
          </a:prstGeom>
        </p:spPr>
      </p:pic>
      <p:pic>
        <p:nvPicPr>
          <p:cNvPr id="11" name="Picture 10" descr="14_21abcd.JPG"/>
          <p:cNvPicPr>
            <a:picLocks noChangeAspect="1"/>
          </p:cNvPicPr>
          <p:nvPr/>
        </p:nvPicPr>
        <p:blipFill rotWithShape="1">
          <a:blip r:embed="rId3"/>
          <a:srcRect t="46348" r="52198" b="10763"/>
          <a:stretch/>
        </p:blipFill>
        <p:spPr>
          <a:xfrm>
            <a:off x="304800" y="4512391"/>
            <a:ext cx="3200400" cy="18884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05200" y="2514600"/>
            <a:ext cx="2281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C2H4  +  H2  </a:t>
            </a:r>
            <a:r>
              <a:rPr lang="en-US" b="1" dirty="0" err="1" smtClean="0">
                <a:latin typeface="Candara"/>
                <a:cs typeface="Candara"/>
                <a:sym typeface="Wingdings"/>
              </a:rPr>
              <a:t></a:t>
            </a:r>
            <a:r>
              <a:rPr lang="en-US" b="1" dirty="0" smtClean="0">
                <a:latin typeface="Candara"/>
                <a:cs typeface="Candara"/>
                <a:sym typeface="Wingdings"/>
              </a:rPr>
              <a:t>  C2H6</a:t>
            </a:r>
            <a:endParaRPr lang="en-US" b="1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380834"/>
            <a:ext cx="257494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Note that the metal surface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also “concentrates”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the gas-phase reactants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          by “pulling” them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            down to the metal’s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               surface. This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                  brings reactants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                   into close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                    proximity &amp;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		also increases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	     the speed of </a:t>
            </a:r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rxn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.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5217756"/>
            <a:ext cx="1828800" cy="1077218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Note that Pt is the 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catalyst here 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&amp; does not appear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in the equation.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352800" y="4038600"/>
            <a:ext cx="736600" cy="2286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8527501">
            <a:off x="2833633" y="4664275"/>
            <a:ext cx="1409480" cy="31383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149600" y="5562600"/>
            <a:ext cx="520700" cy="2286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1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 animBg="1"/>
      <p:bldP spid="2" grpId="0" animBg="1"/>
      <p:bldP spid="1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813373" y="6400800"/>
            <a:ext cx="11850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589 - 93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Enzymes: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nature’s </a:t>
            </a:r>
            <a:r>
              <a:rPr lang="en-US" sz="28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atalysts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09600" y="990600"/>
            <a:ext cx="7845611" cy="2385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763"/>
            <a:r>
              <a:rPr lang="en-US" sz="2000" b="1" i="1" dirty="0" smtClean="0">
                <a:latin typeface="Candara"/>
                <a:cs typeface="Candara"/>
              </a:rPr>
              <a:t>Enzymes</a:t>
            </a:r>
            <a:r>
              <a:rPr lang="en-US" sz="2000" dirty="0" smtClean="0">
                <a:latin typeface="Candara"/>
                <a:cs typeface="Candara"/>
              </a:rPr>
              <a:t> – biological molecules, mainly proteins, that lower reaction Ea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&amp; therefore increase reaction rate.</a:t>
            </a:r>
          </a:p>
          <a:p>
            <a:pPr indent="4763"/>
            <a:endParaRPr lang="en-US" sz="900" dirty="0" smtClean="0">
              <a:latin typeface="Candara"/>
              <a:cs typeface="Candara"/>
              <a:sym typeface="Wingdings"/>
            </a:endParaRPr>
          </a:p>
          <a:p>
            <a:pPr indent="4763"/>
            <a:r>
              <a:rPr lang="en-US" sz="2000" dirty="0" smtClean="0">
                <a:latin typeface="Candara"/>
                <a:cs typeface="Candara"/>
                <a:sym typeface="Wingdings"/>
              </a:rPr>
              <a:t>Enzymes work by a</a:t>
            </a:r>
            <a:r>
              <a:rPr lang="en-US" sz="2000" b="1" i="1" dirty="0" smtClean="0">
                <a:latin typeface="Candara"/>
                <a:cs typeface="Candara"/>
                <a:sym typeface="Wingdings"/>
              </a:rPr>
              <a:t> “lock &amp; key” </a:t>
            </a:r>
            <a:r>
              <a:rPr lang="en-US" sz="2000" dirty="0" smtClean="0">
                <a:latin typeface="Candara"/>
                <a:cs typeface="Candara"/>
                <a:sym typeface="Wingdings"/>
              </a:rPr>
              <a:t>mechanism which </a:t>
            </a:r>
            <a:br>
              <a:rPr lang="en-US" sz="2000" dirty="0" smtClean="0">
                <a:latin typeface="Candara"/>
                <a:cs typeface="Candara"/>
                <a:sym typeface="Wingdings"/>
              </a:rPr>
            </a:br>
            <a:r>
              <a:rPr lang="en-US" sz="2000" dirty="0" smtClean="0">
                <a:latin typeface="Candara"/>
                <a:cs typeface="Candara"/>
                <a:sym typeface="Wingdings"/>
              </a:rPr>
              <a:t>   can have several aspects:</a:t>
            </a:r>
          </a:p>
          <a:p>
            <a:pPr indent="4763">
              <a:buAutoNum type="arabicParenR"/>
            </a:pPr>
            <a:r>
              <a:rPr lang="en-US" sz="2000" dirty="0" smtClean="0">
                <a:latin typeface="Candara"/>
                <a:cs typeface="Candara"/>
                <a:sym typeface="Wingdings"/>
              </a:rPr>
              <a:t> Brings reactants into close physical proximity.</a:t>
            </a:r>
          </a:p>
          <a:p>
            <a:pPr indent="4763">
              <a:buAutoNum type="arabicParenR"/>
            </a:pPr>
            <a:r>
              <a:rPr lang="en-US" sz="2000" dirty="0" smtClean="0">
                <a:latin typeface="Candara"/>
                <a:cs typeface="Candara"/>
                <a:sym typeface="Wingdings"/>
              </a:rPr>
              <a:t> Provides chemically reactive groups </a:t>
            </a:r>
          </a:p>
          <a:p>
            <a:pPr indent="4763">
              <a:buAutoNum type="arabicParenR"/>
            </a:pPr>
            <a:r>
              <a:rPr lang="en-US" sz="2000" dirty="0" smtClean="0">
                <a:latin typeface="Candara"/>
                <a:cs typeface="Candara"/>
                <a:sym typeface="Wingdings"/>
              </a:rPr>
              <a:t> Flexes and provides motion to potentiate </a:t>
            </a:r>
            <a:r>
              <a:rPr lang="en-US" sz="2000" dirty="0" err="1" smtClean="0">
                <a:latin typeface="Candara"/>
                <a:cs typeface="Candara"/>
                <a:sym typeface="Wingdings"/>
              </a:rPr>
              <a:t>rxn</a:t>
            </a:r>
            <a:r>
              <a:rPr lang="en-US" sz="2000" dirty="0" smtClean="0">
                <a:latin typeface="Candara"/>
                <a:cs typeface="Candara"/>
                <a:sym typeface="Wingdings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09178" y="3581400"/>
            <a:ext cx="188242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Some toxins &amp; poisons (like mercury &amp; nerve gas) kill by 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inhibiting enzymes &amp; preventing our body from doing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necessary chemistry. 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12" name="Picture 11" descr="14_24.JPG"/>
          <p:cNvPicPr>
            <a:picLocks noChangeAspect="1"/>
          </p:cNvPicPr>
          <p:nvPr/>
        </p:nvPicPr>
        <p:blipFill rotWithShape="1">
          <a:blip r:embed="rId4"/>
          <a:srcRect r="73322" b="8279"/>
          <a:stretch/>
        </p:blipFill>
        <p:spPr>
          <a:xfrm>
            <a:off x="304800" y="4038600"/>
            <a:ext cx="1778000" cy="2589529"/>
          </a:xfrm>
          <a:prstGeom prst="rect">
            <a:avLst/>
          </a:prstGeom>
        </p:spPr>
      </p:pic>
      <p:pic>
        <p:nvPicPr>
          <p:cNvPr id="16" name="Picture 15" descr="14_25ab.JPG"/>
          <p:cNvPicPr>
            <a:picLocks noChangeAspect="1"/>
          </p:cNvPicPr>
          <p:nvPr/>
        </p:nvPicPr>
        <p:blipFill>
          <a:blip r:embed="rId5"/>
          <a:srcRect t="48889" b="10000"/>
          <a:stretch>
            <a:fillRect/>
          </a:stretch>
        </p:blipFill>
        <p:spPr>
          <a:xfrm>
            <a:off x="6629400" y="1676400"/>
            <a:ext cx="2200275" cy="18987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553200" y="1642646"/>
            <a:ext cx="9136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enzyme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1" name="Straight Arrow Connector 20"/>
          <p:cNvCxnSpPr>
            <a:stCxn id="17" idx="2"/>
          </p:cNvCxnSpPr>
          <p:nvPr/>
        </p:nvCxnSpPr>
        <p:spPr>
          <a:xfrm rot="16200000" flipH="1">
            <a:off x="6984749" y="2037269"/>
            <a:ext cx="426422" cy="37583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11399" y="3145036"/>
            <a:ext cx="9669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reactant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787320" y="3200400"/>
            <a:ext cx="680280" cy="18456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14_24.JPG"/>
          <p:cNvPicPr>
            <a:picLocks noChangeAspect="1"/>
          </p:cNvPicPr>
          <p:nvPr/>
        </p:nvPicPr>
        <p:blipFill rotWithShape="1">
          <a:blip r:embed="rId4"/>
          <a:srcRect l="26487" r="38451" b="8279"/>
          <a:stretch/>
        </p:blipFill>
        <p:spPr>
          <a:xfrm>
            <a:off x="2222500" y="4038600"/>
            <a:ext cx="2336800" cy="2589529"/>
          </a:xfrm>
          <a:prstGeom prst="rect">
            <a:avLst/>
          </a:prstGeom>
        </p:spPr>
      </p:pic>
      <p:pic>
        <p:nvPicPr>
          <p:cNvPr id="24" name="Picture 23" descr="14_24.JPG"/>
          <p:cNvPicPr>
            <a:picLocks noChangeAspect="1"/>
          </p:cNvPicPr>
          <p:nvPr/>
        </p:nvPicPr>
        <p:blipFill rotWithShape="1">
          <a:blip r:embed="rId4"/>
          <a:srcRect l="63074" b="8279"/>
          <a:stretch/>
        </p:blipFill>
        <p:spPr>
          <a:xfrm>
            <a:off x="4813300" y="4038600"/>
            <a:ext cx="2461040" cy="258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3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Macintosh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2016-01-20T00:30:32Z</dcterms:created>
  <dcterms:modified xsi:type="dcterms:W3CDTF">2016-01-20T00:30:53Z</dcterms:modified>
</cp:coreProperties>
</file>