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6" d="100"/>
          <a:sy n="46" d="100"/>
        </p:scale>
        <p:origin x="-5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2F54D-9DD6-9343-A156-F8DE8FADB820}" type="datetimeFigureOut">
              <a:rPr lang="en-US" smtClean="0"/>
              <a:t>1/19/16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976943-D579-D54E-9A72-FF7F82076573}" type="slidenum">
              <a:rPr lang="en-US" smtClean="0"/>
              <a:t>‹#›</a:t>
            </a:fld>
            <a:endParaRPr lang="en-US"/>
          </a:p>
        </p:txBody>
      </p:sp>
    </p:spTree>
    <p:extLst>
      <p:ext uri="{BB962C8B-B14F-4D97-AF65-F5344CB8AC3E}">
        <p14:creationId xmlns:p14="http://schemas.microsoft.com/office/powerpoint/2010/main" val="2318365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3224713-47E7-6244-9FC1-D3FE82CA74B8}" type="slidenum">
              <a:rPr lang="en-US"/>
              <a:pPr/>
              <a:t>1</a:t>
            </a:fld>
            <a:endParaRPr lang="en-US"/>
          </a:p>
        </p:txBody>
      </p:sp>
      <p:sp>
        <p:nvSpPr>
          <p:cNvPr id="15363" name="Rectangle 2"/>
          <p:cNvSpPr>
            <a:spLocks noGrp="1" noRot="1" noChangeAspect="1" noChangeArrowheads="1"/>
          </p:cNvSpPr>
          <p:nvPr>
            <p:ph type="sldImg"/>
          </p:nvPr>
        </p:nvSpPr>
        <p:spPr>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ea typeface="ＭＳ Ｐゴシック" pitchFamily="-112" charset="-128"/>
              <a:cs typeface="ＭＳ Ｐゴシック" pitchFamily="-11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169250-2994-6E46-A540-947C3778D6F1}" type="slidenum">
              <a:rPr lang="en-US" smtClean="0">
                <a:ea typeface="ＭＳ Ｐゴシック" pitchFamily="-112" charset="-128"/>
                <a:cs typeface="ＭＳ Ｐゴシック" pitchFamily="-112" charset="-128"/>
              </a:rPr>
              <a:pPr fontAlgn="base">
                <a:spcBef>
                  <a:spcPct val="0"/>
                </a:spcBef>
                <a:spcAft>
                  <a:spcPct val="0"/>
                </a:spcAft>
                <a:defRPr/>
              </a:pPr>
              <a:t>2</a:t>
            </a:fld>
            <a:endParaRPr lang="en-US" smtClean="0">
              <a:ea typeface="ＭＳ Ｐゴシック" pitchFamily="-112" charset="-128"/>
              <a:cs typeface="ＭＳ Ｐゴシック" pitchFamily="-112" charset="-128"/>
            </a:endParaRPr>
          </a:p>
        </p:txBody>
      </p:sp>
      <p:sp>
        <p:nvSpPr>
          <p:cNvPr id="7373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73732"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dirty="0">
                <a:solidFill>
                  <a:srgbClr val="0000FF"/>
                </a:solidFill>
                <a:latin typeface="Candara"/>
              </a:rPr>
              <a:t>PLEASE note that the formula calculates a weighted average, so there’s not need to add and then divide the sum by the number of isotopes in the problem. This is an incredibly common student error so don’t get caught!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7DE7A-180B-7743-9DC1-DAB65A34662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145370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7DE7A-180B-7743-9DC1-DAB65A34662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3315986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7DE7A-180B-7743-9DC1-DAB65A34662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190123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7DE7A-180B-7743-9DC1-DAB65A34662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125885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7DE7A-180B-7743-9DC1-DAB65A34662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58146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7DE7A-180B-7743-9DC1-DAB65A346627}" type="datetimeFigureOut">
              <a:rPr lang="en-US" smtClean="0"/>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66269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7DE7A-180B-7743-9DC1-DAB65A346627}" type="datetimeFigureOut">
              <a:rPr lang="en-US" smtClean="0"/>
              <a:t>1/19/16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1678089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7DE7A-180B-7743-9DC1-DAB65A346627}" type="datetimeFigureOut">
              <a:rPr lang="en-US" smtClean="0"/>
              <a:t>1/19/16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71655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7DE7A-180B-7743-9DC1-DAB65A346627}" type="datetimeFigureOut">
              <a:rPr lang="en-US" smtClean="0"/>
              <a:t>1/19/16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165055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7DE7A-180B-7743-9DC1-DAB65A346627}" type="datetimeFigureOut">
              <a:rPr lang="en-US" smtClean="0"/>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2207221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7DE7A-180B-7743-9DC1-DAB65A346627}" type="datetimeFigureOut">
              <a:rPr lang="en-US" smtClean="0"/>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7E42E-68D8-D941-85BD-279F95432405}" type="slidenum">
              <a:rPr lang="en-US" smtClean="0"/>
              <a:t>‹#›</a:t>
            </a:fld>
            <a:endParaRPr lang="en-US"/>
          </a:p>
        </p:txBody>
      </p:sp>
    </p:spTree>
    <p:extLst>
      <p:ext uri="{BB962C8B-B14F-4D97-AF65-F5344CB8AC3E}">
        <p14:creationId xmlns:p14="http://schemas.microsoft.com/office/powerpoint/2010/main" val="42548390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7DE7A-180B-7743-9DC1-DAB65A346627}" type="datetimeFigureOut">
              <a:rPr lang="en-US" smtClean="0"/>
              <a:t>1/19/16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7E42E-68D8-D941-85BD-279F95432405}" type="slidenum">
              <a:rPr lang="en-US" smtClean="0"/>
              <a:t>‹#›</a:t>
            </a:fld>
            <a:endParaRPr lang="en-US"/>
          </a:p>
        </p:txBody>
      </p:sp>
    </p:spTree>
    <p:extLst>
      <p:ext uri="{BB962C8B-B14F-4D97-AF65-F5344CB8AC3E}">
        <p14:creationId xmlns:p14="http://schemas.microsoft.com/office/powerpoint/2010/main" val="3754234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fontAlgn="auto">
              <a:spcBef>
                <a:spcPts val="0"/>
              </a:spcBef>
              <a:spcAft>
                <a:spcPts val="0"/>
              </a:spcAft>
              <a:defRPr/>
            </a:pPr>
            <a:endParaRPr lang="en-US" dirty="0">
              <a:latin typeface="Candara"/>
              <a:cs typeface="Candara"/>
            </a:endParaRPr>
          </a:p>
        </p:txBody>
      </p:sp>
      <p:sp>
        <p:nvSpPr>
          <p:cNvPr id="8" name="Text Box 3"/>
          <p:cNvSpPr txBox="1">
            <a:spLocks noChangeArrowheads="1"/>
          </p:cNvSpPr>
          <p:nvPr/>
        </p:nvSpPr>
        <p:spPr bwMode="auto">
          <a:xfrm>
            <a:off x="381000" y="231775"/>
            <a:ext cx="5850755" cy="523220"/>
          </a:xfrm>
          <a:prstGeom prst="rect">
            <a:avLst/>
          </a:prstGeom>
          <a:noFill/>
          <a:ln w="9525">
            <a:noFill/>
            <a:miter lim="800000"/>
            <a:headEnd/>
            <a:tailEnd/>
          </a:ln>
        </p:spPr>
        <p:txBody>
          <a:bodyPr wrap="none">
            <a:prstTxWarp prst="textNoShape">
              <a:avLst/>
            </a:prstTxWarp>
            <a:spAutoFit/>
          </a:bodyPr>
          <a:lstStyle/>
          <a:p>
            <a:pPr>
              <a:defRPr/>
            </a:pPr>
            <a:r>
              <a:rPr lang="en-US" sz="2800" b="1" dirty="0">
                <a:solidFill>
                  <a:srgbClr val="0000FF"/>
                </a:solidFill>
                <a:latin typeface="Candara"/>
                <a:ea typeface="Candara"/>
                <a:cs typeface="Candara"/>
              </a:rPr>
              <a:t>CHE1031</a:t>
            </a:r>
            <a:r>
              <a:rPr lang="en-US" sz="2800" b="1" dirty="0" smtClean="0">
                <a:solidFill>
                  <a:srgbClr val="0000FF"/>
                </a:solidFill>
                <a:latin typeface="Candara"/>
                <a:ea typeface="Candara"/>
                <a:cs typeface="Candara"/>
              </a:rPr>
              <a:t> </a:t>
            </a:r>
            <a:r>
              <a:rPr lang="en-US" sz="2800" b="1" dirty="0" smtClean="0">
                <a:solidFill>
                  <a:srgbClr val="0000FF"/>
                </a:solidFill>
                <a:latin typeface="Candara"/>
                <a:ea typeface="Candara"/>
                <a:cs typeface="Candara"/>
              </a:rPr>
              <a:t>Lecture 10</a:t>
            </a:r>
            <a:r>
              <a:rPr lang="en-US" sz="2800" b="1" dirty="0" smtClean="0">
                <a:solidFill>
                  <a:srgbClr val="0000FF"/>
                </a:solidFill>
                <a:latin typeface="Candara"/>
                <a:ea typeface="Candara"/>
                <a:cs typeface="Candara"/>
              </a:rPr>
              <a:t>: </a:t>
            </a:r>
            <a:r>
              <a:rPr lang="en-US" sz="2800" b="1" dirty="0" smtClean="0">
                <a:solidFill>
                  <a:srgbClr val="0000FF"/>
                </a:solidFill>
                <a:latin typeface="Candara"/>
                <a:ea typeface="Candara"/>
                <a:cs typeface="Candara"/>
              </a:rPr>
              <a:t>Reaction </a:t>
            </a:r>
            <a:r>
              <a:rPr lang="en-US" sz="2800" b="1" dirty="0" smtClean="0">
                <a:solidFill>
                  <a:srgbClr val="0000FF"/>
                </a:solidFill>
                <a:latin typeface="Candara"/>
                <a:ea typeface="Candara"/>
                <a:cs typeface="Candara"/>
              </a:rPr>
              <a:t>kinetics</a:t>
            </a:r>
            <a:endParaRPr lang="en-US" sz="2800" b="1" dirty="0">
              <a:solidFill>
                <a:srgbClr val="0000FF"/>
              </a:solidFill>
              <a:latin typeface="Candara"/>
              <a:ea typeface="Candara"/>
              <a:cs typeface="Candara"/>
            </a:endParaRPr>
          </a:p>
        </p:txBody>
      </p:sp>
      <p:pic>
        <p:nvPicPr>
          <p:cNvPr id="14341"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
        <p:nvSpPr>
          <p:cNvPr id="9" name="Text Box 5"/>
          <p:cNvSpPr txBox="1">
            <a:spLocks noChangeArrowheads="1"/>
          </p:cNvSpPr>
          <p:nvPr/>
        </p:nvSpPr>
        <p:spPr bwMode="auto">
          <a:xfrm>
            <a:off x="387684" y="990600"/>
            <a:ext cx="7758112" cy="5339924"/>
          </a:xfrm>
          <a:prstGeom prst="rect">
            <a:avLst/>
          </a:prstGeom>
          <a:noFill/>
          <a:ln w="9525">
            <a:noFill/>
            <a:miter lim="800000"/>
            <a:headEnd/>
            <a:tailEnd/>
          </a:ln>
        </p:spPr>
        <p:txBody>
          <a:bodyPr wrap="square">
            <a:prstTxWarp prst="textNoShape">
              <a:avLst/>
            </a:prstTxWarp>
            <a:spAutoFit/>
          </a:bodyPr>
          <a:lstStyle/>
          <a:p>
            <a:r>
              <a:rPr lang="en-US" sz="1600" b="1" dirty="0" smtClean="0">
                <a:latin typeface="Candara"/>
                <a:cs typeface="Candara"/>
              </a:rPr>
              <a:t>Lecture 10 topics										Brown chapter 14</a:t>
            </a:r>
            <a:endParaRPr lang="en-US" sz="1600" b="1" dirty="0">
              <a:latin typeface="Candara"/>
              <a:cs typeface="Candara"/>
            </a:endParaRPr>
          </a:p>
          <a:p>
            <a:r>
              <a:rPr lang="en-US" sz="1600" dirty="0" smtClean="0">
                <a:latin typeface="Candara"/>
                <a:cs typeface="Candara"/>
              </a:rPr>
              <a:t>1.  Reaction rates</a:t>
            </a:r>
          </a:p>
          <a:p>
            <a:pPr marL="458788" indent="-177800">
              <a:buFont typeface="Arial"/>
              <a:buChar char="•"/>
            </a:pPr>
            <a:r>
              <a:rPr lang="en-US" sz="1600" dirty="0" smtClean="0">
                <a:latin typeface="Candara"/>
                <a:cs typeface="Candara"/>
              </a:rPr>
              <a:t>Factors </a:t>
            </a:r>
            <a:r>
              <a:rPr lang="en-US" sz="1600" dirty="0" smtClean="0">
                <a:latin typeface="Candara"/>
                <a:cs typeface="Candara"/>
              </a:rPr>
              <a:t>that effect reaction rates		</a:t>
            </a:r>
            <a:r>
              <a:rPr lang="en-US" sz="1600" dirty="0" smtClean="0">
                <a:latin typeface="Candara"/>
                <a:cs typeface="Candara"/>
              </a:rPr>
              <a:t>					14.1</a:t>
            </a:r>
            <a:endParaRPr lang="en-US" sz="1600" dirty="0" smtClean="0">
              <a:latin typeface="Candara"/>
              <a:cs typeface="Candara"/>
            </a:endParaRPr>
          </a:p>
          <a:p>
            <a:pPr marL="458788" indent="-177800">
              <a:buFont typeface="Arial"/>
              <a:buChar char="•"/>
            </a:pPr>
            <a:r>
              <a:rPr lang="en-US" sz="1600" dirty="0" smtClean="0">
                <a:latin typeface="Candara"/>
                <a:cs typeface="Candara"/>
              </a:rPr>
              <a:t>Visualizing rates  </a:t>
            </a:r>
            <a:r>
              <a:rPr lang="en-US" sz="1600" dirty="0" smtClean="0">
                <a:latin typeface="Candara"/>
                <a:cs typeface="Candara"/>
              </a:rPr>
              <a:t>&amp; </a:t>
            </a:r>
            <a:r>
              <a:rPr lang="en-US" sz="1600" dirty="0" smtClean="0">
                <a:latin typeface="Candara"/>
                <a:cs typeface="Candara"/>
              </a:rPr>
              <a:t>units									14.2</a:t>
            </a:r>
            <a:endParaRPr lang="en-US" sz="1600" dirty="0">
              <a:latin typeface="Candara"/>
              <a:cs typeface="Candara"/>
            </a:endParaRPr>
          </a:p>
          <a:p>
            <a:pPr marL="458788" lvl="1" indent="-177800">
              <a:buFont typeface="Arial"/>
              <a:buChar char="•"/>
            </a:pPr>
            <a:r>
              <a:rPr lang="en-US" sz="1600" dirty="0" smtClean="0">
                <a:latin typeface="Candara"/>
                <a:cs typeface="Candara"/>
              </a:rPr>
              <a:t>Average </a:t>
            </a:r>
            <a:r>
              <a:rPr lang="en-US" sz="1600" dirty="0" smtClean="0">
                <a:latin typeface="Candara"/>
                <a:cs typeface="Candara"/>
              </a:rPr>
              <a:t>reaction rates</a:t>
            </a:r>
          </a:p>
          <a:p>
            <a:pPr marL="458788" lvl="1" indent="-177800">
              <a:buFont typeface="Arial"/>
              <a:buChar char="•"/>
            </a:pPr>
            <a:r>
              <a:rPr lang="en-US" sz="1600" dirty="0" smtClean="0">
                <a:latin typeface="Candara"/>
                <a:cs typeface="Candara"/>
              </a:rPr>
              <a:t> Instantaneous reaction rates</a:t>
            </a:r>
          </a:p>
          <a:p>
            <a:pPr marL="458788" lvl="1" indent="-177800">
              <a:buFont typeface="Arial"/>
              <a:buChar char="•"/>
            </a:pPr>
            <a:r>
              <a:rPr lang="en-US" sz="1600" dirty="0" smtClean="0">
                <a:latin typeface="Candara"/>
                <a:cs typeface="Candara"/>
              </a:rPr>
              <a:t> </a:t>
            </a:r>
            <a:r>
              <a:rPr lang="en-US" sz="1600" dirty="0" err="1" smtClean="0">
                <a:latin typeface="Candara"/>
                <a:cs typeface="Candara"/>
              </a:rPr>
              <a:t>Stoichiometry</a:t>
            </a:r>
            <a:r>
              <a:rPr lang="en-US" sz="1600" dirty="0" smtClean="0">
                <a:latin typeface="Candara"/>
                <a:cs typeface="Candara"/>
              </a:rPr>
              <a:t> &amp; reaction rates</a:t>
            </a:r>
          </a:p>
          <a:p>
            <a:r>
              <a:rPr lang="en-US" sz="800" dirty="0" smtClean="0">
                <a:latin typeface="Candara"/>
                <a:cs typeface="Candara"/>
                <a:sym typeface="Symbol" pitchFamily="-112" charset="2"/>
              </a:rPr>
              <a:t> </a:t>
            </a:r>
            <a:endParaRPr lang="en-US" sz="800" dirty="0" smtClean="0">
              <a:latin typeface="Candara"/>
              <a:cs typeface="Candara"/>
              <a:sym typeface="Symbol" pitchFamily="-112" charset="2"/>
            </a:endParaRPr>
          </a:p>
          <a:p>
            <a:r>
              <a:rPr lang="en-US" sz="1600" dirty="0" smtClean="0">
                <a:latin typeface="Candara"/>
                <a:cs typeface="Candara"/>
                <a:sym typeface="Symbol" pitchFamily="-112" charset="2"/>
              </a:rPr>
              <a:t>2.  Concentration </a:t>
            </a:r>
            <a:r>
              <a:rPr lang="en-US" sz="1600" dirty="0" smtClean="0">
                <a:latin typeface="Candara"/>
                <a:cs typeface="Candara"/>
                <a:sym typeface="Symbol" pitchFamily="-112" charset="2"/>
              </a:rPr>
              <a:t>&amp; reaction rates		</a:t>
            </a:r>
            <a:r>
              <a:rPr lang="en-US" sz="1600" dirty="0" smtClean="0">
                <a:latin typeface="Candara"/>
                <a:cs typeface="Candara"/>
                <a:sym typeface="Symbol" pitchFamily="-112" charset="2"/>
              </a:rPr>
              <a:t>						14.3</a:t>
            </a:r>
            <a:endParaRPr lang="en-US" sz="1600" dirty="0" smtClean="0">
              <a:latin typeface="Candara"/>
              <a:cs typeface="Candara"/>
              <a:sym typeface="Symbol" pitchFamily="-112" charset="2"/>
            </a:endParaRPr>
          </a:p>
          <a:p>
            <a:pPr marL="447675" lvl="1" indent="-168275">
              <a:buFont typeface="Arial"/>
              <a:buChar char="•"/>
            </a:pPr>
            <a:r>
              <a:rPr lang="en-US" sz="1600" dirty="0" smtClean="0">
                <a:latin typeface="Candara"/>
                <a:cs typeface="Candara"/>
                <a:sym typeface="Symbol" pitchFamily="-112" charset="2"/>
              </a:rPr>
              <a:t> Rate laws</a:t>
            </a:r>
          </a:p>
          <a:p>
            <a:pPr marL="447675" lvl="1" indent="-168275">
              <a:buFont typeface="Arial"/>
              <a:buChar char="•"/>
            </a:pPr>
            <a:r>
              <a:rPr lang="en-US" sz="1600" dirty="0" smtClean="0">
                <a:latin typeface="Candara"/>
                <a:cs typeface="Candara"/>
                <a:sym typeface="Symbol" pitchFamily="-112" charset="2"/>
              </a:rPr>
              <a:t> Reaction orders</a:t>
            </a:r>
          </a:p>
          <a:p>
            <a:endParaRPr lang="en-US" sz="800" dirty="0" smtClean="0">
              <a:latin typeface="Candara"/>
              <a:cs typeface="Candara"/>
              <a:sym typeface="Symbol" pitchFamily="-112" charset="2"/>
            </a:endParaRPr>
          </a:p>
          <a:p>
            <a:r>
              <a:rPr lang="en-US" sz="1600" dirty="0" smtClean="0">
                <a:latin typeface="Candara"/>
                <a:cs typeface="Candara"/>
                <a:sym typeface="Symbol" pitchFamily="-112" charset="2"/>
              </a:rPr>
              <a:t>3. </a:t>
            </a:r>
            <a:r>
              <a:rPr lang="en-US" sz="1600" dirty="0" smtClean="0">
                <a:latin typeface="Candara"/>
                <a:cs typeface="Candara"/>
                <a:sym typeface="Symbol" pitchFamily="-112" charset="2"/>
              </a:rPr>
              <a:t>Change </a:t>
            </a:r>
            <a:r>
              <a:rPr lang="en-US" sz="1600" dirty="0" smtClean="0">
                <a:latin typeface="Candara"/>
                <a:cs typeface="Candara"/>
                <a:sym typeface="Symbol" pitchFamily="-112" charset="2"/>
              </a:rPr>
              <a:t>in concentration with time		</a:t>
            </a:r>
            <a:r>
              <a:rPr lang="en-US" sz="1600" dirty="0" smtClean="0">
                <a:latin typeface="Candara"/>
                <a:cs typeface="Candara"/>
                <a:sym typeface="Symbol" pitchFamily="-112" charset="2"/>
              </a:rPr>
              <a:t>						14.4</a:t>
            </a:r>
            <a:endParaRPr lang="en-US" sz="1600" dirty="0" smtClean="0">
              <a:latin typeface="Candara"/>
              <a:cs typeface="Candara"/>
              <a:sym typeface="Symbol" pitchFamily="-112" charset="2"/>
            </a:endParaRPr>
          </a:p>
          <a:p>
            <a:pPr marL="501650" lvl="1" indent="-168275">
              <a:buFont typeface="Arial"/>
              <a:buChar char="•"/>
            </a:pPr>
            <a:r>
              <a:rPr lang="en-US" sz="1600" dirty="0" smtClean="0">
                <a:latin typeface="Candara"/>
                <a:cs typeface="Candara"/>
                <a:sym typeface="Symbol" pitchFamily="-112" charset="2"/>
              </a:rPr>
              <a:t>First- &amp; second-order </a:t>
            </a:r>
            <a:r>
              <a:rPr lang="en-US" sz="1600" dirty="0" smtClean="0">
                <a:latin typeface="Candara"/>
                <a:cs typeface="Candara"/>
                <a:sym typeface="Symbol" pitchFamily="-112" charset="2"/>
              </a:rPr>
              <a:t>reactions</a:t>
            </a:r>
          </a:p>
          <a:p>
            <a:pPr marL="501650" lvl="1" indent="-168275">
              <a:buFont typeface="Arial"/>
              <a:buChar char="•"/>
            </a:pPr>
            <a:r>
              <a:rPr lang="en-US" sz="1600" dirty="0" smtClean="0">
                <a:latin typeface="Candara"/>
                <a:cs typeface="Candara"/>
                <a:sym typeface="Symbol" pitchFamily="-112" charset="2"/>
              </a:rPr>
              <a:t>Half</a:t>
            </a:r>
            <a:r>
              <a:rPr lang="en-US" sz="1600" dirty="0" smtClean="0">
                <a:latin typeface="Candara"/>
                <a:cs typeface="Candara"/>
                <a:sym typeface="Symbol" pitchFamily="-112" charset="2"/>
              </a:rPr>
              <a:t>-life</a:t>
            </a:r>
          </a:p>
          <a:p>
            <a:endParaRPr lang="en-US" sz="800" dirty="0" smtClean="0">
              <a:latin typeface="Candara"/>
              <a:cs typeface="Candara"/>
              <a:sym typeface="Symbol" pitchFamily="-112" charset="2"/>
            </a:endParaRPr>
          </a:p>
          <a:p>
            <a:r>
              <a:rPr lang="en-US" sz="1600" dirty="0" smtClean="0">
                <a:latin typeface="Candara"/>
                <a:cs typeface="Candara"/>
                <a:sym typeface="Symbol" pitchFamily="-112" charset="2"/>
              </a:rPr>
              <a:t>4.  </a:t>
            </a:r>
            <a:r>
              <a:rPr lang="en-US" sz="1600" dirty="0" smtClean="0">
                <a:latin typeface="Candara"/>
                <a:cs typeface="Candara"/>
                <a:sym typeface="Symbol" pitchFamily="-112" charset="2"/>
              </a:rPr>
              <a:t>Temperature </a:t>
            </a:r>
            <a:r>
              <a:rPr lang="en-US" sz="1600" dirty="0" smtClean="0">
                <a:latin typeface="Candara"/>
                <a:cs typeface="Candara"/>
                <a:sym typeface="Symbol" pitchFamily="-112" charset="2"/>
              </a:rPr>
              <a:t>&amp; reaction rate			</a:t>
            </a:r>
            <a:r>
              <a:rPr lang="en-US" sz="1600" dirty="0" smtClean="0">
                <a:latin typeface="Candara"/>
                <a:cs typeface="Candara"/>
                <a:sym typeface="Symbol" pitchFamily="-112" charset="2"/>
              </a:rPr>
              <a:t>						14.5</a:t>
            </a:r>
            <a:endParaRPr lang="en-US" sz="1600" dirty="0" smtClean="0">
              <a:latin typeface="Candara"/>
              <a:cs typeface="Candara"/>
              <a:sym typeface="Symbol" pitchFamily="-112" charset="2"/>
            </a:endParaRPr>
          </a:p>
          <a:p>
            <a:pPr marL="514350" lvl="1" indent="-171450">
              <a:buFont typeface="Arial"/>
              <a:buChar char="•"/>
            </a:pPr>
            <a:r>
              <a:rPr lang="en-US" sz="1600" dirty="0" smtClean="0">
                <a:latin typeface="Candara"/>
                <a:cs typeface="Candara"/>
                <a:sym typeface="Symbol" pitchFamily="-112" charset="2"/>
              </a:rPr>
              <a:t>Collision</a:t>
            </a:r>
            <a:r>
              <a:rPr lang="en-US" sz="1600" dirty="0" smtClean="0">
                <a:latin typeface="Candara"/>
                <a:cs typeface="Candara"/>
                <a:sym typeface="Symbol" pitchFamily="-112" charset="2"/>
              </a:rPr>
              <a:t>, orientation &amp; Ea</a:t>
            </a:r>
          </a:p>
          <a:p>
            <a:endParaRPr lang="en-US" sz="800" dirty="0" smtClean="0">
              <a:latin typeface="Candara"/>
              <a:cs typeface="Candara"/>
              <a:sym typeface="Symbol" pitchFamily="-112" charset="2"/>
            </a:endParaRPr>
          </a:p>
          <a:p>
            <a:r>
              <a:rPr lang="en-US" sz="1600" dirty="0" smtClean="0">
                <a:latin typeface="Candara"/>
                <a:cs typeface="Candara"/>
                <a:sym typeface="Symbol" pitchFamily="-112" charset="2"/>
              </a:rPr>
              <a:t>5.  </a:t>
            </a:r>
            <a:r>
              <a:rPr lang="en-US" sz="1600" dirty="0" smtClean="0">
                <a:latin typeface="Candara"/>
                <a:cs typeface="Candara"/>
                <a:sym typeface="Symbol" pitchFamily="-112" charset="2"/>
              </a:rPr>
              <a:t>Reaction </a:t>
            </a:r>
            <a:r>
              <a:rPr lang="en-US" sz="1600" dirty="0" smtClean="0">
                <a:latin typeface="Candara"/>
                <a:cs typeface="Candara"/>
                <a:sym typeface="Symbol" pitchFamily="-112" charset="2"/>
              </a:rPr>
              <a:t>mechanisms				</a:t>
            </a:r>
            <a:r>
              <a:rPr lang="en-US" sz="1600" dirty="0" smtClean="0">
                <a:latin typeface="Candara"/>
                <a:cs typeface="Candara"/>
                <a:sym typeface="Symbol" pitchFamily="-112" charset="2"/>
              </a:rPr>
              <a:t>						14.6</a:t>
            </a:r>
            <a:endParaRPr lang="en-US" sz="1600" dirty="0" smtClean="0">
              <a:latin typeface="Candara"/>
              <a:cs typeface="Candara"/>
              <a:sym typeface="Symbol" pitchFamily="-112" charset="2"/>
            </a:endParaRPr>
          </a:p>
          <a:p>
            <a:pPr marL="514350" lvl="1" indent="-171450">
              <a:buFont typeface="Arial"/>
              <a:buChar char="•"/>
            </a:pPr>
            <a:r>
              <a:rPr lang="en-US" sz="1600" dirty="0" smtClean="0">
                <a:latin typeface="Candara"/>
                <a:cs typeface="Candara"/>
                <a:sym typeface="Symbol" pitchFamily="-112" charset="2"/>
              </a:rPr>
              <a:t> Elementary</a:t>
            </a:r>
          </a:p>
          <a:p>
            <a:pPr marL="514350" lvl="1" indent="-171450">
              <a:buFont typeface="Arial"/>
              <a:buChar char="•"/>
            </a:pPr>
            <a:r>
              <a:rPr lang="en-US" sz="1600" dirty="0" smtClean="0">
                <a:latin typeface="Candara"/>
                <a:cs typeface="Candara"/>
                <a:sym typeface="Symbol" pitchFamily="-112" charset="2"/>
              </a:rPr>
              <a:t> Multistep</a:t>
            </a:r>
          </a:p>
          <a:p>
            <a:endParaRPr lang="en-US" sz="800" dirty="0" smtClean="0">
              <a:latin typeface="Candara"/>
              <a:cs typeface="Candara"/>
              <a:sym typeface="Symbol" pitchFamily="-112" charset="2"/>
            </a:endParaRPr>
          </a:p>
          <a:p>
            <a:r>
              <a:rPr lang="en-US" sz="1600" dirty="0" smtClean="0">
                <a:latin typeface="Candara"/>
                <a:cs typeface="Candara"/>
                <a:sym typeface="Symbol" pitchFamily="-112" charset="2"/>
              </a:rPr>
              <a:t>6.  </a:t>
            </a:r>
            <a:r>
              <a:rPr lang="en-US" sz="1600" dirty="0" smtClean="0">
                <a:latin typeface="Candara"/>
                <a:cs typeface="Candara"/>
                <a:sym typeface="Symbol" pitchFamily="-112" charset="2"/>
              </a:rPr>
              <a:t>Catalysis</a:t>
            </a:r>
            <a:r>
              <a:rPr lang="en-US" sz="1600" dirty="0" smtClean="0">
                <a:latin typeface="Candara"/>
                <a:cs typeface="Candara"/>
                <a:sym typeface="Symbol" pitchFamily="-112" charset="2"/>
              </a:rPr>
              <a:t>						</a:t>
            </a:r>
            <a:r>
              <a:rPr lang="en-US" sz="1600" dirty="0" smtClean="0">
                <a:latin typeface="Candara"/>
                <a:cs typeface="Candara"/>
                <a:sym typeface="Symbol" pitchFamily="-112" charset="2"/>
              </a:rPr>
              <a:t>`						14.7</a:t>
            </a:r>
            <a:endParaRPr lang="en-US" sz="1600" dirty="0">
              <a:latin typeface="Candara"/>
              <a:cs typeface="Candara"/>
              <a:sym typeface="Symbol" pitchFamily="-112" charset="2"/>
            </a:endParaRPr>
          </a:p>
        </p:txBody>
      </p:sp>
    </p:spTree>
    <p:extLst>
      <p:ext uri="{BB962C8B-B14F-4D97-AF65-F5344CB8AC3E}">
        <p14:creationId xmlns:p14="http://schemas.microsoft.com/office/powerpoint/2010/main" val="898859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fontAlgn="auto">
              <a:spcBef>
                <a:spcPts val="0"/>
              </a:spcBef>
              <a:spcAft>
                <a:spcPts val="0"/>
              </a:spcAft>
              <a:defRPr/>
            </a:pPr>
            <a:endParaRPr lang="en-US">
              <a:latin typeface="+mn-lt"/>
              <a:ea typeface="+mn-ea"/>
              <a:cs typeface="+mn-cs"/>
            </a:endParaRPr>
          </a:p>
        </p:txBody>
      </p:sp>
      <p:sp>
        <p:nvSpPr>
          <p:cNvPr id="45059" name="Text Box 3"/>
          <p:cNvSpPr txBox="1">
            <a:spLocks noChangeArrowheads="1"/>
          </p:cNvSpPr>
          <p:nvPr/>
        </p:nvSpPr>
        <p:spPr bwMode="auto">
          <a:xfrm>
            <a:off x="485775" y="231775"/>
            <a:ext cx="4198585" cy="523220"/>
          </a:xfrm>
          <a:prstGeom prst="rect">
            <a:avLst/>
          </a:prstGeom>
          <a:noFill/>
          <a:ln w="9525">
            <a:noFill/>
            <a:miter lim="800000"/>
            <a:headEnd/>
            <a:tailEnd/>
          </a:ln>
        </p:spPr>
        <p:txBody>
          <a:bodyPr wrap="none">
            <a:prstTxWarp prst="textNoShape">
              <a:avLst/>
            </a:prstTxWarp>
            <a:spAutoFit/>
          </a:bodyPr>
          <a:lstStyle/>
          <a:p>
            <a:pPr fontAlgn="auto">
              <a:spcBef>
                <a:spcPts val="0"/>
              </a:spcBef>
              <a:spcAft>
                <a:spcPts val="0"/>
              </a:spcAft>
              <a:defRPr/>
            </a:pPr>
            <a:r>
              <a:rPr lang="en-US" sz="2800" b="1" dirty="0" smtClean="0">
                <a:solidFill>
                  <a:srgbClr val="0000FF"/>
                </a:solidFill>
                <a:latin typeface="Candara"/>
                <a:ea typeface="+mn-ea"/>
                <a:cs typeface="Candara"/>
              </a:rPr>
              <a:t>Lecture 10: </a:t>
            </a:r>
            <a:r>
              <a:rPr lang="en-US" sz="2800" b="1" dirty="0">
                <a:solidFill>
                  <a:srgbClr val="0000FF"/>
                </a:solidFill>
                <a:latin typeface="Candara"/>
                <a:ea typeface="+mn-ea"/>
                <a:cs typeface="Candara"/>
              </a:rPr>
              <a:t>Terms to </a:t>
            </a:r>
            <a:r>
              <a:rPr lang="en-US" sz="2800" b="1" dirty="0" smtClean="0">
                <a:solidFill>
                  <a:srgbClr val="0000FF"/>
                </a:solidFill>
                <a:latin typeface="Candara"/>
                <a:ea typeface="+mn-ea"/>
                <a:cs typeface="Candara"/>
              </a:rPr>
              <a:t>know </a:t>
            </a:r>
            <a:endParaRPr lang="en-US" sz="2800" b="1" dirty="0">
              <a:solidFill>
                <a:srgbClr val="0000FF"/>
              </a:solidFill>
              <a:latin typeface="Candara"/>
              <a:ea typeface="+mn-ea"/>
              <a:cs typeface="Candara"/>
            </a:endParaRPr>
          </a:p>
        </p:txBody>
      </p:sp>
      <p:sp>
        <p:nvSpPr>
          <p:cNvPr id="72708" name="Text Box 4"/>
          <p:cNvSpPr txBox="1">
            <a:spLocks noChangeArrowheads="1"/>
          </p:cNvSpPr>
          <p:nvPr/>
        </p:nvSpPr>
        <p:spPr bwMode="auto">
          <a:xfrm>
            <a:off x="609600" y="1066800"/>
            <a:ext cx="5410200" cy="5632312"/>
          </a:xfrm>
          <a:prstGeom prst="rect">
            <a:avLst/>
          </a:prstGeom>
          <a:noFill/>
          <a:ln w="9525">
            <a:noFill/>
            <a:miter lim="800000"/>
            <a:headEnd/>
            <a:tailEnd/>
          </a:ln>
        </p:spPr>
        <p:txBody>
          <a:bodyPr wrap="square">
            <a:prstTxWarp prst="textNoShape">
              <a:avLst/>
            </a:prstTxWarp>
            <a:spAutoFit/>
          </a:bodyPr>
          <a:lstStyle/>
          <a:p>
            <a:pPr indent="6350">
              <a:buFont typeface="Arial" pitchFamily="-112" charset="0"/>
              <a:buChar char="•"/>
            </a:pPr>
            <a:r>
              <a:rPr lang="en-US" dirty="0" smtClean="0">
                <a:latin typeface="Candara"/>
                <a:ea typeface="Optima" pitchFamily="-112" charset="0"/>
                <a:cs typeface="Optima" pitchFamily="-112" charset="0"/>
              </a:rPr>
              <a:t> Kinetics</a:t>
            </a:r>
          </a:p>
          <a:p>
            <a:pPr indent="6350">
              <a:buFont typeface="Arial" pitchFamily="-112" charset="0"/>
              <a:buChar char="•"/>
            </a:pPr>
            <a:r>
              <a:rPr lang="en-US" dirty="0" smtClean="0">
                <a:latin typeface="Candara"/>
                <a:ea typeface="Optima" pitchFamily="-112" charset="0"/>
                <a:cs typeface="Optima" pitchFamily="-112" charset="0"/>
              </a:rPr>
              <a:t> Rate</a:t>
            </a:r>
          </a:p>
          <a:p>
            <a:pPr indent="6350">
              <a:buFont typeface="Arial" pitchFamily="-112" charset="0"/>
              <a:buChar char="•"/>
            </a:pPr>
            <a:r>
              <a:rPr lang="en-US" dirty="0" smtClean="0">
                <a:latin typeface="Candara"/>
                <a:ea typeface="Optima" pitchFamily="-112" charset="0"/>
                <a:cs typeface="Optima" pitchFamily="-112" charset="0"/>
              </a:rPr>
              <a:t> Average rate</a:t>
            </a:r>
          </a:p>
          <a:p>
            <a:pPr indent="6350">
              <a:buFont typeface="Arial" pitchFamily="-112" charset="0"/>
              <a:buChar char="•"/>
            </a:pPr>
            <a:r>
              <a:rPr lang="en-US" dirty="0" smtClean="0">
                <a:latin typeface="Candara"/>
                <a:ea typeface="Optima" pitchFamily="-112" charset="0"/>
                <a:cs typeface="Optima" pitchFamily="-112" charset="0"/>
              </a:rPr>
              <a:t> Instantaneous rate</a:t>
            </a:r>
          </a:p>
          <a:p>
            <a:pPr indent="6350">
              <a:buFont typeface="Arial" pitchFamily="-112" charset="0"/>
              <a:buChar char="•"/>
            </a:pPr>
            <a:r>
              <a:rPr lang="en-US" dirty="0" smtClean="0">
                <a:latin typeface="Candara"/>
                <a:ea typeface="Optima" pitchFamily="-112" charset="0"/>
                <a:cs typeface="Optima" pitchFamily="-112" charset="0"/>
              </a:rPr>
              <a:t> Tangent</a:t>
            </a:r>
          </a:p>
          <a:p>
            <a:pPr indent="6350">
              <a:buFont typeface="Arial" pitchFamily="-112" charset="0"/>
              <a:buChar char="•"/>
            </a:pPr>
            <a:r>
              <a:rPr lang="en-US" dirty="0" smtClean="0">
                <a:latin typeface="Candara"/>
                <a:ea typeface="Optima" pitchFamily="-112" charset="0"/>
                <a:cs typeface="Optima" pitchFamily="-112" charset="0"/>
              </a:rPr>
              <a:t> Rate law</a:t>
            </a:r>
          </a:p>
          <a:p>
            <a:pPr indent="6350">
              <a:buFont typeface="Arial" pitchFamily="-112" charset="0"/>
              <a:buChar char="•"/>
            </a:pPr>
            <a:r>
              <a:rPr lang="en-US" dirty="0" smtClean="0">
                <a:latin typeface="Candara"/>
                <a:ea typeface="Optima" pitchFamily="-112" charset="0"/>
                <a:cs typeface="Optima" pitchFamily="-112" charset="0"/>
              </a:rPr>
              <a:t> Rate constant</a:t>
            </a:r>
          </a:p>
          <a:p>
            <a:pPr indent="6350">
              <a:buFont typeface="Arial" pitchFamily="-112" charset="0"/>
              <a:buChar char="•"/>
            </a:pPr>
            <a:r>
              <a:rPr lang="en-US" dirty="0" smtClean="0">
                <a:latin typeface="Candara"/>
                <a:ea typeface="Optima" pitchFamily="-112" charset="0"/>
                <a:cs typeface="Optima" pitchFamily="-112" charset="0"/>
              </a:rPr>
              <a:t> Orders of reaction</a:t>
            </a:r>
          </a:p>
          <a:p>
            <a:pPr indent="6350">
              <a:buFont typeface="Arial" pitchFamily="-112" charset="0"/>
              <a:buChar char="•"/>
            </a:pPr>
            <a:r>
              <a:rPr lang="en-US" dirty="0" smtClean="0">
                <a:latin typeface="Candara"/>
                <a:ea typeface="Optima" pitchFamily="-112" charset="0"/>
                <a:cs typeface="Optima" pitchFamily="-112" charset="0"/>
              </a:rPr>
              <a:t> Overall order of reaction</a:t>
            </a:r>
          </a:p>
          <a:p>
            <a:pPr indent="6350">
              <a:buFont typeface="Arial" pitchFamily="-112" charset="0"/>
              <a:buChar char="•"/>
            </a:pPr>
            <a:r>
              <a:rPr lang="en-US" dirty="0" smtClean="0">
                <a:latin typeface="Candara"/>
                <a:ea typeface="Optima" pitchFamily="-112" charset="0"/>
                <a:cs typeface="Optima" pitchFamily="-112" charset="0"/>
              </a:rPr>
              <a:t> First vs. second order reactions</a:t>
            </a:r>
          </a:p>
          <a:p>
            <a:pPr indent="6350">
              <a:buFont typeface="Arial" pitchFamily="-112" charset="0"/>
              <a:buChar char="•"/>
            </a:pPr>
            <a:r>
              <a:rPr lang="en-US" dirty="0" smtClean="0">
                <a:latin typeface="Candara"/>
                <a:ea typeface="Optima" pitchFamily="-112" charset="0"/>
                <a:cs typeface="Optima" pitchFamily="-112" charset="0"/>
              </a:rPr>
              <a:t> Half-life</a:t>
            </a:r>
          </a:p>
          <a:p>
            <a:pPr indent="6350">
              <a:buFont typeface="Arial" pitchFamily="-112" charset="0"/>
              <a:buChar char="•"/>
            </a:pPr>
            <a:r>
              <a:rPr lang="en-US" dirty="0" smtClean="0">
                <a:latin typeface="Candara"/>
                <a:ea typeface="Optima" pitchFamily="-112" charset="0"/>
                <a:cs typeface="Optima" pitchFamily="-112" charset="0"/>
              </a:rPr>
              <a:t> Collision</a:t>
            </a:r>
          </a:p>
          <a:p>
            <a:pPr indent="6350">
              <a:buFont typeface="Arial" pitchFamily="-112" charset="0"/>
              <a:buChar char="•"/>
            </a:pPr>
            <a:r>
              <a:rPr lang="en-US" dirty="0" smtClean="0">
                <a:latin typeface="Candara"/>
                <a:ea typeface="Optima" pitchFamily="-112" charset="0"/>
                <a:cs typeface="Optima" pitchFamily="-112" charset="0"/>
              </a:rPr>
              <a:t> Orientation</a:t>
            </a:r>
          </a:p>
          <a:p>
            <a:pPr indent="6350">
              <a:buFont typeface="Arial" pitchFamily="-112" charset="0"/>
              <a:buChar char="•"/>
            </a:pPr>
            <a:r>
              <a:rPr lang="en-US" dirty="0" smtClean="0">
                <a:latin typeface="Candara"/>
                <a:ea typeface="Optima" pitchFamily="-112" charset="0"/>
                <a:cs typeface="Optima" pitchFamily="-112" charset="0"/>
              </a:rPr>
              <a:t> Activation energy</a:t>
            </a:r>
          </a:p>
          <a:p>
            <a:pPr indent="6350">
              <a:buFont typeface="Arial" pitchFamily="-112" charset="0"/>
              <a:buChar char="•"/>
            </a:pPr>
            <a:r>
              <a:rPr lang="en-US" dirty="0" smtClean="0">
                <a:latin typeface="Candara"/>
                <a:ea typeface="Optima" pitchFamily="-112" charset="0"/>
                <a:cs typeface="Optima" pitchFamily="-112" charset="0"/>
              </a:rPr>
              <a:t> Transition state</a:t>
            </a:r>
          </a:p>
          <a:p>
            <a:pPr indent="6350">
              <a:buFont typeface="Arial" pitchFamily="-112" charset="0"/>
              <a:buChar char="•"/>
            </a:pPr>
            <a:r>
              <a:rPr lang="en-US" dirty="0" smtClean="0">
                <a:latin typeface="Candara"/>
                <a:ea typeface="Optima" pitchFamily="-112" charset="0"/>
                <a:cs typeface="Optima" pitchFamily="-112" charset="0"/>
              </a:rPr>
              <a:t> Reaction pathway</a:t>
            </a:r>
          </a:p>
          <a:p>
            <a:pPr indent="6350">
              <a:buFont typeface="Arial" pitchFamily="-112" charset="0"/>
              <a:buChar char="•"/>
            </a:pPr>
            <a:r>
              <a:rPr lang="en-US" dirty="0" smtClean="0">
                <a:latin typeface="Candara"/>
                <a:ea typeface="Optima" pitchFamily="-112" charset="0"/>
                <a:cs typeface="Optima" pitchFamily="-112" charset="0"/>
              </a:rPr>
              <a:t> Reaction mechanisms (elementary vs. multistep)</a:t>
            </a:r>
          </a:p>
          <a:p>
            <a:pPr indent="6350">
              <a:buFont typeface="Arial" pitchFamily="-112" charset="0"/>
              <a:buChar char="•"/>
            </a:pPr>
            <a:r>
              <a:rPr lang="en-US" dirty="0" smtClean="0">
                <a:latin typeface="Candara"/>
                <a:ea typeface="Optima" pitchFamily="-112" charset="0"/>
                <a:cs typeface="Optima" pitchFamily="-112" charset="0"/>
              </a:rPr>
              <a:t> Rate-limiting step</a:t>
            </a:r>
          </a:p>
          <a:p>
            <a:pPr indent="6350">
              <a:buFont typeface="Arial" pitchFamily="-112" charset="0"/>
              <a:buChar char="•"/>
            </a:pPr>
            <a:r>
              <a:rPr lang="en-US" dirty="0" smtClean="0">
                <a:latin typeface="Candara"/>
                <a:ea typeface="Optima" pitchFamily="-112" charset="0"/>
                <a:cs typeface="Optima" pitchFamily="-112" charset="0"/>
              </a:rPr>
              <a:t> Catalyst (homogeneous vs. </a:t>
            </a:r>
            <a:r>
              <a:rPr lang="en-US" dirty="0" err="1" smtClean="0">
                <a:latin typeface="Candara"/>
                <a:ea typeface="Optima" pitchFamily="-112" charset="0"/>
                <a:cs typeface="Optima" pitchFamily="-112" charset="0"/>
              </a:rPr>
              <a:t>heterogenous</a:t>
            </a:r>
            <a:r>
              <a:rPr lang="en-US" dirty="0" smtClean="0">
                <a:latin typeface="Candara"/>
                <a:ea typeface="Optima" pitchFamily="-112" charset="0"/>
                <a:cs typeface="Optima" pitchFamily="-112" charset="0"/>
              </a:rPr>
              <a:t>)</a:t>
            </a:r>
          </a:p>
          <a:p>
            <a:pPr indent="6350">
              <a:buFont typeface="Arial" pitchFamily="-112" charset="0"/>
              <a:buChar char="•"/>
            </a:pPr>
            <a:r>
              <a:rPr lang="en-US" dirty="0" smtClean="0">
                <a:latin typeface="Candara"/>
                <a:ea typeface="Optima" pitchFamily="-112" charset="0"/>
                <a:cs typeface="Optima" pitchFamily="-112" charset="0"/>
              </a:rPr>
              <a:t> Enzymes</a:t>
            </a:r>
          </a:p>
        </p:txBody>
      </p:sp>
      <p:pic>
        <p:nvPicPr>
          <p:cNvPr id="72709"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Tree>
    <p:extLst>
      <p:ext uri="{BB962C8B-B14F-4D97-AF65-F5344CB8AC3E}">
        <p14:creationId xmlns:p14="http://schemas.microsoft.com/office/powerpoint/2010/main" val="39930943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134</Words>
  <Application>Microsoft Macintosh PowerPoint</Application>
  <PresentationFormat>On-screen Show (4:3)</PresentationFormat>
  <Paragraphs>49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1</cp:revision>
  <dcterms:created xsi:type="dcterms:W3CDTF">2016-01-20T00:31:00Z</dcterms:created>
  <dcterms:modified xsi:type="dcterms:W3CDTF">2016-01-20T00:31:32Z</dcterms:modified>
</cp:coreProperties>
</file>