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0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D98B6-EB27-C844-BBA6-2A34A0351B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E645-3B93-D645-AC5E-E05D55B6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4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24713-47E7-6244-9FC1-D3FE82CA74B8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2CE41-1C19-3247-AA5D-6639F0ED461F}" type="slidenum">
              <a:rPr lang="en-US">
                <a:ea typeface="ＭＳ Ｐゴシック" pitchFamily="31" charset="-128"/>
                <a:cs typeface="ＭＳ Ｐゴシック" pitchFamily="31" charset="-128"/>
              </a:rPr>
              <a:pPr/>
              <a:t>2</a:t>
            </a:fld>
            <a:endParaRPr lang="en-US" dirty="0">
              <a:ea typeface="ＭＳ Ｐゴシック" pitchFamily="31" charset="-128"/>
              <a:cs typeface="ＭＳ Ｐゴシック" pitchFamily="31" charset="-128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The general process of advancing scientific knowledge by making experimental observations and by formulating hypotheses, theories, and laws.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It’s a systematic problems solving process AND it’s hands-on….. Experiments must be done, data generated, conclusions made.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This method is “iterative”; it requires looping back and starting over if needed. </a:t>
            </a:r>
            <a:r>
              <a:rPr lang="en-US" i="1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[Why do you think they call it </a:t>
            </a:r>
            <a:r>
              <a:rPr lang="en-US" i="1" dirty="0" err="1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REsearch</a:t>
            </a:r>
            <a:r>
              <a:rPr lang="en-US" i="1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?]</a:t>
            </a:r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 Often years, decades or more of experiments are required to prove a theory.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While it’s possible to prove a hypothesis wrong, it’s actually NOT possible to absolutely prove a hypothesis correct as the outcome may have had a cause that the scientist hasn’t considered.</a:t>
            </a:r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0250C-D3EB-7E40-867C-A008DF46009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0250C-D3EB-7E40-867C-A008DF46009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0250C-D3EB-7E40-867C-A008DF46009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0250C-D3EB-7E40-867C-A008DF46009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0250C-D3EB-7E40-867C-A008DF46009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0250C-D3EB-7E40-867C-A008DF46009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DFF7-945D-0D4D-A803-991C447A5A32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F29-AA4E-AF45-9ED3-8B23294C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DFF7-945D-0D4D-A803-991C447A5A32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F29-AA4E-AF45-9ED3-8B23294C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5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DFF7-945D-0D4D-A803-991C447A5A32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F29-AA4E-AF45-9ED3-8B23294C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DFF7-945D-0D4D-A803-991C447A5A32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F29-AA4E-AF45-9ED3-8B23294C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7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DFF7-945D-0D4D-A803-991C447A5A32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F29-AA4E-AF45-9ED3-8B23294C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4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DFF7-945D-0D4D-A803-991C447A5A32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F29-AA4E-AF45-9ED3-8B23294C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DFF7-945D-0D4D-A803-991C447A5A32}" type="datetimeFigureOut">
              <a:rPr lang="en-US" smtClean="0"/>
              <a:t>1/19/16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F29-AA4E-AF45-9ED3-8B23294C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3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DFF7-945D-0D4D-A803-991C447A5A32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F29-AA4E-AF45-9ED3-8B23294C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DFF7-945D-0D4D-A803-991C447A5A32}" type="datetimeFigureOut">
              <a:rPr lang="en-US" smtClean="0"/>
              <a:t>1/19/16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F29-AA4E-AF45-9ED3-8B23294C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9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DFF7-945D-0D4D-A803-991C447A5A32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F29-AA4E-AF45-9ED3-8B23294C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2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DFF7-945D-0D4D-A803-991C447A5A32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F29-AA4E-AF45-9ED3-8B23294C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9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DFF7-945D-0D4D-A803-991C447A5A32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E2F29-AA4E-AF45-9ED3-8B23294C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231775"/>
            <a:ext cx="6385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CHE1031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Lecture 11: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Chemical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equilibrium</a:t>
            </a:r>
            <a:endParaRPr lang="en-US" sz="2800" b="1" dirty="0">
              <a:solidFill>
                <a:srgbClr val="0000FF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14341" name="Picture 5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1488" y="1066800"/>
            <a:ext cx="7834312" cy="493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Candara"/>
                <a:cs typeface="Candara"/>
              </a:rPr>
              <a:t>Lecture 11 topics									Brown chapter 1	</a:t>
            </a:r>
            <a:r>
              <a:rPr lang="en-US" sz="900" dirty="0" smtClean="0">
                <a:latin typeface="Candara"/>
                <a:cs typeface="Candara"/>
              </a:rPr>
              <a:t>	</a:t>
            </a:r>
            <a:endParaRPr lang="en-US" sz="900" dirty="0">
              <a:latin typeface="Candara"/>
              <a:cs typeface="Candara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1. Concept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of equilibrium				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				15.1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andara"/>
              <a:cs typeface="Candara"/>
            </a:endParaRPr>
          </a:p>
          <a:p>
            <a:pPr lvl="1">
              <a:buFontTx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Equilibrium reactions are reversible</a:t>
            </a:r>
          </a:p>
          <a:p>
            <a:endParaRPr lang="en-US" sz="900" dirty="0" smtClean="0">
              <a:solidFill>
                <a:schemeClr val="bg1">
                  <a:lumMod val="50000"/>
                </a:schemeClr>
              </a:solidFill>
              <a:latin typeface="Candara"/>
              <a:cs typeface="Candara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2.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equilibrium constant			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					15.2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andara"/>
              <a:cs typeface="Candara"/>
            </a:endParaRPr>
          </a:p>
          <a:p>
            <a:pPr lvl="1">
              <a:buFontTx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Law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of mass action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Equilibrium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constant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expressions</a:t>
            </a:r>
          </a:p>
          <a:p>
            <a:pPr lvl="1"/>
            <a:endParaRPr lang="en-US" sz="900" dirty="0">
              <a:solidFill>
                <a:schemeClr val="bg1">
                  <a:lumMod val="50000"/>
                </a:schemeClr>
              </a:solidFill>
              <a:latin typeface="Candara"/>
              <a:cs typeface="Candara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3. Working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with equilibrium expressions	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				15.3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andara"/>
              <a:cs typeface="Candara"/>
            </a:endParaRPr>
          </a:p>
          <a:p>
            <a:pPr lvl="1">
              <a:buFontTx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What does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Kc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tell us?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Kc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&amp; direction of reaction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andara"/>
              <a:cs typeface="Candara"/>
              <a:sym typeface="Symbol" pitchFamily="-112" charset="2"/>
            </a:endParaRPr>
          </a:p>
          <a:p>
            <a:endParaRPr lang="en-US" sz="900" dirty="0">
              <a:latin typeface="Candara"/>
              <a:cs typeface="Candara"/>
              <a:sym typeface="Symbol" pitchFamily="-112" charset="2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Candara"/>
                <a:cs typeface="Candara"/>
                <a:sym typeface="Symbol" pitchFamily="-112" charset="2"/>
              </a:rPr>
              <a:t>4. </a:t>
            </a:r>
            <a:r>
              <a:rPr lang="en-US" b="1" dirty="0" smtClean="0">
                <a:solidFill>
                  <a:srgbClr val="0000FF"/>
                </a:solidFill>
                <a:latin typeface="Candara"/>
                <a:cs typeface="Candara"/>
                <a:sym typeface="Symbol" pitchFamily="-112" charset="2"/>
              </a:rPr>
              <a:t>Le </a:t>
            </a:r>
            <a:r>
              <a:rPr lang="en-US" b="1" dirty="0" err="1" smtClean="0">
                <a:solidFill>
                  <a:srgbClr val="0000FF"/>
                </a:solidFill>
                <a:latin typeface="Candara"/>
                <a:cs typeface="Candara"/>
                <a:sym typeface="Symbol" pitchFamily="-112" charset="2"/>
              </a:rPr>
              <a:t>Chatelier’s</a:t>
            </a:r>
            <a:r>
              <a:rPr lang="en-US" b="1" dirty="0" smtClean="0">
                <a:solidFill>
                  <a:srgbClr val="0000FF"/>
                </a:solidFill>
                <a:latin typeface="Candara"/>
                <a:cs typeface="Candara"/>
                <a:sym typeface="Symbol" pitchFamily="-112" charset="2"/>
              </a:rPr>
              <a:t> Principle					</a:t>
            </a:r>
            <a:r>
              <a:rPr lang="en-US" b="1" dirty="0" smtClean="0">
                <a:solidFill>
                  <a:srgbClr val="0000FF"/>
                </a:solidFill>
                <a:latin typeface="Candara"/>
                <a:cs typeface="Candara"/>
                <a:sym typeface="Symbol" pitchFamily="-112" charset="2"/>
              </a:rPr>
              <a:t>				15.7</a:t>
            </a:r>
            <a:endParaRPr lang="en-US" b="1" dirty="0" smtClean="0">
              <a:solidFill>
                <a:srgbClr val="0000FF"/>
              </a:solidFill>
              <a:latin typeface="Candara"/>
              <a:cs typeface="Candara"/>
              <a:sym typeface="Symbol" pitchFamily="-112" charset="2"/>
            </a:endParaRPr>
          </a:p>
          <a:p>
            <a:pPr lvl="1">
              <a:buFontTx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Candara"/>
                <a:cs typeface="Candara"/>
                <a:sym typeface="Symbol" pitchFamily="-112" charset="2"/>
              </a:rPr>
              <a:t> Application to Haber reaction</a:t>
            </a:r>
          </a:p>
          <a:p>
            <a:pPr lvl="1">
              <a:buFontTx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Candara"/>
                <a:cs typeface="Candara"/>
                <a:sym typeface="Symbol" pitchFamily="-112" charset="2"/>
              </a:rPr>
              <a:t> Changes of concentration</a:t>
            </a:r>
          </a:p>
          <a:p>
            <a:pPr lvl="1">
              <a:buFontTx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Candara"/>
                <a:cs typeface="Candara"/>
                <a:sym typeface="Symbol" pitchFamily="-112" charset="2"/>
              </a:rPr>
              <a:t> Changes in volume &amp; pressure</a:t>
            </a:r>
          </a:p>
          <a:p>
            <a:pPr lvl="1">
              <a:buFontTx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Candara"/>
                <a:cs typeface="Candara"/>
                <a:sym typeface="Symbol" pitchFamily="-112" charset="2"/>
              </a:rPr>
              <a:t> Changes in temperature</a:t>
            </a:r>
          </a:p>
          <a:p>
            <a:endParaRPr lang="en-US" sz="900" dirty="0" smtClean="0">
              <a:latin typeface="Candara"/>
              <a:cs typeface="Candara"/>
              <a:sym typeface="Symbol" pitchFamily="-112" charset="2"/>
            </a:endParaRPr>
          </a:p>
          <a:p>
            <a:r>
              <a:rPr lang="en-US" dirty="0" smtClean="0">
                <a:latin typeface="Candara"/>
                <a:cs typeface="Candara"/>
                <a:sym typeface="Symbol" pitchFamily="-112" charset="2"/>
              </a:rPr>
              <a:t>5. </a:t>
            </a:r>
            <a:r>
              <a:rPr lang="en-US" dirty="0" smtClean="0">
                <a:latin typeface="Candara"/>
                <a:cs typeface="Candara"/>
                <a:sym typeface="Symbol" pitchFamily="-112" charset="2"/>
              </a:rPr>
              <a:t>Catalysts </a:t>
            </a:r>
            <a:r>
              <a:rPr lang="en-US" dirty="0" smtClean="0">
                <a:latin typeface="Candara"/>
                <a:cs typeface="Candara"/>
                <a:sym typeface="Symbol" pitchFamily="-112" charset="2"/>
              </a:rPr>
              <a:t>&amp; equilibrium</a:t>
            </a:r>
          </a:p>
        </p:txBody>
      </p:sp>
    </p:spTree>
    <p:extLst>
      <p:ext uri="{BB962C8B-B14F-4D97-AF65-F5344CB8AC3E}">
        <p14:creationId xmlns:p14="http://schemas.microsoft.com/office/powerpoint/2010/main" val="272467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Candara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7526" name="Picture 6" descr="atom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56784" y="1741785"/>
            <a:ext cx="805160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smtClean="0">
                <a:latin typeface="Candara"/>
                <a:cs typeface="Candara"/>
              </a:rPr>
              <a:t>Le </a:t>
            </a:r>
            <a:r>
              <a:rPr lang="en-US" sz="3200" b="1" i="1" dirty="0" err="1" smtClean="0">
                <a:latin typeface="Candara"/>
                <a:cs typeface="Candara"/>
              </a:rPr>
              <a:t>Châtelier’s</a:t>
            </a:r>
            <a:r>
              <a:rPr lang="en-US" sz="3200" b="1" i="1" dirty="0" smtClean="0">
                <a:latin typeface="Candara"/>
                <a:cs typeface="Candara"/>
              </a:rPr>
              <a:t> principle</a:t>
            </a:r>
          </a:p>
          <a:p>
            <a:pPr algn="ctr">
              <a:lnSpc>
                <a:spcPct val="150000"/>
              </a:lnSpc>
            </a:pPr>
            <a:endParaRPr lang="en-US" sz="3200" b="1" i="1" dirty="0">
              <a:latin typeface="Candara"/>
              <a:cs typeface="Candara"/>
            </a:endParaRPr>
          </a:p>
          <a:p>
            <a:pPr algn="ctr">
              <a:lnSpc>
                <a:spcPct val="150000"/>
              </a:lnSpc>
            </a:pPr>
            <a:endParaRPr lang="en-US" sz="3200" b="1" i="1" dirty="0" smtClean="0">
              <a:latin typeface="Candara"/>
              <a:cs typeface="Candara"/>
            </a:endParaRPr>
          </a:p>
          <a:p>
            <a:pPr algn="ctr"/>
            <a:r>
              <a:rPr lang="en-US" sz="3200" i="1" dirty="0" smtClean="0">
                <a:latin typeface="Candara"/>
                <a:cs typeface="Candara"/>
              </a:rPr>
              <a:t>Equilibrium reactions respond to disturbances:</a:t>
            </a:r>
          </a:p>
          <a:p>
            <a:pPr algn="ctr"/>
            <a:r>
              <a:rPr lang="en-US" sz="3200" i="1" dirty="0" smtClean="0">
                <a:latin typeface="Candara"/>
                <a:cs typeface="Candara"/>
              </a:rPr>
              <a:t>Concentration</a:t>
            </a:r>
          </a:p>
          <a:p>
            <a:pPr algn="ctr"/>
            <a:r>
              <a:rPr lang="en-US" sz="3200" i="1" dirty="0" smtClean="0">
                <a:latin typeface="Candara"/>
                <a:cs typeface="Candara"/>
              </a:rPr>
              <a:t>Temperature</a:t>
            </a:r>
          </a:p>
          <a:p>
            <a:pPr algn="ctr"/>
            <a:r>
              <a:rPr lang="en-US" sz="3200" i="1" dirty="0" smtClean="0">
                <a:latin typeface="Candara"/>
                <a:cs typeface="Candara"/>
              </a:rPr>
              <a:t>Pressure</a:t>
            </a:r>
            <a:endParaRPr lang="en-US" sz="3200" i="1" dirty="0" smtClean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97253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28625" y="914400"/>
            <a:ext cx="8105775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  <a:latin typeface="Candara"/>
                <a:cs typeface="Candara"/>
              </a:rPr>
              <a:t>Le </a:t>
            </a:r>
            <a:r>
              <a:rPr lang="en-US" sz="2000" b="1" i="1" dirty="0" err="1" smtClean="0">
                <a:solidFill>
                  <a:srgbClr val="000000"/>
                </a:solidFill>
                <a:latin typeface="Candara"/>
                <a:cs typeface="Candara"/>
              </a:rPr>
              <a:t>Chatelier’s</a:t>
            </a:r>
            <a:r>
              <a:rPr lang="en-US" sz="2000" b="1" i="1" dirty="0" smtClean="0">
                <a:solidFill>
                  <a:srgbClr val="000000"/>
                </a:solidFill>
                <a:latin typeface="Candara"/>
                <a:cs typeface="Candara"/>
              </a:rPr>
              <a:t> Principle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 – If a system at equilibrium is disturbed by a</a:t>
            </a:r>
            <a:b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change in temperature, pressure or concentration, the system will shift to a new equilibrium position to counteract the disturbance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.</a:t>
            </a:r>
            <a:endParaRPr lang="en-US" sz="20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endParaRPr lang="en-US" sz="9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lvl="2"/>
            <a:endParaRPr lang="en-US" sz="20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342900" indent="-342900"/>
            <a:endParaRPr lang="en-US" sz="20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342900" indent="-342900"/>
            <a:endParaRPr lang="en-US" sz="2000" b="1" dirty="0" smtClean="0">
              <a:solidFill>
                <a:srgbClr val="000000"/>
              </a:solidFill>
              <a:latin typeface="Candara"/>
              <a:cs typeface="Candara"/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8077200" y="6400800"/>
            <a:ext cx="941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ndara"/>
                <a:cs typeface="Candara"/>
              </a:rPr>
              <a:t>p</a:t>
            </a:r>
            <a:r>
              <a:rPr lang="en-US" dirty="0">
                <a:latin typeface="Candara"/>
                <a:cs typeface="Candara"/>
              </a:rPr>
              <a:t>.</a:t>
            </a:r>
            <a:r>
              <a:rPr lang="en-US" dirty="0" smtClean="0">
                <a:latin typeface="Candara"/>
                <a:cs typeface="Candara"/>
              </a:rPr>
              <a:t> 635-7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231775"/>
            <a:ext cx="6800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Candara"/>
                <a:cs typeface="Candara"/>
              </a:rPr>
              <a:t>Le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Candara"/>
                <a:cs typeface="Candara"/>
              </a:rPr>
              <a:t>Châtelier’s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Candara"/>
                <a:cs typeface="Candara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Candara"/>
                <a:cs typeface="Candara"/>
              </a:rPr>
              <a:t>principle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Candara"/>
              <a:cs typeface="Candara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pic>
        <p:nvPicPr>
          <p:cNvPr id="47118" name="Picture 5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>
            <a:off x="6310329" y="2605069"/>
            <a:ext cx="6096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234129" y="2681269"/>
            <a:ext cx="6096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19600" y="3429000"/>
            <a:ext cx="4570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Typically, we say that the equilibrium: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Candara"/>
                <a:cs typeface="Candara"/>
              </a:rPr>
              <a:t>Shifts to the right (towards products)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Candara"/>
                <a:cs typeface="Candara"/>
              </a:rPr>
              <a:t>Shifts to the left (toward reactants</a:t>
            </a:r>
            <a:r>
              <a:rPr lang="en-US" sz="2000" dirty="0" smtClean="0">
                <a:latin typeface="Candara"/>
                <a:cs typeface="Candara"/>
              </a:rPr>
              <a:t>)</a:t>
            </a:r>
            <a:endParaRPr lang="en-US" sz="2000" dirty="0" smtClean="0">
              <a:latin typeface="Candara"/>
              <a:cs typeface="Candara"/>
            </a:endParaRPr>
          </a:p>
        </p:txBody>
      </p:sp>
      <p:pic>
        <p:nvPicPr>
          <p:cNvPr id="21" name="Picture 20" descr="15_11.JPG"/>
          <p:cNvPicPr>
            <a:picLocks noChangeAspect="1"/>
          </p:cNvPicPr>
          <p:nvPr/>
        </p:nvPicPr>
        <p:blipFill>
          <a:blip r:embed="rId4"/>
          <a:srcRect b="3472"/>
          <a:stretch>
            <a:fillRect/>
          </a:stretch>
        </p:blipFill>
        <p:spPr>
          <a:xfrm>
            <a:off x="609600" y="3581400"/>
            <a:ext cx="3330817" cy="3276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05400" y="2438400"/>
            <a:ext cx="282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/>
                <a:cs typeface="Candara"/>
              </a:rPr>
              <a:t>N2 + 3H2	       		2NH3</a:t>
            </a:r>
            <a:endParaRPr lang="en-US" b="1" dirty="0">
              <a:latin typeface="Candara"/>
              <a:cs typeface="Candar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3602" y="5020270"/>
            <a:ext cx="293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Shifts </a:t>
            </a:r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rxn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right – makes NH3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4927" y="5638800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Add NH3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Remove N2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Remove H2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26255" y="1927837"/>
            <a:ext cx="410157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  <a:latin typeface="Candara"/>
                <a:cs typeface="Candara"/>
              </a:rPr>
              <a:t>Disturbance</a:t>
            </a:r>
            <a:r>
              <a:rPr lang="en-US" sz="2000" b="1" i="1" dirty="0" smtClean="0">
                <a:solidFill>
                  <a:srgbClr val="000000"/>
                </a:solidFill>
                <a:latin typeface="Candara"/>
                <a:cs typeface="Candara"/>
              </a:rPr>
              <a:t>?</a:t>
            </a:r>
            <a:endParaRPr lang="en-US" sz="20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Adding product or reactant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Removing product or reactant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Changing volume, thus pressure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Changing 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temperature</a:t>
            </a:r>
            <a:endParaRPr lang="en-US" sz="2000" dirty="0" smtClean="0">
              <a:solidFill>
                <a:srgbClr val="000000"/>
              </a:solidFill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6699" y="4724400"/>
            <a:ext cx="41701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000" b="1" i="1" dirty="0" smtClean="0">
                <a:latin typeface="Candara"/>
                <a:cs typeface="Candara"/>
              </a:rPr>
              <a:t>What </a:t>
            </a:r>
            <a:r>
              <a:rPr lang="en-US" sz="2000" b="1" i="1" dirty="0" smtClean="0">
                <a:latin typeface="Candara"/>
                <a:cs typeface="Candara"/>
              </a:rPr>
              <a:t>does adding H2 do?</a:t>
            </a:r>
          </a:p>
          <a:p>
            <a:pPr marL="342900" indent="-342900"/>
            <a:endParaRPr lang="en-US" sz="2000" b="1" i="1" dirty="0" smtClean="0">
              <a:latin typeface="Candara"/>
              <a:cs typeface="Candara"/>
            </a:endParaRPr>
          </a:p>
          <a:p>
            <a:pPr marL="342900" indent="-342900"/>
            <a:r>
              <a:rPr lang="en-US" sz="2000" b="1" i="1" dirty="0" smtClean="0">
                <a:latin typeface="Candara"/>
                <a:cs typeface="Candara"/>
              </a:rPr>
              <a:t>How could you shift the reaction left?</a:t>
            </a:r>
            <a:endParaRPr lang="en-US" sz="2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6638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2" grpId="0"/>
      <p:bldP spid="23" grpId="0"/>
      <p:bldP spid="27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5_12.JPG"/>
          <p:cNvPicPr>
            <a:picLocks noChangeAspect="1"/>
          </p:cNvPicPr>
          <p:nvPr/>
        </p:nvPicPr>
        <p:blipFill>
          <a:blip r:embed="rId3"/>
          <a:srcRect b="4120"/>
          <a:stretch>
            <a:fillRect/>
          </a:stretch>
        </p:blipFill>
        <p:spPr>
          <a:xfrm>
            <a:off x="3018008" y="997188"/>
            <a:ext cx="5821192" cy="5860812"/>
          </a:xfrm>
          <a:prstGeom prst="rect">
            <a:avLst/>
          </a:prstGeom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28625" y="1905000"/>
            <a:ext cx="25893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How is </a:t>
            </a:r>
            <a:r>
              <a:rPr lang="en-US" sz="2000" b="1" i="1" dirty="0" smtClean="0">
                <a:solidFill>
                  <a:srgbClr val="000000"/>
                </a:solidFill>
                <a:latin typeface="Candara"/>
                <a:cs typeface="Candara"/>
              </a:rPr>
              <a:t>Le </a:t>
            </a:r>
            <a:r>
              <a:rPr lang="en-US" sz="2000" b="1" i="1" dirty="0" err="1" smtClean="0">
                <a:solidFill>
                  <a:srgbClr val="000000"/>
                </a:solidFill>
                <a:latin typeface="Candara"/>
                <a:cs typeface="Candara"/>
              </a:rPr>
              <a:t>Chatelier’s</a:t>
            </a:r>
            <a:r>
              <a:rPr lang="en-US" sz="2000" b="1" i="1" dirty="0" smtClean="0">
                <a:solidFill>
                  <a:srgbClr val="000000"/>
                </a:solidFill>
                <a:latin typeface="Candara"/>
                <a:cs typeface="Candara"/>
              </a:rPr>
              <a:t> Principle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 employed here to increase production of NH3?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8123701" y="6488668"/>
            <a:ext cx="1096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ndara"/>
                <a:cs typeface="Candara"/>
              </a:rPr>
              <a:t>p</a:t>
            </a:r>
            <a:r>
              <a:rPr lang="en-US" dirty="0">
                <a:latin typeface="Candara"/>
                <a:cs typeface="Candara"/>
              </a:rPr>
              <a:t>.</a:t>
            </a:r>
            <a:r>
              <a:rPr lang="en-US" dirty="0" smtClean="0">
                <a:latin typeface="Candara"/>
                <a:cs typeface="Candara"/>
              </a:rPr>
              <a:t> 649-50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231775"/>
            <a:ext cx="6800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Applying Le </a:t>
            </a:r>
            <a:r>
              <a:rPr lang="en-US" sz="2800" b="1" dirty="0" err="1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Châtelier’s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to the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Haber </a:t>
            </a:r>
            <a:r>
              <a:rPr lang="en-US" sz="2800" b="1" dirty="0" err="1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rxn</a:t>
            </a:r>
            <a:endParaRPr lang="en-US" sz="2800" b="1" dirty="0">
              <a:solidFill>
                <a:srgbClr val="0000FF"/>
              </a:solidFill>
              <a:latin typeface="Candara"/>
              <a:ea typeface="Candara"/>
              <a:cs typeface="Candara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pic>
        <p:nvPicPr>
          <p:cNvPr id="47118" name="Picture 5" descr="ato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>
            <a:off x="1738329" y="1480940"/>
            <a:ext cx="6096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662129" y="1557140"/>
            <a:ext cx="6096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400" y="1314271"/>
            <a:ext cx="282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/>
                <a:cs typeface="Candara"/>
              </a:rPr>
              <a:t>N2 + 3H2	       		2NH3</a:t>
            </a:r>
            <a:endParaRPr lang="en-US" b="1" dirty="0">
              <a:latin typeface="Candara"/>
              <a:cs typeface="Candara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28658" y="3352800"/>
            <a:ext cx="25893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NH3 is cooled, condensed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and collected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.</a:t>
            </a:r>
            <a:endParaRPr lang="en-US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78737" y="43313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28658" y="4331368"/>
            <a:ext cx="2589383" cy="17543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When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it’s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removed from the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system it’s loss shifts 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equilibrium to the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right…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28658" y="5861040"/>
            <a:ext cx="2589383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…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causing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more NH3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product to be made.</a:t>
            </a:r>
          </a:p>
        </p:txBody>
      </p:sp>
    </p:spTree>
    <p:extLst>
      <p:ext uri="{BB962C8B-B14F-4D97-AF65-F5344CB8AC3E}">
        <p14:creationId xmlns:p14="http://schemas.microsoft.com/office/powerpoint/2010/main" val="343462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  <p:bldP spid="16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8001000" y="6459538"/>
            <a:ext cx="105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ndara"/>
                <a:cs typeface="Candara"/>
              </a:rPr>
              <a:t>p</a:t>
            </a:r>
            <a:r>
              <a:rPr lang="en-US" dirty="0">
                <a:latin typeface="Candara"/>
                <a:cs typeface="Candara"/>
              </a:rPr>
              <a:t>.</a:t>
            </a:r>
            <a:r>
              <a:rPr lang="en-US" dirty="0" smtClean="0">
                <a:latin typeface="Candara"/>
                <a:cs typeface="Candara"/>
              </a:rPr>
              <a:t> 649-51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231775"/>
            <a:ext cx="6800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Changes in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volume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&amp;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pressure</a:t>
            </a:r>
            <a:endParaRPr lang="en-US" sz="2800" b="1" dirty="0">
              <a:solidFill>
                <a:srgbClr val="0000FF"/>
              </a:solidFill>
              <a:latin typeface="Candara"/>
              <a:ea typeface="Candara"/>
              <a:cs typeface="Candara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pic>
        <p:nvPicPr>
          <p:cNvPr id="47118" name="Picture 5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>
            <a:off x="3810000" y="2528869"/>
            <a:ext cx="6096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733800" y="2605069"/>
            <a:ext cx="6096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18041" y="2362200"/>
            <a:ext cx="282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/>
                <a:cs typeface="Candara"/>
              </a:rPr>
              <a:t>N2O4	        2NO2</a:t>
            </a:r>
            <a:endParaRPr lang="en-US" b="1" dirty="0">
              <a:latin typeface="Candara"/>
              <a:cs typeface="Candara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388909" y="2914471"/>
            <a:ext cx="2678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1. Initial equilibrium</a:t>
            </a:r>
            <a:endParaRPr lang="en-US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28625" y="914400"/>
            <a:ext cx="8105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Changes in volume tend to cause changes in pressure that “disturb” </a:t>
            </a:r>
            <a:b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the system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.</a:t>
            </a:r>
            <a:endParaRPr lang="en-US" sz="2000" dirty="0" smtClean="0">
              <a:solidFill>
                <a:srgbClr val="000000"/>
              </a:solidFill>
              <a:latin typeface="Candara"/>
              <a:cs typeface="Candara"/>
            </a:endParaRPr>
          </a:p>
        </p:txBody>
      </p:sp>
      <p:pic>
        <p:nvPicPr>
          <p:cNvPr id="13" name="Picture 12" descr="15_13.JPG"/>
          <p:cNvPicPr>
            <a:picLocks noChangeAspect="1"/>
          </p:cNvPicPr>
          <p:nvPr/>
        </p:nvPicPr>
        <p:blipFill rotWithShape="1">
          <a:blip r:embed="rId4"/>
          <a:srcRect l="7566" t="20810" r="62079" b="20301"/>
          <a:stretch/>
        </p:blipFill>
        <p:spPr>
          <a:xfrm>
            <a:off x="228600" y="2895600"/>
            <a:ext cx="2101999" cy="3674671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28625" y="1587135"/>
            <a:ext cx="8105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  <a:latin typeface="Candara"/>
                <a:cs typeface="Candara"/>
              </a:rPr>
              <a:t>Reducing </a:t>
            </a:r>
            <a:r>
              <a:rPr lang="en-US" sz="2000" b="1" i="1" dirty="0" smtClean="0">
                <a:solidFill>
                  <a:srgbClr val="000000"/>
                </a:solidFill>
                <a:latin typeface="Candara"/>
                <a:cs typeface="Candara"/>
              </a:rPr>
              <a:t>volume increases pressure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 and that shifts equilibrium in whichever direction reduces moles of gas….</a:t>
            </a:r>
            <a:r>
              <a:rPr lang="en-US" sz="2000" i="1" dirty="0" smtClean="0">
                <a:solidFill>
                  <a:srgbClr val="000000"/>
                </a:solidFill>
                <a:latin typeface="Candara"/>
                <a:cs typeface="Candara"/>
              </a:rPr>
              <a:t>and vice versa</a:t>
            </a:r>
            <a:r>
              <a:rPr lang="en-US" sz="2000" i="1" dirty="0" smtClean="0">
                <a:solidFill>
                  <a:srgbClr val="000000"/>
                </a:solidFill>
                <a:latin typeface="Candara"/>
                <a:cs typeface="Candara"/>
              </a:rPr>
              <a:t>.</a:t>
            </a:r>
            <a:endParaRPr lang="en-US" sz="2000" b="1" i="1" dirty="0" smtClean="0">
              <a:solidFill>
                <a:srgbClr val="000000"/>
              </a:solidFill>
              <a:latin typeface="Candara"/>
              <a:cs typeface="Candara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388909" y="5200471"/>
            <a:ext cx="26788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3. Equilibrium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has </a:t>
            </a:r>
            <a:r>
              <a:rPr lang="en-US" i="1" dirty="0" smtClean="0">
                <a:solidFill>
                  <a:srgbClr val="0000FF"/>
                </a:solidFill>
                <a:latin typeface="Candara"/>
                <a:cs typeface="Candara"/>
              </a:rPr>
              <a:t>shifted </a:t>
            </a:r>
            <a:r>
              <a:rPr lang="en-US" i="1" dirty="0" smtClean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</a:p>
          <a:p>
            <a:r>
              <a:rPr lang="en-US" i="1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Candara"/>
                <a:cs typeface="Candara"/>
              </a:rPr>
              <a:t>    </a:t>
            </a:r>
            <a:r>
              <a:rPr lang="en-US" i="1" dirty="0" smtClean="0">
                <a:solidFill>
                  <a:srgbClr val="0000FF"/>
                </a:solidFill>
                <a:latin typeface="Candara"/>
                <a:cs typeface="Candara"/>
              </a:rPr>
              <a:t>left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in </a:t>
            </a:r>
            <a:r>
              <a:rPr lang="en-US" b="1" i="1" dirty="0" smtClean="0">
                <a:solidFill>
                  <a:srgbClr val="0000FF"/>
                </a:solidFill>
                <a:latin typeface="Candara"/>
                <a:cs typeface="Candara"/>
              </a:rPr>
              <a:t>order to decrease </a:t>
            </a:r>
            <a:endParaRPr lang="en-US" b="1" i="1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b="1" i="1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latin typeface="Candara"/>
                <a:cs typeface="Candara"/>
              </a:rPr>
              <a:t>    </a:t>
            </a:r>
            <a:r>
              <a:rPr lang="en-US" b="1" i="1" dirty="0" smtClean="0">
                <a:solidFill>
                  <a:srgbClr val="0000FF"/>
                </a:solidFill>
                <a:latin typeface="Candara"/>
                <a:cs typeface="Candara"/>
              </a:rPr>
              <a:t>the </a:t>
            </a:r>
            <a:r>
              <a:rPr lang="en-US" b="1" i="1" dirty="0" smtClean="0">
                <a:solidFill>
                  <a:srgbClr val="0000FF"/>
                </a:solidFill>
                <a:latin typeface="Candara"/>
                <a:cs typeface="Candara"/>
              </a:rPr>
              <a:t>moles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of gas in </a:t>
            </a:r>
            <a:endParaRPr lang="en-US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cylinder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.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388909" y="3570743"/>
            <a:ext cx="267889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2. Plunger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decreases </a:t>
            </a:r>
            <a:endParaRPr lang="en-US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volume</a:t>
            </a:r>
            <a:r>
              <a:rPr lang="en-US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&amp;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increases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  </a:t>
            </a:r>
          </a:p>
          <a:p>
            <a:r>
              <a:rPr lang="en-US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pressure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&amp;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  concentration,</a:t>
            </a:r>
          </a:p>
          <a:p>
            <a:r>
              <a:rPr lang="en-US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particularly</a:t>
            </a:r>
            <a:r>
              <a:rPr lang="en-US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of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NO2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.</a:t>
            </a:r>
            <a:endParaRPr lang="en-US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18" name="Picture 17" descr="15_13.JPG"/>
          <p:cNvPicPr>
            <a:picLocks noChangeAspect="1"/>
          </p:cNvPicPr>
          <p:nvPr/>
        </p:nvPicPr>
        <p:blipFill rotWithShape="1">
          <a:blip r:embed="rId4"/>
          <a:srcRect l="37989" t="20810" r="38943" b="20301"/>
          <a:stretch/>
        </p:blipFill>
        <p:spPr>
          <a:xfrm>
            <a:off x="2487718" y="2895600"/>
            <a:ext cx="1597377" cy="3674671"/>
          </a:xfrm>
          <a:prstGeom prst="rect">
            <a:avLst/>
          </a:prstGeom>
        </p:spPr>
      </p:pic>
      <p:pic>
        <p:nvPicPr>
          <p:cNvPr id="21" name="Picture 20" descr="15_13.JPG"/>
          <p:cNvPicPr>
            <a:picLocks noChangeAspect="1"/>
          </p:cNvPicPr>
          <p:nvPr/>
        </p:nvPicPr>
        <p:blipFill rotWithShape="1">
          <a:blip r:embed="rId4"/>
          <a:srcRect l="62586" t="20810" r="7703" b="20301"/>
          <a:stretch/>
        </p:blipFill>
        <p:spPr>
          <a:xfrm>
            <a:off x="4343400" y="2895600"/>
            <a:ext cx="2057400" cy="36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5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8001000" y="6459538"/>
            <a:ext cx="954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Candara"/>
                <a:cs typeface="Candara"/>
              </a:rPr>
              <a:t>p</a:t>
            </a:r>
            <a:r>
              <a:rPr lang="en-US" sz="1600" dirty="0">
                <a:latin typeface="Candara"/>
                <a:cs typeface="Candara"/>
              </a:rPr>
              <a:t>.</a:t>
            </a:r>
            <a:r>
              <a:rPr lang="en-US" sz="1600" dirty="0" smtClean="0">
                <a:latin typeface="Candara"/>
                <a:cs typeface="Candara"/>
              </a:rPr>
              <a:t> 649-51</a:t>
            </a:r>
            <a:endParaRPr lang="en-US" sz="1600" dirty="0">
              <a:latin typeface="Candara"/>
              <a:cs typeface="Candara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231775"/>
            <a:ext cx="6800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Le </a:t>
            </a:r>
            <a:r>
              <a:rPr lang="en-US" sz="2800" b="1" dirty="0" err="1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Châtelier’s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example</a:t>
            </a:r>
            <a:endParaRPr lang="en-US" sz="2800" b="1" dirty="0">
              <a:solidFill>
                <a:srgbClr val="0000FF"/>
              </a:solidFill>
              <a:latin typeface="Candara"/>
              <a:ea typeface="Candara"/>
              <a:cs typeface="Candara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pic>
        <p:nvPicPr>
          <p:cNvPr id="47118" name="Picture 5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>
            <a:off x="4267200" y="1766869"/>
            <a:ext cx="6096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191000" y="1843069"/>
            <a:ext cx="6096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18041" y="1600200"/>
            <a:ext cx="282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/>
                <a:cs typeface="Candara"/>
              </a:rPr>
              <a:t>2SO2 + O2	           2SO3</a:t>
            </a:r>
            <a:endParaRPr lang="en-US" b="1" dirty="0">
              <a:latin typeface="Candara"/>
              <a:cs typeface="Candara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838200" y="2590800"/>
            <a:ext cx="73914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When the volume is increased, pressure on the system decreases.</a:t>
            </a:r>
          </a:p>
          <a:p>
            <a:endParaRPr lang="en-US" sz="8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So to stay as close as possible to the original equilibrium position, the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reaction needs to produce MORE molecules; more volume so need more molecules to maintain the original density of gases.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So to get more molecules the reaction shifts to the left (3 moles) away from the right (</a:t>
            </a:r>
            <a:r>
              <a:rPr lang="en-US" dirty="0">
                <a:solidFill>
                  <a:srgbClr val="0000FF"/>
                </a:solidFill>
                <a:latin typeface="Candara"/>
                <a:cs typeface="Candara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moles).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28625" y="914400"/>
            <a:ext cx="8105775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What happens to the equilibrium of this reaction if the volume of the </a:t>
            </a:r>
            <a:b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system is increased?</a:t>
            </a:r>
            <a:endParaRPr lang="en-US" sz="2000" b="1" i="1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342900" indent="-342900"/>
            <a:endParaRPr lang="en-US" sz="20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endParaRPr lang="en-US" sz="9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lvl="2"/>
            <a:endParaRPr lang="en-US" sz="20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342900" indent="-342900"/>
            <a:endParaRPr lang="en-US" sz="20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342900" indent="-342900"/>
            <a:endParaRPr lang="en-US" sz="2000" b="1" dirty="0" smtClean="0">
              <a:solidFill>
                <a:srgbClr val="0000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18709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8001000" y="6400800"/>
            <a:ext cx="105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ndara"/>
                <a:cs typeface="Candara"/>
              </a:rPr>
              <a:t>p</a:t>
            </a:r>
            <a:r>
              <a:rPr lang="en-US" dirty="0">
                <a:latin typeface="Candara"/>
                <a:cs typeface="Candara"/>
              </a:rPr>
              <a:t>.</a:t>
            </a:r>
            <a:r>
              <a:rPr lang="en-US" dirty="0" smtClean="0">
                <a:latin typeface="Candara"/>
                <a:cs typeface="Candara"/>
              </a:rPr>
              <a:t> 649-51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231775"/>
            <a:ext cx="6800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Effects of </a:t>
            </a:r>
            <a:r>
              <a:rPr lang="en-US" sz="2800" b="1" dirty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t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emperature changes</a:t>
            </a:r>
            <a:endParaRPr lang="en-US" sz="2800" b="1" dirty="0">
              <a:solidFill>
                <a:srgbClr val="0000FF"/>
              </a:solidFill>
              <a:latin typeface="Candara"/>
              <a:ea typeface="Candara"/>
              <a:cs typeface="Candara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pic>
        <p:nvPicPr>
          <p:cNvPr id="47118" name="Picture 5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>
            <a:off x="3436136" y="2605069"/>
            <a:ext cx="609600" cy="1588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359936" y="2681269"/>
            <a:ext cx="609600" cy="1588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81150" y="2438400"/>
            <a:ext cx="6038850" cy="646331"/>
          </a:xfrm>
          <a:prstGeom prst="rect">
            <a:avLst/>
          </a:prstGeom>
          <a:noFill/>
          <a:ln>
            <a:solidFill>
              <a:srgbClr val="0000FF"/>
            </a:solidFill>
            <a:prstDash val="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/>
                <a:cs typeface="Candara"/>
              </a:rPr>
              <a:t>Co(H2O)6  +  4Cl</a:t>
            </a:r>
            <a:r>
              <a:rPr lang="en-US" b="1" baseline="30000" dirty="0" smtClean="0">
                <a:latin typeface="Candara"/>
                <a:cs typeface="Candara"/>
              </a:rPr>
              <a:t>-1		    </a:t>
            </a:r>
            <a:r>
              <a:rPr lang="en-US" b="1" dirty="0" smtClean="0">
                <a:latin typeface="Candara"/>
                <a:cs typeface="Candara"/>
              </a:rPr>
              <a:t>CoCl4</a:t>
            </a:r>
            <a:r>
              <a:rPr lang="en-US" b="1" baseline="30000" dirty="0" smtClean="0">
                <a:latin typeface="Candara"/>
                <a:cs typeface="Candara"/>
              </a:rPr>
              <a:t>-2</a:t>
            </a:r>
            <a:r>
              <a:rPr lang="en-US" b="1" dirty="0" smtClean="0">
                <a:latin typeface="Candara"/>
                <a:cs typeface="Candara"/>
              </a:rPr>
              <a:t>  +  6H2O 	    </a:t>
            </a:r>
            <a:r>
              <a:rPr lang="en-US" b="1" dirty="0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b="1" dirty="0" smtClean="0">
                <a:latin typeface="Candara"/>
                <a:cs typeface="Candara"/>
              </a:rPr>
              <a:t>H = +</a:t>
            </a:r>
          </a:p>
          <a:p>
            <a:r>
              <a:rPr lang="en-US" i="1" dirty="0" smtClean="0">
                <a:latin typeface="Candara"/>
                <a:cs typeface="Candara"/>
              </a:rPr>
              <a:t>	</a:t>
            </a:r>
            <a:r>
              <a:rPr lang="en-US" i="1" dirty="0" smtClean="0">
                <a:solidFill>
                  <a:srgbClr val="FF0080"/>
                </a:solidFill>
                <a:latin typeface="Candara"/>
                <a:cs typeface="Candara"/>
              </a:rPr>
              <a:t>pink				    </a:t>
            </a:r>
            <a:r>
              <a:rPr lang="en-US" b="1" i="1" dirty="0" smtClean="0">
                <a:solidFill>
                  <a:srgbClr val="0000FF"/>
                </a:solidFill>
                <a:latin typeface="Candara"/>
                <a:cs typeface="Candara"/>
              </a:rPr>
              <a:t>blue</a:t>
            </a:r>
            <a:endParaRPr lang="en-US" b="1" i="1" dirty="0">
              <a:latin typeface="Candara"/>
              <a:cs typeface="Candara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477000" y="3134141"/>
            <a:ext cx="2457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1. </a:t>
            </a:r>
            <a:r>
              <a:rPr lang="en-US" u="sng" dirty="0" smtClean="0">
                <a:solidFill>
                  <a:srgbClr val="0000FF"/>
                </a:solidFill>
                <a:latin typeface="Candara"/>
                <a:cs typeface="Candara"/>
              </a:rPr>
              <a:t>R</a:t>
            </a:r>
            <a:r>
              <a:rPr lang="en-US" u="sng" dirty="0" smtClean="0">
                <a:solidFill>
                  <a:srgbClr val="0000FF"/>
                </a:solidFill>
                <a:latin typeface="Candara"/>
                <a:cs typeface="Candara"/>
              </a:rPr>
              <a:t>oom temp</a:t>
            </a:r>
            <a:endParaRPr lang="en-US" u="sng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28625" y="838200"/>
            <a:ext cx="78771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The direction of shift depends on whether the reaction in question is</a:t>
            </a:r>
            <a:b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exothermic or endothermic via Le </a:t>
            </a:r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</a:rPr>
              <a:t>Châtelier’s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 Principle.</a:t>
            </a:r>
          </a:p>
          <a:p>
            <a:endParaRPr lang="en-US" sz="800" b="1" i="1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342900" indent="-342900"/>
            <a:r>
              <a:rPr lang="en-US" sz="2000" u="sng" dirty="0" smtClean="0">
                <a:solidFill>
                  <a:srgbClr val="000000"/>
                </a:solidFill>
                <a:latin typeface="Candara"/>
                <a:cs typeface="Candara"/>
              </a:rPr>
              <a:t>Endothermic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:	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reactants 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+ 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heat  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	      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products</a:t>
            </a:r>
            <a:endParaRPr lang="en-US" sz="20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342900" indent="-342900"/>
            <a:endParaRPr lang="en-US" sz="800" u="sng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342900" indent="-342900"/>
            <a:r>
              <a:rPr lang="en-US" sz="2000" u="sng" dirty="0" smtClean="0">
                <a:solidFill>
                  <a:srgbClr val="000000"/>
                </a:solidFill>
                <a:latin typeface="Candara"/>
                <a:cs typeface="Candara"/>
              </a:rPr>
              <a:t>Exothermic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:		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reactants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		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products 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+ 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heat</a:t>
            </a:r>
            <a:endParaRPr lang="en-US" sz="2000" u="sng" dirty="0" smtClean="0">
              <a:solidFill>
                <a:srgbClr val="000000"/>
              </a:solidFill>
              <a:latin typeface="Candara"/>
              <a:cs typeface="Candar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67200" y="1778788"/>
            <a:ext cx="6096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91000" y="1854988"/>
            <a:ext cx="6096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31386" y="2205848"/>
            <a:ext cx="609600" cy="1588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455186" y="2282048"/>
            <a:ext cx="609600" cy="1588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15_14.JPG"/>
          <p:cNvPicPr>
            <a:picLocks noChangeAspect="1"/>
          </p:cNvPicPr>
          <p:nvPr/>
        </p:nvPicPr>
        <p:blipFill rotWithShape="1">
          <a:blip r:embed="rId4"/>
          <a:srcRect l="7318" t="20903" r="64096" b="17986"/>
          <a:stretch/>
        </p:blipFill>
        <p:spPr>
          <a:xfrm>
            <a:off x="381000" y="3160239"/>
            <a:ext cx="1715216" cy="3621561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477000" y="3579673"/>
            <a:ext cx="2457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2.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Candara"/>
                <a:cs typeface="Candara"/>
              </a:rPr>
              <a:t>H</a:t>
            </a:r>
            <a:r>
              <a:rPr lang="en-US" u="sng" dirty="0" smtClean="0">
                <a:solidFill>
                  <a:srgbClr val="0000FF"/>
                </a:solidFill>
                <a:latin typeface="Candara"/>
                <a:cs typeface="Candara"/>
              </a:rPr>
              <a:t>eating </a:t>
            </a:r>
            <a:r>
              <a:rPr lang="en-US" u="sng" dirty="0" smtClean="0">
                <a:solidFill>
                  <a:srgbClr val="0000FF"/>
                </a:solidFill>
                <a:latin typeface="Candara"/>
                <a:cs typeface="Candara"/>
              </a:rPr>
              <a:t>bath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Favors products since the endothermic </a:t>
            </a:r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rxn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uses heat as a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reactant.</a:t>
            </a:r>
            <a:endParaRPr lang="en-US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477000" y="4838155"/>
            <a:ext cx="2457932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3. </a:t>
            </a:r>
            <a:r>
              <a:rPr lang="en-US" u="sng" dirty="0" smtClean="0">
                <a:solidFill>
                  <a:srgbClr val="0000FF"/>
                </a:solidFill>
                <a:latin typeface="Candara"/>
                <a:cs typeface="Candara"/>
              </a:rPr>
              <a:t>C</a:t>
            </a:r>
            <a:r>
              <a:rPr lang="en-US" u="sng" dirty="0" smtClean="0">
                <a:solidFill>
                  <a:srgbClr val="0000FF"/>
                </a:solidFill>
                <a:latin typeface="Candara"/>
                <a:cs typeface="Candara"/>
              </a:rPr>
              <a:t>ooling </a:t>
            </a:r>
            <a:r>
              <a:rPr lang="en-US" u="sng" dirty="0" smtClean="0">
                <a:solidFill>
                  <a:srgbClr val="0000FF"/>
                </a:solidFill>
                <a:latin typeface="Candara"/>
                <a:cs typeface="Candara"/>
              </a:rPr>
              <a:t>bath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Favors reactant since lack of heat doesn’t allow product to be produced.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i="1" dirty="0" smtClean="0">
                <a:solidFill>
                  <a:srgbClr val="0000FF"/>
                </a:solidFill>
                <a:latin typeface="Candara"/>
                <a:cs typeface="Candara"/>
              </a:rPr>
              <a:t>It reduces [reactant]</a:t>
            </a:r>
            <a:r>
              <a:rPr lang="en-US" i="1" dirty="0" smtClean="0">
                <a:solidFill>
                  <a:srgbClr val="0000FF"/>
                </a:solidFill>
                <a:latin typeface="Candara"/>
                <a:cs typeface="Candara"/>
              </a:rPr>
              <a:t>.</a:t>
            </a:r>
            <a:endParaRPr lang="en-US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23" name="Picture 22" descr="15_14.JPG"/>
          <p:cNvPicPr>
            <a:picLocks noChangeAspect="1"/>
          </p:cNvPicPr>
          <p:nvPr/>
        </p:nvPicPr>
        <p:blipFill rotWithShape="1">
          <a:blip r:embed="rId4"/>
          <a:srcRect l="36419" t="20903" r="35684" b="17986"/>
          <a:stretch/>
        </p:blipFill>
        <p:spPr>
          <a:xfrm>
            <a:off x="2362200" y="3160239"/>
            <a:ext cx="1673900" cy="3621561"/>
          </a:xfrm>
          <a:prstGeom prst="rect">
            <a:avLst/>
          </a:prstGeom>
        </p:spPr>
      </p:pic>
      <p:pic>
        <p:nvPicPr>
          <p:cNvPr id="24" name="Picture 23" descr="15_14.JPG"/>
          <p:cNvPicPr>
            <a:picLocks noChangeAspect="1"/>
          </p:cNvPicPr>
          <p:nvPr/>
        </p:nvPicPr>
        <p:blipFill rotWithShape="1">
          <a:blip r:embed="rId4"/>
          <a:srcRect l="63046" t="20903" r="7361" b="17986"/>
          <a:stretch/>
        </p:blipFill>
        <p:spPr>
          <a:xfrm>
            <a:off x="4267200" y="3199521"/>
            <a:ext cx="1775641" cy="362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6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8001000" y="6459538"/>
            <a:ext cx="1081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ndara"/>
                <a:cs typeface="Candara"/>
              </a:rPr>
              <a:t>p</a:t>
            </a:r>
            <a:r>
              <a:rPr lang="en-US" dirty="0">
                <a:latin typeface="Candara"/>
                <a:cs typeface="Candara"/>
              </a:rPr>
              <a:t>.</a:t>
            </a:r>
            <a:r>
              <a:rPr lang="en-US" dirty="0" smtClean="0">
                <a:latin typeface="Candara"/>
                <a:cs typeface="Candara"/>
              </a:rPr>
              <a:t> 649-53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231775"/>
            <a:ext cx="6800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Another </a:t>
            </a:r>
            <a:r>
              <a:rPr lang="en-US" sz="2800" b="1" dirty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Le </a:t>
            </a:r>
            <a:r>
              <a:rPr lang="en-US" sz="2800" b="1" dirty="0" err="1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Châtelier’s</a:t>
            </a:r>
            <a:r>
              <a:rPr lang="en-US" sz="2800" b="1" dirty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 e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xample</a:t>
            </a:r>
            <a:endParaRPr lang="en-US" sz="2800" b="1" dirty="0">
              <a:solidFill>
                <a:srgbClr val="0000FF"/>
              </a:solidFill>
              <a:latin typeface="Candara"/>
              <a:ea typeface="Candara"/>
              <a:cs typeface="Candara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pic>
        <p:nvPicPr>
          <p:cNvPr id="47118" name="Picture 5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57200" y="3886200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Shifts right towards product, driven by added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reactant.</a:t>
            </a:r>
            <a:endParaRPr lang="en-US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28625" y="914400"/>
            <a:ext cx="8105775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Consider this equilibrium reaction:</a:t>
            </a:r>
          </a:p>
          <a:p>
            <a:endParaRPr lang="en-US" sz="9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					</a:t>
            </a:r>
            <a:r>
              <a:rPr lang="en-US" b="1" dirty="0" smtClean="0">
                <a:solidFill>
                  <a:srgbClr val="000000"/>
                </a:solidFill>
                <a:latin typeface="Candara"/>
                <a:cs typeface="Candara"/>
              </a:rPr>
              <a:t>N2O4		2NO2		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 smtClean="0">
                <a:solidFill>
                  <a:srgbClr val="000000"/>
                </a:solidFill>
                <a:latin typeface="Candara"/>
                <a:cs typeface="Candara"/>
              </a:rPr>
              <a:t>H = + 58 kJ</a:t>
            </a:r>
            <a:endParaRPr lang="en-US" sz="20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r>
              <a:rPr lang="en-US" sz="900" dirty="0" smtClean="0">
                <a:solidFill>
                  <a:srgbClr val="000000"/>
                </a:solidFill>
                <a:latin typeface="Candara"/>
                <a:cs typeface="Candara"/>
              </a:rPr>
              <a:t>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In which direction does the reaction shift when:</a:t>
            </a:r>
          </a:p>
          <a:p>
            <a:pPr marL="342900" indent="-3429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N2O4 is added</a:t>
            </a:r>
          </a:p>
          <a:p>
            <a:pPr marL="342900" indent="-3429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NO2 is removed</a:t>
            </a:r>
          </a:p>
          <a:p>
            <a:pPr marL="342900" indent="-3429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Pressure Is increased by addition of N2</a:t>
            </a:r>
          </a:p>
          <a:p>
            <a:pPr marL="342900" indent="-3429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Volume is increased</a:t>
            </a:r>
          </a:p>
          <a:p>
            <a:pPr marL="342900" indent="-3429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Temperature is 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decreased</a:t>
            </a:r>
            <a:endParaRPr lang="en-US" sz="2000" dirty="0" smtClean="0">
              <a:solidFill>
                <a:srgbClr val="000000"/>
              </a:solidFill>
              <a:latin typeface="Candara"/>
              <a:cs typeface="Candar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05200" y="1564530"/>
            <a:ext cx="6096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429000" y="1640730"/>
            <a:ext cx="6096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57200" y="4255532"/>
            <a:ext cx="74676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AutoNum type="alphaLcParenR" startAt="2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Shifts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right towards the now depleted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product</a:t>
            </a:r>
            <a:endParaRPr lang="en-US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57200" y="4648200"/>
            <a:ext cx="74676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c)   Shifts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left since there are only half as many moles of reactant as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product</a:t>
            </a:r>
            <a:endParaRPr lang="en-US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57200" y="5029200"/>
            <a:ext cx="74676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d)   Shifts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right since the larger volume can accommodate more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moles</a:t>
            </a:r>
            <a:endParaRPr lang="en-US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57200" y="5410200"/>
            <a:ext cx="746760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AutoNum type="alphaLcParenR" startAt="5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Shifts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left since the reaction is endothermic and requires heat as </a:t>
            </a:r>
            <a:endParaRPr lang="en-US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    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reactant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. Reducing the heat is like reducing [reactant].</a:t>
            </a:r>
          </a:p>
        </p:txBody>
      </p:sp>
    </p:spTree>
    <p:extLst>
      <p:ext uri="{BB962C8B-B14F-4D97-AF65-F5344CB8AC3E}">
        <p14:creationId xmlns:p14="http://schemas.microsoft.com/office/powerpoint/2010/main" val="367505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Macintosh PowerPoint</Application>
  <PresentationFormat>On-screen Show (4:3)</PresentationFormat>
  <Paragraphs>125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2016-01-20T02:17:59Z</dcterms:created>
  <dcterms:modified xsi:type="dcterms:W3CDTF">2016-01-20T02:18:14Z</dcterms:modified>
</cp:coreProperties>
</file>