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139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375D-7427-7D44-ACA1-C224D6551F7E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4BEE-107D-B240-BB89-354C2E1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2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375D-7427-7D44-ACA1-C224D6551F7E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4BEE-107D-B240-BB89-354C2E1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6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375D-7427-7D44-ACA1-C224D6551F7E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4BEE-107D-B240-BB89-354C2E1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6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375D-7427-7D44-ACA1-C224D6551F7E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4BEE-107D-B240-BB89-354C2E1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375D-7427-7D44-ACA1-C224D6551F7E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4BEE-107D-B240-BB89-354C2E1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8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375D-7427-7D44-ACA1-C224D6551F7E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4BEE-107D-B240-BB89-354C2E1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1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375D-7427-7D44-ACA1-C224D6551F7E}" type="datetimeFigureOut">
              <a:rPr lang="en-US" smtClean="0"/>
              <a:t>9/29/19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4BEE-107D-B240-BB89-354C2E1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4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375D-7427-7D44-ACA1-C224D6551F7E}" type="datetimeFigureOut">
              <a:rPr lang="en-US" smtClean="0"/>
              <a:t>9/29/19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4BEE-107D-B240-BB89-354C2E1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7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375D-7427-7D44-ACA1-C224D6551F7E}" type="datetimeFigureOut">
              <a:rPr lang="en-US" smtClean="0"/>
              <a:t>9/29/19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4BEE-107D-B240-BB89-354C2E1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8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375D-7427-7D44-ACA1-C224D6551F7E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4BEE-107D-B240-BB89-354C2E1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7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375D-7427-7D44-ACA1-C224D6551F7E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4BEE-107D-B240-BB89-354C2E1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B375D-7427-7D44-ACA1-C224D6551F7E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24BEE-107D-B240-BB89-354C2E1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8114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Module 4 Stoichiometry: terms to know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681291"/>
            <a:ext cx="333041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acid</a:t>
            </a:r>
          </a:p>
          <a:p>
            <a:r>
              <a:rPr lang="en-US" sz="2000" dirty="0">
                <a:latin typeface="Candara"/>
                <a:cs typeface="Candara"/>
              </a:rPr>
              <a:t>acid-base reaction</a:t>
            </a:r>
          </a:p>
          <a:p>
            <a:r>
              <a:rPr lang="en-US" sz="2000" dirty="0">
                <a:latin typeface="Candara"/>
                <a:cs typeface="Candara"/>
              </a:rPr>
              <a:t>actual yield</a:t>
            </a:r>
          </a:p>
          <a:p>
            <a:r>
              <a:rPr lang="en-US" sz="2000" dirty="0">
                <a:latin typeface="Candara"/>
                <a:cs typeface="Candara"/>
              </a:rPr>
              <a:t>balanced chemical equation</a:t>
            </a:r>
          </a:p>
          <a:p>
            <a:r>
              <a:rPr lang="en-US" sz="2000" dirty="0">
                <a:latin typeface="Candara"/>
                <a:cs typeface="Candara"/>
              </a:rPr>
              <a:t>base</a:t>
            </a:r>
          </a:p>
          <a:p>
            <a:r>
              <a:rPr lang="en-US" sz="2000" dirty="0" err="1">
                <a:latin typeface="Candara"/>
                <a:cs typeface="Candara"/>
              </a:rPr>
              <a:t>buret</a:t>
            </a:r>
            <a:endParaRPr lang="en-US" sz="2000" dirty="0">
              <a:latin typeface="Candara"/>
              <a:cs typeface="Candara"/>
            </a:endParaRPr>
          </a:p>
          <a:p>
            <a:r>
              <a:rPr lang="en-US" sz="2000" dirty="0">
                <a:latin typeface="Candara"/>
                <a:cs typeface="Candara"/>
              </a:rPr>
              <a:t>chemical equation</a:t>
            </a:r>
          </a:p>
          <a:p>
            <a:r>
              <a:rPr lang="en-US" sz="2000" dirty="0">
                <a:latin typeface="Candara"/>
                <a:cs typeface="Candara"/>
              </a:rPr>
              <a:t>coefficient</a:t>
            </a:r>
          </a:p>
          <a:p>
            <a:r>
              <a:rPr lang="en-US" sz="2000" dirty="0">
                <a:latin typeface="Candara"/>
                <a:cs typeface="Candara"/>
              </a:rPr>
              <a:t>combustion analysis</a:t>
            </a:r>
          </a:p>
          <a:p>
            <a:r>
              <a:rPr lang="en-US" sz="2000" dirty="0">
                <a:latin typeface="Candara"/>
                <a:cs typeface="Candara"/>
              </a:rPr>
              <a:t>combustion reaction</a:t>
            </a:r>
          </a:p>
          <a:p>
            <a:r>
              <a:rPr lang="en-US" sz="2000" dirty="0">
                <a:latin typeface="Candara"/>
                <a:cs typeface="Candara"/>
              </a:rPr>
              <a:t>complete ionic equation</a:t>
            </a:r>
          </a:p>
          <a:p>
            <a:r>
              <a:rPr lang="en-US" sz="2000" dirty="0">
                <a:latin typeface="Candara"/>
                <a:cs typeface="Candara"/>
              </a:rPr>
              <a:t>end point</a:t>
            </a:r>
          </a:p>
          <a:p>
            <a:r>
              <a:rPr lang="en-US" sz="2000" dirty="0">
                <a:latin typeface="Candara"/>
                <a:cs typeface="Candara"/>
              </a:rPr>
              <a:t>excess reactant</a:t>
            </a:r>
          </a:p>
          <a:p>
            <a:r>
              <a:rPr lang="en-US" sz="2000" dirty="0">
                <a:latin typeface="Candara"/>
                <a:cs typeface="Candara"/>
              </a:rPr>
              <a:t>gravimetric analysis</a:t>
            </a:r>
          </a:p>
          <a:p>
            <a:r>
              <a:rPr lang="en-US" sz="2000" dirty="0">
                <a:latin typeface="Candara"/>
                <a:cs typeface="Candara"/>
              </a:rPr>
              <a:t>half-reaction</a:t>
            </a:r>
          </a:p>
          <a:p>
            <a:r>
              <a:rPr lang="en-US" sz="2000" dirty="0">
                <a:latin typeface="Candara"/>
                <a:cs typeface="Candara"/>
              </a:rPr>
              <a:t>insoluble</a:t>
            </a:r>
          </a:p>
          <a:p>
            <a:r>
              <a:rPr lang="en-US" sz="2000" dirty="0">
                <a:latin typeface="Candara"/>
                <a:cs typeface="Candara"/>
              </a:rPr>
              <a:t>limiting reactant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9300" y="658386"/>
            <a:ext cx="333041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molecular equation</a:t>
            </a:r>
          </a:p>
          <a:p>
            <a:r>
              <a:rPr lang="en-US" sz="2000" dirty="0">
                <a:latin typeface="Candara"/>
                <a:cs typeface="Candara"/>
              </a:rPr>
              <a:t>net ionic equation</a:t>
            </a:r>
          </a:p>
          <a:p>
            <a:r>
              <a:rPr lang="en-US" sz="2000" dirty="0">
                <a:latin typeface="Candara"/>
                <a:cs typeface="Candara"/>
              </a:rPr>
              <a:t>neutralization reaction</a:t>
            </a:r>
          </a:p>
          <a:p>
            <a:r>
              <a:rPr lang="en-US" sz="2000" dirty="0">
                <a:latin typeface="Candara"/>
                <a:cs typeface="Candara"/>
              </a:rPr>
              <a:t>oxidation</a:t>
            </a:r>
          </a:p>
          <a:p>
            <a:r>
              <a:rPr lang="en-US" sz="2000" dirty="0">
                <a:latin typeface="Candara"/>
                <a:cs typeface="Candara"/>
              </a:rPr>
              <a:t>oxidation number</a:t>
            </a:r>
          </a:p>
          <a:p>
            <a:r>
              <a:rPr lang="en-US" sz="2000" dirty="0">
                <a:latin typeface="Candara"/>
                <a:cs typeface="Candara"/>
              </a:rPr>
              <a:t>oxidation-reduction reaction</a:t>
            </a:r>
          </a:p>
          <a:p>
            <a:r>
              <a:rPr lang="en-US" sz="2000" dirty="0">
                <a:latin typeface="Candara"/>
                <a:cs typeface="Candara"/>
              </a:rPr>
              <a:t>oxidizing agent</a:t>
            </a:r>
          </a:p>
          <a:p>
            <a:r>
              <a:rPr lang="en-US" sz="2000" dirty="0">
                <a:latin typeface="Candara"/>
                <a:cs typeface="Candara"/>
              </a:rPr>
              <a:t>percent yield</a:t>
            </a:r>
          </a:p>
          <a:p>
            <a:r>
              <a:rPr lang="en-US" sz="2000" dirty="0">
                <a:latin typeface="Candara"/>
                <a:cs typeface="Candara"/>
              </a:rPr>
              <a:t>precipitate</a:t>
            </a:r>
          </a:p>
          <a:p>
            <a:r>
              <a:rPr lang="en-US" sz="2000" dirty="0">
                <a:latin typeface="Candara"/>
                <a:cs typeface="Candara"/>
              </a:rPr>
              <a:t>precipitation reaction</a:t>
            </a:r>
          </a:p>
          <a:p>
            <a:r>
              <a:rPr lang="en-US" sz="2000" dirty="0">
                <a:latin typeface="Candara"/>
                <a:cs typeface="Candara"/>
              </a:rPr>
              <a:t>product</a:t>
            </a:r>
          </a:p>
          <a:p>
            <a:r>
              <a:rPr lang="en-US" sz="2000" dirty="0">
                <a:latin typeface="Candara"/>
                <a:cs typeface="Candara"/>
              </a:rPr>
              <a:t>quantitative analysis</a:t>
            </a:r>
          </a:p>
          <a:p>
            <a:r>
              <a:rPr lang="en-US" sz="2000" dirty="0">
                <a:latin typeface="Candara"/>
                <a:cs typeface="Candara"/>
              </a:rPr>
              <a:t>reactant</a:t>
            </a:r>
          </a:p>
          <a:p>
            <a:r>
              <a:rPr lang="en-US" sz="2000" dirty="0">
                <a:latin typeface="Candara"/>
                <a:cs typeface="Candara"/>
              </a:rPr>
              <a:t>reducing agent</a:t>
            </a:r>
          </a:p>
          <a:p>
            <a:r>
              <a:rPr lang="en-US" sz="2000" dirty="0">
                <a:latin typeface="Candara"/>
                <a:cs typeface="Candara"/>
              </a:rPr>
              <a:t>reduction</a:t>
            </a:r>
          </a:p>
          <a:p>
            <a:r>
              <a:rPr lang="en-US" sz="2000" dirty="0">
                <a:latin typeface="Candara"/>
                <a:cs typeface="Candara"/>
              </a:rPr>
              <a:t>salt</a:t>
            </a:r>
          </a:p>
          <a:p>
            <a:r>
              <a:rPr lang="en-US" sz="2000" dirty="0">
                <a:latin typeface="Candara"/>
                <a:cs typeface="Candara"/>
              </a:rPr>
              <a:t>single-displacement reaction</a:t>
            </a:r>
          </a:p>
          <a:p>
            <a:r>
              <a:rPr lang="en-US" sz="2000" dirty="0">
                <a:latin typeface="Candara"/>
                <a:cs typeface="Candara"/>
              </a:rPr>
              <a:t>solubility</a:t>
            </a:r>
          </a:p>
          <a:p>
            <a:r>
              <a:rPr lang="en-US" sz="2000" dirty="0">
                <a:latin typeface="Candara"/>
                <a:cs typeface="Candara"/>
              </a:rPr>
              <a:t>soluble</a:t>
            </a:r>
          </a:p>
          <a:p>
            <a:r>
              <a:rPr lang="en-US" sz="2000" dirty="0">
                <a:latin typeface="Candara"/>
                <a:cs typeface="Candara"/>
              </a:rPr>
              <a:t>spectator 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23418" y="658385"/>
            <a:ext cx="24493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stoichiometric factor</a:t>
            </a:r>
          </a:p>
          <a:p>
            <a:r>
              <a:rPr lang="en-US" sz="2000" dirty="0">
                <a:latin typeface="Candara"/>
                <a:cs typeface="Candara"/>
              </a:rPr>
              <a:t>stoichiometry</a:t>
            </a:r>
          </a:p>
          <a:p>
            <a:r>
              <a:rPr lang="en-US" sz="2000" dirty="0">
                <a:latin typeface="Candara"/>
                <a:cs typeface="Candara"/>
              </a:rPr>
              <a:t>strong acid</a:t>
            </a:r>
          </a:p>
          <a:p>
            <a:r>
              <a:rPr lang="en-US" sz="2000" dirty="0">
                <a:latin typeface="Candara"/>
                <a:cs typeface="Candara"/>
              </a:rPr>
              <a:t>strong base</a:t>
            </a:r>
          </a:p>
          <a:p>
            <a:r>
              <a:rPr lang="en-US" sz="2000" dirty="0">
                <a:latin typeface="Candara"/>
                <a:cs typeface="Candara"/>
              </a:rPr>
              <a:t>theoretical yield</a:t>
            </a:r>
          </a:p>
          <a:p>
            <a:r>
              <a:rPr lang="en-US" sz="2000" dirty="0">
                <a:latin typeface="Candara"/>
                <a:cs typeface="Candara"/>
              </a:rPr>
              <a:t>titration analysis</a:t>
            </a:r>
          </a:p>
          <a:p>
            <a:r>
              <a:rPr lang="en-US" sz="2000" dirty="0">
                <a:latin typeface="Candara"/>
                <a:cs typeface="Candara"/>
              </a:rPr>
              <a:t>weak acid</a:t>
            </a:r>
          </a:p>
          <a:p>
            <a:r>
              <a:rPr lang="en-US" sz="2000" dirty="0">
                <a:latin typeface="Candara"/>
                <a:cs typeface="Candara"/>
              </a:rPr>
              <a:t>weak base</a:t>
            </a:r>
          </a:p>
        </p:txBody>
      </p:sp>
    </p:spTree>
    <p:extLst>
      <p:ext uri="{BB962C8B-B14F-4D97-AF65-F5344CB8AC3E}">
        <p14:creationId xmlns:p14="http://schemas.microsoft.com/office/powerpoint/2010/main" val="3163461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Macintosh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Candara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2018-01-06T15:51:33Z</dcterms:created>
  <dcterms:modified xsi:type="dcterms:W3CDTF">2019-09-30T02:06:35Z</dcterms:modified>
</cp:coreProperties>
</file>