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4" y="-5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3626-AD8B-794F-97E5-B9402142863F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7649C-2CA0-7947-93F9-50AC09646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8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3626-AD8B-794F-97E5-B9402142863F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7649C-2CA0-7947-93F9-50AC09646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1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3626-AD8B-794F-97E5-B9402142863F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7649C-2CA0-7947-93F9-50AC09646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50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3626-AD8B-794F-97E5-B9402142863F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7649C-2CA0-7947-93F9-50AC09646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60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3626-AD8B-794F-97E5-B9402142863F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7649C-2CA0-7947-93F9-50AC09646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47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3626-AD8B-794F-97E5-B9402142863F}" type="datetimeFigureOut">
              <a:rPr lang="en-US" smtClean="0"/>
              <a:t>3/18/18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7649C-2CA0-7947-93F9-50AC09646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70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3626-AD8B-794F-97E5-B9402142863F}" type="datetimeFigureOut">
              <a:rPr lang="en-US" smtClean="0"/>
              <a:t>3/18/18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7649C-2CA0-7947-93F9-50AC09646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1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3626-AD8B-794F-97E5-B9402142863F}" type="datetimeFigureOut">
              <a:rPr lang="en-US" smtClean="0"/>
              <a:t>3/18/18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7649C-2CA0-7947-93F9-50AC09646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3626-AD8B-794F-97E5-B9402142863F}" type="datetimeFigureOut">
              <a:rPr lang="en-US" smtClean="0"/>
              <a:t>3/18/18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7649C-2CA0-7947-93F9-50AC09646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7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3626-AD8B-794F-97E5-B9402142863F}" type="datetimeFigureOut">
              <a:rPr lang="en-US" smtClean="0"/>
              <a:t>3/18/18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7649C-2CA0-7947-93F9-50AC09646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3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3626-AD8B-794F-97E5-B9402142863F}" type="datetimeFigureOut">
              <a:rPr lang="en-US" smtClean="0"/>
              <a:t>3/18/18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7649C-2CA0-7947-93F9-50AC09646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43626-AD8B-794F-97E5-B9402142863F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7649C-2CA0-7947-93F9-50AC09646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32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3872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cs typeface="Avenir Heavy"/>
              </a:rPr>
              <a:t>5. Electrochemistry</a:t>
            </a:r>
            <a:endParaRPr lang="en-US" sz="3600" b="1" dirty="0">
              <a:solidFill>
                <a:prstClr val="white"/>
              </a:solidFill>
              <a:cs typeface="Avenir Heavy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6085" y="1237624"/>
            <a:ext cx="7260736" cy="369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388" lvl="1">
              <a:lnSpc>
                <a:spcPct val="120000"/>
              </a:lnSpc>
            </a:pPr>
            <a:r>
              <a:rPr lang="en-US" sz="2800" b="1" dirty="0" smtClean="0">
                <a:latin typeface="Candara"/>
                <a:cs typeface="Candara"/>
              </a:rPr>
              <a:t>5.1: Balancing oxidation-reduction reactions</a:t>
            </a:r>
            <a:endParaRPr lang="en-US" sz="2800" b="1" dirty="0">
              <a:latin typeface="Candara"/>
              <a:cs typeface="Candara"/>
            </a:endParaRP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 smtClean="0">
                <a:latin typeface="Candara"/>
                <a:cs typeface="Candara"/>
              </a:rPr>
              <a:t>Define electrochemistry and a number of important associated items</a:t>
            </a: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 smtClean="0">
                <a:latin typeface="Candara"/>
                <a:cs typeface="Candara"/>
              </a:rPr>
              <a:t>Split redox reactions into their oxidation &amp; reduction half-equations</a:t>
            </a: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 smtClean="0">
                <a:latin typeface="Candara"/>
                <a:cs typeface="Candara"/>
              </a:rPr>
              <a:t>Produce balanced redox equations for reactions in acidic solutions</a:t>
            </a: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 smtClean="0">
                <a:latin typeface="Candara"/>
                <a:cs typeface="Candara"/>
              </a:rPr>
              <a:t>Identify oxidizing and reducing agents</a:t>
            </a:r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913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3800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What’s electricity?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3885" y="806828"/>
            <a:ext cx="8624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ndara"/>
                <a:cs typeface="Candara"/>
              </a:rPr>
              <a:t>Electricity: </a:t>
            </a:r>
            <a:r>
              <a:rPr lang="en-US" sz="2400" i="1" dirty="0" smtClean="0">
                <a:latin typeface="Candara"/>
                <a:cs typeface="Candara"/>
              </a:rPr>
              <a:t>phenomena associated with presence &amp; flow of electric charge</a:t>
            </a:r>
            <a:endParaRPr lang="en-US" sz="2400" i="1" dirty="0">
              <a:latin typeface="Candara"/>
              <a:cs typeface="Candara"/>
            </a:endParaRP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74437" y="1637825"/>
            <a:ext cx="32153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Candara"/>
                <a:cs typeface="Candara"/>
              </a:rPr>
              <a:t>Lightning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Candara"/>
                <a:cs typeface="Candara"/>
              </a:rPr>
              <a:t>Static electricity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Candara"/>
                <a:cs typeface="Candara"/>
              </a:rPr>
              <a:t>Batteries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Candara"/>
                <a:cs typeface="Candara"/>
              </a:rPr>
              <a:t>Electricity</a:t>
            </a:r>
            <a:endParaRPr lang="en-US" sz="2400" dirty="0">
              <a:latin typeface="Candara"/>
              <a:cs typeface="Candara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30" y="4015449"/>
            <a:ext cx="9144000" cy="24384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4430" y="6532080"/>
            <a:ext cx="3828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venir Medium"/>
                <a:cs typeface="Avenir Medium"/>
              </a:rPr>
              <a:t>Chemistry </a:t>
            </a:r>
            <a:r>
              <a:rPr lang="en-US" sz="1400" dirty="0" err="1" smtClean="0">
                <a:latin typeface="Avenir Medium"/>
                <a:cs typeface="Avenir Medium"/>
              </a:rPr>
              <a:t>Openstax</a:t>
            </a:r>
            <a:endParaRPr lang="en-US" sz="1400" dirty="0">
              <a:latin typeface="Avenir Medium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4078963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5146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Common electrical terms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8600" y="810983"/>
            <a:ext cx="862411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ndara"/>
                <a:cs typeface="Candara"/>
              </a:rPr>
              <a:t>Electric current: </a:t>
            </a:r>
            <a:r>
              <a:rPr lang="en-US" sz="2400" i="1" dirty="0" smtClean="0">
                <a:latin typeface="Candara"/>
                <a:cs typeface="Candara"/>
              </a:rPr>
              <a:t>the rate of flow of electric charge (A, ampere)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latin typeface="Candara"/>
                <a:cs typeface="Candara"/>
              </a:rPr>
              <a:t>Current flows in a path called a </a:t>
            </a:r>
            <a:r>
              <a:rPr lang="en-US" sz="2400" b="1" dirty="0" smtClean="0">
                <a:latin typeface="Candara"/>
                <a:cs typeface="Candara"/>
              </a:rPr>
              <a:t>circuit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latin typeface="Candara"/>
                <a:cs typeface="Candara"/>
              </a:rPr>
              <a:t>Generated by a potential difference between 2 points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2853" y="2255436"/>
            <a:ext cx="8624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ndara"/>
                <a:cs typeface="Candara"/>
              </a:rPr>
              <a:t>Electric potential: </a:t>
            </a:r>
            <a:r>
              <a:rPr lang="en-US" sz="2400" i="1" dirty="0" smtClean="0">
                <a:latin typeface="Candara"/>
                <a:cs typeface="Candara"/>
              </a:rPr>
              <a:t>the ability of an electric field to do work on a charge (V, volt)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134225"/>
              </p:ext>
            </p:extLst>
          </p:nvPr>
        </p:nvGraphicFramePr>
        <p:xfrm>
          <a:off x="595751" y="3778078"/>
          <a:ext cx="7862372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6925"/>
                <a:gridCol w="4421102"/>
                <a:gridCol w="21243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Quantity</a:t>
                      </a:r>
                      <a:endParaRPr lang="en-US" b="1" dirty="0">
                        <a:solidFill>
                          <a:schemeClr val="bg1"/>
                        </a:solidFill>
                        <a:latin typeface="Candara"/>
                        <a:cs typeface="Candar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Definition</a:t>
                      </a:r>
                      <a:endParaRPr lang="en-US" b="1" dirty="0">
                        <a:solidFill>
                          <a:schemeClr val="bg1"/>
                        </a:solidFill>
                        <a:latin typeface="Candara"/>
                        <a:cs typeface="Candar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Unit</a:t>
                      </a:r>
                      <a:endParaRPr lang="en-US" b="1" dirty="0">
                        <a:solidFill>
                          <a:schemeClr val="bg1"/>
                        </a:solidFill>
                        <a:latin typeface="Candara"/>
                        <a:cs typeface="Candara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/>
                          <a:cs typeface="Candara"/>
                        </a:rPr>
                        <a:t>Charge</a:t>
                      </a:r>
                      <a:endParaRPr lang="en-US" dirty="0">
                        <a:latin typeface="Candara"/>
                        <a:cs typeface="Candar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/>
                          <a:cs typeface="Candara"/>
                        </a:rPr>
                        <a:t>Charge on a proton</a:t>
                      </a:r>
                      <a:endParaRPr lang="en-US" dirty="0">
                        <a:latin typeface="Candara"/>
                        <a:cs typeface="Candar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ara"/>
                          <a:cs typeface="Candara"/>
                        </a:rPr>
                        <a:t>1.602 E-19</a:t>
                      </a:r>
                      <a:r>
                        <a:rPr lang="en-US" baseline="0" dirty="0" smtClean="0">
                          <a:latin typeface="Candara"/>
                          <a:cs typeface="Candara"/>
                        </a:rPr>
                        <a:t> C</a:t>
                      </a:r>
                      <a:endParaRPr lang="en-US" dirty="0">
                        <a:latin typeface="Candara"/>
                        <a:cs typeface="Candara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/>
                          <a:cs typeface="Candara"/>
                        </a:rPr>
                        <a:t>Current</a:t>
                      </a:r>
                      <a:endParaRPr lang="en-US" dirty="0">
                        <a:latin typeface="Candara"/>
                        <a:cs typeface="Candar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/>
                          <a:cs typeface="Candara"/>
                        </a:rPr>
                        <a:t>Movement</a:t>
                      </a:r>
                      <a:r>
                        <a:rPr lang="en-US" baseline="0" dirty="0" smtClean="0">
                          <a:latin typeface="Candara"/>
                          <a:cs typeface="Candara"/>
                        </a:rPr>
                        <a:t> of a charge</a:t>
                      </a:r>
                      <a:endParaRPr lang="en-US" dirty="0">
                        <a:latin typeface="Candara"/>
                        <a:cs typeface="Candar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ara"/>
                          <a:cs typeface="Candara"/>
                        </a:rPr>
                        <a:t>ampere</a:t>
                      </a:r>
                      <a:r>
                        <a:rPr lang="en-US" baseline="0" dirty="0" smtClean="0">
                          <a:latin typeface="Candara"/>
                          <a:cs typeface="Candara"/>
                        </a:rPr>
                        <a:t> (A) = 1 C/s</a:t>
                      </a:r>
                      <a:endParaRPr lang="en-US" dirty="0">
                        <a:latin typeface="Candara"/>
                        <a:cs typeface="Candara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/>
                          <a:cs typeface="Candara"/>
                        </a:rPr>
                        <a:t>Potential</a:t>
                      </a:r>
                      <a:endParaRPr lang="en-US" dirty="0">
                        <a:latin typeface="Candara"/>
                        <a:cs typeface="Candar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/>
                          <a:cs typeface="Candara"/>
                        </a:rPr>
                        <a:t>Force trying</a:t>
                      </a:r>
                      <a:r>
                        <a:rPr lang="en-US" baseline="0" dirty="0" smtClean="0">
                          <a:latin typeface="Candara"/>
                          <a:cs typeface="Candara"/>
                        </a:rPr>
                        <a:t> to move a charge</a:t>
                      </a:r>
                      <a:endParaRPr lang="en-US" dirty="0">
                        <a:latin typeface="Candara"/>
                        <a:cs typeface="Candar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ara"/>
                          <a:cs typeface="Candara"/>
                        </a:rPr>
                        <a:t>Volt (V)</a:t>
                      </a:r>
                      <a:r>
                        <a:rPr lang="en-US" baseline="0" dirty="0" smtClean="0">
                          <a:latin typeface="Candara"/>
                          <a:cs typeface="Candara"/>
                        </a:rPr>
                        <a:t> = J/C</a:t>
                      </a:r>
                      <a:endParaRPr lang="en-US" dirty="0">
                        <a:latin typeface="Candara"/>
                        <a:cs typeface="Candara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/>
                          <a:cs typeface="Candara"/>
                        </a:rPr>
                        <a:t>Field</a:t>
                      </a:r>
                      <a:endParaRPr lang="en-US" dirty="0">
                        <a:latin typeface="Candara"/>
                        <a:cs typeface="Candar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/>
                          <a:cs typeface="Candara"/>
                        </a:rPr>
                        <a:t>Force</a:t>
                      </a:r>
                      <a:r>
                        <a:rPr lang="en-US" baseline="0" dirty="0" smtClean="0">
                          <a:latin typeface="Candara"/>
                          <a:cs typeface="Candara"/>
                        </a:rPr>
                        <a:t> acting on other charges in the area</a:t>
                      </a:r>
                      <a:endParaRPr lang="en-US" dirty="0">
                        <a:latin typeface="Candara"/>
                        <a:cs typeface="Candar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Candara"/>
                        <a:cs typeface="Candara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084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5189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What’s electrochemistry?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3885" y="806828"/>
            <a:ext cx="8624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ndara"/>
                <a:cs typeface="Candara"/>
              </a:rPr>
              <a:t>Electrochemistry: </a:t>
            </a:r>
            <a:r>
              <a:rPr lang="en-US" sz="2400" i="1" dirty="0" smtClean="0">
                <a:latin typeface="Candara"/>
                <a:cs typeface="Candara"/>
              </a:rPr>
              <a:t>study of reduction-oxidation (aka redox) reactions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83885" y="5022488"/>
            <a:ext cx="86241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Electrochemistry</a:t>
            </a:r>
            <a:r>
              <a:rPr lang="en-US" sz="2400" b="1" dirty="0" smtClean="0">
                <a:latin typeface="Candara"/>
                <a:cs typeface="Candara"/>
              </a:rPr>
              <a:t> </a:t>
            </a:r>
            <a:r>
              <a:rPr lang="en-US" sz="2400" dirty="0">
                <a:latin typeface="Candara"/>
                <a:cs typeface="Candara"/>
              </a:rPr>
              <a:t>u</a:t>
            </a:r>
            <a:r>
              <a:rPr lang="en-US" sz="2400" dirty="0" smtClean="0">
                <a:latin typeface="Candara"/>
                <a:cs typeface="Candara"/>
              </a:rPr>
              <a:t>sually uses the </a:t>
            </a:r>
            <a:r>
              <a:rPr lang="en-US" sz="2400" b="1" dirty="0" smtClean="0">
                <a:latin typeface="Candara"/>
                <a:cs typeface="Candara"/>
              </a:rPr>
              <a:t>half-reaction method </a:t>
            </a:r>
            <a:r>
              <a:rPr lang="en-US" sz="2400" dirty="0" smtClean="0">
                <a:latin typeface="Candara"/>
                <a:cs typeface="Candara"/>
              </a:rPr>
              <a:t>for to enhance understanding of what’s going on in the reaction.</a:t>
            </a:r>
          </a:p>
          <a:p>
            <a:endParaRPr lang="en-US" sz="2400" dirty="0">
              <a:latin typeface="Candara"/>
              <a:cs typeface="Candara"/>
            </a:endParaRPr>
          </a:p>
          <a:p>
            <a:r>
              <a:rPr lang="en-US" sz="2400" dirty="0" smtClean="0">
                <a:latin typeface="Candara"/>
                <a:cs typeface="Candara"/>
              </a:rPr>
              <a:t>			</a:t>
            </a:r>
            <a:r>
              <a:rPr lang="en-US" sz="2400" b="1" i="1" dirty="0" smtClean="0">
                <a:latin typeface="Candara"/>
                <a:cs typeface="Candara"/>
              </a:rPr>
              <a:t>So let’s revisit the this method!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3885" y="1790225"/>
            <a:ext cx="86241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ndara"/>
                <a:cs typeface="Candara"/>
              </a:rPr>
              <a:t>Critical applications: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Candara"/>
                <a:cs typeface="Candara"/>
              </a:rPr>
              <a:t>Corrosion and prevention of corrosion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Candara"/>
                <a:cs typeface="Candara"/>
              </a:rPr>
              <a:t>Electroplating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Candara"/>
                <a:cs typeface="Candara"/>
              </a:rPr>
              <a:t>Materials science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Candara"/>
                <a:cs typeface="Candara"/>
              </a:rPr>
              <a:t>Batteries &amp; fuel cells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Candara"/>
                <a:cs typeface="Candara"/>
              </a:rPr>
              <a:t>Other means of storing energy &amp; electricity</a:t>
            </a:r>
          </a:p>
        </p:txBody>
      </p:sp>
      <p:sp>
        <p:nvSpPr>
          <p:cNvPr id="6" name="Right Bracket 5"/>
          <p:cNvSpPr/>
          <p:nvPr/>
        </p:nvSpPr>
        <p:spPr>
          <a:xfrm>
            <a:off x="6173909" y="3245973"/>
            <a:ext cx="211677" cy="852576"/>
          </a:xfrm>
          <a:prstGeom prst="rightBracket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85586" y="3104655"/>
            <a:ext cx="275841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  <a:latin typeface="Candara"/>
                <a:cs typeface="Candara"/>
              </a:rPr>
              <a:t>Vital for wider</a:t>
            </a:r>
            <a:br>
              <a:rPr lang="en-US" sz="2400" i="1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2400" i="1" dirty="0" smtClean="0">
                <a:solidFill>
                  <a:srgbClr val="0000FF"/>
                </a:solidFill>
                <a:latin typeface="Candara"/>
                <a:cs typeface="Candara"/>
              </a:rPr>
              <a:t>implementation of </a:t>
            </a:r>
            <a:br>
              <a:rPr lang="en-US" sz="2400" i="1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2400" i="1" dirty="0" smtClean="0">
                <a:solidFill>
                  <a:srgbClr val="0000FF"/>
                </a:solidFill>
                <a:latin typeface="Candara"/>
                <a:cs typeface="Candara"/>
              </a:rPr>
              <a:t>renewable energy</a:t>
            </a:r>
            <a:endParaRPr lang="en-US" sz="2400" i="1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541111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2506"/>
            <a:ext cx="7658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Using half-equations to balance redox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228599" y="692670"/>
            <a:ext cx="87500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When redox reactions occur in aqueous solutions, </a:t>
            </a:r>
            <a:r>
              <a:rPr lang="en-US" sz="2400" u="sng" dirty="0" smtClean="0">
                <a:latin typeface="Candara"/>
                <a:cs typeface="Candara"/>
              </a:rPr>
              <a:t>water, hydronium ion, and / or hydroxide ion </a:t>
            </a:r>
            <a:r>
              <a:rPr lang="en-US" sz="2400" dirty="0" smtClean="0">
                <a:latin typeface="Candara"/>
                <a:cs typeface="Candara"/>
              </a:rPr>
              <a:t>may play non-redox roles in the reactions. Balancing redox equations with the </a:t>
            </a:r>
            <a:r>
              <a:rPr lang="en-US" sz="2400" b="1" dirty="0" smtClean="0">
                <a:latin typeface="Candara"/>
                <a:cs typeface="Candara"/>
              </a:rPr>
              <a:t>half-equation method</a:t>
            </a:r>
            <a:r>
              <a:rPr lang="en-US" sz="2400" dirty="0" smtClean="0">
                <a:latin typeface="Candara"/>
                <a:cs typeface="Candara"/>
              </a:rPr>
              <a:t> shows the participation of these aqueous reactants.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8599" y="2407295"/>
            <a:ext cx="7858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1. Separate the reaction into half-equations.</a:t>
            </a:r>
            <a:endParaRPr lang="en-US" sz="2800" baseline="30000" dirty="0" smtClean="0">
              <a:latin typeface="Candara"/>
              <a:cs typeface="Candar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599" y="2915667"/>
            <a:ext cx="7858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2. Balance all elements except O &amp; H.</a:t>
            </a:r>
            <a:endParaRPr lang="en-US" sz="2800" baseline="30000" dirty="0" smtClean="0">
              <a:latin typeface="Candara"/>
              <a:cs typeface="Candar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599" y="3410756"/>
            <a:ext cx="7858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3. Balance O by adding one H2O for every O needed.</a:t>
            </a:r>
            <a:endParaRPr lang="en-US" sz="2800" baseline="30000" dirty="0" smtClean="0">
              <a:latin typeface="Candara"/>
              <a:cs typeface="Candar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599" y="3922557"/>
            <a:ext cx="7858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4. Balance H by adding one H</a:t>
            </a:r>
            <a:r>
              <a:rPr lang="en-US" sz="2800" baseline="30000" dirty="0" smtClean="0">
                <a:latin typeface="Candara"/>
                <a:cs typeface="Candara"/>
              </a:rPr>
              <a:t>+1</a:t>
            </a:r>
            <a:r>
              <a:rPr lang="en-US" sz="2400" dirty="0" smtClean="0">
                <a:latin typeface="Candara"/>
                <a:cs typeface="Candara"/>
              </a:rPr>
              <a:t> for every H needed.</a:t>
            </a:r>
            <a:endParaRPr lang="en-US" sz="2800" baseline="30000" dirty="0" smtClean="0">
              <a:latin typeface="Candara"/>
              <a:cs typeface="Candar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599" y="4409197"/>
            <a:ext cx="7858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5. Balance charge by adding e- to the more positive side.</a:t>
            </a:r>
            <a:endParaRPr lang="en-US" sz="2800" baseline="30000" dirty="0" smtClean="0">
              <a:latin typeface="Candara"/>
              <a:cs typeface="Candar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599" y="4945973"/>
            <a:ext cx="8712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0838" indent="-350838"/>
            <a:r>
              <a:rPr lang="en-US" sz="2400" dirty="0" smtClean="0">
                <a:latin typeface="Candara"/>
                <a:cs typeface="Candara"/>
              </a:rPr>
              <a:t>6. If needed, multiply by factors to add the same number of e- to both half-equations.</a:t>
            </a:r>
            <a:endParaRPr lang="en-US" sz="2800" baseline="30000" dirty="0" smtClean="0">
              <a:latin typeface="Candara"/>
              <a:cs typeface="Candar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599" y="5773743"/>
            <a:ext cx="8710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0838" indent="-350838"/>
            <a:r>
              <a:rPr lang="en-US" sz="2400" dirty="0" smtClean="0">
                <a:latin typeface="Candara"/>
                <a:cs typeface="Candara"/>
              </a:rPr>
              <a:t>7. Add half-equations together, cancel spectators &amp; simplify. </a:t>
            </a:r>
            <a:br>
              <a:rPr lang="en-US" sz="2400" dirty="0" smtClean="0">
                <a:latin typeface="Candara"/>
                <a:cs typeface="Candara"/>
              </a:rPr>
            </a:br>
            <a:r>
              <a:rPr lang="en-US" sz="2400" dirty="0" smtClean="0">
                <a:latin typeface="Candara"/>
                <a:cs typeface="Candara"/>
              </a:rPr>
              <a:t>*All added electrons should cancel.</a:t>
            </a:r>
            <a:endParaRPr lang="en-US" sz="2800" baseline="30000" dirty="0" smtClean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095089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7" grpId="0"/>
      <p:bldP spid="18" grpId="0"/>
      <p:bldP spid="19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2506"/>
            <a:ext cx="21764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Let’s try it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228599" y="692670"/>
            <a:ext cx="875002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Write a balanced equation for this redox reaction in an aqueous acidic solution using the half-equation method:</a:t>
            </a:r>
          </a:p>
          <a:p>
            <a:r>
              <a:rPr lang="en-US" sz="2400" dirty="0">
                <a:latin typeface="Candara"/>
                <a:cs typeface="Candara"/>
              </a:rPr>
              <a:t>	</a:t>
            </a:r>
            <a:r>
              <a:rPr lang="en-US" sz="2400" dirty="0" smtClean="0">
                <a:latin typeface="Candara"/>
                <a:cs typeface="Candara"/>
              </a:rPr>
              <a:t>				Cr2O7</a:t>
            </a:r>
            <a:r>
              <a:rPr lang="en-US" sz="2800" baseline="30000" dirty="0" smtClean="0">
                <a:latin typeface="Candara"/>
                <a:cs typeface="Candara"/>
              </a:rPr>
              <a:t>-2</a:t>
            </a:r>
            <a:r>
              <a:rPr lang="en-US" sz="2400" dirty="0" smtClean="0">
                <a:latin typeface="Candara"/>
                <a:cs typeface="Candara"/>
              </a:rPr>
              <a:t>  +  Fe</a:t>
            </a:r>
            <a:r>
              <a:rPr lang="en-US" sz="2800" baseline="30000" dirty="0" smtClean="0">
                <a:latin typeface="Candara"/>
                <a:cs typeface="Candara"/>
              </a:rPr>
              <a:t>+2</a:t>
            </a:r>
            <a:r>
              <a:rPr lang="en-US" sz="2400" dirty="0" smtClean="0">
                <a:latin typeface="Candara"/>
                <a:cs typeface="Candara"/>
              </a:rPr>
              <a:t>  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  Cr</a:t>
            </a:r>
            <a:r>
              <a:rPr lang="en-US" sz="2800" baseline="30000" dirty="0" smtClean="0">
                <a:latin typeface="Candara"/>
                <a:cs typeface="Candara"/>
                <a:sym typeface="Wingdings"/>
              </a:rPr>
              <a:t>+3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  +  Fe</a:t>
            </a:r>
            <a:r>
              <a:rPr lang="en-US" sz="2800" baseline="30000" dirty="0" smtClean="0">
                <a:latin typeface="Candara"/>
                <a:cs typeface="Candara"/>
                <a:sym typeface="Wingdings"/>
              </a:rPr>
              <a:t>+3</a:t>
            </a:r>
            <a:endParaRPr lang="en-US" sz="2400" baseline="30000" dirty="0" smtClean="0">
              <a:latin typeface="Candara"/>
              <a:cs typeface="Candar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7598" y="1871681"/>
            <a:ext cx="29279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Cr2O7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-2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  		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 		Cr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+3</a:t>
            </a:r>
            <a:endParaRPr lang="en-US" sz="2000" baseline="30000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98518" y="1873674"/>
            <a:ext cx="29532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Fe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+2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  		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 		Fe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+3</a:t>
            </a:r>
            <a:endParaRPr lang="en-US" sz="2000" baseline="30000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775051" y="1841508"/>
            <a:ext cx="2" cy="4074077"/>
          </a:xfrm>
          <a:prstGeom prst="line">
            <a:avLst/>
          </a:prstGeom>
          <a:ln w="57150" cmpd="sng"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67598" y="2308233"/>
            <a:ext cx="30464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Cr2O7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-2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  		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 		2Cr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+3</a:t>
            </a:r>
            <a:endParaRPr lang="en-US" sz="2000" baseline="30000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98518" y="2310226"/>
            <a:ext cx="29532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Fe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+2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  		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 		Fe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+3</a:t>
            </a:r>
            <a:endParaRPr lang="en-US" sz="2000" baseline="30000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7598" y="2810607"/>
            <a:ext cx="405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Cr2O7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-2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   	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 		2Cr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+3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 + 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7H2O</a:t>
            </a:r>
            <a:endParaRPr lang="en-US" baseline="30000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98518" y="2812600"/>
            <a:ext cx="29532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Fe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+2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  		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 		Fe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+3</a:t>
            </a:r>
            <a:endParaRPr lang="en-US" sz="2000" baseline="30000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7598" y="3311795"/>
            <a:ext cx="405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Cr2O7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-2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+14H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+1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 	2Cr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+3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 + 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7H2O</a:t>
            </a:r>
            <a:endParaRPr lang="en-US" baseline="30000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98518" y="3343872"/>
            <a:ext cx="29532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Fe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+2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  		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 		Fe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+3</a:t>
            </a:r>
            <a:endParaRPr lang="en-US" sz="2000" baseline="30000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67598" y="3773460"/>
            <a:ext cx="173571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771502" y="3773460"/>
            <a:ext cx="173571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269214" y="3773460"/>
            <a:ext cx="608359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566418" y="3773460"/>
            <a:ext cx="608359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000487" y="3773460"/>
            <a:ext cx="522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ndara"/>
                <a:cs typeface="Candara"/>
              </a:rPr>
              <a:t>+12</a:t>
            </a:r>
            <a:endParaRPr lang="en-US" sz="2000" baseline="30000" dirty="0" smtClean="0">
              <a:solidFill>
                <a:srgbClr val="FF0000"/>
              </a:solidFill>
              <a:latin typeface="Candara"/>
              <a:cs typeface="Candar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49487" y="3756748"/>
            <a:ext cx="455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ndara"/>
                <a:cs typeface="Candara"/>
              </a:rPr>
              <a:t>+6</a:t>
            </a:r>
            <a:endParaRPr lang="en-US" sz="2000" baseline="30000" dirty="0" smtClean="0">
              <a:solidFill>
                <a:srgbClr val="FF0000"/>
              </a:solidFill>
              <a:latin typeface="Candara"/>
              <a:cs typeface="Candar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61733" y="3790172"/>
            <a:ext cx="43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ndara"/>
                <a:cs typeface="Candara"/>
              </a:rPr>
              <a:t>+2</a:t>
            </a:r>
            <a:endParaRPr lang="en-US" sz="2000" baseline="30000" dirty="0" smtClean="0">
              <a:solidFill>
                <a:srgbClr val="FF0000"/>
              </a:solidFill>
              <a:latin typeface="Candara"/>
              <a:cs typeface="Candar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24868" y="3790172"/>
            <a:ext cx="438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ndara"/>
                <a:cs typeface="Candara"/>
              </a:rPr>
              <a:t>+3</a:t>
            </a:r>
            <a:endParaRPr lang="en-US" sz="2000" baseline="30000" dirty="0" smtClean="0">
              <a:solidFill>
                <a:srgbClr val="FF0000"/>
              </a:solidFill>
              <a:latin typeface="Candara"/>
              <a:cs typeface="Candar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67598" y="4157507"/>
            <a:ext cx="412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Cr2O7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-2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+14H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+1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+6e-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 2Cr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+3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 + 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7H2O</a:t>
            </a:r>
            <a:endParaRPr lang="en-US" baseline="30000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98518" y="4189584"/>
            <a:ext cx="34804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Fe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+2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  		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 		Fe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+3</a:t>
            </a:r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+ 1e-</a:t>
            </a:r>
            <a:endParaRPr lang="en-US" sz="2000" baseline="30000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367598" y="4619172"/>
            <a:ext cx="2062211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801882" y="4619172"/>
            <a:ext cx="173571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299594" y="4619172"/>
            <a:ext cx="608359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596798" y="4619172"/>
            <a:ext cx="1061833" cy="16712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030867" y="4619172"/>
            <a:ext cx="455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ndara"/>
                <a:cs typeface="Candara"/>
              </a:rPr>
              <a:t>+6</a:t>
            </a:r>
            <a:endParaRPr lang="en-US" sz="2000" baseline="30000" dirty="0" smtClean="0">
              <a:solidFill>
                <a:srgbClr val="FF0000"/>
              </a:solidFill>
              <a:latin typeface="Candara"/>
              <a:cs typeface="Candara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479867" y="4602460"/>
            <a:ext cx="455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ndara"/>
                <a:cs typeface="Candara"/>
              </a:rPr>
              <a:t>+6</a:t>
            </a:r>
            <a:endParaRPr lang="en-US" sz="2000" baseline="30000" dirty="0" smtClean="0">
              <a:solidFill>
                <a:srgbClr val="FF0000"/>
              </a:solidFill>
              <a:latin typeface="Candara"/>
              <a:cs typeface="Candara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92113" y="4635884"/>
            <a:ext cx="43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ndara"/>
                <a:cs typeface="Candara"/>
              </a:rPr>
              <a:t>+2</a:t>
            </a:r>
            <a:endParaRPr lang="en-US" sz="2000" baseline="30000" dirty="0" smtClean="0">
              <a:solidFill>
                <a:srgbClr val="FF0000"/>
              </a:solidFill>
              <a:latin typeface="Candara"/>
              <a:cs typeface="Candara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655248" y="4635884"/>
            <a:ext cx="438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ndara"/>
                <a:cs typeface="Candara"/>
              </a:rPr>
              <a:t>+2</a:t>
            </a:r>
            <a:endParaRPr lang="en-US" sz="2000" baseline="30000" dirty="0" smtClean="0">
              <a:solidFill>
                <a:srgbClr val="FF0000"/>
              </a:solidFill>
              <a:latin typeface="Candara"/>
              <a:cs typeface="Candara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10287" y="5945989"/>
            <a:ext cx="6494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Cr2O7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-2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+14H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+1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+6e- +6Fe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+2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 2Cr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+3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 + 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7H2O + 6Fe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+3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+ 6e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-</a:t>
            </a:r>
            <a:endParaRPr lang="en-US" baseline="30000" dirty="0" smtClean="0">
              <a:solidFill>
                <a:srgbClr val="0000FF"/>
              </a:solidFill>
              <a:latin typeface="Candara"/>
              <a:cs typeface="Candara"/>
            </a:endParaRPr>
          </a:p>
          <a:p>
            <a:endParaRPr lang="en-US" baseline="30000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3473085" y="6133134"/>
            <a:ext cx="353819" cy="175081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67598" y="5002570"/>
            <a:ext cx="412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Cr2O7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-2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+14H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+1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+6e-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 2Cr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+3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 + 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7H2O</a:t>
            </a:r>
            <a:endParaRPr lang="en-US" baseline="30000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198518" y="5002570"/>
            <a:ext cx="3673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6Fe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+2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  		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 		6Fe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+3</a:t>
            </a:r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+ 6e-</a:t>
            </a:r>
            <a:endParaRPr lang="en-US" sz="2000" baseline="30000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7596798" y="6110453"/>
            <a:ext cx="353819" cy="175081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4548838" y="1834695"/>
            <a:ext cx="452430" cy="425395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55" name="Oval 54"/>
          <p:cNvSpPr/>
          <p:nvPr/>
        </p:nvSpPr>
        <p:spPr>
          <a:xfrm>
            <a:off x="4548838" y="2308233"/>
            <a:ext cx="452430" cy="425395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56" name="Oval 55"/>
          <p:cNvSpPr/>
          <p:nvPr/>
        </p:nvSpPr>
        <p:spPr>
          <a:xfrm>
            <a:off x="4548838" y="2781771"/>
            <a:ext cx="452430" cy="425395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57" name="Oval 56"/>
          <p:cNvSpPr/>
          <p:nvPr/>
        </p:nvSpPr>
        <p:spPr>
          <a:xfrm>
            <a:off x="4548838" y="3255309"/>
            <a:ext cx="452430" cy="425395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58" name="Oval 57"/>
          <p:cNvSpPr/>
          <p:nvPr/>
        </p:nvSpPr>
        <p:spPr>
          <a:xfrm>
            <a:off x="4548838" y="4129935"/>
            <a:ext cx="452430" cy="425395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n-US" b="1" dirty="0"/>
          </a:p>
        </p:txBody>
      </p:sp>
      <p:sp>
        <p:nvSpPr>
          <p:cNvPr id="59" name="Oval 58"/>
          <p:cNvSpPr/>
          <p:nvPr/>
        </p:nvSpPr>
        <p:spPr>
          <a:xfrm>
            <a:off x="4548838" y="5004561"/>
            <a:ext cx="452430" cy="425395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n-US" b="1" dirty="0"/>
          </a:p>
        </p:txBody>
      </p:sp>
      <p:sp>
        <p:nvSpPr>
          <p:cNvPr id="60" name="Oval 59"/>
          <p:cNvSpPr/>
          <p:nvPr/>
        </p:nvSpPr>
        <p:spPr>
          <a:xfrm>
            <a:off x="4548838" y="6340529"/>
            <a:ext cx="452430" cy="425395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7</a:t>
            </a:r>
            <a:endParaRPr lang="en-US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331886" y="5551184"/>
            <a:ext cx="3795237" cy="4001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/>
                <a:cs typeface="Candara"/>
              </a:rPr>
              <a:t>r</a:t>
            </a:r>
            <a:r>
              <a:rPr lang="en-US" sz="2000" b="1" dirty="0" smtClean="0">
                <a:latin typeface="Candara"/>
                <a:cs typeface="Candara"/>
              </a:rPr>
              <a:t>eduction: </a:t>
            </a:r>
            <a:r>
              <a:rPr lang="en-US" sz="2000" dirty="0" smtClean="0">
                <a:latin typeface="Candara"/>
                <a:cs typeface="Candara"/>
              </a:rPr>
              <a:t>e- added to reactants</a:t>
            </a:r>
            <a:endParaRPr lang="en-US" sz="2000" baseline="30000" dirty="0" smtClean="0">
              <a:latin typeface="Candara"/>
              <a:cs typeface="Candara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69214" y="5551184"/>
            <a:ext cx="3795237" cy="4001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ndara"/>
                <a:cs typeface="Candara"/>
              </a:rPr>
              <a:t>oxidation: </a:t>
            </a:r>
            <a:r>
              <a:rPr lang="en-US" sz="2000" dirty="0" smtClean="0">
                <a:latin typeface="Candara"/>
                <a:cs typeface="Candara"/>
              </a:rPr>
              <a:t>e- added to products</a:t>
            </a:r>
            <a:endParaRPr lang="en-US" sz="2000" baseline="30000" dirty="0" smtClean="0">
              <a:latin typeface="Candara"/>
              <a:cs typeface="Candara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7973182" y="1182040"/>
            <a:ext cx="441891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52D128"/>
                </a:solidFill>
              </a:rPr>
              <a:t>1</a:t>
            </a:r>
            <a:endParaRPr lang="en-US" b="1" dirty="0">
              <a:solidFill>
                <a:srgbClr val="52D1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798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20" grpId="0"/>
      <p:bldP spid="21" grpId="0"/>
      <p:bldP spid="25" grpId="0"/>
      <p:bldP spid="26" grpId="0"/>
      <p:bldP spid="28" grpId="0"/>
      <p:bldP spid="30" grpId="0"/>
      <p:bldP spid="34" grpId="0"/>
      <p:bldP spid="35" grpId="0"/>
      <p:bldP spid="36" grpId="0"/>
      <p:bldP spid="37" grpId="0"/>
      <p:bldP spid="38" grpId="0"/>
      <p:bldP spid="39" grpId="0"/>
      <p:bldP spid="44" grpId="0"/>
      <p:bldP spid="45" grpId="0"/>
      <p:bldP spid="46" grpId="0"/>
      <p:bldP spid="47" grpId="0"/>
      <p:bldP spid="48" grpId="0"/>
      <p:bldP spid="51" grpId="0"/>
      <p:bldP spid="52" grpId="0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2506"/>
            <a:ext cx="1826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Another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228599" y="692670"/>
            <a:ext cx="875002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Write a balanced equation for this redox reaction in an aqueous acidic solution using the half-equation method:</a:t>
            </a:r>
          </a:p>
          <a:p>
            <a:r>
              <a:rPr lang="en-US" sz="2400" dirty="0">
                <a:latin typeface="Candara"/>
                <a:cs typeface="Candara"/>
              </a:rPr>
              <a:t>	</a:t>
            </a:r>
            <a:r>
              <a:rPr lang="en-US" sz="2400" dirty="0" smtClean="0">
                <a:latin typeface="Candara"/>
                <a:cs typeface="Candara"/>
              </a:rPr>
              <a:t>				MnO4</a:t>
            </a:r>
            <a:r>
              <a:rPr lang="en-US" sz="2800" baseline="30000" dirty="0" smtClean="0">
                <a:latin typeface="Candara"/>
                <a:cs typeface="Candara"/>
              </a:rPr>
              <a:t>-</a:t>
            </a:r>
            <a:r>
              <a:rPr lang="en-US" sz="2800" baseline="30000" dirty="0">
                <a:latin typeface="Candara"/>
                <a:cs typeface="Candara"/>
              </a:rPr>
              <a:t>1</a:t>
            </a:r>
            <a:r>
              <a:rPr lang="en-US" sz="2400" dirty="0" smtClean="0">
                <a:latin typeface="Candara"/>
                <a:cs typeface="Candara"/>
              </a:rPr>
              <a:t>  +  Fe</a:t>
            </a:r>
            <a:r>
              <a:rPr lang="en-US" sz="2800" baseline="30000" dirty="0" smtClean="0">
                <a:latin typeface="Candara"/>
                <a:cs typeface="Candara"/>
              </a:rPr>
              <a:t>+2</a:t>
            </a:r>
            <a:r>
              <a:rPr lang="en-US" sz="2400" dirty="0" smtClean="0">
                <a:latin typeface="Candara"/>
                <a:cs typeface="Candara"/>
              </a:rPr>
              <a:t>  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  Mn</a:t>
            </a:r>
            <a:r>
              <a:rPr lang="en-US" sz="2800" baseline="30000" dirty="0" smtClean="0">
                <a:latin typeface="Candara"/>
                <a:cs typeface="Candara"/>
                <a:sym typeface="Wingdings"/>
              </a:rPr>
              <a:t>+2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 +  Fe</a:t>
            </a:r>
            <a:r>
              <a:rPr lang="en-US" sz="2800" baseline="30000" dirty="0" smtClean="0">
                <a:latin typeface="Candara"/>
                <a:cs typeface="Candara"/>
                <a:sym typeface="Wingdings"/>
              </a:rPr>
              <a:t>+3</a:t>
            </a:r>
            <a:endParaRPr lang="en-US" sz="2400" baseline="30000" dirty="0" smtClean="0">
              <a:latin typeface="Candara"/>
              <a:cs typeface="Candar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7598" y="1871681"/>
            <a:ext cx="3053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MnO4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-1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  		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 		Mn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</a:t>
            </a:r>
            <a:r>
              <a:rPr lang="en-US" sz="2400" baseline="300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2</a:t>
            </a:r>
            <a:endParaRPr lang="en-US" sz="2000" baseline="30000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98518" y="1873674"/>
            <a:ext cx="29532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Fe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+2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  		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 		Fe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+3</a:t>
            </a:r>
            <a:endParaRPr lang="en-US" sz="2000" baseline="30000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775051" y="1841508"/>
            <a:ext cx="2" cy="4074077"/>
          </a:xfrm>
          <a:prstGeom prst="line">
            <a:avLst/>
          </a:prstGeom>
          <a:ln w="57150" cmpd="sng"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67598" y="2308233"/>
            <a:ext cx="3049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MnO4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-1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  		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 		Mn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</a:t>
            </a:r>
            <a:r>
              <a:rPr lang="en-US" sz="2400" baseline="300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2</a:t>
            </a:r>
            <a:endParaRPr lang="en-US" sz="2000" baseline="30000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98518" y="2310226"/>
            <a:ext cx="29532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Fe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+2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  		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 		Fe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+3</a:t>
            </a:r>
            <a:endParaRPr lang="en-US" sz="2000" baseline="30000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7598" y="2810607"/>
            <a:ext cx="4071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MnO4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-1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 + 8H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+1 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	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 	Mn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+2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 +  </a:t>
            </a:r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4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H2O</a:t>
            </a:r>
            <a:endParaRPr lang="en-US" baseline="30000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98518" y="2812600"/>
            <a:ext cx="29532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Fe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+2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  		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 		Fe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+3</a:t>
            </a:r>
            <a:endParaRPr lang="en-US" sz="2000" baseline="30000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98518" y="3343872"/>
            <a:ext cx="29532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Fe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+2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  		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 		Fe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+3</a:t>
            </a:r>
            <a:endParaRPr lang="en-US" sz="2000" baseline="30000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67598" y="3773460"/>
            <a:ext cx="173571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771502" y="3773460"/>
            <a:ext cx="173571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269214" y="3773460"/>
            <a:ext cx="608359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566418" y="3773460"/>
            <a:ext cx="608359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000487" y="3773460"/>
            <a:ext cx="435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ndara"/>
                <a:cs typeface="Candara"/>
              </a:rPr>
              <a:t>+</a:t>
            </a:r>
            <a:r>
              <a:rPr lang="en-US" sz="2000" dirty="0">
                <a:solidFill>
                  <a:srgbClr val="FF0000"/>
                </a:solidFill>
                <a:latin typeface="Candara"/>
                <a:cs typeface="Candara"/>
              </a:rPr>
              <a:t>7</a:t>
            </a:r>
            <a:endParaRPr lang="en-US" sz="2000" baseline="30000" dirty="0" smtClean="0">
              <a:solidFill>
                <a:srgbClr val="FF0000"/>
              </a:solidFill>
              <a:latin typeface="Candara"/>
              <a:cs typeface="Candar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49487" y="3756748"/>
            <a:ext cx="43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ndara"/>
                <a:cs typeface="Candara"/>
              </a:rPr>
              <a:t>+2</a:t>
            </a:r>
            <a:endParaRPr lang="en-US" sz="2000" baseline="30000" dirty="0" smtClean="0">
              <a:solidFill>
                <a:srgbClr val="FF0000"/>
              </a:solidFill>
              <a:latin typeface="Candara"/>
              <a:cs typeface="Candar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61733" y="3790172"/>
            <a:ext cx="43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ndara"/>
                <a:cs typeface="Candara"/>
              </a:rPr>
              <a:t>+2</a:t>
            </a:r>
            <a:endParaRPr lang="en-US" sz="2000" baseline="30000" dirty="0" smtClean="0">
              <a:solidFill>
                <a:srgbClr val="FF0000"/>
              </a:solidFill>
              <a:latin typeface="Candara"/>
              <a:cs typeface="Candar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24868" y="3790172"/>
            <a:ext cx="438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ndara"/>
                <a:cs typeface="Candara"/>
              </a:rPr>
              <a:t>+3</a:t>
            </a:r>
            <a:endParaRPr lang="en-US" sz="2000" baseline="30000" dirty="0" smtClean="0">
              <a:solidFill>
                <a:srgbClr val="FF0000"/>
              </a:solidFill>
              <a:latin typeface="Candara"/>
              <a:cs typeface="Candar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67598" y="4157507"/>
            <a:ext cx="4066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MnO4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-</a:t>
            </a:r>
            <a:r>
              <a:rPr lang="en-US" sz="2400" baseline="30000" dirty="0">
                <a:solidFill>
                  <a:srgbClr val="0000FF"/>
                </a:solidFill>
                <a:latin typeface="Candara"/>
                <a:cs typeface="Candara"/>
              </a:rPr>
              <a:t>1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+ 8H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+1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+ 5e-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 Mn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</a:t>
            </a:r>
            <a:r>
              <a:rPr lang="en-US" sz="2400" baseline="300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2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+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4H2O</a:t>
            </a:r>
            <a:endParaRPr lang="en-US" baseline="30000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98518" y="4189584"/>
            <a:ext cx="34804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Fe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+2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  		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 		Fe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+3</a:t>
            </a:r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+ 1e-</a:t>
            </a:r>
            <a:endParaRPr lang="en-US" sz="2000" baseline="30000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367598" y="4619172"/>
            <a:ext cx="2062211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801882" y="4619172"/>
            <a:ext cx="173571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299594" y="4619172"/>
            <a:ext cx="608359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596798" y="4619172"/>
            <a:ext cx="1061833" cy="16712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030867" y="4619172"/>
            <a:ext cx="43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ndara"/>
                <a:cs typeface="Candara"/>
              </a:rPr>
              <a:t>+2</a:t>
            </a:r>
            <a:endParaRPr lang="en-US" sz="2000" baseline="30000" dirty="0" smtClean="0">
              <a:solidFill>
                <a:srgbClr val="FF0000"/>
              </a:solidFill>
              <a:latin typeface="Candara"/>
              <a:cs typeface="Candara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479867" y="4602460"/>
            <a:ext cx="43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ndara"/>
                <a:cs typeface="Candara"/>
              </a:rPr>
              <a:t>+2</a:t>
            </a:r>
            <a:endParaRPr lang="en-US" sz="2000" baseline="30000" dirty="0" smtClean="0">
              <a:solidFill>
                <a:srgbClr val="FF0000"/>
              </a:solidFill>
              <a:latin typeface="Candara"/>
              <a:cs typeface="Candara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92113" y="4635884"/>
            <a:ext cx="43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ndara"/>
                <a:cs typeface="Candara"/>
              </a:rPr>
              <a:t>+2</a:t>
            </a:r>
            <a:endParaRPr lang="en-US" sz="2000" baseline="30000" dirty="0" smtClean="0">
              <a:solidFill>
                <a:srgbClr val="FF0000"/>
              </a:solidFill>
              <a:latin typeface="Candara"/>
              <a:cs typeface="Candara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655248" y="4635884"/>
            <a:ext cx="438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ndara"/>
                <a:cs typeface="Candara"/>
              </a:rPr>
              <a:t>+2</a:t>
            </a:r>
            <a:endParaRPr lang="en-US" sz="2000" baseline="30000" dirty="0" smtClean="0">
              <a:solidFill>
                <a:srgbClr val="FF0000"/>
              </a:solidFill>
              <a:latin typeface="Candara"/>
              <a:cs typeface="Candara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722087" y="5945989"/>
            <a:ext cx="6736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MnO4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-1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+ 8H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+1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+ 5e- + 5Fe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+2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Mn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+2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+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4H2O + 5Fe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+3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+ 5e-</a:t>
            </a:r>
            <a:endParaRPr lang="en-US" sz="2000" baseline="30000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3473085" y="6133134"/>
            <a:ext cx="353819" cy="175081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198518" y="5002570"/>
            <a:ext cx="3647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5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Fe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+2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  		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 		5Fe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+3</a:t>
            </a:r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+ 5e-</a:t>
            </a:r>
            <a:endParaRPr lang="en-US" sz="2000" baseline="30000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7596798" y="6110453"/>
            <a:ext cx="353819" cy="175081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4548838" y="1834695"/>
            <a:ext cx="452430" cy="425395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55" name="Oval 54"/>
          <p:cNvSpPr/>
          <p:nvPr/>
        </p:nvSpPr>
        <p:spPr>
          <a:xfrm>
            <a:off x="4548838" y="2308233"/>
            <a:ext cx="452430" cy="425395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56" name="Oval 55"/>
          <p:cNvSpPr/>
          <p:nvPr/>
        </p:nvSpPr>
        <p:spPr>
          <a:xfrm>
            <a:off x="4548838" y="2781771"/>
            <a:ext cx="452430" cy="425395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57" name="Oval 56"/>
          <p:cNvSpPr/>
          <p:nvPr/>
        </p:nvSpPr>
        <p:spPr>
          <a:xfrm>
            <a:off x="4548838" y="3255309"/>
            <a:ext cx="452430" cy="425395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58" name="Oval 57"/>
          <p:cNvSpPr/>
          <p:nvPr/>
        </p:nvSpPr>
        <p:spPr>
          <a:xfrm>
            <a:off x="4548838" y="4129935"/>
            <a:ext cx="452430" cy="425395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n-US" b="1" dirty="0"/>
          </a:p>
        </p:txBody>
      </p:sp>
      <p:sp>
        <p:nvSpPr>
          <p:cNvPr id="59" name="Oval 58"/>
          <p:cNvSpPr/>
          <p:nvPr/>
        </p:nvSpPr>
        <p:spPr>
          <a:xfrm>
            <a:off x="4548838" y="5004561"/>
            <a:ext cx="452430" cy="425395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n-US" b="1" dirty="0"/>
          </a:p>
        </p:txBody>
      </p:sp>
      <p:sp>
        <p:nvSpPr>
          <p:cNvPr id="60" name="Oval 59"/>
          <p:cNvSpPr/>
          <p:nvPr/>
        </p:nvSpPr>
        <p:spPr>
          <a:xfrm>
            <a:off x="4548838" y="6340529"/>
            <a:ext cx="452430" cy="425395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7</a:t>
            </a:r>
            <a:endParaRPr lang="en-US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331886" y="5551184"/>
            <a:ext cx="3795237" cy="4001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/>
                <a:cs typeface="Candara"/>
              </a:rPr>
              <a:t>r</a:t>
            </a:r>
            <a:r>
              <a:rPr lang="en-US" sz="2000" b="1" dirty="0" smtClean="0">
                <a:latin typeface="Candara"/>
                <a:cs typeface="Candara"/>
              </a:rPr>
              <a:t>eduction: </a:t>
            </a:r>
            <a:r>
              <a:rPr lang="en-US" sz="2000" dirty="0" smtClean="0">
                <a:latin typeface="Candara"/>
                <a:cs typeface="Candara"/>
              </a:rPr>
              <a:t>e- added to reactants</a:t>
            </a:r>
            <a:endParaRPr lang="en-US" sz="2000" baseline="30000" dirty="0" smtClean="0">
              <a:latin typeface="Candara"/>
              <a:cs typeface="Candara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69214" y="5551184"/>
            <a:ext cx="3795237" cy="4001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ndara"/>
                <a:cs typeface="Candara"/>
              </a:rPr>
              <a:t>oxidation: </a:t>
            </a:r>
            <a:r>
              <a:rPr lang="en-US" sz="2000" dirty="0" smtClean="0">
                <a:latin typeface="Candara"/>
                <a:cs typeface="Candara"/>
              </a:rPr>
              <a:t>e- added to products</a:t>
            </a:r>
            <a:endParaRPr lang="en-US" sz="2000" baseline="30000" dirty="0" smtClean="0">
              <a:latin typeface="Candara"/>
              <a:cs typeface="Candara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67527" y="3300284"/>
            <a:ext cx="4071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MnO4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-1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 + 8H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+1 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	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 	Mn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+2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 +  </a:t>
            </a:r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4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H2O</a:t>
            </a:r>
            <a:endParaRPr lang="en-US" baseline="30000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08441" y="4995379"/>
            <a:ext cx="4066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MnO4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-</a:t>
            </a:r>
            <a:r>
              <a:rPr lang="en-US" sz="2400" baseline="30000" dirty="0">
                <a:solidFill>
                  <a:srgbClr val="0000FF"/>
                </a:solidFill>
                <a:latin typeface="Candara"/>
                <a:cs typeface="Candara"/>
              </a:rPr>
              <a:t>1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+ 8H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+1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+ 5e-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 Mn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</a:t>
            </a:r>
            <a:r>
              <a:rPr lang="en-US" sz="2400" baseline="300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2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+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4H2O</a:t>
            </a:r>
            <a:endParaRPr lang="en-US" baseline="30000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7973182" y="1182040"/>
            <a:ext cx="441891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52D128"/>
                </a:solidFill>
              </a:rPr>
              <a:t>2</a:t>
            </a:r>
            <a:endParaRPr lang="en-US" b="1" dirty="0">
              <a:solidFill>
                <a:srgbClr val="52D1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69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20" grpId="0"/>
      <p:bldP spid="21" grpId="0"/>
      <p:bldP spid="25" grpId="0"/>
      <p:bldP spid="26" grpId="0"/>
      <p:bldP spid="30" grpId="0"/>
      <p:bldP spid="34" grpId="0"/>
      <p:bldP spid="35" grpId="0"/>
      <p:bldP spid="36" grpId="0"/>
      <p:bldP spid="37" grpId="0"/>
      <p:bldP spid="38" grpId="0"/>
      <p:bldP spid="39" grpId="0"/>
      <p:bldP spid="44" grpId="0"/>
      <p:bldP spid="45" grpId="0"/>
      <p:bldP spid="46" grpId="0"/>
      <p:bldP spid="47" grpId="0"/>
      <p:bldP spid="48" grpId="0"/>
      <p:bldP spid="52" grpId="0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50" grpId="0"/>
      <p:bldP spid="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2506"/>
            <a:ext cx="191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schemeClr val="bg1"/>
                </a:solidFill>
                <a:latin typeface="Candara"/>
                <a:cs typeface="Candara"/>
              </a:rPr>
              <a:t>Can you?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228599" y="692670"/>
            <a:ext cx="87500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(1</a:t>
            </a:r>
            <a:r>
              <a:rPr lang="en-US" sz="2400" dirty="0" smtClean="0">
                <a:latin typeface="Candara"/>
                <a:cs typeface="Candara"/>
              </a:rPr>
              <a:t>) Define the terms: electricity, electric potential, electric current </a:t>
            </a:r>
            <a:br>
              <a:rPr lang="en-US" sz="2400" dirty="0" smtClean="0">
                <a:latin typeface="Candara"/>
                <a:cs typeface="Candara"/>
              </a:rPr>
            </a:br>
            <a:r>
              <a:rPr lang="en-US" sz="2400" dirty="0" smtClean="0">
                <a:latin typeface="Candara"/>
                <a:cs typeface="Candara"/>
              </a:rPr>
              <a:t>      and electrochemistry? </a:t>
            </a:r>
            <a:endParaRPr lang="en-US" sz="2400" dirty="0" smtClean="0">
              <a:latin typeface="Candara"/>
              <a:cs typeface="Candara"/>
            </a:endParaRPr>
          </a:p>
          <a:p>
            <a:endParaRPr lang="en-US" sz="2400" dirty="0">
              <a:latin typeface="Candara"/>
              <a:cs typeface="Candara"/>
            </a:endParaRPr>
          </a:p>
          <a:p>
            <a:r>
              <a:rPr lang="en-US" sz="2400" dirty="0" smtClean="0">
                <a:latin typeface="Candara"/>
                <a:cs typeface="Candara"/>
              </a:rPr>
              <a:t>(2</a:t>
            </a:r>
            <a:r>
              <a:rPr lang="en-US" sz="2400" dirty="0" smtClean="0">
                <a:latin typeface="Candara"/>
                <a:cs typeface="Candara"/>
              </a:rPr>
              <a:t>) List the steps needed to solve redox problems using the half-</a:t>
            </a:r>
          </a:p>
          <a:p>
            <a:r>
              <a:rPr lang="en-US" sz="2400" dirty="0">
                <a:latin typeface="Candara"/>
                <a:cs typeface="Candara"/>
              </a:rPr>
              <a:t> </a:t>
            </a:r>
            <a:r>
              <a:rPr lang="en-US" sz="2400" dirty="0" smtClean="0">
                <a:latin typeface="Candara"/>
                <a:cs typeface="Candara"/>
              </a:rPr>
              <a:t>     </a:t>
            </a:r>
            <a:r>
              <a:rPr lang="en-US" sz="2400" dirty="0" smtClean="0">
                <a:latin typeface="Candara"/>
                <a:cs typeface="Candara"/>
              </a:rPr>
              <a:t>equation method?</a:t>
            </a:r>
          </a:p>
          <a:p>
            <a:endParaRPr lang="en-US" sz="2400" dirty="0">
              <a:latin typeface="Candara"/>
              <a:cs typeface="Candara"/>
            </a:endParaRPr>
          </a:p>
          <a:p>
            <a:r>
              <a:rPr lang="en-US" sz="2400" dirty="0" smtClean="0">
                <a:latin typeface="Candara"/>
                <a:cs typeface="Candara"/>
              </a:rPr>
              <a:t>(3) Solve redox problems that occur in aqueous, acidic solutions by </a:t>
            </a:r>
            <a:br>
              <a:rPr lang="en-US" sz="2400" dirty="0" smtClean="0">
                <a:latin typeface="Candara"/>
                <a:cs typeface="Candara"/>
              </a:rPr>
            </a:br>
            <a:r>
              <a:rPr lang="en-US" sz="2400" dirty="0" smtClean="0">
                <a:latin typeface="Candara"/>
                <a:cs typeface="Candara"/>
              </a:rPr>
              <a:t>      the half-equation method?</a:t>
            </a:r>
            <a:endParaRPr lang="en-US" sz="2400" dirty="0" smtClean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630322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707</Words>
  <Application>Microsoft Macintosh PowerPoint</Application>
  <PresentationFormat>On-screen Show (4:3)</PresentationFormat>
  <Paragraphs>128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2018-03-19T00:08:45Z</dcterms:created>
  <dcterms:modified xsi:type="dcterms:W3CDTF">2018-03-19T00:09:31Z</dcterms:modified>
</cp:coreProperties>
</file>