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9" d="100"/>
          <a:sy n="19" d="100"/>
        </p:scale>
        <p:origin x="-10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4906-FC30-E142-B98B-2F7D100D87C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C60B-F9A4-284B-823A-1B9C26AC7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4906-FC30-E142-B98B-2F7D100D87C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C60B-F9A4-284B-823A-1B9C26AC7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4906-FC30-E142-B98B-2F7D100D87C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C60B-F9A4-284B-823A-1B9C26AC7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1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4906-FC30-E142-B98B-2F7D100D87C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C60B-F9A4-284B-823A-1B9C26AC7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1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4906-FC30-E142-B98B-2F7D100D87C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C60B-F9A4-284B-823A-1B9C26AC7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77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4906-FC30-E142-B98B-2F7D100D87C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C60B-F9A4-284B-823A-1B9C26AC7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0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4906-FC30-E142-B98B-2F7D100D87C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C60B-F9A4-284B-823A-1B9C26AC7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0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4906-FC30-E142-B98B-2F7D100D87C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C60B-F9A4-284B-823A-1B9C26AC7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848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4906-FC30-E142-B98B-2F7D100D87C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C60B-F9A4-284B-823A-1B9C26AC7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23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4906-FC30-E142-B98B-2F7D100D87C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C60B-F9A4-284B-823A-1B9C26AC7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4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4906-FC30-E142-B98B-2F7D100D87C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7C60B-F9A4-284B-823A-1B9C26AC7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41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94906-FC30-E142-B98B-2F7D100D87CD}" type="datetimeFigureOut">
              <a:rPr lang="en-US" smtClean="0"/>
              <a:t>3/18/18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7C60B-F9A4-284B-823A-1B9C26AC7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099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5. Electrochemistry: terms to know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5634" y="806828"/>
            <a:ext cx="267020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active electrode</a:t>
            </a:r>
          </a:p>
          <a:p>
            <a:r>
              <a:rPr lang="en-US" sz="2000" dirty="0" smtClean="0">
                <a:latin typeface="Candara"/>
                <a:cs typeface="Candara"/>
              </a:rPr>
              <a:t>alkaline battery</a:t>
            </a:r>
          </a:p>
          <a:p>
            <a:r>
              <a:rPr lang="en-US" sz="2000" dirty="0" smtClean="0">
                <a:latin typeface="Candara"/>
                <a:cs typeface="Candara"/>
              </a:rPr>
              <a:t>anode</a:t>
            </a:r>
          </a:p>
          <a:p>
            <a:r>
              <a:rPr lang="en-US" sz="2000" dirty="0" smtClean="0">
                <a:latin typeface="Candara"/>
                <a:cs typeface="Candara"/>
              </a:rPr>
              <a:t>battery</a:t>
            </a:r>
          </a:p>
          <a:p>
            <a:r>
              <a:rPr lang="en-US" sz="2000" dirty="0" smtClean="0">
                <a:latin typeface="Candara"/>
                <a:cs typeface="Candara"/>
              </a:rPr>
              <a:t>cathode</a:t>
            </a:r>
          </a:p>
          <a:p>
            <a:r>
              <a:rPr lang="en-US" sz="2000" dirty="0" err="1" smtClean="0">
                <a:latin typeface="Candara"/>
                <a:cs typeface="Candara"/>
              </a:rPr>
              <a:t>cathodic</a:t>
            </a:r>
            <a:r>
              <a:rPr lang="en-US" sz="2000" dirty="0" smtClean="0">
                <a:latin typeface="Candara"/>
                <a:cs typeface="Candara"/>
              </a:rPr>
              <a:t> </a:t>
            </a:r>
            <a:r>
              <a:rPr lang="en-US" sz="2000" dirty="0" err="1" smtClean="0">
                <a:latin typeface="Candara"/>
                <a:cs typeface="Candara"/>
              </a:rPr>
              <a:t>protecdtion</a:t>
            </a:r>
            <a:endParaRPr lang="en-US" sz="2000" dirty="0" smtClean="0">
              <a:latin typeface="Candara"/>
              <a:cs typeface="Candara"/>
            </a:endParaRPr>
          </a:p>
          <a:p>
            <a:r>
              <a:rPr lang="en-US" sz="2000" dirty="0" smtClean="0">
                <a:latin typeface="Candara"/>
                <a:cs typeface="Candara"/>
              </a:rPr>
              <a:t>cell notation</a:t>
            </a:r>
          </a:p>
          <a:p>
            <a:r>
              <a:rPr lang="en-US" sz="2000" dirty="0" smtClean="0">
                <a:latin typeface="Candara"/>
                <a:cs typeface="Candara"/>
              </a:rPr>
              <a:t>cell potential</a:t>
            </a:r>
          </a:p>
          <a:p>
            <a:r>
              <a:rPr lang="en-US" sz="2000" dirty="0" smtClean="0">
                <a:latin typeface="Candara"/>
                <a:cs typeface="Candara"/>
              </a:rPr>
              <a:t>circuit</a:t>
            </a:r>
          </a:p>
          <a:p>
            <a:r>
              <a:rPr lang="en-US" sz="2000" dirty="0" smtClean="0">
                <a:latin typeface="Candara"/>
                <a:cs typeface="Candara"/>
              </a:rPr>
              <a:t>concentration cell</a:t>
            </a:r>
          </a:p>
          <a:p>
            <a:r>
              <a:rPr lang="en-US" sz="2000" dirty="0" smtClean="0">
                <a:latin typeface="Candara"/>
                <a:cs typeface="Candara"/>
              </a:rPr>
              <a:t>corrosion</a:t>
            </a:r>
          </a:p>
          <a:p>
            <a:r>
              <a:rPr lang="en-US" sz="2000" dirty="0" smtClean="0">
                <a:latin typeface="Candara"/>
                <a:cs typeface="Candara"/>
              </a:rPr>
              <a:t>current</a:t>
            </a:r>
          </a:p>
          <a:p>
            <a:r>
              <a:rPr lang="en-US" sz="2000" dirty="0" smtClean="0">
                <a:latin typeface="Candara"/>
                <a:cs typeface="Candara"/>
              </a:rPr>
              <a:t>dry cell</a:t>
            </a:r>
          </a:p>
          <a:p>
            <a:r>
              <a:rPr lang="en-US" sz="2000" dirty="0" smtClean="0">
                <a:latin typeface="Candara"/>
                <a:cs typeface="Candara"/>
              </a:rPr>
              <a:t>electrical potential</a:t>
            </a:r>
          </a:p>
          <a:p>
            <a:r>
              <a:rPr lang="en-US" sz="2000" dirty="0" smtClean="0">
                <a:latin typeface="Candara"/>
                <a:cs typeface="Candara"/>
              </a:rPr>
              <a:t>electrical work</a:t>
            </a:r>
          </a:p>
          <a:p>
            <a:r>
              <a:rPr lang="en-US" sz="2000" dirty="0" smtClean="0">
                <a:latin typeface="Candara"/>
                <a:cs typeface="Candara"/>
              </a:rPr>
              <a:t>electrolysis</a:t>
            </a:r>
          </a:p>
          <a:p>
            <a:r>
              <a:rPr lang="en-US" sz="2000" dirty="0" smtClean="0">
                <a:latin typeface="Candara"/>
                <a:cs typeface="Candara"/>
              </a:rPr>
              <a:t>Electroplating</a:t>
            </a:r>
          </a:p>
          <a:p>
            <a:r>
              <a:rPr lang="en-US" sz="2000" dirty="0">
                <a:latin typeface="Candara"/>
                <a:cs typeface="Candara"/>
              </a:rPr>
              <a:t>F</a:t>
            </a:r>
            <a:r>
              <a:rPr lang="en-US" sz="2000" dirty="0" smtClean="0">
                <a:latin typeface="Candara"/>
                <a:cs typeface="Candara"/>
              </a:rPr>
              <a:t>araday’s constant</a:t>
            </a:r>
          </a:p>
          <a:p>
            <a:r>
              <a:rPr lang="en-US" sz="2000" dirty="0" smtClean="0">
                <a:latin typeface="Candara"/>
                <a:cs typeface="Candara"/>
              </a:rPr>
              <a:t>fuel cell</a:t>
            </a:r>
            <a:endParaRPr lang="en-US" sz="2000" dirty="0"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03440" y="806828"/>
            <a:ext cx="44228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galvanic cell</a:t>
            </a:r>
          </a:p>
          <a:p>
            <a:r>
              <a:rPr lang="en-US" sz="2000" dirty="0" smtClean="0">
                <a:latin typeface="Candara"/>
                <a:cs typeface="Candara"/>
              </a:rPr>
              <a:t>galvanized iron</a:t>
            </a:r>
          </a:p>
          <a:p>
            <a:r>
              <a:rPr lang="en-US" sz="2000" dirty="0" smtClean="0">
                <a:latin typeface="Candara"/>
                <a:cs typeface="Candara"/>
              </a:rPr>
              <a:t>half-reaction method</a:t>
            </a:r>
          </a:p>
          <a:p>
            <a:r>
              <a:rPr lang="en-US" sz="2000" dirty="0" smtClean="0">
                <a:latin typeface="Candara"/>
                <a:cs typeface="Candara"/>
              </a:rPr>
              <a:t>inert electrode</a:t>
            </a:r>
          </a:p>
          <a:p>
            <a:r>
              <a:rPr lang="en-US" sz="2000" dirty="0" smtClean="0">
                <a:latin typeface="Candara"/>
                <a:cs typeface="Candara"/>
              </a:rPr>
              <a:t>lead acid battery</a:t>
            </a:r>
          </a:p>
          <a:p>
            <a:r>
              <a:rPr lang="en-US" sz="2000" dirty="0" smtClean="0">
                <a:latin typeface="Candara"/>
                <a:cs typeface="Candara"/>
              </a:rPr>
              <a:t>lithium ion battery</a:t>
            </a:r>
          </a:p>
          <a:p>
            <a:r>
              <a:rPr lang="en-US" sz="2000" dirty="0">
                <a:latin typeface="Candara"/>
                <a:cs typeface="Candara"/>
              </a:rPr>
              <a:t>N</a:t>
            </a:r>
            <a:r>
              <a:rPr lang="en-US" sz="2000" dirty="0" smtClean="0">
                <a:latin typeface="Candara"/>
                <a:cs typeface="Candara"/>
              </a:rPr>
              <a:t>ernst equation</a:t>
            </a:r>
          </a:p>
          <a:p>
            <a:r>
              <a:rPr lang="en-US" sz="2000" dirty="0" smtClean="0">
                <a:latin typeface="Candara"/>
                <a:cs typeface="Candara"/>
              </a:rPr>
              <a:t>nickel-cadmium battery</a:t>
            </a:r>
          </a:p>
          <a:p>
            <a:r>
              <a:rPr lang="en-US" sz="2000" dirty="0" err="1" smtClean="0">
                <a:latin typeface="Candara"/>
                <a:cs typeface="Candara"/>
              </a:rPr>
              <a:t>overpotential</a:t>
            </a:r>
            <a:endParaRPr lang="en-US" sz="2000" dirty="0" smtClean="0">
              <a:latin typeface="Candara"/>
              <a:cs typeface="Candara"/>
            </a:endParaRPr>
          </a:p>
          <a:p>
            <a:r>
              <a:rPr lang="en-US" sz="2000" dirty="0" smtClean="0">
                <a:latin typeface="Candara"/>
                <a:cs typeface="Candara"/>
              </a:rPr>
              <a:t>oxidation half-reaction</a:t>
            </a:r>
          </a:p>
          <a:p>
            <a:r>
              <a:rPr lang="en-US" sz="2000" dirty="0" smtClean="0">
                <a:latin typeface="Candara"/>
                <a:cs typeface="Candara"/>
              </a:rPr>
              <a:t>primary battery</a:t>
            </a:r>
          </a:p>
          <a:p>
            <a:r>
              <a:rPr lang="en-US" sz="2000" dirty="0" smtClean="0">
                <a:latin typeface="Candara"/>
                <a:cs typeface="Candara"/>
              </a:rPr>
              <a:t>reduction half-reaction</a:t>
            </a:r>
          </a:p>
          <a:p>
            <a:r>
              <a:rPr lang="en-US" sz="2000" dirty="0" smtClean="0">
                <a:latin typeface="Candara"/>
                <a:cs typeface="Candara"/>
              </a:rPr>
              <a:t>sacrificial anode</a:t>
            </a:r>
          </a:p>
          <a:p>
            <a:r>
              <a:rPr lang="en-US" sz="2000" dirty="0" smtClean="0">
                <a:latin typeface="Candara"/>
                <a:cs typeface="Candara"/>
              </a:rPr>
              <a:t>secondary battery</a:t>
            </a:r>
          </a:p>
          <a:p>
            <a:r>
              <a:rPr lang="en-US" sz="2000" dirty="0" smtClean="0">
                <a:latin typeface="Candara"/>
                <a:cs typeface="Candara"/>
              </a:rPr>
              <a:t>standard cell potential (</a:t>
            </a:r>
            <a:r>
              <a:rPr lang="en-US" sz="2000" dirty="0" err="1">
                <a:latin typeface="Candara"/>
                <a:cs typeface="Candara"/>
              </a:rPr>
              <a:t>E</a:t>
            </a:r>
            <a:r>
              <a:rPr lang="en-US" sz="2000" dirty="0" err="1" smtClean="0">
                <a:latin typeface="Candara"/>
                <a:cs typeface="Candara"/>
              </a:rPr>
              <a:t>°cell</a:t>
            </a:r>
            <a:r>
              <a:rPr lang="en-US" sz="2000" dirty="0" smtClean="0">
                <a:latin typeface="Candara"/>
                <a:cs typeface="Candara"/>
              </a:rPr>
              <a:t>)</a:t>
            </a:r>
          </a:p>
          <a:p>
            <a:r>
              <a:rPr lang="en-US" sz="2000" dirty="0" smtClean="0">
                <a:latin typeface="Candara"/>
                <a:cs typeface="Candara"/>
              </a:rPr>
              <a:t>standard hydrogen electrode (SHE)</a:t>
            </a:r>
          </a:p>
          <a:p>
            <a:r>
              <a:rPr lang="en-US" sz="2000" dirty="0" smtClean="0">
                <a:latin typeface="Candara"/>
                <a:cs typeface="Candara"/>
              </a:rPr>
              <a:t>standard reduction potential (E°)</a:t>
            </a:r>
          </a:p>
          <a:p>
            <a:r>
              <a:rPr lang="en-US" sz="2000" dirty="0" smtClean="0">
                <a:latin typeface="Candara"/>
                <a:cs typeface="Candara"/>
              </a:rPr>
              <a:t>voltaic cell</a:t>
            </a:r>
          </a:p>
        </p:txBody>
      </p:sp>
    </p:spTree>
    <p:extLst>
      <p:ext uri="{BB962C8B-B14F-4D97-AF65-F5344CB8AC3E}">
        <p14:creationId xmlns:p14="http://schemas.microsoft.com/office/powerpoint/2010/main" val="386204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6160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 smtClean="0">
                <a:solidFill>
                  <a:prstClr val="white"/>
                </a:solidFill>
                <a:latin typeface="Candara"/>
                <a:cs typeface="Candara"/>
              </a:rPr>
              <a:t>5. Electrochemistry: equations</a:t>
            </a:r>
            <a:endParaRPr lang="en-US" sz="3600" b="1" dirty="0">
              <a:solidFill>
                <a:prstClr val="white"/>
              </a:solidFill>
              <a:latin typeface="Candara"/>
              <a:cs typeface="Candara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5634" y="806828"/>
            <a:ext cx="7168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Candara"/>
                <a:cs typeface="Candara"/>
              </a:rPr>
              <a:t>E°cell</a:t>
            </a:r>
            <a:r>
              <a:rPr lang="en-US" sz="2400" dirty="0" smtClean="0">
                <a:latin typeface="Candara"/>
                <a:cs typeface="Candara"/>
              </a:rPr>
              <a:t> </a:t>
            </a:r>
            <a:r>
              <a:rPr lang="en-US" sz="2400" dirty="0">
                <a:latin typeface="Candara"/>
                <a:cs typeface="Candara"/>
              </a:rPr>
              <a:t>= </a:t>
            </a:r>
            <a:r>
              <a:rPr lang="en-US" sz="2400" dirty="0" err="1">
                <a:latin typeface="Candara"/>
                <a:cs typeface="Candara"/>
              </a:rPr>
              <a:t>E</a:t>
            </a:r>
            <a:r>
              <a:rPr lang="en-US" sz="2400" dirty="0" err="1" smtClean="0">
                <a:latin typeface="Candara"/>
                <a:cs typeface="Candara"/>
              </a:rPr>
              <a:t>°cathode</a:t>
            </a:r>
            <a:r>
              <a:rPr lang="en-US" sz="2400" dirty="0" smtClean="0">
                <a:latin typeface="Candara"/>
                <a:cs typeface="Candara"/>
              </a:rPr>
              <a:t> - </a:t>
            </a:r>
            <a:r>
              <a:rPr lang="en-US" sz="2400" dirty="0" err="1" smtClean="0">
                <a:latin typeface="Candara"/>
                <a:cs typeface="Candara"/>
              </a:rPr>
              <a:t>E°anode</a:t>
            </a:r>
            <a:endParaRPr lang="en-US" sz="2400" dirty="0">
              <a:latin typeface="Candara"/>
              <a:cs typeface="Candara"/>
            </a:endParaRP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5634" y="1427262"/>
            <a:ext cx="7168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E°cell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= </a:t>
            </a:r>
            <a:r>
              <a:rPr lang="en-US" sz="2400" u="sng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RT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ln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(K)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		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nF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5633" y="2294670"/>
            <a:ext cx="8182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E°cell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= </a:t>
            </a:r>
            <a:r>
              <a:rPr lang="en-US" sz="2400" u="sng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0.0257 V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ln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(K) = </a:t>
            </a:r>
            <a:r>
              <a:rPr lang="en-US" sz="2400" u="sng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0.0592 V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log(K)				@ 25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°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C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		 	n				    n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634" y="3179719"/>
            <a:ext cx="7168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Ecell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=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E°cell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– </a:t>
            </a:r>
            <a:r>
              <a:rPr lang="en-US" sz="2400" u="sng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RT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ln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(Q)		Nernst equation</a:t>
            </a:r>
          </a:p>
          <a:p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	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			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nF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5633" y="4103229"/>
            <a:ext cx="84560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Ecell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= </a:t>
            </a:r>
            <a:r>
              <a:rPr lang="en-US" sz="2400" dirty="0" err="1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E°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cell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- </a:t>
            </a:r>
            <a:r>
              <a:rPr lang="en-US" sz="2400" u="sng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0.0257 V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ln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(Q) = </a:t>
            </a:r>
            <a:r>
              <a:rPr lang="en-US" sz="2400" u="sng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0.0592 V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log(Q)		@ 25°C</a:t>
            </a: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		 	            n				    n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5634" y="4969508"/>
            <a:ext cx="215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ΔG = -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nFEcell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	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5756" y="4969508"/>
            <a:ext cx="2458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BFBFBF"/>
                </a:solidFill>
                <a:latin typeface="Candara"/>
                <a:cs typeface="Candara"/>
              </a:rPr>
              <a:t>ΔG° = </a:t>
            </a:r>
            <a:r>
              <a:rPr lang="en-US" sz="2400" dirty="0">
                <a:solidFill>
                  <a:srgbClr val="BFBFBF"/>
                </a:solidFill>
                <a:latin typeface="Candara"/>
                <a:cs typeface="Candara"/>
              </a:rPr>
              <a:t>- </a:t>
            </a:r>
            <a:r>
              <a:rPr lang="en-US" sz="2400" dirty="0" err="1">
                <a:solidFill>
                  <a:srgbClr val="BFBFBF"/>
                </a:solidFill>
                <a:latin typeface="Candara"/>
                <a:cs typeface="Candara"/>
              </a:rPr>
              <a:t>nFE°</a:t>
            </a:r>
            <a:r>
              <a:rPr lang="en-US" sz="2400" dirty="0" err="1" smtClean="0">
                <a:solidFill>
                  <a:srgbClr val="BFBFBF"/>
                </a:solidFill>
                <a:latin typeface="Candara"/>
                <a:cs typeface="Candara"/>
              </a:rPr>
              <a:t>cell</a:t>
            </a:r>
            <a:endParaRPr lang="en-US" sz="2400" dirty="0">
              <a:solidFill>
                <a:srgbClr val="BFBFBF"/>
              </a:solidFill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5633" y="5592538"/>
            <a:ext cx="3869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w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ele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=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w</a:t>
            </a: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max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 = </a:t>
            </a:r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FEcell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Candara"/>
                <a:cs typeface="Candara"/>
              </a:rPr>
              <a:t>	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5632" y="6197927"/>
            <a:ext cx="3869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ndara"/>
                <a:cs typeface="Candara"/>
              </a:rPr>
              <a:t>Q = (I)(t) = (n)(F)</a:t>
            </a:r>
            <a:endParaRPr lang="en-US" sz="2400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180741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Macintosh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2018-03-19T00:57:06Z</dcterms:created>
  <dcterms:modified xsi:type="dcterms:W3CDTF">2018-03-19T00:57:34Z</dcterms:modified>
</cp:coreProperties>
</file>