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281F-9C8D-5B49-8271-CDE346BDB604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7368-045D-4549-AFC2-8C1DF645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7</a:t>
            </a:r>
            <a:r>
              <a:rPr lang="en-US" sz="3600" b="1" dirty="0" smtClean="0">
                <a:solidFill>
                  <a:prstClr val="white"/>
                </a:solidFill>
                <a:cs typeface="Avenir Heavy"/>
              </a:rPr>
              <a:t>. Chemical bonding</a:t>
            </a:r>
            <a:endParaRPr lang="en-US" sz="3600" b="1" dirty="0">
              <a:solidFill>
                <a:prstClr val="white"/>
              </a:solidFill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85" y="939994"/>
            <a:ext cx="7582038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7</a:t>
            </a:r>
            <a:r>
              <a:rPr lang="en-US" sz="2800" b="1" dirty="0" smtClean="0">
                <a:latin typeface="Candara"/>
                <a:cs typeface="Candara"/>
              </a:rPr>
              <a:t>.1: </a:t>
            </a:r>
            <a:r>
              <a:rPr lang="en-US" sz="2800" b="1" dirty="0">
                <a:latin typeface="Candara"/>
                <a:cs typeface="Candara"/>
              </a:rPr>
              <a:t>I</a:t>
            </a:r>
            <a:r>
              <a:rPr lang="en-US" sz="2800" b="1" dirty="0" smtClean="0">
                <a:latin typeface="Candara"/>
                <a:cs typeface="Candara"/>
              </a:rPr>
              <a:t>onic bonding</a:t>
            </a:r>
            <a:endParaRPr lang="en-US" sz="28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Explain the formation of </a:t>
            </a:r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, anions and ionic compounds</a:t>
            </a:r>
          </a:p>
          <a:p>
            <a:pPr marL="0" lvl="1">
              <a:lnSpc>
                <a:spcPct val="120000"/>
              </a:lnSpc>
            </a:pPr>
            <a:endParaRPr lang="en-US" sz="1000" dirty="0" smtClean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Predict the charge of common metallic and nonmetallic elements and write their electron configuration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85" y="5846531"/>
            <a:ext cx="7202916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Before this section, please check for a Flip exercise!</a:t>
            </a:r>
            <a:endParaRPr lang="en-US" sz="2400" b="1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algn="ctr"/>
            <a:r>
              <a:rPr lang="en-US" sz="2400" i="1" dirty="0" smtClean="0">
                <a:solidFill>
                  <a:srgbClr val="0000FF"/>
                </a:solidFill>
                <a:latin typeface="Candara"/>
                <a:cs typeface="Candara"/>
              </a:rPr>
              <a:t>(Posted on the Module 7 page)</a:t>
            </a:r>
            <a:endParaRPr lang="en-US" sz="24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9522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2506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" y="692670"/>
            <a:ext cx="8750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Describe ionic compounds and their properties?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(2) Explain how formation of ionic compounds is redox chemistry?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8788" indent="-458788"/>
            <a:r>
              <a:rPr lang="en-US" sz="2400" dirty="0" smtClean="0">
                <a:latin typeface="Candara"/>
                <a:cs typeface="Candara"/>
              </a:rPr>
              <a:t>(3) Explain why the formulae of ionic compounds are always empirical formulae?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06400" indent="-406400"/>
            <a:r>
              <a:rPr lang="en-US" sz="2400" dirty="0" smtClean="0">
                <a:latin typeface="Candara"/>
                <a:cs typeface="Candara"/>
              </a:rPr>
              <a:t>(4) Write the electron configuration of ions of main group metals, transition metals and main-group nonmetals.</a:t>
            </a:r>
          </a:p>
        </p:txBody>
      </p:sp>
    </p:spTree>
    <p:extLst>
      <p:ext uri="{BB962C8B-B14F-4D97-AF65-F5344CB8AC3E}">
        <p14:creationId xmlns:p14="http://schemas.microsoft.com/office/powerpoint/2010/main" val="31342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62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What are ionic compounds?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Ionic compounds </a:t>
            </a:r>
            <a:r>
              <a:rPr lang="en-US" sz="2400" dirty="0" smtClean="0">
                <a:latin typeface="Candara"/>
                <a:cs typeface="Candara"/>
              </a:rPr>
              <a:t>(aka salts)</a:t>
            </a:r>
            <a:r>
              <a:rPr lang="en-US" sz="2400" b="1" dirty="0" smtClean="0">
                <a:latin typeface="Candara"/>
                <a:cs typeface="Candara"/>
              </a:rPr>
              <a:t>: </a:t>
            </a:r>
            <a:r>
              <a:rPr lang="en-US" sz="2400" i="1" dirty="0" smtClean="0">
                <a:latin typeface="Candara"/>
                <a:cs typeface="Candara"/>
              </a:rPr>
              <a:t>compounds formed by </a:t>
            </a:r>
            <a:r>
              <a:rPr lang="en-US" sz="2400" i="1" dirty="0" err="1" smtClean="0">
                <a:latin typeface="Candara"/>
                <a:cs typeface="Candara"/>
              </a:rPr>
              <a:t>cations</a:t>
            </a:r>
            <a:r>
              <a:rPr lang="en-US" sz="2400" i="1" dirty="0" smtClean="0">
                <a:latin typeface="Candara"/>
                <a:cs typeface="Candara"/>
              </a:rPr>
              <a:t> and anions held together by ionic bonds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157" y="1562425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Ionic bonds: </a:t>
            </a:r>
            <a:r>
              <a:rPr lang="en-US" sz="2400" i="1" dirty="0" smtClean="0">
                <a:latin typeface="Candara"/>
                <a:cs typeface="Candara"/>
              </a:rPr>
              <a:t>electrostatic forces of attraction between oppositely charged ions (</a:t>
            </a:r>
            <a:r>
              <a:rPr lang="en-US" sz="2400" i="1" dirty="0" err="1" smtClean="0">
                <a:latin typeface="Candara"/>
                <a:cs typeface="Candara"/>
              </a:rPr>
              <a:t>cations</a:t>
            </a:r>
            <a:r>
              <a:rPr lang="en-US" sz="2400" i="1" dirty="0" smtClean="0">
                <a:latin typeface="Candara"/>
                <a:cs typeface="Candara"/>
              </a:rPr>
              <a:t> and anions)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0415"/>
          <a:stretch/>
        </p:blipFill>
        <p:spPr>
          <a:xfrm>
            <a:off x="12330" y="3784756"/>
            <a:ext cx="9144000" cy="27473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6032" y="2459811"/>
            <a:ext cx="88479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Crystalline structure; rigid &amp; brittle; </a:t>
            </a:r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2400" dirty="0" smtClean="0">
                <a:latin typeface="Candara"/>
                <a:cs typeface="Candara"/>
              </a:rPr>
              <a:t>igh melting &amp; boiling points Ionic bonds are strong but water soluble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Ionic solutions are good conductors of electricity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42" y="6453717"/>
            <a:ext cx="140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</a:t>
            </a:r>
            <a:r>
              <a:rPr lang="en-US" b="1" i="1" dirty="0" smtClean="0"/>
              <a:t>odium (Na)</a:t>
            </a:r>
            <a:endParaRPr lang="en-US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72143" y="6444364"/>
            <a:ext cx="152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chlorine (Cl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75007" y="6451119"/>
            <a:ext cx="240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s</a:t>
            </a:r>
            <a:r>
              <a:rPr lang="en-US" b="1" i="1" smtClean="0"/>
              <a:t>odium </a:t>
            </a:r>
            <a:r>
              <a:rPr lang="en-US" b="1" i="1" dirty="0" smtClean="0"/>
              <a:t>chloride (</a:t>
            </a:r>
            <a:r>
              <a:rPr lang="en-US" b="1" i="1" dirty="0" err="1" smtClean="0"/>
              <a:t>NaCl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 rot="19868933">
            <a:off x="309387" y="5095042"/>
            <a:ext cx="22531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violent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with water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868933">
            <a:off x="3425554" y="4981613"/>
            <a:ext cx="11472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poisonous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68933">
            <a:off x="6277021" y="4868184"/>
            <a:ext cx="1676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ssential for life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0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4" grpId="0"/>
      <p:bldP spid="24" grpId="1"/>
      <p:bldP spid="10" grpId="0"/>
      <p:bldP spid="25" grpId="0"/>
      <p:bldP spid="26" grpId="0"/>
      <p:bldP spid="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39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Formation of ionic compounds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Ionic compounds form when atoms </a:t>
            </a:r>
            <a:r>
              <a:rPr lang="en-US" sz="2400" b="1" dirty="0" smtClean="0">
                <a:latin typeface="Candara"/>
                <a:cs typeface="Candara"/>
              </a:rPr>
              <a:t>ionize </a:t>
            </a:r>
            <a:r>
              <a:rPr lang="en-US" sz="2400" dirty="0" smtClean="0">
                <a:latin typeface="Candara"/>
                <a:cs typeface="Candara"/>
              </a:rPr>
              <a:t>in order to create </a:t>
            </a:r>
            <a:r>
              <a:rPr lang="en-US" sz="2400" b="1" dirty="0" smtClean="0">
                <a:latin typeface="Candara"/>
                <a:cs typeface="Candara"/>
              </a:rPr>
              <a:t>full valence shells.</a:t>
            </a:r>
            <a:endParaRPr lang="en-US" sz="2400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6519" y="3714211"/>
            <a:ext cx="457754" cy="457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07998" y="3714211"/>
            <a:ext cx="457754" cy="45781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855731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1327458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82097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88269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6542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2303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885" y="3140479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285" y="4391188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3730" y="503328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4740" y="4410231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2222" y="39477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63935" y="351029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5689" y="317163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5053" y="2864894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925" y="26611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4675" y="4774860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19814" y="4172027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716513" y="3106156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587318" y="453140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8721945" y="497293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197983" y="474704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7840731" y="443045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711536" y="399561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716538" y="354361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936480" y="3123319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215063" y="286489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622841" y="2657953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649608" y="208456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239526" y="227995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516665" y="279033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290167" y="318879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40194" y="450870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806947" y="5071228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299532" y="536488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6285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Na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84308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ndara"/>
                <a:cs typeface="Candara"/>
              </a:rPr>
              <a:t>Cl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58" name="Arc 57"/>
          <p:cNvSpPr/>
          <p:nvPr/>
        </p:nvSpPr>
        <p:spPr>
          <a:xfrm rot="21061360" flipV="1">
            <a:off x="1864789" y="2983965"/>
            <a:ext cx="6222225" cy="1732532"/>
          </a:xfrm>
          <a:prstGeom prst="arc">
            <a:avLst>
              <a:gd name="adj1" fmla="val 10936515"/>
              <a:gd name="adj2" fmla="val 20556968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4963369">
            <a:off x="6909996" y="400510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39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Formation of ionic compounds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Ionic compounds form when atoms </a:t>
            </a:r>
            <a:r>
              <a:rPr lang="en-US" sz="2400" b="1" dirty="0" smtClean="0">
                <a:latin typeface="Candara"/>
                <a:cs typeface="Candara"/>
              </a:rPr>
              <a:t>ionize </a:t>
            </a:r>
            <a:r>
              <a:rPr lang="en-US" sz="2400" dirty="0" smtClean="0">
                <a:latin typeface="Candara"/>
                <a:cs typeface="Candara"/>
              </a:rPr>
              <a:t>in order to create </a:t>
            </a:r>
            <a:r>
              <a:rPr lang="en-US" sz="2400" b="1" dirty="0" smtClean="0">
                <a:latin typeface="Candara"/>
                <a:cs typeface="Candara"/>
              </a:rPr>
              <a:t>full valence shells.</a:t>
            </a:r>
            <a:endParaRPr lang="en-US" sz="2400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6519" y="3714211"/>
            <a:ext cx="457754" cy="457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07998" y="3714211"/>
            <a:ext cx="457754" cy="45781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855731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1327458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82097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88269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6542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2303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885" y="3140479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285" y="4391188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3730" y="503328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4740" y="4410231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2222" y="39477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63935" y="351029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5689" y="317163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5053" y="2864894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925" y="26611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4675" y="4774860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98511" y="3978644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716513" y="3106156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587318" y="453140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8721945" y="497293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197983" y="474704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7840731" y="443045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711536" y="399561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716538" y="354361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936480" y="3123319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215063" y="286489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622841" y="2657953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8649608" y="208456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239526" y="227995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516665" y="279033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290167" y="318879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40194" y="450870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806947" y="5071228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299532" y="536488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6285" y="5779574"/>
            <a:ext cx="8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Na</a:t>
            </a:r>
            <a:r>
              <a:rPr lang="en-US" sz="2800" b="1" baseline="30000" dirty="0" smtClean="0">
                <a:latin typeface="Candara"/>
                <a:cs typeface="Candara"/>
              </a:rPr>
              <a:t>+1</a:t>
            </a:r>
            <a:endParaRPr lang="en-US" sz="2800" i="1" baseline="30000" dirty="0" smtClean="0">
              <a:latin typeface="Candara"/>
              <a:cs typeface="Candar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84308" y="5779574"/>
            <a:ext cx="76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Cl</a:t>
            </a:r>
            <a:r>
              <a:rPr lang="en-US" sz="2800" b="1" baseline="30000" dirty="0" smtClean="0">
                <a:latin typeface="Candara"/>
                <a:cs typeface="Candara"/>
              </a:rPr>
              <a:t>-1</a:t>
            </a:r>
            <a:endParaRPr lang="en-US" sz="2800" i="1" baseline="30000" dirty="0" smtClean="0">
              <a:latin typeface="Candara"/>
              <a:cs typeface="Candar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47346" y="2064757"/>
            <a:ext cx="518980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Simultaneous redox reactions.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Metals have low-</a:t>
            </a:r>
            <a:r>
              <a:rPr lang="en-US" sz="2400" dirty="0" err="1" smtClean="0">
                <a:latin typeface="Candara"/>
                <a:cs typeface="Candara"/>
              </a:rPr>
              <a:t>ish</a:t>
            </a:r>
            <a:r>
              <a:rPr lang="en-US" sz="2400" dirty="0" smtClean="0">
                <a:latin typeface="Candara"/>
                <a:cs typeface="Candara"/>
              </a:rPr>
              <a:t> ionization energies.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Non-metals have high electron affinities.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Ionic compounds have neutral charges: equal number of positive and negative charges.</a:t>
            </a:r>
          </a:p>
        </p:txBody>
      </p:sp>
      <p:sp>
        <p:nvSpPr>
          <p:cNvPr id="59" name="Arc 58"/>
          <p:cNvSpPr/>
          <p:nvPr/>
        </p:nvSpPr>
        <p:spPr>
          <a:xfrm rot="21061360" flipV="1">
            <a:off x="1864789" y="2983965"/>
            <a:ext cx="6222225" cy="1732532"/>
          </a:xfrm>
          <a:prstGeom prst="arc">
            <a:avLst>
              <a:gd name="adj1" fmla="val 10936515"/>
              <a:gd name="adj2" fmla="val 20556968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14963369">
            <a:off x="6909996" y="400510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32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Net zero charge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Ionic compounds must have </a:t>
            </a:r>
            <a:r>
              <a:rPr lang="en-US" sz="2400" b="1" dirty="0" smtClean="0">
                <a:latin typeface="Candara"/>
                <a:cs typeface="Candara"/>
              </a:rPr>
              <a:t>overall, or net, zero charges.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83885" y="140521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Combine aluminum and oxygen to create an ionic compound.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6669" y="2074170"/>
            <a:ext cx="219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Al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+3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O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-2</a:t>
            </a:r>
            <a:endParaRPr lang="en-US" sz="28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57653" y="2074170"/>
            <a:ext cx="0" cy="130505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1668365" y="2291142"/>
            <a:ext cx="0" cy="130505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39069" y="2917561"/>
            <a:ext cx="184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+6         -6</a:t>
            </a:r>
            <a:endParaRPr lang="en-US" sz="28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31117" y="2476072"/>
            <a:ext cx="184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2          3</a:t>
            </a:r>
            <a:endParaRPr lang="en-US" sz="28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1671" y="2493630"/>
            <a:ext cx="219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Al2O3</a:t>
            </a:r>
            <a:endParaRPr lang="en-US" sz="28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973182" y="1847346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1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6286" y="3762761"/>
            <a:ext cx="8330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Remember that the formulas of ionic compounds are always </a:t>
            </a:r>
            <a:r>
              <a:rPr lang="en-US" sz="2400" b="1" dirty="0" smtClean="0">
                <a:latin typeface="Candara"/>
                <a:cs typeface="Candara"/>
              </a:rPr>
              <a:t>empirical formulas</a:t>
            </a:r>
            <a:r>
              <a:rPr lang="en-US" sz="2400" dirty="0" smtClean="0">
                <a:latin typeface="Candara"/>
                <a:cs typeface="Candara"/>
              </a:rPr>
              <a:t>. </a:t>
            </a: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In reality, the number of ions in a crystal of ionic compound varies, but the </a:t>
            </a:r>
            <a:r>
              <a:rPr lang="en-US" sz="2400" b="1" dirty="0" smtClean="0">
                <a:latin typeface="Candara"/>
                <a:cs typeface="Candara"/>
              </a:rPr>
              <a:t>ratio</a:t>
            </a:r>
            <a:r>
              <a:rPr lang="en-US" sz="2400" dirty="0" smtClean="0">
                <a:latin typeface="Candara"/>
                <a:cs typeface="Candara"/>
              </a:rPr>
              <a:t> of </a:t>
            </a:r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 to anions is </a:t>
            </a:r>
            <a:r>
              <a:rPr lang="en-US" sz="2400" b="1" dirty="0" smtClean="0">
                <a:latin typeface="Candara"/>
                <a:cs typeface="Candara"/>
              </a:rPr>
              <a:t>constant</a:t>
            </a:r>
            <a:r>
              <a:rPr lang="en-US" sz="2400" dirty="0" smtClean="0">
                <a:latin typeface="Candara"/>
                <a:cs typeface="Candara"/>
              </a:rPr>
              <a:t> and defined by the salt’s formula.</a:t>
            </a:r>
          </a:p>
        </p:txBody>
      </p:sp>
    </p:spTree>
    <p:extLst>
      <p:ext uri="{BB962C8B-B14F-4D97-AF65-F5344CB8AC3E}">
        <p14:creationId xmlns:p14="http://schemas.microsoft.com/office/powerpoint/2010/main" val="177037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88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Crystal lattice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Ionic compounds form </a:t>
            </a:r>
            <a:r>
              <a:rPr lang="en-US" sz="2400" b="1" dirty="0" smtClean="0">
                <a:latin typeface="Candara"/>
                <a:cs typeface="Candara"/>
              </a:rPr>
              <a:t>crystals (aka crystal lattice)</a:t>
            </a:r>
            <a:r>
              <a:rPr lang="en-US" sz="2400" dirty="0" smtClean="0">
                <a:latin typeface="Candara"/>
                <a:cs typeface="Candara"/>
              </a:rPr>
              <a:t>, as structure in which </a:t>
            </a:r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 and anions alternate and surround each other. 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910"/>
          <a:stretch/>
        </p:blipFill>
        <p:spPr>
          <a:xfrm>
            <a:off x="1473200" y="2899313"/>
            <a:ext cx="6197600" cy="3592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886" y="1649097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Ions are held together by </a:t>
            </a:r>
            <a:r>
              <a:rPr lang="en-US" sz="2400" b="1" dirty="0" smtClean="0">
                <a:latin typeface="Candara"/>
                <a:cs typeface="Candara"/>
              </a:rPr>
              <a:t>electrostatic force </a:t>
            </a:r>
            <a:r>
              <a:rPr lang="en-US" sz="2400" dirty="0" smtClean="0">
                <a:latin typeface="Candara"/>
                <a:cs typeface="Candara"/>
              </a:rPr>
              <a:t>(opposite charge).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886" y="2244392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Size</a:t>
            </a:r>
            <a:r>
              <a:rPr lang="en-US" sz="2400" dirty="0" smtClean="0">
                <a:latin typeface="Candara"/>
                <a:cs typeface="Candara"/>
              </a:rPr>
              <a:t> of crystals varies with the number of ions in the crystal &amp; conditions under which</a:t>
            </a:r>
            <a:br>
              <a:rPr lang="en-US" sz="2400" dirty="0" smtClean="0">
                <a:latin typeface="Candara"/>
                <a:cs typeface="Candara"/>
              </a:rPr>
            </a:br>
            <a:r>
              <a:rPr lang="en-US" sz="2400" dirty="0" smtClean="0">
                <a:latin typeface="Candara"/>
                <a:cs typeface="Candara"/>
              </a:rPr>
              <a:t>the crystal is ‘grown’.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433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13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Electronic structure of </a:t>
            </a:r>
            <a:r>
              <a:rPr lang="en-US" sz="3600" b="1" dirty="0" err="1" smtClean="0">
                <a:solidFill>
                  <a:prstClr val="white"/>
                </a:solidFill>
                <a:latin typeface="Candara"/>
                <a:cs typeface="Candara"/>
              </a:rPr>
              <a:t>cations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u="sng" dirty="0" smtClean="0">
                <a:latin typeface="Candara"/>
                <a:cs typeface="Candara"/>
              </a:rPr>
              <a:t>lose electrons </a:t>
            </a:r>
            <a:r>
              <a:rPr lang="en-US" sz="2400" dirty="0" smtClean="0">
                <a:latin typeface="Candara"/>
                <a:cs typeface="Candara"/>
              </a:rPr>
              <a:t>to get down to a full valence shell.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886" y="1402123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 smtClean="0">
                <a:latin typeface="Candara"/>
                <a:cs typeface="Candara"/>
              </a:rPr>
              <a:t>Groups 1A &amp; 2A</a:t>
            </a:r>
            <a:r>
              <a:rPr lang="en-US" sz="2400" dirty="0" smtClean="0">
                <a:latin typeface="Candara"/>
                <a:cs typeface="Candara"/>
              </a:rPr>
              <a:t>: (electropositive) lose all valence shell e-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Isoelectronic with previous noble gas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Charge = group number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66" y="2738340"/>
            <a:ext cx="84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 smtClean="0">
                <a:latin typeface="Candara"/>
                <a:cs typeface="Candara"/>
              </a:rPr>
              <a:t>Groups 12A &amp; 17A</a:t>
            </a:r>
            <a:r>
              <a:rPr lang="en-US" sz="2400" dirty="0" smtClean="0">
                <a:latin typeface="Candara"/>
                <a:cs typeface="Candara"/>
              </a:rPr>
              <a:t>: lose all valence shell e-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Charge = group # - 10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166" y="3772800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 smtClean="0">
                <a:latin typeface="Candara"/>
                <a:cs typeface="Candara"/>
              </a:rPr>
              <a:t>Transition / inner transition metals</a:t>
            </a:r>
            <a:r>
              <a:rPr lang="en-US" sz="2400" dirty="0" smtClean="0">
                <a:latin typeface="Candara"/>
                <a:cs typeface="Candara"/>
              </a:rPr>
              <a:t>: usually +2 or +3 charge from </a:t>
            </a:r>
            <a:r>
              <a:rPr lang="en-US" sz="2400" i="1" dirty="0" smtClean="0">
                <a:latin typeface="Candara"/>
                <a:cs typeface="Candara"/>
              </a:rPr>
              <a:t>losing their outermost s electrons first, followed by an electron or two from the next-to-outermost shell</a:t>
            </a:r>
          </a:p>
        </p:txBody>
      </p:sp>
    </p:spTree>
    <p:extLst>
      <p:ext uri="{BB962C8B-B14F-4D97-AF65-F5344CB8AC3E}">
        <p14:creationId xmlns:p14="http://schemas.microsoft.com/office/powerpoint/2010/main" val="233722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759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Write the electron configurations of the Cr</a:t>
            </a:r>
            <a:r>
              <a:rPr lang="en-US" sz="2800" baseline="30000" dirty="0" smtClean="0">
                <a:latin typeface="Candara"/>
                <a:cs typeface="Candara"/>
              </a:rPr>
              <a:t>+3</a:t>
            </a:r>
            <a:r>
              <a:rPr lang="en-US" sz="2400" dirty="0" smtClean="0">
                <a:latin typeface="Candara"/>
                <a:cs typeface="Candara"/>
              </a:rPr>
              <a:t> and Zn</a:t>
            </a:r>
            <a:r>
              <a:rPr lang="en-US" sz="2800" baseline="30000" dirty="0" smtClean="0">
                <a:latin typeface="Candara"/>
                <a:cs typeface="Candara"/>
              </a:rPr>
              <a:t>+2 </a:t>
            </a:r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973182" y="1194629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2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606" y="1753081"/>
            <a:ext cx="2503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Zn: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10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Cr: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5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5278" y="2310992"/>
            <a:ext cx="241664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7518" y="1858927"/>
            <a:ext cx="18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remove e-</a:t>
            </a:r>
            <a:endParaRPr lang="en-US" sz="2400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5398" y="1781983"/>
            <a:ext cx="2503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Zn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10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4s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0</a:t>
            </a:r>
            <a:endParaRPr lang="en-US" sz="28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Cr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+3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0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886" y="3552475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Write the electron configurations of the K</a:t>
            </a:r>
            <a:r>
              <a:rPr lang="en-US" sz="2800" baseline="30000" dirty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and Mg</a:t>
            </a:r>
            <a:r>
              <a:rPr lang="en-US" sz="2800" baseline="300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cs typeface="Candara"/>
              </a:rPr>
              <a:t>cations</a:t>
            </a:r>
            <a:r>
              <a:rPr lang="en-US" sz="2400" dirty="0" smtClean="0">
                <a:latin typeface="Candara"/>
                <a:cs typeface="Candara"/>
              </a:rPr>
              <a:t>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73182" y="4010840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198" y="4392879"/>
            <a:ext cx="2503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K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4s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1</a:t>
            </a:r>
            <a:endParaRPr lang="en-US" sz="28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Mg: [Ne] 3s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29870" y="4950790"/>
            <a:ext cx="241664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2110" y="4498725"/>
            <a:ext cx="18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remove e-</a:t>
            </a:r>
            <a:endParaRPr lang="en-US" sz="2400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9990" y="4421781"/>
            <a:ext cx="2503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K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0</a:t>
            </a: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Mg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[Ne] 3s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0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298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 animBg="1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1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Electronic structures of anions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Most monoatomic anions form when atoms fill s &amp; p orbitals and become </a:t>
            </a:r>
            <a:r>
              <a:rPr lang="en-US" sz="2400" b="1" dirty="0" smtClean="0">
                <a:latin typeface="Candara"/>
                <a:cs typeface="Candara"/>
              </a:rPr>
              <a:t>isoelectronic with the next noble gas</a:t>
            </a:r>
            <a:r>
              <a:rPr lang="en-US" sz="2400" dirty="0" smtClean="0">
                <a:latin typeface="Candara"/>
                <a:cs typeface="Candara"/>
              </a:rPr>
              <a:t>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3886" y="194714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Write the electron configurations of the Se</a:t>
            </a:r>
            <a:r>
              <a:rPr lang="en-US" sz="2800" baseline="30000" dirty="0" smtClean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and I</a:t>
            </a:r>
            <a:r>
              <a:rPr lang="en-US" sz="2800" baseline="30000" dirty="0" smtClean="0">
                <a:latin typeface="Candara"/>
                <a:cs typeface="Candara"/>
              </a:rPr>
              <a:t> </a:t>
            </a:r>
            <a:r>
              <a:rPr lang="en-US" sz="2400" dirty="0" smtClean="0">
                <a:latin typeface="Candara"/>
                <a:cs typeface="Candara"/>
              </a:rPr>
              <a:t>anions.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73182" y="198212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4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198" y="2575856"/>
            <a:ext cx="3030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Se: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3d104s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4p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4</a:t>
            </a:r>
            <a:endParaRPr lang="en-US" sz="28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[Kr] 4d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10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5s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5d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5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4350" y="3133767"/>
            <a:ext cx="241664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6590" y="2681702"/>
            <a:ext cx="18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dd e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-</a:t>
            </a:r>
            <a:endParaRPr lang="en-US" sz="2400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3294" y="2623699"/>
            <a:ext cx="3030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Se: [</a:t>
            </a:r>
            <a:r>
              <a:rPr lang="en-US" sz="2400" dirty="0" err="1" smtClean="0">
                <a:solidFill>
                  <a:srgbClr val="0000FF"/>
                </a:solidFill>
                <a:latin typeface="Candara"/>
                <a:cs typeface="Candara"/>
              </a:rPr>
              <a:t>Ar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] 3d104s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4p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6</a:t>
            </a:r>
          </a:p>
          <a:p>
            <a:endParaRPr lang="en-US" sz="2400" b="1" i="1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: [Kr] 4d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10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5s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5d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6</a:t>
            </a:r>
            <a:endParaRPr lang="en-US" sz="24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886" y="428704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Write the electron configurations of the P atom </a:t>
            </a:r>
            <a:r>
              <a:rPr lang="en-US" sz="2400" u="sng" dirty="0" smtClean="0">
                <a:latin typeface="Candara"/>
                <a:cs typeface="Candara"/>
              </a:rPr>
              <a:t>and</a:t>
            </a:r>
            <a:r>
              <a:rPr lang="en-US" sz="2400" dirty="0" smtClean="0">
                <a:latin typeface="Candara"/>
                <a:cs typeface="Candara"/>
              </a:rPr>
              <a:t> anion.</a:t>
            </a:r>
            <a:endParaRPr lang="en-US" sz="2400" b="1" i="1" dirty="0" smtClean="0">
              <a:latin typeface="Candara"/>
              <a:cs typeface="Candar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73182" y="432202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5</a:t>
            </a:r>
            <a:endParaRPr lang="en-US" b="1" dirty="0">
              <a:solidFill>
                <a:srgbClr val="52D12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884" y="5003963"/>
            <a:ext cx="3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P: [Ne] 3s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3p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12110" y="5280661"/>
            <a:ext cx="241664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4350" y="4828596"/>
            <a:ext cx="18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sz="2400" smtClean="0">
                <a:solidFill>
                  <a:srgbClr val="0000FF"/>
                </a:solidFill>
                <a:latin typeface="Candara"/>
                <a:cs typeface="Candara"/>
              </a:rPr>
              <a:t>dd 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-</a:t>
            </a:r>
            <a:endParaRPr lang="en-US" sz="2400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7246" y="5040883"/>
            <a:ext cx="3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P: [Ne] 3s</a:t>
            </a:r>
            <a:r>
              <a:rPr lang="en-US" sz="28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3p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6</a:t>
            </a:r>
            <a:endParaRPr lang="en-US" sz="28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2993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 animBg="1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Macintosh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3</cp:revision>
  <dcterms:created xsi:type="dcterms:W3CDTF">2018-04-23T12:32:02Z</dcterms:created>
  <dcterms:modified xsi:type="dcterms:W3CDTF">2018-04-25T17:51:20Z</dcterms:modified>
</cp:coreProperties>
</file>