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2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6B2B1-36E4-EE4E-87D4-DACF68A7D58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D0083-3CED-5E46-805F-40A35E9E5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0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8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5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2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FC23-6610-D24B-9DA0-86BD4340C49F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0DDEF-775A-414D-A439-401E7CBF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4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3953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7. Chemical bonding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7.1:  Ionic bonding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7.2:  Covalent bonding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7.3:  Lewis symbols &amp; structures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7.4:  Formal charges &amp; resonance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7.5:  Strengths of ionic &amp; covalent bonds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7.6: Molecular structure &amp; polarity	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4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036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Writing Lewis structures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Steps:</a:t>
            </a:r>
          </a:p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Count total number of valence electrons (including charge).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pPr marL="457200" indent="-457200">
              <a:buFont typeface="Wingdings" pitchFamily="2" charset="2"/>
              <a:buAutoNum type="arabicParenBoth" startAt="2"/>
            </a:pPr>
            <a:r>
              <a:rPr lang="en-US" sz="2400" dirty="0">
                <a:latin typeface="Candara"/>
                <a:cs typeface="Candara"/>
              </a:rPr>
              <a:t>Draw symbols for each atom, placing the least electronegative atom (</a:t>
            </a:r>
            <a:r>
              <a:rPr lang="en-US" sz="2400" u="sng" dirty="0">
                <a:latin typeface="Candara"/>
                <a:cs typeface="Candara"/>
              </a:rPr>
              <a:t>or carbon, or the unique atom</a:t>
            </a:r>
            <a:r>
              <a:rPr lang="en-US" sz="2400" dirty="0">
                <a:latin typeface="Candara"/>
                <a:cs typeface="Candara"/>
              </a:rPr>
              <a:t>) in the center.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(3)  Connect each atom with a single bond at a cost of 2 </a:t>
            </a:r>
            <a:r>
              <a:rPr lang="en-US" sz="2400" dirty="0" err="1">
                <a:latin typeface="Candara"/>
                <a:cs typeface="Candara"/>
              </a:rPr>
              <a:t>ve</a:t>
            </a:r>
            <a:r>
              <a:rPr lang="en-US" sz="2400" dirty="0">
                <a:latin typeface="Candara"/>
                <a:cs typeface="Candara"/>
              </a:rPr>
              <a:t>- each.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(4)  Distribute remaining </a:t>
            </a:r>
            <a:r>
              <a:rPr lang="en-US" sz="2400" dirty="0" err="1">
                <a:latin typeface="Candara"/>
                <a:cs typeface="Candara"/>
              </a:rPr>
              <a:t>ve</a:t>
            </a:r>
            <a:r>
              <a:rPr lang="en-US" sz="2400" dirty="0">
                <a:latin typeface="Candara"/>
                <a:cs typeface="Candara"/>
              </a:rPr>
              <a:t>- as lone pairs around the outermost </a:t>
            </a:r>
          </a:p>
          <a:p>
            <a:r>
              <a:rPr lang="en-US" sz="2400" dirty="0">
                <a:latin typeface="Candara"/>
                <a:cs typeface="Candara"/>
              </a:rPr>
              <a:t>       atoms to give each an octet.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(5)  Place any remaining </a:t>
            </a:r>
            <a:r>
              <a:rPr lang="en-US" sz="2400" dirty="0" err="1">
                <a:latin typeface="Candara"/>
                <a:cs typeface="Candara"/>
              </a:rPr>
              <a:t>ve</a:t>
            </a:r>
            <a:r>
              <a:rPr lang="en-US" sz="2400" dirty="0">
                <a:latin typeface="Candara"/>
                <a:cs typeface="Candara"/>
              </a:rPr>
              <a:t>- on the central atom.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(6) If the central atom </a:t>
            </a:r>
            <a:r>
              <a:rPr lang="en-US" sz="2400" dirty="0" err="1">
                <a:latin typeface="Candara"/>
                <a:cs typeface="Candara"/>
              </a:rPr>
              <a:t>doesn</a:t>
            </a:r>
            <a:r>
              <a:rPr lang="uk-UA" sz="2400" dirty="0">
                <a:latin typeface="Candara"/>
                <a:cs typeface="Candara"/>
              </a:rPr>
              <a:t>’</a:t>
            </a:r>
            <a:r>
              <a:rPr lang="en-US" sz="2400" dirty="0">
                <a:latin typeface="Candara"/>
                <a:cs typeface="Candara"/>
              </a:rPr>
              <a:t>t have an octet, create multiple </a:t>
            </a:r>
          </a:p>
          <a:p>
            <a:r>
              <a:rPr lang="en-US" sz="2400" dirty="0">
                <a:latin typeface="Candara"/>
                <a:cs typeface="Candara"/>
              </a:rPr>
              <a:t>       bonds to it using </a:t>
            </a:r>
            <a:r>
              <a:rPr lang="en-US" sz="2400" dirty="0" err="1">
                <a:latin typeface="Candara"/>
                <a:cs typeface="Candara"/>
              </a:rPr>
              <a:t>ve</a:t>
            </a:r>
            <a:r>
              <a:rPr lang="en-US" sz="2400" dirty="0">
                <a:latin typeface="Candara"/>
                <a:cs typeface="Candara"/>
              </a:rPr>
              <a:t>- from the outer atoms.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6711" y="5536328"/>
            <a:ext cx="773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SiH4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8801" y="6179304"/>
            <a:ext cx="2566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4 + (4x1) =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7001" y="5350907"/>
            <a:ext cx="620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1.90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520" y="5365553"/>
            <a:ext cx="627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2.20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328" y="5767160"/>
            <a:ext cx="1411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 – Si – H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51323" y="5085547"/>
            <a:ext cx="1411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0608" y="6062285"/>
            <a:ext cx="1411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5389A03-030F-EE43-801E-9AB0C19051FE}"/>
              </a:ext>
            </a:extLst>
          </p:cNvPr>
          <p:cNvGrpSpPr/>
          <p:nvPr/>
        </p:nvGrpSpPr>
        <p:grpSpPr>
          <a:xfrm>
            <a:off x="5403482" y="5565608"/>
            <a:ext cx="507925" cy="242761"/>
            <a:chOff x="5621331" y="3422111"/>
            <a:chExt cx="989802" cy="242761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572F8B0-0A53-1347-9995-B0AF54B34EFC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F1BCD01-CFF6-7046-9352-CF1E3E5C49C6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964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00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these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Draw Lewis structures for these:</a:t>
            </a:r>
          </a:p>
          <a:p>
            <a:r>
              <a:rPr lang="en-US" sz="2400" dirty="0">
                <a:latin typeface="Candara"/>
                <a:cs typeface="Candara"/>
              </a:rPr>
              <a:t>	CHO2</a:t>
            </a:r>
            <a:r>
              <a:rPr lang="en-US" sz="2800" baseline="30000" dirty="0">
                <a:latin typeface="Candara"/>
                <a:cs typeface="Candara"/>
              </a:rPr>
              <a:t>-1</a:t>
            </a:r>
          </a:p>
          <a:p>
            <a:r>
              <a:rPr lang="en-US" sz="2400" dirty="0">
                <a:latin typeface="Candara"/>
                <a:cs typeface="Candara"/>
              </a:rPr>
              <a:t>	NO</a:t>
            </a:r>
            <a:r>
              <a:rPr lang="en-US" sz="2800" baseline="30000" dirty="0">
                <a:latin typeface="Candara"/>
                <a:cs typeface="Candara"/>
              </a:rPr>
              <a:t>+1</a:t>
            </a:r>
          </a:p>
          <a:p>
            <a:r>
              <a:rPr lang="en-US" sz="2400" dirty="0">
                <a:latin typeface="Candara"/>
                <a:cs typeface="Candara"/>
              </a:rPr>
              <a:t>	OF2</a:t>
            </a:r>
          </a:p>
        </p:txBody>
      </p:sp>
      <p:sp>
        <p:nvSpPr>
          <p:cNvPr id="55" name="Oval 54"/>
          <p:cNvSpPr/>
          <p:nvPr/>
        </p:nvSpPr>
        <p:spPr>
          <a:xfrm>
            <a:off x="7900049" y="1222153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45881" y="4426460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30246" y="4413719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6200" y="1870532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22568" y="2235007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64615" y="3127385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52944" y="3281495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0527" y="2801947"/>
            <a:ext cx="105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CHO2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617" y="3162667"/>
            <a:ext cx="3507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4 + 1 + (2x6) + 1 = 18</a:t>
            </a:r>
          </a:p>
        </p:txBody>
      </p:sp>
      <p:sp>
        <p:nvSpPr>
          <p:cNvPr id="6" name="TextBox 5"/>
          <p:cNvSpPr txBox="1"/>
          <p:nvPr/>
        </p:nvSpPr>
        <p:spPr>
          <a:xfrm rot="18715887">
            <a:off x="852698" y="2426980"/>
            <a:ext cx="493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2.5</a:t>
            </a:r>
          </a:p>
        </p:txBody>
      </p:sp>
      <p:sp>
        <p:nvSpPr>
          <p:cNvPr id="12" name="TextBox 11"/>
          <p:cNvSpPr txBox="1"/>
          <p:nvPr/>
        </p:nvSpPr>
        <p:spPr>
          <a:xfrm rot="18435119">
            <a:off x="1130290" y="2426981"/>
            <a:ext cx="627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2.20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98664" y="2627036"/>
            <a:ext cx="1411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         C </a:t>
            </a:r>
          </a:p>
        </p:txBody>
      </p:sp>
      <p:sp>
        <p:nvSpPr>
          <p:cNvPr id="16" name="TextBox 15"/>
          <p:cNvSpPr txBox="1"/>
          <p:nvPr/>
        </p:nvSpPr>
        <p:spPr>
          <a:xfrm rot="18715887">
            <a:off x="1494872" y="2425485"/>
            <a:ext cx="499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3.5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46500" y="2893717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2700000">
            <a:off x="5455583" y="3161128"/>
            <a:ext cx="462182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8900000" flipV="1">
            <a:off x="5466911" y="2646538"/>
            <a:ext cx="462182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92203" y="2136647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09843" y="3147255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O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8900000" flipV="1">
            <a:off x="5415345" y="2583192"/>
            <a:ext cx="462182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32927" y="4083381"/>
            <a:ext cx="81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NO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5017" y="4444101"/>
            <a:ext cx="2505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5 + 6 - 1 = 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2088" y="4444101"/>
            <a:ext cx="1411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         O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459924" y="471078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51584" y="4804481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51584" y="4603208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70398" y="5805844"/>
            <a:ext cx="69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OF2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2488" y="6166564"/>
            <a:ext cx="2730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6 + (2x7) = 20</a:t>
            </a:r>
          </a:p>
        </p:txBody>
      </p:sp>
      <p:sp>
        <p:nvSpPr>
          <p:cNvPr id="42" name="TextBox 41"/>
          <p:cNvSpPr txBox="1"/>
          <p:nvPr/>
        </p:nvSpPr>
        <p:spPr>
          <a:xfrm rot="18715887">
            <a:off x="1046437" y="5499943"/>
            <a:ext cx="499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3.5</a:t>
            </a:r>
          </a:p>
        </p:txBody>
      </p:sp>
      <p:sp>
        <p:nvSpPr>
          <p:cNvPr id="43" name="TextBox 42"/>
          <p:cNvSpPr txBox="1"/>
          <p:nvPr/>
        </p:nvSpPr>
        <p:spPr>
          <a:xfrm rot="18715887">
            <a:off x="1417708" y="5499943"/>
            <a:ext cx="526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4.0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23416" y="5730462"/>
            <a:ext cx="2268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         O         F 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436719" y="6012047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08681" y="6012047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022927" y="5734714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40208" y="5717073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81456" y="5468599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81456" y="5841126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12088" y="5462177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34072" y="5853278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96125" y="5469165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91178" y="5861200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46576" y="2881738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493FD55-1B51-8841-A209-D9C42CA20AAA}"/>
              </a:ext>
            </a:extLst>
          </p:cNvPr>
          <p:cNvGrpSpPr/>
          <p:nvPr/>
        </p:nvGrpSpPr>
        <p:grpSpPr>
          <a:xfrm rot="18842947">
            <a:off x="5166386" y="2226872"/>
            <a:ext cx="507925" cy="242761"/>
            <a:chOff x="5621331" y="3422111"/>
            <a:chExt cx="989802" cy="242761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1A02FE56-A517-9F46-9539-A4C64157FFC7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37E1390-6FC8-6344-89CA-92F85E3EBF33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F29ED0E-203F-C949-A0FB-F13329547890}"/>
              </a:ext>
            </a:extLst>
          </p:cNvPr>
          <p:cNvGrpSpPr/>
          <p:nvPr/>
        </p:nvGrpSpPr>
        <p:grpSpPr>
          <a:xfrm rot="2856304">
            <a:off x="5275410" y="3197515"/>
            <a:ext cx="507925" cy="242761"/>
            <a:chOff x="5621331" y="3422111"/>
            <a:chExt cx="989802" cy="242761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A0D97B14-04FC-3C47-9FCD-5921CD18CE20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ABB1BA5-DC6B-2E4D-838B-1D82835A66DD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E4797FB-5C47-BD42-B00D-BC3D82114775}"/>
              </a:ext>
            </a:extLst>
          </p:cNvPr>
          <p:cNvGrpSpPr/>
          <p:nvPr/>
        </p:nvGrpSpPr>
        <p:grpSpPr>
          <a:xfrm>
            <a:off x="4630489" y="2498869"/>
            <a:ext cx="507925" cy="242761"/>
            <a:chOff x="5621331" y="3422111"/>
            <a:chExt cx="989802" cy="242761"/>
          </a:xfrm>
        </p:grpSpPr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98AC1E29-2206-E642-AF43-844BEFE133E1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E9D3D3B-E9BE-4A45-AC0B-F9C257EFDC21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596763B-BC6F-0F41-A350-2EA58979A2B1}"/>
              </a:ext>
            </a:extLst>
          </p:cNvPr>
          <p:cNvGrpSpPr/>
          <p:nvPr/>
        </p:nvGrpSpPr>
        <p:grpSpPr>
          <a:xfrm>
            <a:off x="4492537" y="4149206"/>
            <a:ext cx="507925" cy="242761"/>
            <a:chOff x="5621331" y="3422111"/>
            <a:chExt cx="989802" cy="242761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7228A8D9-F562-2445-BDCF-BAB283B62305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E1FAD41-8264-D14B-B9C6-47DD5A59BC34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FB6F769-6E06-734C-A423-1E23B7F29DC1}"/>
              </a:ext>
            </a:extLst>
          </p:cNvPr>
          <p:cNvGrpSpPr/>
          <p:nvPr/>
        </p:nvGrpSpPr>
        <p:grpSpPr>
          <a:xfrm>
            <a:off x="5243774" y="5471271"/>
            <a:ext cx="507925" cy="242761"/>
            <a:chOff x="5621331" y="3422111"/>
            <a:chExt cx="989802" cy="242761"/>
          </a:xfrm>
        </p:grpSpPr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7BD8E08-9A12-4844-A9BD-FF0B22DA6F34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C8BFA7A-4D14-B646-A418-FA5622659571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94AA3A05-3D02-E84B-94E3-B5490E80B047}"/>
              </a:ext>
            </a:extLst>
          </p:cNvPr>
          <p:cNvSpPr txBox="1"/>
          <p:nvPr/>
        </p:nvSpPr>
        <p:spPr>
          <a:xfrm rot="18715887">
            <a:off x="1404773" y="3779504"/>
            <a:ext cx="499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3.5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CE8917-CF75-C74B-B2BE-FB6EB962FA60}"/>
              </a:ext>
            </a:extLst>
          </p:cNvPr>
          <p:cNvSpPr txBox="1"/>
          <p:nvPr/>
        </p:nvSpPr>
        <p:spPr>
          <a:xfrm rot="18715887">
            <a:off x="1098841" y="3744592"/>
            <a:ext cx="51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3.0</a:t>
            </a:r>
          </a:p>
        </p:txBody>
      </p:sp>
    </p:spTree>
    <p:extLst>
      <p:ext uri="{BB962C8B-B14F-4D97-AF65-F5344CB8AC3E}">
        <p14:creationId xmlns:p14="http://schemas.microsoft.com/office/powerpoint/2010/main" val="200720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1" grpId="0"/>
      <p:bldP spid="23" grpId="0"/>
      <p:bldP spid="25" grpId="0"/>
      <p:bldP spid="33" grpId="0"/>
      <p:bldP spid="27" grpId="0"/>
      <p:bldP spid="2" grpId="0"/>
      <p:bldP spid="10" grpId="0"/>
      <p:bldP spid="6" grpId="0"/>
      <p:bldP spid="12" grpId="0"/>
      <p:bldP spid="13" grpId="0"/>
      <p:bldP spid="16" grpId="0"/>
      <p:bldP spid="19" grpId="0"/>
      <p:bldP spid="20" grpId="0"/>
      <p:bldP spid="29" grpId="0"/>
      <p:bldP spid="30" grpId="0"/>
      <p:bldP spid="31" grpId="0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26" grpId="0"/>
      <p:bldP spid="7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001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these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NASA’s Cassini-Huygens mission detected a cloud of toxic hydrogen cyanide (HCN) on Titan, one of Saturn’s moons. Titan’s atmosphere also includes ethane (H3CCH3), acetylene (HCCH) and ammonia (NH3). Draw their Lewis structures!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93075" y="2792228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0527" y="2801947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HCN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617" y="3162667"/>
            <a:ext cx="2510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1+ 4 + 5 = 10</a:t>
            </a:r>
          </a:p>
        </p:txBody>
      </p:sp>
      <p:sp>
        <p:nvSpPr>
          <p:cNvPr id="6" name="TextBox 5"/>
          <p:cNvSpPr txBox="1"/>
          <p:nvPr/>
        </p:nvSpPr>
        <p:spPr>
          <a:xfrm rot="18715887">
            <a:off x="757517" y="2471101"/>
            <a:ext cx="604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2.2</a:t>
            </a:r>
          </a:p>
        </p:txBody>
      </p:sp>
      <p:sp>
        <p:nvSpPr>
          <p:cNvPr id="12" name="TextBox 11"/>
          <p:cNvSpPr txBox="1"/>
          <p:nvPr/>
        </p:nvSpPr>
        <p:spPr>
          <a:xfrm rot="18435119">
            <a:off x="1196977" y="2506910"/>
            <a:ext cx="493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2.5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11474" y="2801947"/>
            <a:ext cx="271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         C         N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59310" y="3068628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32927" y="4083381"/>
            <a:ext cx="1223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H3CCH3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017" y="4444101"/>
            <a:ext cx="3189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(6x1) + (2x4) = 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8048" y="4444101"/>
            <a:ext cx="3155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         C          C          H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265884" y="471078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425" y="3774867"/>
            <a:ext cx="38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075426" y="4697500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910759" y="4707921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70398" y="5805844"/>
            <a:ext cx="924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HCCH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2488" y="6166564"/>
            <a:ext cx="316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(2x1) + (2x4) = 10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075426" y="5952031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093075" y="6113641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8435119">
            <a:off x="1390588" y="2526458"/>
            <a:ext cx="51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3.o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4436077" y="3059260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431119" y="313719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26161" y="2976858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27713" y="3768156"/>
            <a:ext cx="38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10425" y="4749943"/>
            <a:ext cx="38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37607" y="4744014"/>
            <a:ext cx="38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38675" y="5781214"/>
            <a:ext cx="3155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         C          C          H 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286511" y="6047895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096053" y="6034613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931386" y="6045034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53276" y="2140288"/>
            <a:ext cx="742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NH3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35366" y="2501008"/>
            <a:ext cx="2472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5+ (3x1) = 8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40371" y="3313202"/>
            <a:ext cx="39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9800000">
            <a:off x="7464395" y="3794965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800000" flipV="1">
            <a:off x="8148545" y="3801466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V="1">
            <a:off x="7809575" y="3984377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208245" y="3720931"/>
            <a:ext cx="39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62279" y="4129289"/>
            <a:ext cx="39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493403" y="3682539"/>
            <a:ext cx="39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858011" y="3074462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81" name="Oval 80"/>
          <p:cNvSpPr/>
          <p:nvPr/>
        </p:nvSpPr>
        <p:spPr>
          <a:xfrm>
            <a:off x="7900049" y="1857112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11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A5281FC-9924-C04D-8157-96CBD847AB5E}"/>
              </a:ext>
            </a:extLst>
          </p:cNvPr>
          <p:cNvGrpSpPr/>
          <p:nvPr/>
        </p:nvGrpSpPr>
        <p:grpSpPr>
          <a:xfrm>
            <a:off x="3684712" y="2670689"/>
            <a:ext cx="507925" cy="242761"/>
            <a:chOff x="5621331" y="3422111"/>
            <a:chExt cx="989802" cy="242761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B67BA5D1-C905-FA46-810C-A045AA18DAC8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723E6C3-3993-B145-9988-6BF6CEC6F410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76A02C9-2254-854C-84CE-236D33113DE5}"/>
              </a:ext>
            </a:extLst>
          </p:cNvPr>
          <p:cNvGrpSpPr/>
          <p:nvPr/>
        </p:nvGrpSpPr>
        <p:grpSpPr>
          <a:xfrm>
            <a:off x="4425371" y="2630995"/>
            <a:ext cx="507925" cy="242761"/>
            <a:chOff x="5621331" y="3422111"/>
            <a:chExt cx="989802" cy="242761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3EF8D8E-1F03-5144-9CC7-01E4AAB77774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CC36487-424C-D043-8E6C-0B93C9771185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C918BB5-54EF-8D4C-95D5-98502B9D2E55}"/>
              </a:ext>
            </a:extLst>
          </p:cNvPr>
          <p:cNvGrpSpPr/>
          <p:nvPr/>
        </p:nvGrpSpPr>
        <p:grpSpPr>
          <a:xfrm rot="19822006">
            <a:off x="7268420" y="3406768"/>
            <a:ext cx="507925" cy="242761"/>
            <a:chOff x="5621331" y="3422111"/>
            <a:chExt cx="989802" cy="242761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04526C5-4235-0644-B824-BEF44023880A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E20A755-A0C9-9942-930C-7B7C4462D099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681E044-BFCB-4D40-A334-8D4CEE5ED2DB}"/>
              </a:ext>
            </a:extLst>
          </p:cNvPr>
          <p:cNvGrpSpPr/>
          <p:nvPr/>
        </p:nvGrpSpPr>
        <p:grpSpPr>
          <a:xfrm>
            <a:off x="4257659" y="4339214"/>
            <a:ext cx="507925" cy="242761"/>
            <a:chOff x="5621331" y="3422111"/>
            <a:chExt cx="989802" cy="242761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BCD40F68-CC1D-DB4D-993E-72E11E2ED1CE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C80749F-FB22-E544-9F6C-E830C08832CA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245B990-06B5-7843-BABF-964ED943A055}"/>
              </a:ext>
            </a:extLst>
          </p:cNvPr>
          <p:cNvGrpSpPr/>
          <p:nvPr/>
        </p:nvGrpSpPr>
        <p:grpSpPr>
          <a:xfrm>
            <a:off x="4318037" y="5699899"/>
            <a:ext cx="507925" cy="242761"/>
            <a:chOff x="5621331" y="3422111"/>
            <a:chExt cx="989802" cy="242761"/>
          </a:xfrm>
        </p:grpSpPr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A842FF49-D099-6441-BEE5-C7AEE6DDCC85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E55FFBE0-D00D-DC4C-AFD3-C76671C06C67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67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2" grpId="0"/>
      <p:bldP spid="10" grpId="0"/>
      <p:bldP spid="6" grpId="0"/>
      <p:bldP spid="12" grpId="0"/>
      <p:bldP spid="13" grpId="0"/>
      <p:bldP spid="29" grpId="0"/>
      <p:bldP spid="30" grpId="0"/>
      <p:bldP spid="31" grpId="0"/>
      <p:bldP spid="37" grpId="0"/>
      <p:bldP spid="40" grpId="0"/>
      <p:bldP spid="41" grpId="0"/>
      <p:bldP spid="55" grpId="0"/>
      <p:bldP spid="62" grpId="0"/>
      <p:bldP spid="63" grpId="0"/>
      <p:bldP spid="64" grpId="0"/>
      <p:bldP spid="65" grpId="0"/>
      <p:bldP spid="71" grpId="0"/>
      <p:bldP spid="72" grpId="0"/>
      <p:bldP spid="73" grpId="0"/>
      <p:bldP spid="77" grpId="0"/>
      <p:bldP spid="78" grpId="0"/>
      <p:bldP spid="79" grpId="0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153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One more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Both carbon monoxide and carbon dioxide are produced by combustion of fossil fuels. Draw their Lewis structures.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0527" y="2801947"/>
            <a:ext cx="567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CO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617" y="3162667"/>
            <a:ext cx="2199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4 + 6 = 10</a:t>
            </a:r>
          </a:p>
        </p:txBody>
      </p:sp>
      <p:sp>
        <p:nvSpPr>
          <p:cNvPr id="12" name="TextBox 11"/>
          <p:cNvSpPr txBox="1"/>
          <p:nvPr/>
        </p:nvSpPr>
        <p:spPr>
          <a:xfrm rot="18435119">
            <a:off x="682636" y="2336717"/>
            <a:ext cx="885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2.5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28676" y="2801947"/>
            <a:ext cx="271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         O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3994" y="3068628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32927" y="4083381"/>
            <a:ext cx="70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CO2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017" y="4444101"/>
            <a:ext cx="2715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4 + (2x6) = 16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8048" y="4444101"/>
            <a:ext cx="3155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O         C          O       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265884" y="471078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075426" y="4697500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65884" y="462210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8435119">
            <a:off x="1234575" y="2526458"/>
            <a:ext cx="499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3.5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4573994" y="3162667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251134" y="2792228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07163" y="2518729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25457" y="2937097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4563276" y="2974431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21491" y="2790761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35133" y="4420585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60872" y="4408827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6840" y="4177994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91202" y="4557353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39218" y="4545595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939218" y="4190327"/>
            <a:ext cx="388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5069147" y="462210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7900049" y="1222153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12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D087DFF-B468-7F42-9FA3-DED1710F4987}"/>
              </a:ext>
            </a:extLst>
          </p:cNvPr>
          <p:cNvGrpSpPr/>
          <p:nvPr/>
        </p:nvGrpSpPr>
        <p:grpSpPr>
          <a:xfrm>
            <a:off x="4513543" y="2637474"/>
            <a:ext cx="507925" cy="242761"/>
            <a:chOff x="5621331" y="3422111"/>
            <a:chExt cx="989802" cy="242761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AF50CDB-0ABB-6F4E-A18A-7FFB83C61854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7B968AA-4DF7-D245-8948-85283343AE2E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191B383-655E-EC4C-9123-90DE4F810C3F}"/>
              </a:ext>
            </a:extLst>
          </p:cNvPr>
          <p:cNvGrpSpPr/>
          <p:nvPr/>
        </p:nvGrpSpPr>
        <p:grpSpPr>
          <a:xfrm>
            <a:off x="5052553" y="4266089"/>
            <a:ext cx="507925" cy="242761"/>
            <a:chOff x="5621331" y="3422111"/>
            <a:chExt cx="989802" cy="242761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5F457EC-9FC0-5C45-B143-0FD737559482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A8E2C92-6D65-9C40-9E9D-91F7E02303BD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630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  <p:bldP spid="29" grpId="0"/>
      <p:bldP spid="30" grpId="0"/>
      <p:bldP spid="31" grpId="0"/>
      <p:bldP spid="55" grpId="0"/>
      <p:bldP spid="57" grpId="0"/>
      <p:bldP spid="58" grpId="0"/>
      <p:bldP spid="59" grpId="0"/>
      <p:bldP spid="49" grpId="0"/>
      <p:bldP spid="50" grpId="0"/>
      <p:bldP spid="51" grpId="0"/>
      <p:bldP spid="52" grpId="0"/>
      <p:bldP spid="53" grpId="0"/>
      <p:bldP spid="54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655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Exceptions to the octet rule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Chemistry is a field full of exceptions. There are three types of exceptions to the octet rule.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9181" y="1781870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Molecules with an odd number of valence electrons (an unpaired electron).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9181" y="2921544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(2) Molecules whose central atom has </a:t>
            </a:r>
            <a:r>
              <a:rPr lang="en-US" sz="2400" u="sng" dirty="0">
                <a:latin typeface="Candara"/>
                <a:cs typeface="Candara"/>
              </a:rPr>
              <a:t>less than an octet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9181" y="3849986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(3) </a:t>
            </a:r>
            <a:r>
              <a:rPr lang="en-US" sz="2400" dirty="0" err="1">
                <a:latin typeface="Candara"/>
                <a:cs typeface="Candara"/>
              </a:rPr>
              <a:t>Hypervalent</a:t>
            </a:r>
            <a:r>
              <a:rPr lang="en-US" sz="2400" dirty="0">
                <a:latin typeface="Candara"/>
                <a:cs typeface="Candara"/>
              </a:rPr>
              <a:t> molecules whose central atom </a:t>
            </a:r>
            <a:r>
              <a:rPr lang="en-US" sz="2400" u="sng" dirty="0">
                <a:latin typeface="Candara"/>
                <a:cs typeface="Candara"/>
              </a:rPr>
              <a:t>has more than an </a:t>
            </a:r>
            <a:br>
              <a:rPr lang="en-US" sz="2400" u="sng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      </a:t>
            </a:r>
            <a:r>
              <a:rPr lang="en-US" sz="2400" u="sng" dirty="0">
                <a:latin typeface="Candara"/>
                <a:cs typeface="Candara"/>
              </a:rPr>
              <a:t>octet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83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467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(1) Odd-electron molecules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Molecules with an odd number of electrons are </a:t>
            </a:r>
            <a:r>
              <a:rPr lang="en-US" sz="2400" b="1" dirty="0">
                <a:latin typeface="Candara"/>
                <a:cs typeface="Candara"/>
              </a:rPr>
              <a:t>called free radicals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5451" y="1722808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Example</a:t>
            </a:r>
            <a:r>
              <a:rPr lang="en-US" sz="2400" dirty="0">
                <a:latin typeface="Candara"/>
                <a:cs typeface="Candara"/>
              </a:rPr>
              <a:t>: nitric oxide (NO)</a:t>
            </a:r>
          </a:p>
        </p:txBody>
      </p:sp>
      <p:sp>
        <p:nvSpPr>
          <p:cNvPr id="10" name="Oval 9"/>
          <p:cNvSpPr/>
          <p:nvPr/>
        </p:nvSpPr>
        <p:spPr>
          <a:xfrm>
            <a:off x="7900049" y="1839588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549174-6CF4-F545-9312-A89A91613CB5}"/>
              </a:ext>
            </a:extLst>
          </p:cNvPr>
          <p:cNvGrpSpPr/>
          <p:nvPr/>
        </p:nvGrpSpPr>
        <p:grpSpPr>
          <a:xfrm>
            <a:off x="943702" y="2290408"/>
            <a:ext cx="5170941" cy="968815"/>
            <a:chOff x="943702" y="2290408"/>
            <a:chExt cx="5170941" cy="968815"/>
          </a:xfrm>
        </p:grpSpPr>
        <p:sp>
          <p:nvSpPr>
            <p:cNvPr id="11" name="TextBox 10"/>
            <p:cNvSpPr txBox="1"/>
            <p:nvPr/>
          </p:nvSpPr>
          <p:spPr>
            <a:xfrm>
              <a:off x="943702" y="2428226"/>
              <a:ext cx="22667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NO	</a:t>
              </a:r>
            </a:p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#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- = 5 + 6 = 11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47901" y="2586995"/>
              <a:ext cx="22667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N        O	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79572" y="2764109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762428" y="2573347"/>
              <a:ext cx="26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16528" y="2340021"/>
              <a:ext cx="3397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10500" y="2668136"/>
              <a:ext cx="3397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28578" y="2290408"/>
              <a:ext cx="26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179572" y="2845945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8ACC097-11BB-0644-AAFD-8A2D7A3E87C4}"/>
              </a:ext>
            </a:extLst>
          </p:cNvPr>
          <p:cNvSpPr/>
          <p:nvPr/>
        </p:nvSpPr>
        <p:spPr>
          <a:xfrm>
            <a:off x="3976321" y="2539834"/>
            <a:ext cx="143573" cy="117472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9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12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(2) e- deficient molecules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Electron deficient molecules generally have central atoms from groups 2A and 12A, outer hydrogen or other atoms that don</a:t>
            </a:r>
            <a:r>
              <a:rPr lang="uk-UA" sz="2400" dirty="0">
                <a:latin typeface="Candara"/>
                <a:cs typeface="Candara"/>
              </a:rPr>
              <a:t>’</a:t>
            </a:r>
            <a:r>
              <a:rPr lang="en-US" sz="2400" dirty="0">
                <a:latin typeface="Candara"/>
                <a:cs typeface="Candara"/>
              </a:rPr>
              <a:t>t form double bonds.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9181" y="2099408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Example</a:t>
            </a:r>
            <a:r>
              <a:rPr lang="en-US" sz="2400" dirty="0">
                <a:latin typeface="Candara"/>
                <a:cs typeface="Candara"/>
              </a:rPr>
              <a:t>: </a:t>
            </a:r>
            <a:r>
              <a:rPr lang="en-US" sz="2400" dirty="0" err="1">
                <a:latin typeface="Candara"/>
                <a:cs typeface="Candara"/>
              </a:rPr>
              <a:t>berylium</a:t>
            </a:r>
            <a:r>
              <a:rPr lang="en-US" sz="2400" dirty="0">
                <a:latin typeface="Candara"/>
                <a:cs typeface="Candara"/>
              </a:rPr>
              <a:t> </a:t>
            </a:r>
            <a:r>
              <a:rPr lang="en-US" sz="2400" dirty="0" err="1">
                <a:latin typeface="Candara"/>
                <a:cs typeface="Candara"/>
              </a:rPr>
              <a:t>dihydride</a:t>
            </a:r>
            <a:r>
              <a:rPr lang="en-US" sz="2400" dirty="0">
                <a:latin typeface="Candara"/>
                <a:cs typeface="Candara"/>
              </a:rPr>
              <a:t> (BeH2)</a:t>
            </a:r>
          </a:p>
        </p:txBody>
      </p:sp>
      <p:sp>
        <p:nvSpPr>
          <p:cNvPr id="10" name="Oval 9"/>
          <p:cNvSpPr/>
          <p:nvPr/>
        </p:nvSpPr>
        <p:spPr>
          <a:xfrm>
            <a:off x="7900049" y="2157126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C687191-7696-244A-B75A-EDD2A92D29D1}"/>
              </a:ext>
            </a:extLst>
          </p:cNvPr>
          <p:cNvGrpSpPr/>
          <p:nvPr/>
        </p:nvGrpSpPr>
        <p:grpSpPr>
          <a:xfrm>
            <a:off x="943702" y="2745764"/>
            <a:ext cx="5170941" cy="830997"/>
            <a:chOff x="943702" y="2745764"/>
            <a:chExt cx="5170941" cy="830997"/>
          </a:xfrm>
        </p:grpSpPr>
        <p:sp>
          <p:nvSpPr>
            <p:cNvPr id="11" name="TextBox 10"/>
            <p:cNvSpPr txBox="1"/>
            <p:nvPr/>
          </p:nvSpPr>
          <p:spPr>
            <a:xfrm>
              <a:off x="943702" y="2745764"/>
              <a:ext cx="22667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BeH2	</a:t>
              </a:r>
            </a:p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#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- = 2 + 2 = 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47901" y="2904533"/>
              <a:ext cx="22667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H        Be        H	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79572" y="3156295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032560" y="3156295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39389" y="4015923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Example</a:t>
            </a:r>
            <a:r>
              <a:rPr lang="en-US" sz="2400" dirty="0">
                <a:latin typeface="Candara"/>
                <a:cs typeface="Candara"/>
              </a:rPr>
              <a:t>: boron </a:t>
            </a:r>
            <a:r>
              <a:rPr lang="en-US" sz="2400" dirty="0" err="1">
                <a:latin typeface="Candara"/>
                <a:cs typeface="Candara"/>
              </a:rPr>
              <a:t>trifluoride</a:t>
            </a:r>
            <a:r>
              <a:rPr lang="en-US" sz="2400" dirty="0">
                <a:latin typeface="Candara"/>
                <a:cs typeface="Candara"/>
              </a:rPr>
              <a:t> (BF3)</a:t>
            </a:r>
          </a:p>
        </p:txBody>
      </p:sp>
      <p:sp>
        <p:nvSpPr>
          <p:cNvPr id="21" name="Oval 20"/>
          <p:cNvSpPr/>
          <p:nvPr/>
        </p:nvSpPr>
        <p:spPr>
          <a:xfrm>
            <a:off x="7930257" y="4073641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15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E884E4C-0C74-3A4F-A8D5-AFE1F30A6031}"/>
              </a:ext>
            </a:extLst>
          </p:cNvPr>
          <p:cNvGrpSpPr/>
          <p:nvPr/>
        </p:nvGrpSpPr>
        <p:grpSpPr>
          <a:xfrm>
            <a:off x="943702" y="4501573"/>
            <a:ext cx="5865316" cy="1900531"/>
            <a:chOff x="943702" y="4501573"/>
            <a:chExt cx="5865316" cy="1900531"/>
          </a:xfrm>
        </p:grpSpPr>
        <p:sp>
          <p:nvSpPr>
            <p:cNvPr id="22" name="TextBox 21"/>
            <p:cNvSpPr txBox="1"/>
            <p:nvPr/>
          </p:nvSpPr>
          <p:spPr>
            <a:xfrm>
              <a:off x="943702" y="4679921"/>
              <a:ext cx="27077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BF3	</a:t>
              </a:r>
            </a:p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#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- = 3 + (3x7) = 24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26684" y="5280085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B	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91163" y="5794673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67161" y="5829955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41821" y="4527289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2700000">
              <a:off x="5660363" y="5794674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8900000" flipH="1">
              <a:off x="5100245" y="5807684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366011" y="5184763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342845" y="4514431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14309" y="4501573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78684" y="5794673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60700" y="5794673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65087" y="5817328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36551" y="5818369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79050" y="5940439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90649" y="5940439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448171" y="4248907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B3445A0-7947-CF48-AD30-727EC1AD8586}"/>
              </a:ext>
            </a:extLst>
          </p:cNvPr>
          <p:cNvGrpSpPr/>
          <p:nvPr/>
        </p:nvGrpSpPr>
        <p:grpSpPr>
          <a:xfrm>
            <a:off x="5007554" y="2786746"/>
            <a:ext cx="507925" cy="242761"/>
            <a:chOff x="5621331" y="3422111"/>
            <a:chExt cx="989802" cy="242761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B8509CD0-B977-444E-ACDB-C06899B28CFC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3509CB6-C223-BF48-A688-CF61C507D4E8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1B4F8B-9B52-7C45-806A-50D0F519D09B}"/>
              </a:ext>
            </a:extLst>
          </p:cNvPr>
          <p:cNvGrpSpPr/>
          <p:nvPr/>
        </p:nvGrpSpPr>
        <p:grpSpPr>
          <a:xfrm rot="16200000">
            <a:off x="5575861" y="5036956"/>
            <a:ext cx="507925" cy="242761"/>
            <a:chOff x="5621331" y="3422111"/>
            <a:chExt cx="989802" cy="242761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D129938-02C2-7F46-AC07-E9A2548C7711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33B3337-63E8-3D42-B81A-CBC343E05C91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22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0" grpId="0" animBg="1"/>
      <p:bldP spid="20" grpId="0"/>
      <p:bldP spid="21" grpId="0" animBg="1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311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(3) </a:t>
            </a:r>
            <a:r>
              <a:rPr lang="en-US" sz="3600" b="1" dirty="0" err="1">
                <a:solidFill>
                  <a:schemeClr val="bg1"/>
                </a:solidFill>
                <a:latin typeface="Candara"/>
                <a:cs typeface="Candara"/>
              </a:rPr>
              <a:t>Hypervalent</a:t>
            </a:r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 molecules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Elements below the second row of the periodic table can accommodate more than an octet using d orbitals.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9181" y="1764229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Example</a:t>
            </a:r>
            <a:r>
              <a:rPr lang="en-US" sz="2400" dirty="0">
                <a:latin typeface="Candara"/>
                <a:cs typeface="Candara"/>
              </a:rPr>
              <a:t>: phosphorus </a:t>
            </a:r>
            <a:r>
              <a:rPr lang="en-US" sz="2400" dirty="0" err="1">
                <a:latin typeface="Candara"/>
                <a:cs typeface="Candara"/>
              </a:rPr>
              <a:t>pentachloride</a:t>
            </a:r>
            <a:r>
              <a:rPr lang="en-US" sz="2400" dirty="0">
                <a:latin typeface="Candara"/>
                <a:cs typeface="Candara"/>
              </a:rPr>
              <a:t> (PCl5)</a:t>
            </a:r>
          </a:p>
        </p:txBody>
      </p:sp>
      <p:sp>
        <p:nvSpPr>
          <p:cNvPr id="10" name="Oval 9"/>
          <p:cNvSpPr/>
          <p:nvPr/>
        </p:nvSpPr>
        <p:spPr>
          <a:xfrm>
            <a:off x="7900049" y="1821947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389" y="4351102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Example</a:t>
            </a:r>
            <a:r>
              <a:rPr lang="en-US" sz="2400" dirty="0">
                <a:latin typeface="Candara"/>
                <a:cs typeface="Candara"/>
              </a:rPr>
              <a:t>: sulfur hexafluoride (SF6)</a:t>
            </a:r>
          </a:p>
        </p:txBody>
      </p:sp>
      <p:sp>
        <p:nvSpPr>
          <p:cNvPr id="21" name="Oval 20"/>
          <p:cNvSpPr/>
          <p:nvPr/>
        </p:nvSpPr>
        <p:spPr>
          <a:xfrm>
            <a:off x="7930257" y="4408820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65811" y="4407676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94726" y="2026113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0A45F1-FA30-0643-919E-EC12B798ADFD}"/>
              </a:ext>
            </a:extLst>
          </p:cNvPr>
          <p:cNvGrpSpPr/>
          <p:nvPr/>
        </p:nvGrpSpPr>
        <p:grpSpPr>
          <a:xfrm>
            <a:off x="943701" y="2256946"/>
            <a:ext cx="6115516" cy="2006879"/>
            <a:chOff x="943701" y="2256946"/>
            <a:chExt cx="6115516" cy="2006879"/>
          </a:xfrm>
        </p:grpSpPr>
        <p:sp>
          <p:nvSpPr>
            <p:cNvPr id="11" name="TextBox 10"/>
            <p:cNvSpPr txBox="1"/>
            <p:nvPr/>
          </p:nvSpPr>
          <p:spPr>
            <a:xfrm>
              <a:off x="943701" y="2745764"/>
              <a:ext cx="2904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PCl5	</a:t>
              </a:r>
            </a:p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#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- = 5 + (5x7) = 40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1141" y="3045661"/>
              <a:ext cx="22667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         P         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sz="24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902812" y="3297423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755800" y="3297423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>
              <a:off x="5327482" y="2886891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3500000">
              <a:off x="5590395" y="3610292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8100000" flipH="1">
              <a:off x="5054257" y="3622436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758306" y="3643214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sz="24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04447" y="3650104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sz="24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64993" y="2284092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sz="24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33563" y="2256946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6129" y="2266458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70167" y="3032647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654465" y="3620809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67689" y="3647978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65541" y="3652742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439913" y="3020792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08134" y="2789293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18461" y="3181060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46548" y="3802160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795585" y="3788725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777945" y="3370825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590837" y="2789959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19185" y="3181060"/>
              <a:ext cx="619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3ABBE33-CB0D-C44E-8FED-327C8A188CEB}"/>
              </a:ext>
            </a:extLst>
          </p:cNvPr>
          <p:cNvGrpSpPr/>
          <p:nvPr/>
        </p:nvGrpSpPr>
        <p:grpSpPr>
          <a:xfrm>
            <a:off x="943702" y="4625060"/>
            <a:ext cx="5940717" cy="2145866"/>
            <a:chOff x="943702" y="4625060"/>
            <a:chExt cx="5940717" cy="2145866"/>
          </a:xfrm>
        </p:grpSpPr>
        <p:sp>
          <p:nvSpPr>
            <p:cNvPr id="22" name="TextBox 21"/>
            <p:cNvSpPr txBox="1"/>
            <p:nvPr/>
          </p:nvSpPr>
          <p:spPr>
            <a:xfrm>
              <a:off x="943702" y="5015100"/>
              <a:ext cx="32721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SF6	</a:t>
              </a:r>
            </a:p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#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- = 6 + (6x7) = 48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1964" y="5403572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S	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6443" y="5918160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02441" y="5953442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77101" y="465077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2700000">
              <a:off x="5695643" y="5918161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8900000" flipH="1">
              <a:off x="5135525" y="5931171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401291" y="5308250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378125" y="4637918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49589" y="4625060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13964" y="5918160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95980" y="5918160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00367" y="5940815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71831" y="594185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14330" y="606392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25929" y="606392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>
              <a:off x="5400237" y="6063926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2700000">
              <a:off x="5107471" y="5384304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8900000" flipH="1">
              <a:off x="5700961" y="5403571"/>
              <a:ext cx="462181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054860" y="492426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05692" y="4901860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66550" y="6198295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F	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59462" y="6309261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70028" y="463574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99426" y="463574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88637" y="5015100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095007" y="5026847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	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36101" y="4881608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98718" y="4866578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70671" y="6181036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642111" y="6172190"/>
              <a:ext cx="648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	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2E41088-E279-8A43-AB60-B83E62765E06}"/>
              </a:ext>
            </a:extLst>
          </p:cNvPr>
          <p:cNvGrpSpPr/>
          <p:nvPr/>
        </p:nvGrpSpPr>
        <p:grpSpPr>
          <a:xfrm>
            <a:off x="5702284" y="2856348"/>
            <a:ext cx="507925" cy="242761"/>
            <a:chOff x="5621331" y="3422111"/>
            <a:chExt cx="989802" cy="242761"/>
          </a:xfrm>
        </p:grpSpPr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21DA31F0-D2F1-1243-B223-91D39A373E0D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E3486FD-C0E4-6F45-91DD-5C554DFAAE39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B848AA3-A6CB-154E-A57D-16AF8B1EBE1A}"/>
              </a:ext>
            </a:extLst>
          </p:cNvPr>
          <p:cNvGrpSpPr/>
          <p:nvPr/>
        </p:nvGrpSpPr>
        <p:grpSpPr>
          <a:xfrm rot="18799089">
            <a:off x="6085922" y="5442664"/>
            <a:ext cx="507925" cy="242761"/>
            <a:chOff x="5621331" y="3422111"/>
            <a:chExt cx="989802" cy="242761"/>
          </a:xfrm>
        </p:grpSpPr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DB0D8774-D9C4-0544-8C48-C3E6455E5D15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F45C7F7-EE8D-0B46-B0A9-E37282142D41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02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0" grpId="0" animBg="1"/>
      <p:bldP spid="20" grpId="0"/>
      <p:bldP spid="21" grpId="0" animBg="1"/>
      <p:bldP spid="41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Write the Lewis structures for XeF2, XeF4, XeF6 identify any exceptions to the octet rule.</a:t>
            </a:r>
          </a:p>
        </p:txBody>
      </p:sp>
      <p:sp>
        <p:nvSpPr>
          <p:cNvPr id="10" name="Oval 9"/>
          <p:cNvSpPr/>
          <p:nvPr/>
        </p:nvSpPr>
        <p:spPr>
          <a:xfrm>
            <a:off x="7900049" y="106338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3701" y="1669663"/>
            <a:ext cx="290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XeF2	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8 + (2x7) = 22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7807" y="2032630"/>
            <a:ext cx="226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        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 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839478" y="228439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8306" y="2284392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43702" y="5015100"/>
            <a:ext cx="3272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XeF6	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8 + (6x7) = 50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08423" y="5412431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20292" y="5927019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	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96290" y="5962301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	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70950" y="465963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	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2700000">
            <a:off x="7089492" y="5927020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8900000" flipH="1">
            <a:off x="6529374" y="5940030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6795140" y="5317109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71974" y="4646777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43438" y="4633919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07813" y="5927019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89829" y="5927019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4216" y="5949674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65680" y="595071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08179" y="607278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19778" y="607278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9660" y="441653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06833" y="2019616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35339" y="2007761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03560" y="1776262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308504" y="2168028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27503" y="1776928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05955" y="215171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6794086" y="6072785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2700000">
            <a:off x="6501320" y="5393163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8900000" flipH="1">
            <a:off x="7094810" y="5412430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448709" y="493312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	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299541" y="4910719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	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60399" y="6207154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	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53311" y="6318120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463877" y="464460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293275" y="464460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282486" y="5023959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488856" y="5035706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	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29950" y="4890467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92567" y="4875437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64520" y="6189895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35960" y="6181049"/>
            <a:ext cx="64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	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89271" y="2181290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80" name="TextBox 79"/>
          <p:cNvSpPr txBox="1"/>
          <p:nvPr/>
        </p:nvSpPr>
        <p:spPr>
          <a:xfrm rot="1690723">
            <a:off x="5507609" y="1871053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81" name="TextBox 80"/>
          <p:cNvSpPr txBox="1"/>
          <p:nvPr/>
        </p:nvSpPr>
        <p:spPr>
          <a:xfrm rot="19708188">
            <a:off x="5059274" y="1744516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43702" y="3286276"/>
            <a:ext cx="290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XeF4	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- = 8 + (4x7) = 36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465301" y="3692383"/>
            <a:ext cx="226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        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 F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4796972" y="3944145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55800" y="3944145"/>
            <a:ext cx="462181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359443" y="3653426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92833" y="366751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61054" y="3436015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265998" y="3827781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67604" y="3403408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52527" y="383687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11763" y="272036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215332" y="2987909"/>
            <a:ext cx="466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02285" y="4044440"/>
            <a:ext cx="466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|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F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197958" y="4498225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372585" y="297647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130395" y="2966997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097276" y="4392343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373809" y="4415944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</p:txBody>
      </p:sp>
      <p:sp>
        <p:nvSpPr>
          <p:cNvPr id="102" name="TextBox 101"/>
          <p:cNvSpPr txBox="1"/>
          <p:nvPr/>
        </p:nvSpPr>
        <p:spPr>
          <a:xfrm rot="1690723">
            <a:off x="5465877" y="3547528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103" name="TextBox 102"/>
          <p:cNvSpPr txBox="1"/>
          <p:nvPr/>
        </p:nvSpPr>
        <p:spPr>
          <a:xfrm rot="1690723">
            <a:off x="5081840" y="3898739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sp>
        <p:nvSpPr>
          <p:cNvPr id="104" name="TextBox 103"/>
          <p:cNvSpPr txBox="1"/>
          <p:nvPr/>
        </p:nvSpPr>
        <p:spPr>
          <a:xfrm rot="5400000">
            <a:off x="7077524" y="5593177"/>
            <a:ext cx="61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4A1B7CB-066C-A741-B2DA-6E28B81CB75A}"/>
              </a:ext>
            </a:extLst>
          </p:cNvPr>
          <p:cNvGrpSpPr/>
          <p:nvPr/>
        </p:nvGrpSpPr>
        <p:grpSpPr>
          <a:xfrm>
            <a:off x="5783068" y="1906643"/>
            <a:ext cx="507925" cy="242761"/>
            <a:chOff x="5621331" y="3422111"/>
            <a:chExt cx="989802" cy="242761"/>
          </a:xfrm>
        </p:grpSpPr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C95A0120-FC50-7441-8AC2-C38D761305E7}"/>
                </a:ext>
              </a:extLst>
            </p:cNvPr>
            <p:cNvCxnSpPr/>
            <p:nvPr/>
          </p:nvCxnSpPr>
          <p:spPr>
            <a:xfrm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C559601-75FD-AF46-9734-F52BCAB0E700}"/>
                </a:ext>
              </a:extLst>
            </p:cNvPr>
            <p:cNvCxnSpPr/>
            <p:nvPr/>
          </p:nvCxnSpPr>
          <p:spPr>
            <a:xfrm flipH="1">
              <a:off x="5789410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50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2" grpId="0"/>
      <p:bldP spid="23" grpId="0"/>
      <p:bldP spid="26" grpId="0"/>
      <p:bldP spid="27" grpId="0"/>
      <p:bldP spid="28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0" grpId="0"/>
      <p:bldP spid="55" grpId="0"/>
      <p:bldP spid="57" grpId="0"/>
      <p:bldP spid="58" grpId="0"/>
      <p:bldP spid="62" grpId="0"/>
      <p:bldP spid="63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Define the term ‘Lewis symbol’.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Use Lewis symbols to diagram out formation of an ionic </a:t>
            </a:r>
          </a:p>
          <a:p>
            <a:r>
              <a:rPr lang="en-US" sz="2400" dirty="0">
                <a:latin typeface="Candara"/>
                <a:cs typeface="Candara"/>
              </a:rPr>
              <a:t>       compound?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endParaRPr lang="en-US" sz="1000" dirty="0">
              <a:latin typeface="Candara"/>
              <a:cs typeface="Candara"/>
            </a:endParaRPr>
          </a:p>
          <a:p>
            <a:pPr marL="458788" indent="-458788"/>
            <a:r>
              <a:rPr lang="en-US" sz="2400" dirty="0">
                <a:latin typeface="Candara"/>
                <a:cs typeface="Candara"/>
              </a:rPr>
              <a:t>(3) List the steps required to draw the Lewis structure of a covalently bonded compound?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endParaRPr lang="en-US" sz="10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(4) Draw Lewis structures for a wide variety of covalently bonded compounds from their molecular formulas?</a:t>
            </a: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(5) List and explain the three types of exceptions to the octet rule?</a:t>
            </a:r>
          </a:p>
        </p:txBody>
      </p:sp>
    </p:spTree>
    <p:extLst>
      <p:ext uri="{BB962C8B-B14F-4D97-AF65-F5344CB8AC3E}">
        <p14:creationId xmlns:p14="http://schemas.microsoft.com/office/powerpoint/2010/main" val="428412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7. Chemical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229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7.3: Lewis symbols &amp; structures</a:t>
            </a:r>
          </a:p>
          <a:p>
            <a:pPr marL="52388" lvl="1">
              <a:lnSpc>
                <a:spcPct val="120000"/>
              </a:lnSpc>
            </a:pPr>
            <a:endParaRPr lang="en-US" sz="10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Write Lewis symbols for neutral atoms &amp; ions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Draw Lewis structures depicting the bonds in simple molecules.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047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Lewis symbols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Lewis symbols </a:t>
            </a:r>
            <a:r>
              <a:rPr lang="en-US" sz="2400" dirty="0">
                <a:latin typeface="Candara"/>
                <a:cs typeface="Candara"/>
              </a:rPr>
              <a:t>show the number of </a:t>
            </a:r>
            <a:r>
              <a:rPr lang="en-US" sz="2400" b="1" dirty="0">
                <a:latin typeface="Candara"/>
                <a:cs typeface="Candara"/>
              </a:rPr>
              <a:t>valence electrons </a:t>
            </a:r>
            <a:r>
              <a:rPr lang="en-US" sz="2400" dirty="0">
                <a:latin typeface="Candara"/>
                <a:cs typeface="Candara"/>
              </a:rPr>
              <a:t>in an atom using a dot for each valence electron.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969038" y="1657635"/>
            <a:ext cx="930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.Ca.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1317" y="1637397"/>
            <a:ext cx="824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Calcium is in column 2A, so has 2 valence electrons: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31" y="2165738"/>
            <a:ext cx="9144000" cy="431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715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Lewis symbols in redox reactions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43291" y="2087536"/>
            <a:ext cx="386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Na. 			Na</a:t>
            </a:r>
            <a:r>
              <a:rPr lang="en-US" sz="2800" baseline="30000" dirty="0">
                <a:latin typeface="Candara"/>
                <a:cs typeface="Candara"/>
              </a:rPr>
              <a:t>+1</a:t>
            </a:r>
            <a:r>
              <a:rPr lang="en-US" sz="2400" dirty="0">
                <a:latin typeface="Candara"/>
                <a:cs typeface="Candara"/>
              </a:rPr>
              <a:t> + e-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916450" y="2824513"/>
            <a:ext cx="352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.Ca.			Ca</a:t>
            </a:r>
            <a:r>
              <a:rPr lang="en-US" sz="2800" baseline="30000" dirty="0">
                <a:latin typeface="Candara"/>
                <a:cs typeface="Candara"/>
              </a:rPr>
              <a:t>+2 </a:t>
            </a:r>
            <a:r>
              <a:rPr lang="en-US" sz="2400" dirty="0">
                <a:latin typeface="Candara"/>
                <a:cs typeface="Candara"/>
              </a:rPr>
              <a:t>+ 2e-	</a:t>
            </a:r>
            <a:endParaRPr lang="en-US" sz="2800" baseline="30000" dirty="0">
              <a:latin typeface="Candara"/>
              <a:cs typeface="Candara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53775" y="2334245"/>
            <a:ext cx="84039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53775" y="3102885"/>
            <a:ext cx="84039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43291" y="3574479"/>
            <a:ext cx="352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:Cl.	+ e-			      :</a:t>
            </a:r>
            <a:r>
              <a:rPr lang="en-US" sz="2400" dirty="0" err="1">
                <a:latin typeface="Candara"/>
                <a:cs typeface="Candara"/>
              </a:rPr>
              <a:t>Cl</a:t>
            </a:r>
            <a:r>
              <a:rPr lang="en-US" sz="2400" dirty="0">
                <a:latin typeface="Candara"/>
                <a:cs typeface="Candara"/>
              </a:rPr>
              <a:t>:</a:t>
            </a:r>
            <a:r>
              <a:rPr lang="en-US" sz="2800" baseline="30000" dirty="0">
                <a:latin typeface="Candara"/>
                <a:cs typeface="Candara"/>
              </a:rPr>
              <a:t>-1 </a:t>
            </a:r>
            <a:r>
              <a:rPr lang="en-US" sz="2400" dirty="0">
                <a:latin typeface="Candara"/>
                <a:cs typeface="Candara"/>
              </a:rPr>
              <a:t>	</a:t>
            </a:r>
            <a:endParaRPr lang="en-US" sz="2800" baseline="30000" dirty="0">
              <a:latin typeface="Candara"/>
              <a:cs typeface="Candara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73974" y="3834176"/>
            <a:ext cx="84039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55347" y="3700012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5713" y="3304852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8468" y="3307861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7144" y="3718686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5577" y="4350988"/>
            <a:ext cx="352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.S.	+ 2e-			:S:</a:t>
            </a:r>
            <a:r>
              <a:rPr lang="en-US" sz="2800" baseline="30000" dirty="0">
                <a:latin typeface="Candara"/>
                <a:cs typeface="Candara"/>
              </a:rPr>
              <a:t>-2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95791" y="4083244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4889" y="4451539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270346" y="4619605"/>
            <a:ext cx="84039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6088" y="4475178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160" y="4101481"/>
            <a:ext cx="68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	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181" y="736264"/>
            <a:ext cx="8802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Lewis symbols show that: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ndara"/>
                <a:cs typeface="Candara"/>
              </a:rPr>
              <a:t>metals </a:t>
            </a:r>
            <a:r>
              <a:rPr lang="en-US" sz="2400" b="1" dirty="0">
                <a:latin typeface="Candara"/>
                <a:cs typeface="Candara"/>
              </a:rPr>
              <a:t>empty</a:t>
            </a:r>
            <a:r>
              <a:rPr lang="en-US" sz="2400" dirty="0">
                <a:latin typeface="Candara"/>
                <a:cs typeface="Candara"/>
              </a:rPr>
              <a:t> their valence shell when they become cations;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ndara"/>
                <a:cs typeface="Candara"/>
              </a:rPr>
              <a:t>while nonmetals </a:t>
            </a:r>
            <a:r>
              <a:rPr lang="en-US" sz="2400" b="1" dirty="0">
                <a:latin typeface="Candara"/>
                <a:cs typeface="Candara"/>
              </a:rPr>
              <a:t>fill</a:t>
            </a:r>
            <a:r>
              <a:rPr lang="en-US" sz="2400" dirty="0">
                <a:latin typeface="Candara"/>
                <a:cs typeface="Candara"/>
              </a:rPr>
              <a:t> their shells to become anions.</a:t>
            </a:r>
          </a:p>
        </p:txBody>
      </p:sp>
    </p:spTree>
    <p:extLst>
      <p:ext uri="{BB962C8B-B14F-4D97-AF65-F5344CB8AC3E}">
        <p14:creationId xmlns:p14="http://schemas.microsoft.com/office/powerpoint/2010/main" val="366125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681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Lewis symbols formation of salts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4427"/>
            <a:ext cx="9144000" cy="47267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35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Lewis symbols show that spontaneous redox (transfer 0f electrons) occurs when salts form.</a:t>
            </a:r>
          </a:p>
        </p:txBody>
      </p:sp>
      <p:sp>
        <p:nvSpPr>
          <p:cNvPr id="25" name="Curved Down Arrow 24"/>
          <p:cNvSpPr/>
          <p:nvPr/>
        </p:nvSpPr>
        <p:spPr>
          <a:xfrm>
            <a:off x="1718148" y="2558328"/>
            <a:ext cx="2801327" cy="429500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1718148" y="3756468"/>
            <a:ext cx="2801327" cy="429500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flipV="1">
            <a:off x="1381989" y="4450412"/>
            <a:ext cx="3137486" cy="429500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>
            <a:off x="1718148" y="5022663"/>
            <a:ext cx="2801327" cy="429500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 flipV="1">
            <a:off x="1381989" y="5716607"/>
            <a:ext cx="3137486" cy="429500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8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24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Use Lewis symbols and arrows to diagram out the formation of aluminum fluoride from aluminum and chlorine atoms.</a:t>
            </a:r>
          </a:p>
        </p:txBody>
      </p:sp>
      <p:sp>
        <p:nvSpPr>
          <p:cNvPr id="28" name="Curved Down Arrow 27"/>
          <p:cNvSpPr/>
          <p:nvPr/>
        </p:nvSpPr>
        <p:spPr>
          <a:xfrm rot="2322187" flipV="1">
            <a:off x="435810" y="5111757"/>
            <a:ext cx="2138316" cy="444990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479" y="4123326"/>
            <a:ext cx="599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.Al: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02464" y="1872576"/>
            <a:ext cx="2675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Al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+3 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-1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   AlCl3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1720" y="2836881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0411" y="2595766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0671" y="2982536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1329" y="4008993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7288" y="3740812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40280" y="4154648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21586" y="5318437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7545" y="5050256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0537" y="5464092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1" name="Curved Down Arrow 30"/>
          <p:cNvSpPr/>
          <p:nvPr/>
        </p:nvSpPr>
        <p:spPr>
          <a:xfrm flipV="1">
            <a:off x="1262171" y="4584991"/>
            <a:ext cx="1517865" cy="444990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 rot="18746994">
            <a:off x="796138" y="3350906"/>
            <a:ext cx="1812654" cy="287923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909125" y="3542143"/>
            <a:ext cx="730043" cy="718639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Al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+3</a:t>
            </a:r>
          </a:p>
        </p:txBody>
      </p:sp>
      <p:sp>
        <p:nvSpPr>
          <p:cNvPr id="33" name="Oval 32"/>
          <p:cNvSpPr/>
          <p:nvPr/>
        </p:nvSpPr>
        <p:spPr>
          <a:xfrm>
            <a:off x="7520776" y="3028386"/>
            <a:ext cx="803047" cy="86955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34" name="Oval 33"/>
          <p:cNvSpPr/>
          <p:nvPr/>
        </p:nvSpPr>
        <p:spPr>
          <a:xfrm>
            <a:off x="7237644" y="4175518"/>
            <a:ext cx="803047" cy="86955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35" name="Oval 34"/>
          <p:cNvSpPr/>
          <p:nvPr/>
        </p:nvSpPr>
        <p:spPr>
          <a:xfrm>
            <a:off x="6108624" y="3269199"/>
            <a:ext cx="803047" cy="86955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30730" y="2847126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9421" y="2606011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39681" y="2992781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0339" y="4019238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46298" y="3751057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49290" y="4164893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30596" y="5328682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36555" y="5060501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39547" y="5474337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38399" y="2728951"/>
            <a:ext cx="790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endParaRPr lang="en-US" sz="20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04249" y="3840067"/>
            <a:ext cx="790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endParaRPr lang="en-US" sz="20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89055" y="5140723"/>
            <a:ext cx="790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-1</a:t>
            </a:r>
            <a:endParaRPr lang="en-US" sz="20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82270" y="4019238"/>
            <a:ext cx="68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Al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+3</a:t>
            </a:r>
            <a:endParaRPr lang="en-US" sz="24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79423" y="2595766"/>
            <a:ext cx="9478" cy="3867742"/>
          </a:xfrm>
          <a:prstGeom prst="line">
            <a:avLst/>
          </a:prstGeom>
          <a:ln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75270" y="2536787"/>
            <a:ext cx="9478" cy="3867742"/>
          </a:xfrm>
          <a:prstGeom prst="line">
            <a:avLst/>
          </a:prstGeom>
          <a:ln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973182" y="1222153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5600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6" grpId="0"/>
      <p:bldP spid="31" grpId="0" animBg="1"/>
      <p:bldP spid="32" grpId="0" animBg="1"/>
      <p:bldP spid="6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436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Lewis structures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248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Lewis structures </a:t>
            </a:r>
            <a:r>
              <a:rPr lang="en-US" sz="2400" dirty="0">
                <a:latin typeface="Candara"/>
                <a:cs typeface="Candara"/>
              </a:rPr>
              <a:t>are used to show the structure and bonding patterns of covalent molecules.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A pair of shared e- = : = ---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Remember to show the </a:t>
            </a:r>
            <a:r>
              <a:rPr lang="en-US" sz="2400" dirty="0" err="1">
                <a:latin typeface="Candara"/>
                <a:cs typeface="Candara"/>
              </a:rPr>
              <a:t>unbonded</a:t>
            </a:r>
            <a:r>
              <a:rPr lang="en-US" sz="2400" dirty="0">
                <a:latin typeface="Candara"/>
                <a:cs typeface="Candara"/>
              </a:rPr>
              <a:t> electron pairs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7744" y="3077958"/>
            <a:ext cx="462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H.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785" y="4508965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</a:t>
            </a:r>
            <a:r>
              <a:rPr lang="en-US" sz="2400" dirty="0" err="1">
                <a:latin typeface="Candara"/>
                <a:cs typeface="Candara"/>
              </a:rPr>
              <a:t>Cl</a:t>
            </a:r>
            <a:r>
              <a:rPr lang="en-US" sz="2400" dirty="0">
                <a:latin typeface="Candara"/>
                <a:cs typeface="Candara"/>
              </a:rPr>
              <a:t>:</a:t>
            </a:r>
            <a:endParaRPr lang="en-US" sz="2400" baseline="30000" dirty="0"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7744" y="4240784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</a:t>
            </a:r>
            <a:endParaRPr lang="en-US" sz="2400" baseline="30000" dirty="0">
              <a:latin typeface="Candara"/>
              <a:cs typeface="Candar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0736" y="4654620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</a:t>
            </a:r>
            <a:endParaRPr lang="en-US" sz="2400" baseline="30000" dirty="0"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2741" y="4514729"/>
            <a:ext cx="57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</a:t>
            </a:r>
            <a:r>
              <a:rPr lang="en-US" sz="2400" dirty="0" err="1">
                <a:latin typeface="Candara"/>
                <a:cs typeface="Candara"/>
              </a:rPr>
              <a:t>Cl</a:t>
            </a:r>
            <a:r>
              <a:rPr lang="en-US" sz="2400" dirty="0">
                <a:latin typeface="Candara"/>
                <a:cs typeface="Candara"/>
              </a:rPr>
              <a:t>:</a:t>
            </a:r>
            <a:endParaRPr lang="en-US" sz="2400" baseline="30000" dirty="0">
              <a:latin typeface="Candara"/>
              <a:cs typeface="Candar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78700" y="4246548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</a:t>
            </a:r>
            <a:endParaRPr lang="en-US" sz="2400" baseline="30000" dirty="0">
              <a:latin typeface="Candara"/>
              <a:cs typeface="Candar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1692" y="4660384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</a:t>
            </a:r>
            <a:endParaRPr lang="en-US" sz="2400" baseline="30000" dirty="0">
              <a:latin typeface="Candara"/>
              <a:cs typeface="Candar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63500" y="4562558"/>
            <a:ext cx="57930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: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9459" y="4294377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72451" y="4708213"/>
            <a:ext cx="33975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59017" y="4549189"/>
            <a:ext cx="5017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: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84757" y="4300237"/>
            <a:ext cx="33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25988" y="4694844"/>
            <a:ext cx="33975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..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61509" y="4496054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  <a:endParaRPr lang="en-US" sz="2400" baseline="30000" dirty="0">
              <a:latin typeface="Candara"/>
              <a:cs typeface="Candara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446416" y="4785922"/>
            <a:ext cx="84039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437791" y="4545178"/>
            <a:ext cx="538292" cy="562639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842071" y="4540138"/>
            <a:ext cx="538292" cy="562639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211090" y="3075188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+</a:t>
            </a:r>
            <a:endParaRPr lang="en-US" sz="2400" baseline="30000" dirty="0">
              <a:latin typeface="Candara"/>
              <a:cs typeface="Candar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01416" y="3107168"/>
            <a:ext cx="462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H.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2189770" y="3334859"/>
            <a:ext cx="84039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160345" y="3077958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H:H</a:t>
            </a:r>
            <a:endParaRPr lang="en-US" sz="2400" baseline="300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176449" y="3129868"/>
            <a:ext cx="367660" cy="422719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426370" y="3129868"/>
            <a:ext cx="367660" cy="422719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62E42F-39B1-1043-9D27-225A48643B59}"/>
              </a:ext>
            </a:extLst>
          </p:cNvPr>
          <p:cNvGrpSpPr/>
          <p:nvPr/>
        </p:nvGrpSpPr>
        <p:grpSpPr>
          <a:xfrm>
            <a:off x="4360777" y="2519002"/>
            <a:ext cx="4364534" cy="3996056"/>
            <a:chOff x="4360777" y="2519002"/>
            <a:chExt cx="4364534" cy="3996056"/>
          </a:xfrm>
        </p:grpSpPr>
        <p:sp>
          <p:nvSpPr>
            <p:cNvPr id="59" name="TextBox 58"/>
            <p:cNvSpPr txBox="1"/>
            <p:nvPr/>
          </p:nvSpPr>
          <p:spPr>
            <a:xfrm>
              <a:off x="4360777" y="3072918"/>
              <a:ext cx="7969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H - H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811405" y="4576066"/>
              <a:ext cx="6463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 -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917364" y="4307885"/>
              <a:ext cx="3397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20356" y="4721721"/>
              <a:ext cx="339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32862" y="4562697"/>
              <a:ext cx="50176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: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79592" y="4313745"/>
              <a:ext cx="3397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399833" y="4708352"/>
              <a:ext cx="3397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..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17311" y="2519002"/>
              <a:ext cx="25967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Each H atom has access to the 2 shared 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-; the duet H wants.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128591" y="4576066"/>
              <a:ext cx="259672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Each 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 atom has access to its 6 </a:t>
              </a:r>
              <a:r>
                <a:rPr lang="en-US" sz="2400" dirty="0" err="1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sz="2400" dirty="0">
                  <a:solidFill>
                    <a:srgbClr val="0000FF"/>
                  </a:solidFill>
                  <a:latin typeface="Candara"/>
                  <a:cs typeface="Candara"/>
                </a:rPr>
                <a:t>-&amp; the shared pair; so the octet each wants.</a:t>
              </a:r>
              <a:endParaRPr lang="en-US" sz="2400" baseline="300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sp>
        <p:nvSpPr>
          <p:cNvPr id="70" name="Oval 69"/>
          <p:cNvSpPr/>
          <p:nvPr/>
        </p:nvSpPr>
        <p:spPr>
          <a:xfrm>
            <a:off x="7973182" y="1222153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3131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57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935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The octet rule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Octet rule: </a:t>
            </a:r>
            <a:r>
              <a:rPr lang="en-US" sz="2400" i="1" dirty="0">
                <a:latin typeface="Candara"/>
                <a:cs typeface="Candara"/>
              </a:rPr>
              <a:t>all atoms ionize of bond to achieve a full valence shell.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1215630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Most atoms want 8 valence electrons (an octet).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H &amp; He want only 2 valence electrons (a duet).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04" y="2194705"/>
            <a:ext cx="8067976" cy="2389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75" y="4886601"/>
            <a:ext cx="5660889" cy="19713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8544" y="5394432"/>
            <a:ext cx="2271059" cy="1015663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Count to confirm that each atom has it’s octet or duet.</a:t>
            </a:r>
          </a:p>
        </p:txBody>
      </p:sp>
    </p:spTree>
    <p:extLst>
      <p:ext uri="{BB962C8B-B14F-4D97-AF65-F5344CB8AC3E}">
        <p14:creationId xmlns:p14="http://schemas.microsoft.com/office/powerpoint/2010/main" val="8852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50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Double &amp; triple bonds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09181" y="736264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Multiple bonds </a:t>
            </a:r>
            <a:r>
              <a:rPr lang="en-US" sz="2400" dirty="0">
                <a:latin typeface="Candara"/>
                <a:cs typeface="Candara"/>
              </a:rPr>
              <a:t>are used when there is no other way to give ‘central atoms</a:t>
            </a:r>
            <a:r>
              <a:rPr lang="en-US" sz="2400">
                <a:latin typeface="Candara"/>
                <a:cs typeface="Candara"/>
              </a:rPr>
              <a:t>’ a </a:t>
            </a:r>
            <a:r>
              <a:rPr lang="en-US" sz="2400" dirty="0">
                <a:latin typeface="Candara"/>
                <a:cs typeface="Candara"/>
              </a:rPr>
              <a:t>full valence shell.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0" y="1595632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u="sng" dirty="0">
                <a:latin typeface="Candara"/>
                <a:cs typeface="Candara"/>
              </a:rPr>
              <a:t>Double bond</a:t>
            </a:r>
            <a:r>
              <a:rPr lang="en-US" sz="2400" dirty="0">
                <a:latin typeface="Candara"/>
                <a:cs typeface="Candara"/>
              </a:rPr>
              <a:t>: 2 shared pairs of valence electrons ::</a:t>
            </a:r>
          </a:p>
          <a:p>
            <a:pPr marL="342900" indent="-342900">
              <a:buFont typeface="Arial"/>
              <a:buChar char="•"/>
            </a:pPr>
            <a:r>
              <a:rPr lang="en-US" sz="2400" u="sng" dirty="0">
                <a:latin typeface="Candara"/>
                <a:cs typeface="Candara"/>
              </a:rPr>
              <a:t>Triple bond</a:t>
            </a:r>
            <a:r>
              <a:rPr lang="en-US" sz="2400" dirty="0">
                <a:latin typeface="Candara"/>
                <a:cs typeface="Candara"/>
              </a:rPr>
              <a:t>: 3 shared pairs of valence electrons :::</a:t>
            </a:r>
            <a:endParaRPr lang="en-US" sz="2400" u="sng" dirty="0">
              <a:latin typeface="Candara"/>
              <a:cs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40" y="2974694"/>
            <a:ext cx="7902603" cy="1820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39" y="5282635"/>
            <a:ext cx="7734671" cy="102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1500</Words>
  <Application>Microsoft Macintosh PowerPoint</Application>
  <PresentationFormat>On-screen Show (4:3)</PresentationFormat>
  <Paragraphs>397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Candara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2019-11-30T22:51:54Z</dcterms:created>
  <dcterms:modified xsi:type="dcterms:W3CDTF">2019-11-30T22:52:49Z</dcterms:modified>
</cp:coreProperties>
</file>