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2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6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9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0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6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0C09-A200-7345-827D-004ACF9C485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0776-9726-B748-ABEB-9A9CAF87C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8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418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schemeClr val="bg1"/>
                </a:solidFill>
                <a:latin typeface="Candara"/>
                <a:cs typeface="Candara"/>
              </a:rPr>
              <a:t>Module 7: </a:t>
            </a:r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k</a:t>
            </a:r>
            <a:r>
              <a:rPr lang="en-US" sz="3600" b="1" dirty="0" smtClean="0">
                <a:solidFill>
                  <a:schemeClr val="bg1"/>
                </a:solidFill>
                <a:latin typeface="Candara"/>
                <a:cs typeface="Candara"/>
              </a:rPr>
              <a:t>ey terms</a:t>
            </a:r>
            <a:endParaRPr lang="en-US" sz="3600" b="1" dirty="0" smtClean="0">
              <a:solidFill>
                <a:schemeClr val="bg1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ndara"/>
                <a:cs typeface="Candara"/>
              </a:rPr>
              <a:t>axial position</a:t>
            </a:r>
          </a:p>
          <a:p>
            <a:r>
              <a:rPr lang="en-US" dirty="0">
                <a:latin typeface="Candara"/>
                <a:cs typeface="Candara"/>
              </a:rPr>
              <a:t>bond angle</a:t>
            </a:r>
          </a:p>
          <a:p>
            <a:r>
              <a:rPr lang="en-US" dirty="0">
                <a:latin typeface="Candara"/>
                <a:cs typeface="Candara"/>
              </a:rPr>
              <a:t>bond dipole moment</a:t>
            </a:r>
          </a:p>
          <a:p>
            <a:r>
              <a:rPr lang="en-US" dirty="0">
                <a:latin typeface="Candara"/>
                <a:cs typeface="Candara"/>
              </a:rPr>
              <a:t>bond distance</a:t>
            </a:r>
          </a:p>
          <a:p>
            <a:r>
              <a:rPr lang="en-US" dirty="0">
                <a:latin typeface="Candara"/>
                <a:cs typeface="Candara"/>
              </a:rPr>
              <a:t>bond energy</a:t>
            </a:r>
          </a:p>
          <a:p>
            <a:r>
              <a:rPr lang="en-US" dirty="0">
                <a:latin typeface="Candara"/>
                <a:cs typeface="Candara"/>
              </a:rPr>
              <a:t>bond length</a:t>
            </a:r>
          </a:p>
          <a:p>
            <a:r>
              <a:rPr lang="en-US" strike="sngStrike" dirty="0">
                <a:latin typeface="Candara"/>
                <a:cs typeface="Candara"/>
              </a:rPr>
              <a:t>Born-Haber cycle</a:t>
            </a:r>
          </a:p>
          <a:p>
            <a:r>
              <a:rPr lang="en-US" dirty="0">
                <a:latin typeface="Candara"/>
                <a:cs typeface="Candara"/>
              </a:rPr>
              <a:t>covalent bond</a:t>
            </a:r>
          </a:p>
          <a:p>
            <a:r>
              <a:rPr lang="en-US" dirty="0">
                <a:latin typeface="Candara"/>
                <a:cs typeface="Candara"/>
              </a:rPr>
              <a:t>dipole moment</a:t>
            </a:r>
          </a:p>
          <a:p>
            <a:r>
              <a:rPr lang="en-US" dirty="0">
                <a:latin typeface="Candara"/>
                <a:cs typeface="Candara"/>
              </a:rPr>
              <a:t>double bond</a:t>
            </a:r>
          </a:p>
          <a:p>
            <a:r>
              <a:rPr lang="en-US" dirty="0">
                <a:latin typeface="Candara"/>
                <a:cs typeface="Candara"/>
              </a:rPr>
              <a:t>electron-pair geometry</a:t>
            </a:r>
          </a:p>
          <a:p>
            <a:r>
              <a:rPr lang="en-US" dirty="0">
                <a:latin typeface="Candara"/>
                <a:cs typeface="Candara"/>
              </a:rPr>
              <a:t>electronegativity</a:t>
            </a:r>
          </a:p>
          <a:p>
            <a:r>
              <a:rPr lang="en-US" dirty="0">
                <a:latin typeface="Candara"/>
                <a:cs typeface="Candara"/>
              </a:rPr>
              <a:t>equatorial position</a:t>
            </a:r>
          </a:p>
          <a:p>
            <a:r>
              <a:rPr lang="en-US" dirty="0">
                <a:latin typeface="Candara"/>
                <a:cs typeface="Candara"/>
              </a:rPr>
              <a:t>formal charge</a:t>
            </a:r>
          </a:p>
          <a:p>
            <a:r>
              <a:rPr lang="en-US" dirty="0">
                <a:latin typeface="Candara"/>
                <a:cs typeface="Candara"/>
              </a:rPr>
              <a:t>free radical</a:t>
            </a:r>
          </a:p>
          <a:p>
            <a:r>
              <a:rPr lang="en-US" dirty="0" err="1">
                <a:latin typeface="Candara"/>
                <a:cs typeface="Candara"/>
              </a:rPr>
              <a:t>hypervalent</a:t>
            </a:r>
            <a:r>
              <a:rPr lang="en-US" dirty="0">
                <a:latin typeface="Candara"/>
                <a:cs typeface="Candara"/>
              </a:rPr>
              <a:t> molecule</a:t>
            </a:r>
          </a:p>
          <a:p>
            <a:r>
              <a:rPr lang="en-US" dirty="0">
                <a:latin typeface="Candara"/>
                <a:cs typeface="Candara"/>
              </a:rPr>
              <a:t>inert pair effect</a:t>
            </a:r>
          </a:p>
          <a:p>
            <a:r>
              <a:rPr lang="en-US" dirty="0">
                <a:latin typeface="Candara"/>
                <a:cs typeface="Candara"/>
              </a:rPr>
              <a:t>ionic bond</a:t>
            </a:r>
          </a:p>
          <a:p>
            <a:r>
              <a:rPr lang="en-US" dirty="0">
                <a:latin typeface="Candara"/>
                <a:cs typeface="Candara"/>
              </a:rPr>
              <a:t>lattice energy (</a:t>
            </a:r>
            <a:r>
              <a:rPr lang="en-US" dirty="0" err="1">
                <a:latin typeface="Candara"/>
                <a:cs typeface="Candara"/>
              </a:rPr>
              <a:t>ΔHlattice</a:t>
            </a:r>
            <a:r>
              <a:rPr lang="en-US" dirty="0">
                <a:latin typeface="Candara"/>
                <a:cs typeface="Candara"/>
              </a:rPr>
              <a:t>)</a:t>
            </a:r>
          </a:p>
          <a:p>
            <a:r>
              <a:rPr lang="en-US" dirty="0">
                <a:latin typeface="Candara"/>
                <a:cs typeface="Candara"/>
              </a:rPr>
              <a:t>Lewis structure</a:t>
            </a:r>
          </a:p>
          <a:p>
            <a:r>
              <a:rPr lang="en-US" dirty="0">
                <a:latin typeface="Candara"/>
                <a:cs typeface="Candara"/>
              </a:rPr>
              <a:t>Lewis symbol</a:t>
            </a:r>
          </a:p>
          <a:p>
            <a:r>
              <a:rPr lang="en-US" dirty="0" smtClean="0">
                <a:latin typeface="Candara"/>
                <a:cs typeface="Candara"/>
              </a:rPr>
              <a:t>linear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1011" y="643825"/>
            <a:ext cx="535238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lone </a:t>
            </a:r>
            <a:r>
              <a:rPr lang="en-US" dirty="0">
                <a:latin typeface="Candara"/>
                <a:cs typeface="Candara"/>
              </a:rPr>
              <a:t>pair</a:t>
            </a:r>
          </a:p>
          <a:p>
            <a:r>
              <a:rPr lang="en-US" dirty="0">
                <a:latin typeface="Candara"/>
                <a:cs typeface="Candara"/>
              </a:rPr>
              <a:t>molecular structure</a:t>
            </a:r>
          </a:p>
          <a:p>
            <a:r>
              <a:rPr lang="en-US" dirty="0" smtClean="0">
                <a:latin typeface="Candara"/>
                <a:cs typeface="Candara"/>
              </a:rPr>
              <a:t>octahedral</a:t>
            </a:r>
            <a:endParaRPr lang="en-US" dirty="0">
              <a:latin typeface="Candara"/>
              <a:cs typeface="Candara"/>
            </a:endParaRPr>
          </a:p>
          <a:p>
            <a:r>
              <a:rPr lang="en-US" dirty="0">
                <a:latin typeface="Candara"/>
                <a:cs typeface="Candara"/>
              </a:rPr>
              <a:t>octet rule</a:t>
            </a:r>
          </a:p>
          <a:p>
            <a:r>
              <a:rPr lang="en-US" dirty="0">
                <a:latin typeface="Candara"/>
                <a:cs typeface="Candara"/>
              </a:rPr>
              <a:t>polar covalent bond</a:t>
            </a:r>
          </a:p>
          <a:p>
            <a:r>
              <a:rPr lang="en-US" dirty="0">
                <a:latin typeface="Candara"/>
                <a:cs typeface="Candara"/>
              </a:rPr>
              <a:t>polar molecule</a:t>
            </a:r>
          </a:p>
          <a:p>
            <a:r>
              <a:rPr lang="en-US" dirty="0">
                <a:latin typeface="Candara"/>
                <a:cs typeface="Candara"/>
              </a:rPr>
              <a:t>pure covalent bond</a:t>
            </a:r>
          </a:p>
          <a:p>
            <a:r>
              <a:rPr lang="en-US" dirty="0">
                <a:latin typeface="Candara"/>
                <a:cs typeface="Candara"/>
              </a:rPr>
              <a:t>resonance</a:t>
            </a:r>
          </a:p>
          <a:p>
            <a:r>
              <a:rPr lang="en-US" dirty="0">
                <a:latin typeface="Candara"/>
                <a:cs typeface="Candara"/>
              </a:rPr>
              <a:t>resonance forms</a:t>
            </a:r>
          </a:p>
          <a:p>
            <a:r>
              <a:rPr lang="en-US" dirty="0">
                <a:latin typeface="Candara"/>
                <a:cs typeface="Candara"/>
              </a:rPr>
              <a:t>resonance hybrid</a:t>
            </a:r>
          </a:p>
          <a:p>
            <a:r>
              <a:rPr lang="en-US" dirty="0">
                <a:latin typeface="Candara"/>
                <a:cs typeface="Candara"/>
              </a:rPr>
              <a:t>single bond</a:t>
            </a:r>
          </a:p>
          <a:p>
            <a:r>
              <a:rPr lang="en-US" strike="sngStrike" dirty="0">
                <a:latin typeface="Candara"/>
                <a:cs typeface="Candara"/>
              </a:rPr>
              <a:t>tetrahedral</a:t>
            </a:r>
          </a:p>
          <a:p>
            <a:r>
              <a:rPr lang="en-US" strike="sngStrike" dirty="0" err="1">
                <a:latin typeface="Candara"/>
                <a:cs typeface="Candara"/>
              </a:rPr>
              <a:t>trigonal</a:t>
            </a:r>
            <a:r>
              <a:rPr lang="en-US" strike="sngStrike" dirty="0">
                <a:latin typeface="Candara"/>
                <a:cs typeface="Candara"/>
              </a:rPr>
              <a:t> </a:t>
            </a:r>
            <a:r>
              <a:rPr lang="en-US" strike="sngStrike" dirty="0" err="1">
                <a:latin typeface="Candara"/>
                <a:cs typeface="Candara"/>
              </a:rPr>
              <a:t>bipyramidal</a:t>
            </a:r>
            <a:endParaRPr lang="en-US" strike="sngStrike" dirty="0">
              <a:latin typeface="Candara"/>
              <a:cs typeface="Candara"/>
            </a:endParaRPr>
          </a:p>
          <a:p>
            <a:r>
              <a:rPr lang="en-US" strike="sngStrike" dirty="0" err="1">
                <a:latin typeface="Candara"/>
                <a:cs typeface="Candara"/>
              </a:rPr>
              <a:t>trigonal</a:t>
            </a:r>
            <a:r>
              <a:rPr lang="en-US" strike="sngStrike" dirty="0">
                <a:latin typeface="Candara"/>
                <a:cs typeface="Candara"/>
              </a:rPr>
              <a:t> planar</a:t>
            </a:r>
          </a:p>
          <a:p>
            <a:r>
              <a:rPr lang="en-US" dirty="0">
                <a:latin typeface="Candara"/>
                <a:cs typeface="Candara"/>
              </a:rPr>
              <a:t>triple bond</a:t>
            </a:r>
          </a:p>
          <a:p>
            <a:r>
              <a:rPr lang="en-US" dirty="0">
                <a:latin typeface="Candara"/>
                <a:cs typeface="Candara"/>
              </a:rPr>
              <a:t>valence shell electron-pair repulsion theory (VSEPR)</a:t>
            </a:r>
          </a:p>
          <a:p>
            <a:r>
              <a:rPr lang="en-US" dirty="0" smtClean="0">
                <a:latin typeface="Candara"/>
                <a:cs typeface="Candara"/>
              </a:rPr>
              <a:t>vector</a:t>
            </a: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8080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5242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schemeClr val="bg1"/>
                </a:solidFill>
                <a:latin typeface="Candara"/>
                <a:cs typeface="Candara"/>
              </a:rPr>
              <a:t>Module 7: </a:t>
            </a:r>
            <a:r>
              <a:rPr lang="en-US" sz="3600" b="1" dirty="0" err="1" smtClean="0">
                <a:solidFill>
                  <a:schemeClr val="bg1"/>
                </a:solidFill>
                <a:latin typeface="Candara"/>
                <a:cs typeface="Candara"/>
              </a:rPr>
              <a:t>kq</a:t>
            </a:r>
            <a:r>
              <a:rPr lang="en-US" sz="3600" b="1" dirty="0" err="1" smtClean="0">
                <a:solidFill>
                  <a:schemeClr val="bg1"/>
                </a:solidFill>
                <a:latin typeface="Candara"/>
                <a:cs typeface="Candara"/>
              </a:rPr>
              <a:t>ey</a:t>
            </a:r>
            <a:r>
              <a:rPr lang="en-US" sz="3600" b="1" dirty="0" smtClean="0">
                <a:solidFill>
                  <a:schemeClr val="bg1"/>
                </a:solidFill>
                <a:latin typeface="Candara"/>
                <a:cs typeface="Candara"/>
              </a:rPr>
              <a:t> equations</a:t>
            </a:r>
            <a:endParaRPr lang="en-US" sz="3600" b="1" dirty="0" smtClean="0">
              <a:solidFill>
                <a:schemeClr val="bg1"/>
              </a:solidFill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2" name="Picture 1" descr="Screen Shot 2018-04-24 at 11.32.1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5" y="1475240"/>
            <a:ext cx="9109029" cy="233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2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Macintosh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2018-04-24T15:50:59Z</dcterms:created>
  <dcterms:modified xsi:type="dcterms:W3CDTF">2018-04-24T15:51:21Z</dcterms:modified>
</cp:coreProperties>
</file>