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9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0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4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0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8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6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0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6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1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1583-7332-4642-B51E-4639AC4364A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43D58-0A26-CA48-988C-8EFCC8C5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3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4032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8</a:t>
            </a:r>
            <a:r>
              <a:rPr lang="en-US" sz="3600" b="1" dirty="0" smtClean="0">
                <a:solidFill>
                  <a:prstClr val="white"/>
                </a:solidFill>
                <a:cs typeface="Avenir Heavy"/>
              </a:rPr>
              <a:t>. Thermochemistry</a:t>
            </a:r>
            <a:endParaRPr lang="en-US" sz="3600" b="1" dirty="0">
              <a:solidFill>
                <a:prstClr val="white"/>
              </a:solidFill>
              <a:cs typeface="Avenir Heav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085" y="939994"/>
            <a:ext cx="7582038" cy="2111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 smtClean="0">
                <a:latin typeface="Candara"/>
                <a:cs typeface="Candara"/>
              </a:rPr>
              <a:t>8</a:t>
            </a:r>
            <a:r>
              <a:rPr lang="en-US" sz="2800" b="1" dirty="0" smtClean="0">
                <a:latin typeface="Candara"/>
                <a:cs typeface="Candara"/>
              </a:rPr>
              <a:t>.2: </a:t>
            </a:r>
            <a:r>
              <a:rPr lang="en-US" sz="2800" b="1" dirty="0" err="1" smtClean="0">
                <a:latin typeface="Candara"/>
                <a:cs typeface="Candara"/>
              </a:rPr>
              <a:t>Calorimetry</a:t>
            </a:r>
            <a:endParaRPr lang="en-US" sz="2800" b="1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Explain the technique of </a:t>
            </a:r>
            <a:r>
              <a:rPr lang="en-US" sz="2400" dirty="0" err="1" smtClean="0">
                <a:latin typeface="Candara"/>
                <a:cs typeface="Candara"/>
              </a:rPr>
              <a:t>calorimetry</a:t>
            </a:r>
            <a:endParaRPr lang="en-US" sz="2400" dirty="0" smtClean="0">
              <a:latin typeface="Candara"/>
              <a:cs typeface="Candara"/>
            </a:endParaRPr>
          </a:p>
          <a:p>
            <a:pPr marL="0" lvl="1">
              <a:lnSpc>
                <a:spcPct val="120000"/>
              </a:lnSpc>
            </a:pPr>
            <a:endParaRPr lang="en-US" sz="1000" dirty="0" smtClean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Calculate and interpret heat and related properties using typical </a:t>
            </a:r>
            <a:r>
              <a:rPr lang="en-US" sz="2400" dirty="0" err="1" smtClean="0">
                <a:latin typeface="Candara"/>
                <a:cs typeface="Candara"/>
              </a:rPr>
              <a:t>calorimetry</a:t>
            </a:r>
            <a:r>
              <a:rPr lang="en-US" sz="2400" dirty="0" smtClean="0">
                <a:latin typeface="Candara"/>
                <a:cs typeface="Candara"/>
              </a:rPr>
              <a:t> data</a:t>
            </a:r>
            <a:endParaRPr lang="en-US" sz="2400" dirty="0" smtClean="0">
              <a:latin typeface="Candara"/>
              <a:cs typeface="Candara"/>
            </a:endParaRP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76085" y="5846531"/>
            <a:ext cx="7202916" cy="830997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  <a:t>Before this section, please check for a Flip exercise!</a:t>
            </a:r>
            <a:endParaRPr lang="en-US" sz="2400" b="1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/>
            <a: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  <a:t>(Posted on the Module </a:t>
            </a:r>
            <a: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  <a:t>8 </a:t>
            </a:r>
            <a:r>
              <a:rPr lang="en-US" sz="2400" i="1" dirty="0" smtClean="0">
                <a:solidFill>
                  <a:srgbClr val="0000FF"/>
                </a:solidFill>
                <a:latin typeface="Candara"/>
                <a:cs typeface="Candara"/>
              </a:rPr>
              <a:t>page)</a:t>
            </a:r>
            <a:endParaRPr lang="en-US" sz="24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56003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22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What is </a:t>
            </a:r>
            <a:r>
              <a:rPr lang="en-US" sz="3600" b="1" dirty="0" err="1" smtClean="0">
                <a:solidFill>
                  <a:prstClr val="white"/>
                </a:solidFill>
                <a:latin typeface="Candara"/>
                <a:cs typeface="Candara"/>
              </a:rPr>
              <a:t>calorimetry</a:t>
            </a:r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?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7578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00"/>
                </a:solidFill>
                <a:latin typeface="Candara"/>
                <a:cs typeface="Candara"/>
              </a:rPr>
              <a:t>Calorimetry</a:t>
            </a:r>
            <a:r>
              <a:rPr lang="en-US" sz="2400" b="1" dirty="0" smtClean="0">
                <a:solidFill>
                  <a:srgbClr val="000000"/>
                </a:solidFill>
                <a:latin typeface="Candara"/>
                <a:cs typeface="Candara"/>
              </a:rPr>
              <a:t>: </a:t>
            </a:r>
            <a:r>
              <a:rPr lang="en-US" sz="2400" i="1" dirty="0" smtClean="0">
                <a:solidFill>
                  <a:srgbClr val="000000"/>
                </a:solidFill>
                <a:latin typeface="Candara"/>
                <a:cs typeface="Candara"/>
              </a:rPr>
              <a:t>a lab technique used to measure heat flow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Requires a closed system.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4557" y="1622612"/>
            <a:ext cx="857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ndara"/>
                <a:cs typeface="Candara"/>
              </a:rPr>
              <a:t>Closed system: </a:t>
            </a:r>
            <a:r>
              <a:rPr lang="en-US" sz="2400" i="1" dirty="0" smtClean="0">
                <a:solidFill>
                  <a:srgbClr val="000000"/>
                </a:solidFill>
                <a:latin typeface="Candara"/>
                <a:cs typeface="Candara"/>
              </a:rPr>
              <a:t>a system that exchanges energy</a:t>
            </a:r>
            <a:r>
              <a:rPr lang="en-US" sz="2400" i="1" u="sng" dirty="0" smtClean="0">
                <a:solidFill>
                  <a:srgbClr val="000000"/>
                </a:solidFill>
                <a:latin typeface="Candara"/>
                <a:cs typeface="Candara"/>
              </a:rPr>
              <a:t>, but not mass</a:t>
            </a:r>
            <a:r>
              <a:rPr lang="en-US" sz="2400" i="1" dirty="0" smtClean="0">
                <a:solidFill>
                  <a:srgbClr val="000000"/>
                </a:solidFill>
                <a:latin typeface="Candara"/>
                <a:cs typeface="Candara"/>
              </a:rPr>
              <a:t>, with its surroundings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5393" y="2538084"/>
            <a:ext cx="857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ndara"/>
                <a:cs typeface="Candara"/>
              </a:rPr>
              <a:t>Open system: </a:t>
            </a:r>
            <a:r>
              <a:rPr lang="en-US" sz="2400" i="1" dirty="0" smtClean="0">
                <a:solidFill>
                  <a:srgbClr val="000000"/>
                </a:solidFill>
                <a:latin typeface="Candara"/>
                <a:cs typeface="Candara"/>
              </a:rPr>
              <a:t>a system that exchanges </a:t>
            </a:r>
            <a:r>
              <a:rPr lang="en-US" sz="2400" i="1" u="sng" dirty="0" smtClean="0">
                <a:solidFill>
                  <a:srgbClr val="000000"/>
                </a:solidFill>
                <a:latin typeface="Candara"/>
                <a:cs typeface="Candara"/>
              </a:rPr>
              <a:t>both mass and energy </a:t>
            </a:r>
            <a:r>
              <a:rPr lang="en-US" sz="2400" i="1" dirty="0" smtClean="0">
                <a:solidFill>
                  <a:srgbClr val="000000"/>
                </a:solidFill>
                <a:latin typeface="Candara"/>
                <a:cs typeface="Candara"/>
              </a:rPr>
              <a:t>with its surroundings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1027" y="3428349"/>
            <a:ext cx="857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ndara"/>
                <a:cs typeface="Candara"/>
              </a:rPr>
              <a:t>System: </a:t>
            </a:r>
            <a:r>
              <a:rPr lang="en-US" sz="2400" i="1" dirty="0" smtClean="0">
                <a:solidFill>
                  <a:srgbClr val="000000"/>
                </a:solidFill>
                <a:latin typeface="Candara"/>
                <a:cs typeface="Candara"/>
              </a:rPr>
              <a:t>the chemical reaction or object being investigated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7465" y="3966930"/>
            <a:ext cx="857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ndara"/>
                <a:cs typeface="Candara"/>
              </a:rPr>
              <a:t>Surroundings: </a:t>
            </a:r>
            <a:r>
              <a:rPr lang="en-US" sz="2400" i="1" dirty="0" smtClean="0">
                <a:solidFill>
                  <a:srgbClr val="000000"/>
                </a:solidFill>
                <a:latin typeface="Candara"/>
                <a:cs typeface="Candara"/>
              </a:rPr>
              <a:t>everything in the universe except the system</a:t>
            </a:r>
          </a:p>
        </p:txBody>
      </p:sp>
      <p:sp>
        <p:nvSpPr>
          <p:cNvPr id="2" name="Rectangle 1"/>
          <p:cNvSpPr/>
          <p:nvPr/>
        </p:nvSpPr>
        <p:spPr>
          <a:xfrm>
            <a:off x="3614678" y="4812924"/>
            <a:ext cx="1804572" cy="1585463"/>
          </a:xfrm>
          <a:prstGeom prst="rect">
            <a:avLst/>
          </a:prstGeom>
          <a:solidFill>
            <a:srgbClr val="FFFFFF"/>
          </a:solidFill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61357" y="4796213"/>
            <a:ext cx="1612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surroundings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9787" y="4814920"/>
            <a:ext cx="1612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surroundings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812192" y="5631791"/>
            <a:ext cx="1687609" cy="635039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endothermic</a:t>
            </a:r>
            <a:endParaRPr lang="en-US" b="1" dirty="0"/>
          </a:p>
        </p:txBody>
      </p:sp>
      <p:sp>
        <p:nvSpPr>
          <p:cNvPr id="18" name="Left Arrow 17"/>
          <p:cNvSpPr/>
          <p:nvPr/>
        </p:nvSpPr>
        <p:spPr>
          <a:xfrm>
            <a:off x="2445796" y="5631791"/>
            <a:ext cx="1687609" cy="635039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exothermic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26803" y="4996268"/>
            <a:ext cx="952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system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869820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2" grpId="0" animBg="1"/>
      <p:bldP spid="3" grpId="0"/>
      <p:bldP spid="17" grpId="0"/>
      <p:bldP spid="6" grpId="0" animBg="1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167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How a </a:t>
            </a:r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calorimeter works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15859" y="65320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venir Medium"/>
                <a:cs typeface="Avenir Medium"/>
              </a:rPr>
              <a:t>Chemistry </a:t>
            </a:r>
            <a:r>
              <a:rPr lang="en-US" sz="1400" dirty="0" err="1" smtClean="0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721" y="765754"/>
            <a:ext cx="83614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This </a:t>
            </a:r>
            <a:r>
              <a:rPr lang="en-US" sz="2400" b="1" dirty="0" smtClean="0">
                <a:solidFill>
                  <a:srgbClr val="000000"/>
                </a:solidFill>
                <a:latin typeface="Candara"/>
                <a:cs typeface="Candara"/>
              </a:rPr>
              <a:t>‘adiabatic’ insulated </a:t>
            </a: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calorimeter uses </a:t>
            </a:r>
            <a:r>
              <a:rPr lang="en-US" sz="2400" u="sng" dirty="0" smtClean="0">
                <a:solidFill>
                  <a:srgbClr val="000000"/>
                </a:solidFill>
                <a:latin typeface="Candara"/>
                <a:cs typeface="Candara"/>
              </a:rPr>
              <a:t>indirect measurement</a:t>
            </a: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 of the system: it measures temperature changes in the surroundings.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6572"/>
          <a:stretch/>
        </p:blipFill>
        <p:spPr>
          <a:xfrm>
            <a:off x="12330" y="2260540"/>
            <a:ext cx="9144000" cy="42715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0265" y="6417882"/>
            <a:ext cx="1699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andara"/>
                <a:cs typeface="Candara"/>
              </a:rPr>
              <a:t>exothermic</a:t>
            </a:r>
            <a:endParaRPr lang="en-US" sz="2400" b="1" i="1" dirty="0">
              <a:latin typeface="Candara"/>
              <a:cs typeface="Candar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08242" y="6417882"/>
            <a:ext cx="186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Candara"/>
                <a:cs typeface="Candara"/>
              </a:rPr>
              <a:t>endothermic</a:t>
            </a:r>
            <a:endParaRPr lang="en-US" sz="2400" b="1" i="1" dirty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231" y="2506733"/>
            <a:ext cx="1390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System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</a:rPr>
              <a:t>gives off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heat</a:t>
            </a:r>
            <a:r>
              <a:rPr lang="is-IS" dirty="0" smtClean="0">
                <a:solidFill>
                  <a:srgbClr val="0000FF"/>
                </a:solidFill>
                <a:latin typeface="Candara"/>
                <a:cs typeface="Candara"/>
              </a:rPr>
              <a:t>…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37239" y="2461084"/>
            <a:ext cx="155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solidFill>
                  <a:srgbClr val="0000FF"/>
                </a:solidFill>
                <a:latin typeface="Candara"/>
                <a:cs typeface="Candara"/>
              </a:rPr>
              <a:t>…</a:t>
            </a:r>
            <a:r>
              <a:rPr lang="is-IS" u="sng" dirty="0" smtClean="0">
                <a:solidFill>
                  <a:srgbClr val="0000FF"/>
                </a:solidFill>
                <a:latin typeface="Candara"/>
                <a:cs typeface="Candara"/>
              </a:rPr>
              <a:t>to</a:t>
            </a:r>
            <a:r>
              <a:rPr lang="is-IS" dirty="0" smtClean="0">
                <a:solidFill>
                  <a:srgbClr val="0000FF"/>
                </a:solidFill>
                <a:latin typeface="Candara"/>
                <a:cs typeface="Candara"/>
              </a:rPr>
              <a:t> the surroundings.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1061" y="2506733"/>
            <a:ext cx="1390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System </a:t>
            </a:r>
            <a:r>
              <a:rPr lang="en-US" u="sng" dirty="0" smtClean="0">
                <a:solidFill>
                  <a:srgbClr val="0000FF"/>
                </a:solidFill>
                <a:latin typeface="Candara"/>
                <a:cs typeface="Candara"/>
              </a:rPr>
              <a:t>takes in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heat</a:t>
            </a:r>
            <a:r>
              <a:rPr lang="is-IS" dirty="0" smtClean="0">
                <a:solidFill>
                  <a:srgbClr val="0000FF"/>
                </a:solidFill>
                <a:latin typeface="Candara"/>
                <a:cs typeface="Candara"/>
              </a:rPr>
              <a:t>…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68667" y="2461084"/>
            <a:ext cx="155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solidFill>
                  <a:srgbClr val="0000FF"/>
                </a:solidFill>
                <a:latin typeface="Candara"/>
                <a:cs typeface="Candara"/>
              </a:rPr>
              <a:t>…</a:t>
            </a:r>
            <a:r>
              <a:rPr lang="is-IS" u="sng" dirty="0" smtClean="0">
                <a:solidFill>
                  <a:srgbClr val="0000FF"/>
                </a:solidFill>
                <a:latin typeface="Candara"/>
                <a:cs typeface="Candara"/>
              </a:rPr>
              <a:t>from</a:t>
            </a:r>
            <a:r>
              <a:rPr lang="is-IS" dirty="0" smtClean="0">
                <a:solidFill>
                  <a:srgbClr val="0000FF"/>
                </a:solidFill>
                <a:latin typeface="Candara"/>
                <a:cs typeface="Candara"/>
              </a:rPr>
              <a:t> the surroundings.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60860" y="1467536"/>
            <a:ext cx="6101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Thus, </a:t>
            </a:r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system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(-) </a:t>
            </a:r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surroundings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(-)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(c)(m)(ΔT)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1085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  <p:bldP spid="2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968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err="1" smtClean="0">
                <a:solidFill>
                  <a:prstClr val="white"/>
                </a:solidFill>
                <a:latin typeface="Candara"/>
                <a:cs typeface="Candara"/>
              </a:rPr>
              <a:t>C</a:t>
            </a:r>
            <a:r>
              <a:rPr lang="en-US" sz="3600" b="1" dirty="0" err="1" smtClean="0">
                <a:solidFill>
                  <a:prstClr val="white"/>
                </a:solidFill>
                <a:latin typeface="Candara"/>
                <a:cs typeface="Candara"/>
              </a:rPr>
              <a:t>alorimetry</a:t>
            </a:r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 calculations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8361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A 360-g piece of steel rebar is dropped into 425 mL of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water at 24°C. Water temperature increased to 42.7</a:t>
            </a: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°C.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The specific heat of iron is 0.449 J/g-</a:t>
            </a: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°C.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What was the initial temperature of the rebar?</a:t>
            </a: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2104" y="2495481"/>
            <a:ext cx="771106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rebar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(-) </a:t>
            </a:r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surroundings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(-)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(c)(m)(ΔT) </a:t>
            </a:r>
          </a:p>
          <a:p>
            <a:endParaRPr lang="de-DE" sz="2400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(0.449 J/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-C)(360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)(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ΔT) = (-)(4.184 J/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-C)(425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)(42.7-24C)</a:t>
            </a:r>
          </a:p>
          <a:p>
            <a:endParaRPr lang="de-DE" sz="2400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ΔT = </a:t>
            </a:r>
            <a:r>
              <a:rPr lang="de-DE" sz="2400" u="sng" dirty="0" smtClean="0">
                <a:solidFill>
                  <a:srgbClr val="0000FF"/>
                </a:solidFill>
                <a:latin typeface="Candara"/>
                <a:cs typeface="Candara"/>
              </a:rPr>
              <a:t>(-)(4.184 J/</a:t>
            </a:r>
            <a:r>
              <a:rPr lang="de-DE" sz="2400" u="sng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u="sng" dirty="0" smtClean="0">
                <a:solidFill>
                  <a:srgbClr val="0000FF"/>
                </a:solidFill>
                <a:latin typeface="Candara"/>
                <a:cs typeface="Candara"/>
              </a:rPr>
              <a:t>-C)(425 </a:t>
            </a:r>
            <a:r>
              <a:rPr lang="de-DE" sz="2400" u="sng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u="sng" dirty="0" smtClean="0">
                <a:solidFill>
                  <a:srgbClr val="0000FF"/>
                </a:solidFill>
                <a:latin typeface="Candara"/>
                <a:cs typeface="Candara"/>
              </a:rPr>
              <a:t>)(42.7-24C)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 = </a:t>
            </a:r>
            <a:r>
              <a:rPr lang="de-DE" sz="2400" u="sng" dirty="0" smtClean="0">
                <a:solidFill>
                  <a:srgbClr val="0000FF"/>
                </a:solidFill>
                <a:latin typeface="Candara"/>
                <a:cs typeface="Candara"/>
              </a:rPr>
              <a:t>-3.33 E4 J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 = - 207C</a:t>
            </a:r>
            <a:endParaRPr lang="de-DE" sz="2400" u="sng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			(0.449 J/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-C)(360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		          161 J/C</a:t>
            </a:r>
          </a:p>
          <a:p>
            <a:endParaRPr lang="de-DE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Initial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rebar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temp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 = 42.7 + 207 = 250C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822492" y="916934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8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2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8361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A 59.7-g piece of metal was submerged in boiling water </a:t>
            </a:r>
            <a:b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and then quickly transferred into 60.0 mL of water whose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Initial temperature was 22.0C. The final temperature is 28.5C. What is the specific heat of the metal? Its identity?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9576" y="2495481"/>
            <a:ext cx="83314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rebar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(-) </a:t>
            </a:r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surroundings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(-)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(c)(m)(ΔT) </a:t>
            </a:r>
          </a:p>
          <a:p>
            <a:endParaRPr lang="de-DE" sz="2400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(c)(59.7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)(100-28.5C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 = (-)(4.184 J/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-C)(60.0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)(28.5-22.oC)</a:t>
            </a:r>
          </a:p>
          <a:p>
            <a:endParaRPr lang="de-DE" sz="2400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c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 = </a:t>
            </a:r>
            <a:r>
              <a:rPr lang="de-DE" sz="2400" u="sng" dirty="0" smtClean="0">
                <a:solidFill>
                  <a:srgbClr val="0000FF"/>
                </a:solidFill>
                <a:latin typeface="Candara"/>
                <a:cs typeface="Candara"/>
              </a:rPr>
              <a:t>(-)(4.184 J/</a:t>
            </a:r>
            <a:r>
              <a:rPr lang="de-DE" sz="2400" u="sng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u="sng" dirty="0" smtClean="0">
                <a:solidFill>
                  <a:srgbClr val="0000FF"/>
                </a:solidFill>
                <a:latin typeface="Candara"/>
                <a:cs typeface="Candara"/>
              </a:rPr>
              <a:t>-C)(60.0 </a:t>
            </a:r>
            <a:r>
              <a:rPr lang="de-DE" sz="2400" u="sng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u="sng" dirty="0" smtClean="0">
                <a:solidFill>
                  <a:srgbClr val="0000FF"/>
                </a:solidFill>
                <a:latin typeface="Candara"/>
                <a:cs typeface="Candara"/>
              </a:rPr>
              <a:t>)(28.5-22.oC) 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= </a:t>
            </a:r>
            <a:r>
              <a:rPr lang="de-DE" sz="2400" u="sng" dirty="0" smtClean="0">
                <a:solidFill>
                  <a:srgbClr val="0000FF"/>
                </a:solidFill>
                <a:latin typeface="Candara"/>
                <a:cs typeface="Candara"/>
              </a:rPr>
              <a:t>-  1.63 E3 J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 = 0.382 J/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-C</a:t>
            </a:r>
            <a:endParaRPr lang="de-DE" sz="2400" u="sng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			(59.7g )(100-28.5C) 		         4.27 E3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-C      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Cu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?</a:t>
            </a:r>
          </a:p>
        </p:txBody>
      </p:sp>
      <p:sp>
        <p:nvSpPr>
          <p:cNvPr id="15" name="Oval 14"/>
          <p:cNvSpPr/>
          <p:nvPr/>
        </p:nvSpPr>
        <p:spPr>
          <a:xfrm>
            <a:off x="7822492" y="916934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9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22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8361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When 50.0 mL of 1.00 M </a:t>
            </a:r>
            <a:r>
              <a:rPr lang="en-US" sz="2400" dirty="0" err="1" smtClean="0">
                <a:solidFill>
                  <a:srgbClr val="000000"/>
                </a:solidFill>
                <a:latin typeface="Candara"/>
                <a:cs typeface="Candara"/>
              </a:rPr>
              <a:t>HCl</a:t>
            </a: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 and 50.0 mL of 1.00 M </a:t>
            </a:r>
            <a:r>
              <a:rPr lang="en-US" sz="2400" dirty="0" err="1" smtClean="0">
                <a:solidFill>
                  <a:srgbClr val="000000"/>
                </a:solidFill>
                <a:latin typeface="Candara"/>
                <a:cs typeface="Candara"/>
              </a:rPr>
              <a:t>NaOH</a:t>
            </a: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,</a:t>
            </a:r>
            <a:b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both at initial temperatures of 22.0C, are mixed in a </a:t>
            </a:r>
            <a:b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calorimeter, the temperature of the solution increases to 28.9C.</a:t>
            </a:r>
            <a:b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How much heat is produced by the reaction?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9576" y="2495481"/>
            <a:ext cx="81389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rxn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(-) </a:t>
            </a:r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sol’n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(-)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(c)(m)(ΔT) </a:t>
            </a:r>
          </a:p>
          <a:p>
            <a:endParaRPr lang="de-DE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				  = (-)(4.184 J/-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gC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)(50.0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 + 50.0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)(28.9 – 22.0C)</a:t>
            </a:r>
          </a:p>
          <a:p>
            <a:endParaRPr lang="de-DE" sz="2400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	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		         = 2.89 E3 J = 2.89 kJ</a:t>
            </a:r>
          </a:p>
        </p:txBody>
      </p:sp>
      <p:sp>
        <p:nvSpPr>
          <p:cNvPr id="15" name="Oval 14"/>
          <p:cNvSpPr/>
          <p:nvPr/>
        </p:nvSpPr>
        <p:spPr>
          <a:xfrm>
            <a:off x="7850149" y="916934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10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2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813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And this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83614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When 3.00 g of </a:t>
            </a:r>
            <a:r>
              <a:rPr lang="en-US" sz="2400" dirty="0" err="1" smtClean="0">
                <a:solidFill>
                  <a:srgbClr val="000000"/>
                </a:solidFill>
                <a:latin typeface="Candara"/>
                <a:cs typeface="Candara"/>
              </a:rPr>
              <a:t>KCl</a:t>
            </a: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 is added to 3.00 E2 g of water in a </a:t>
            </a:r>
            <a:b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calorimeter, the temperature decreased by 1.05°C.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How much heat is involved in dissolution of </a:t>
            </a:r>
            <a:r>
              <a:rPr lang="en-US" sz="2400" dirty="0" err="1" smtClean="0">
                <a:solidFill>
                  <a:srgbClr val="000000"/>
                </a:solidFill>
                <a:latin typeface="Candara"/>
                <a:cs typeface="Candara"/>
              </a:rPr>
              <a:t>KCl</a:t>
            </a:r>
            <a:r>
              <a:rPr lang="en-US" sz="2400" dirty="0" smtClean="0">
                <a:solidFill>
                  <a:srgbClr val="000000"/>
                </a:solidFill>
                <a:latin typeface="Candara"/>
                <a:cs typeface="Candara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9576" y="2495481"/>
            <a:ext cx="64121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rxn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(-) </a:t>
            </a:r>
            <a:r>
              <a:rPr lang="en-US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  <a:cs typeface="Candara"/>
              </a:rPr>
              <a:t>sol’n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 = (-)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(c)(m)(ΔT) </a:t>
            </a:r>
          </a:p>
          <a:p>
            <a:endParaRPr lang="de-DE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				  = (-)(4.184 J/-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gC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)(300 </a:t>
            </a:r>
            <a:r>
              <a:rPr lang="de-DE" sz="2400" dirty="0" err="1" smtClean="0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)(- 1.o5</a:t>
            </a:r>
            <a:r>
              <a:rPr lang="en-US" sz="2400" dirty="0" smtClean="0">
                <a:solidFill>
                  <a:srgbClr val="0000FF"/>
                </a:solidFill>
                <a:latin typeface="Candara"/>
                <a:cs typeface="Candara"/>
              </a:rPr>
              <a:t>°C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)</a:t>
            </a:r>
          </a:p>
          <a:p>
            <a:endParaRPr lang="de-DE" sz="2400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	</a:t>
            </a:r>
            <a:r>
              <a:rPr lang="de-DE" sz="2400" dirty="0" smtClean="0">
                <a:solidFill>
                  <a:srgbClr val="0000FF"/>
                </a:solidFill>
                <a:latin typeface="Candara"/>
                <a:cs typeface="Candara"/>
              </a:rPr>
              <a:t>		         = + 58.0 J</a:t>
            </a:r>
          </a:p>
        </p:txBody>
      </p:sp>
      <p:sp>
        <p:nvSpPr>
          <p:cNvPr id="15" name="Oval 14"/>
          <p:cNvSpPr/>
          <p:nvPr/>
        </p:nvSpPr>
        <p:spPr>
          <a:xfrm>
            <a:off x="7850149" y="916934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D128"/>
                </a:solidFill>
              </a:rPr>
              <a:t>11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 smtClean="0">
                <a:latin typeface="Candara"/>
                <a:cs typeface="Candara"/>
              </a:rPr>
              <a:t>Explain the purpose of </a:t>
            </a:r>
            <a:r>
              <a:rPr lang="en-US" sz="2400" dirty="0" err="1" smtClean="0">
                <a:latin typeface="Candara"/>
                <a:cs typeface="Candara"/>
              </a:rPr>
              <a:t>calorimetry</a:t>
            </a:r>
            <a:r>
              <a:rPr lang="en-US" sz="2400" dirty="0" smtClean="0">
                <a:latin typeface="Candara"/>
                <a:cs typeface="Candara"/>
              </a:rPr>
              <a:t>?</a:t>
            </a:r>
            <a:endParaRPr lang="en-US" sz="2400" dirty="0" smtClean="0">
              <a:latin typeface="Candara"/>
              <a:cs typeface="Candara"/>
            </a:endParaRP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 smtClean="0">
                <a:latin typeface="Candara"/>
                <a:cs typeface="Candara"/>
              </a:rPr>
              <a:t>(2) </a:t>
            </a:r>
            <a:r>
              <a:rPr lang="en-US" sz="2400" dirty="0" smtClean="0">
                <a:latin typeface="Candara"/>
                <a:cs typeface="Candara"/>
              </a:rPr>
              <a:t>Explain the difference between open and closed systems?</a:t>
            </a:r>
            <a:endParaRPr lang="en-US" sz="2400" dirty="0" smtClean="0">
              <a:latin typeface="Candara"/>
              <a:cs typeface="Candara"/>
            </a:endParaRPr>
          </a:p>
          <a:p>
            <a:endParaRPr lang="en-US" sz="2400" dirty="0">
              <a:latin typeface="Candara"/>
              <a:cs typeface="Candara"/>
            </a:endParaRPr>
          </a:p>
          <a:p>
            <a:pPr marL="458788" indent="-458788"/>
            <a:r>
              <a:rPr lang="en-US" sz="2400" dirty="0" smtClean="0">
                <a:latin typeface="Candara"/>
                <a:cs typeface="Candara"/>
              </a:rPr>
              <a:t>(3) </a:t>
            </a:r>
            <a:r>
              <a:rPr lang="en-US" sz="2400" dirty="0" smtClean="0">
                <a:latin typeface="Candara"/>
                <a:cs typeface="Candara"/>
              </a:rPr>
              <a:t>Explain how the terms system and surroundings apply to chemistry?</a:t>
            </a:r>
            <a:endParaRPr lang="en-US" sz="2400" dirty="0" smtClean="0">
              <a:latin typeface="Candara"/>
              <a:cs typeface="Candara"/>
            </a:endParaRPr>
          </a:p>
          <a:p>
            <a:endParaRPr lang="en-US" sz="24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 smtClean="0">
                <a:latin typeface="Candara"/>
                <a:cs typeface="Candara"/>
              </a:rPr>
              <a:t>(4</a:t>
            </a:r>
            <a:r>
              <a:rPr lang="en-US" sz="2400" dirty="0" smtClean="0">
                <a:latin typeface="Candara"/>
                <a:cs typeface="Candara"/>
              </a:rPr>
              <a:t>) Explain why the heat change (ΔH) of the system is the negative ΔH of the calorimeter?</a:t>
            </a:r>
          </a:p>
          <a:p>
            <a:pPr marL="406400" indent="-406400"/>
            <a:endParaRPr lang="en-US" sz="24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 smtClean="0">
                <a:latin typeface="Candara"/>
                <a:cs typeface="Candara"/>
              </a:rPr>
              <a:t>(5) Use the relationships between mass, specific hea</a:t>
            </a:r>
            <a:r>
              <a:rPr lang="en-US" sz="2400" dirty="0" smtClean="0">
                <a:latin typeface="Candara"/>
                <a:cs typeface="Candara"/>
              </a:rPr>
              <a:t>t, change in temperature and heat change to solve for one variable if given the others.</a:t>
            </a:r>
            <a:endParaRPr lang="en-US" sz="2400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64672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Macintosh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2018-04-25T18:38:03Z</dcterms:created>
  <dcterms:modified xsi:type="dcterms:W3CDTF">2018-04-25T18:38:27Z</dcterms:modified>
</cp:coreProperties>
</file>