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112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D6D6-75F7-5F4A-8F70-AEC8A560E01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C96C-F6CD-0E4D-B7BD-BE417286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8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D6D6-75F7-5F4A-8F70-AEC8A560E01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C96C-F6CD-0E4D-B7BD-BE417286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1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D6D6-75F7-5F4A-8F70-AEC8A560E01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C96C-F6CD-0E4D-B7BD-BE417286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3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D6D6-75F7-5F4A-8F70-AEC8A560E01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C96C-F6CD-0E4D-B7BD-BE417286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1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D6D6-75F7-5F4A-8F70-AEC8A560E01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C96C-F6CD-0E4D-B7BD-BE417286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4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D6D6-75F7-5F4A-8F70-AEC8A560E01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C96C-F6CD-0E4D-B7BD-BE417286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D6D6-75F7-5F4A-8F70-AEC8A560E01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C96C-F6CD-0E4D-B7BD-BE417286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8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D6D6-75F7-5F4A-8F70-AEC8A560E01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C96C-F6CD-0E4D-B7BD-BE417286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D6D6-75F7-5F4A-8F70-AEC8A560E01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C96C-F6CD-0E4D-B7BD-BE417286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3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D6D6-75F7-5F4A-8F70-AEC8A560E01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C96C-F6CD-0E4D-B7BD-BE417286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4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D6D6-75F7-5F4A-8F70-AEC8A560E01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C96C-F6CD-0E4D-B7BD-BE417286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CD6D6-75F7-5F4A-8F70-AEC8A560E01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7C96C-F6CD-0E4D-B7BD-BE417286C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3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6386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Key terms &amp; equations to know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0291" y="686445"/>
            <a:ext cx="3963645" cy="6186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trike="sngStrike" dirty="0" smtClean="0"/>
              <a:t>bomb calorimeter</a:t>
            </a:r>
          </a:p>
          <a:p>
            <a:r>
              <a:rPr lang="en-US" strike="sngStrike" dirty="0" smtClean="0"/>
              <a:t>calorie (</a:t>
            </a:r>
            <a:r>
              <a:rPr lang="en-US" strike="sngStrike" dirty="0" err="1" smtClean="0"/>
              <a:t>cal</a:t>
            </a:r>
            <a:r>
              <a:rPr lang="en-US" strike="sngStrike" dirty="0" smtClean="0"/>
              <a:t>)</a:t>
            </a:r>
          </a:p>
          <a:p>
            <a:r>
              <a:rPr lang="en-US" dirty="0" smtClean="0"/>
              <a:t>calorimeter</a:t>
            </a:r>
          </a:p>
          <a:p>
            <a:r>
              <a:rPr lang="en-US" dirty="0" err="1" smtClean="0"/>
              <a:t>calorimetry</a:t>
            </a:r>
            <a:endParaRPr lang="en-US" dirty="0" smtClean="0"/>
          </a:p>
          <a:p>
            <a:r>
              <a:rPr lang="en-US" dirty="0" smtClean="0"/>
              <a:t>chemical thermodynamics</a:t>
            </a:r>
          </a:p>
          <a:p>
            <a:r>
              <a:rPr lang="en-US" dirty="0" smtClean="0"/>
              <a:t>endothermic process</a:t>
            </a:r>
          </a:p>
          <a:p>
            <a:r>
              <a:rPr lang="en-US" dirty="0" smtClean="0"/>
              <a:t>energy</a:t>
            </a:r>
          </a:p>
          <a:p>
            <a:r>
              <a:rPr lang="en-US" dirty="0" smtClean="0"/>
              <a:t>enthalpy (H)</a:t>
            </a:r>
          </a:p>
          <a:p>
            <a:r>
              <a:rPr lang="en-US" dirty="0" smtClean="0"/>
              <a:t>enthalpy change (ΔH)</a:t>
            </a:r>
          </a:p>
          <a:p>
            <a:r>
              <a:rPr lang="en-US" dirty="0" smtClean="0"/>
              <a:t>exothermic process</a:t>
            </a:r>
          </a:p>
          <a:p>
            <a:r>
              <a:rPr lang="en-US" strike="sngStrike" dirty="0" smtClean="0"/>
              <a:t>expansion work (pressure-volume work)</a:t>
            </a:r>
          </a:p>
          <a:p>
            <a:r>
              <a:rPr lang="en-US" dirty="0" smtClean="0"/>
              <a:t>first law of thermodynamics</a:t>
            </a:r>
          </a:p>
          <a:p>
            <a:r>
              <a:rPr lang="en-US" dirty="0" smtClean="0"/>
              <a:t>heat (q)</a:t>
            </a:r>
          </a:p>
          <a:p>
            <a:r>
              <a:rPr lang="en-US" dirty="0" smtClean="0"/>
              <a:t>heat capacity (C)</a:t>
            </a:r>
          </a:p>
          <a:p>
            <a:r>
              <a:rPr lang="en-US" dirty="0" smtClean="0"/>
              <a:t>Hess’s law</a:t>
            </a:r>
          </a:p>
          <a:p>
            <a:r>
              <a:rPr lang="en-US" dirty="0" smtClean="0"/>
              <a:t>hydrocarbon</a:t>
            </a:r>
          </a:p>
          <a:p>
            <a:r>
              <a:rPr lang="en-US" dirty="0" smtClean="0"/>
              <a:t>internal energy (U)</a:t>
            </a:r>
          </a:p>
          <a:p>
            <a:r>
              <a:rPr lang="en-US" dirty="0" smtClean="0"/>
              <a:t>joule (J)</a:t>
            </a:r>
          </a:p>
          <a:p>
            <a:r>
              <a:rPr lang="en-US" dirty="0" smtClean="0"/>
              <a:t>kinetic energy</a:t>
            </a:r>
          </a:p>
          <a:p>
            <a:r>
              <a:rPr lang="en-US" strike="sngStrike" dirty="0" smtClean="0"/>
              <a:t>nutritional calorie (Calorie)</a:t>
            </a:r>
          </a:p>
          <a:p>
            <a:r>
              <a:rPr lang="en-US" dirty="0" smtClean="0"/>
              <a:t>potential energy</a:t>
            </a:r>
          </a:p>
          <a:p>
            <a:r>
              <a:rPr lang="en-US" dirty="0" smtClean="0"/>
              <a:t>specific heat capacity </a:t>
            </a:r>
            <a:r>
              <a:rPr lang="de-DE" dirty="0" smtClean="0"/>
              <a:t>(c in J/</a:t>
            </a:r>
            <a:r>
              <a:rPr lang="de-DE" dirty="0" err="1" smtClean="0"/>
              <a:t>g</a:t>
            </a:r>
            <a:r>
              <a:rPr lang="de-DE" dirty="0" smtClean="0"/>
              <a:t>-C)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412988" y="686445"/>
            <a:ext cx="4045135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trike="sngStrike" dirty="0" smtClean="0"/>
              <a:t>standard enthalpy of combustion (</a:t>
            </a:r>
            <a:r>
              <a:rPr lang="en-US" strike="sngStrike" dirty="0" err="1" smtClean="0"/>
              <a:t>ΔHc</a:t>
            </a:r>
            <a:r>
              <a:rPr lang="en-US" strike="sngStrike" dirty="0" smtClean="0"/>
              <a:t> ° )</a:t>
            </a:r>
          </a:p>
          <a:p>
            <a:r>
              <a:rPr lang="en-US" dirty="0" smtClean="0"/>
              <a:t>standard enthalpy of formation (</a:t>
            </a:r>
            <a:r>
              <a:rPr lang="en-US" dirty="0" err="1" smtClean="0"/>
              <a:t>ΔHf</a:t>
            </a:r>
            <a:r>
              <a:rPr lang="en-US" dirty="0" smtClean="0"/>
              <a:t> °)</a:t>
            </a:r>
          </a:p>
          <a:p>
            <a:r>
              <a:rPr lang="en-US" dirty="0" smtClean="0"/>
              <a:t>standard state</a:t>
            </a:r>
          </a:p>
          <a:p>
            <a:r>
              <a:rPr lang="en-US" strike="sngStrike" dirty="0" smtClean="0"/>
              <a:t>state function</a:t>
            </a:r>
          </a:p>
          <a:p>
            <a:r>
              <a:rPr lang="en-US" dirty="0" smtClean="0"/>
              <a:t>surroundings</a:t>
            </a:r>
          </a:p>
          <a:p>
            <a:r>
              <a:rPr lang="en-US" dirty="0" smtClean="0"/>
              <a:t>system</a:t>
            </a:r>
          </a:p>
          <a:p>
            <a:r>
              <a:rPr lang="en-US" dirty="0" smtClean="0"/>
              <a:t>temperature</a:t>
            </a:r>
          </a:p>
          <a:p>
            <a:r>
              <a:rPr lang="en-US" dirty="0" smtClean="0"/>
              <a:t>thermal energy</a:t>
            </a:r>
          </a:p>
          <a:p>
            <a:r>
              <a:rPr lang="en-US" dirty="0" smtClean="0"/>
              <a:t>thermochemistry</a:t>
            </a:r>
          </a:p>
          <a:p>
            <a:r>
              <a:rPr lang="en-US" dirty="0" smtClean="0"/>
              <a:t>work (w)</a:t>
            </a:r>
          </a:p>
        </p:txBody>
      </p:sp>
      <p:pic>
        <p:nvPicPr>
          <p:cNvPr id="10" name="Picture 9" descr="Screen Shot 2018-04-25 at 1.03.3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100" y="4308640"/>
            <a:ext cx="6184900" cy="129540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V="1">
            <a:off x="2959100" y="5285615"/>
            <a:ext cx="6051881" cy="5148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774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Macintosh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2018-04-25T18:39:58Z</dcterms:created>
  <dcterms:modified xsi:type="dcterms:W3CDTF">2018-04-25T18:40:29Z</dcterms:modified>
</cp:coreProperties>
</file>