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92" r:id="rId3"/>
    <p:sldId id="293" r:id="rId4"/>
    <p:sldId id="294" r:id="rId5"/>
    <p:sldId id="31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9FDD-9C7A-BF40-9539-82ADF4C4ABC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542-0B09-784B-8074-EFF3D092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7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9FDD-9C7A-BF40-9539-82ADF4C4ABC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542-0B09-784B-8074-EFF3D092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9FDD-9C7A-BF40-9539-82ADF4C4ABC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542-0B09-784B-8074-EFF3D092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7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9FDD-9C7A-BF40-9539-82ADF4C4ABC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542-0B09-784B-8074-EFF3D092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6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9FDD-9C7A-BF40-9539-82ADF4C4ABC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542-0B09-784B-8074-EFF3D092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3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9FDD-9C7A-BF40-9539-82ADF4C4ABC9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542-0B09-784B-8074-EFF3D092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1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9FDD-9C7A-BF40-9539-82ADF4C4ABC9}" type="datetimeFigureOut">
              <a:rPr lang="en-US" smtClean="0"/>
              <a:t>9/8/19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542-0B09-784B-8074-EFF3D092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5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9FDD-9C7A-BF40-9539-82ADF4C4ABC9}" type="datetimeFigureOut">
              <a:rPr lang="en-US" smtClean="0"/>
              <a:t>9/8/19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542-0B09-784B-8074-EFF3D092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9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9FDD-9C7A-BF40-9539-82ADF4C4ABC9}" type="datetimeFigureOut">
              <a:rPr lang="en-US" smtClean="0"/>
              <a:t>9/8/19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542-0B09-784B-8074-EFF3D092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1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9FDD-9C7A-BF40-9539-82ADF4C4ABC9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542-0B09-784B-8074-EFF3D092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3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9FDD-9C7A-BF40-9539-82ADF4C4ABC9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542-0B09-784B-8074-EFF3D092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1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89FDD-9C7A-BF40-9539-82ADF4C4ABC9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22542-0B09-784B-8074-EFF3D092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949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1031: General Chemistry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417" y="856565"/>
            <a:ext cx="5354200" cy="5216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b="1" dirty="0">
                <a:latin typeface="Candara"/>
                <a:cs typeface="Candara"/>
              </a:rPr>
              <a:t>Atoms, molecules &amp; ions</a:t>
            </a:r>
          </a:p>
          <a:p>
            <a:endParaRPr lang="en-US" sz="9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2.1:  Early ideas about atomic theory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2.2:  Evolution of atomic theory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2.3:  Atomic structure &amp; symbolism</a:t>
            </a:r>
          </a:p>
          <a:p>
            <a:pPr lvl="2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2.4:  Chemical formulas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2.5:  The periodic table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2.6:  Molecular &amp; ionic compounds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2.7:  Naming chemical compounds</a:t>
            </a:r>
          </a:p>
        </p:txBody>
      </p:sp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5393765" y="5827059"/>
            <a:ext cx="1105647" cy="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99412" y="5545639"/>
            <a:ext cx="2011307" cy="461665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  <a:latin typeface="Candara"/>
                <a:cs typeface="Candara"/>
              </a:rPr>
              <a:t>covered in lab</a:t>
            </a:r>
          </a:p>
        </p:txBody>
      </p:sp>
    </p:spTree>
    <p:extLst>
      <p:ext uri="{BB962C8B-B14F-4D97-AF65-F5344CB8AC3E}">
        <p14:creationId xmlns:p14="http://schemas.microsoft.com/office/powerpoint/2010/main" val="361349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385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2. Atoms, molecules &amp; 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084" y="1802104"/>
            <a:ext cx="7820308" cy="325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>
              <a:lnSpc>
                <a:spcPct val="120000"/>
              </a:lnSpc>
            </a:pPr>
            <a:r>
              <a:rPr lang="en-US" sz="2800" b="1" dirty="0">
                <a:latin typeface="Candara"/>
                <a:cs typeface="Candara"/>
              </a:rPr>
              <a:t>2.5:  The periodic table</a:t>
            </a:r>
            <a:endParaRPr lang="en-US" sz="1000" b="1" dirty="0">
              <a:latin typeface="Candara"/>
              <a:cs typeface="Candara"/>
            </a:endParaRPr>
          </a:p>
          <a:p>
            <a:pPr marL="342900" lvl="1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State the periodic law &amp; explain the organization of elements in the periodic table</a:t>
            </a:r>
          </a:p>
          <a:p>
            <a:pPr marL="342900" lvl="1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Predict general properties of elements based on their location in the periodic table</a:t>
            </a:r>
          </a:p>
          <a:p>
            <a:pPr marL="342900" lvl="1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Identify metals, nonmetals &amp; metalloids by their properties and/or location in the periodic table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74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612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Periodic law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704349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Periodic law: </a:t>
            </a:r>
            <a:r>
              <a:rPr lang="en-US" sz="2400" i="1" dirty="0">
                <a:latin typeface="Candara"/>
                <a:cs typeface="Candara"/>
              </a:rPr>
              <a:t>properties of elements are periodic functions of their atomic numbers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430" y="66104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7795" b="21775"/>
          <a:stretch/>
        </p:blipFill>
        <p:spPr>
          <a:xfrm>
            <a:off x="54430" y="1834175"/>
            <a:ext cx="9127023" cy="50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73675" t="79084"/>
          <a:stretch/>
        </p:blipFill>
        <p:spPr>
          <a:xfrm>
            <a:off x="6389965" y="1155500"/>
            <a:ext cx="1926271" cy="119610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88509" y="1523865"/>
            <a:ext cx="5382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/>
                <a:cs typeface="Candara"/>
              </a:rPr>
              <a:t>Period (row)</a:t>
            </a:r>
            <a:r>
              <a:rPr lang="en-US" sz="2000" dirty="0">
                <a:latin typeface="Candara"/>
                <a:cs typeface="Candara"/>
              </a:rPr>
              <a:t> = valence shell #</a:t>
            </a:r>
          </a:p>
          <a:p>
            <a:r>
              <a:rPr lang="en-US" sz="2000" b="1" dirty="0">
                <a:latin typeface="Candara"/>
                <a:cs typeface="Candara"/>
              </a:rPr>
              <a:t>Group (column) </a:t>
            </a:r>
            <a:r>
              <a:rPr lang="en-US" sz="2000" dirty="0">
                <a:latin typeface="Candara"/>
                <a:cs typeface="Candara"/>
              </a:rPr>
              <a:t>= same e- configuration</a:t>
            </a:r>
          </a:p>
        </p:txBody>
      </p:sp>
    </p:spTree>
    <p:extLst>
      <p:ext uri="{BB962C8B-B14F-4D97-AF65-F5344CB8AC3E}">
        <p14:creationId xmlns:p14="http://schemas.microsoft.com/office/powerpoint/2010/main" val="334890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6424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Metals, nonmetals &amp; metalloids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704349"/>
            <a:ext cx="883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Metals: </a:t>
            </a:r>
            <a:r>
              <a:rPr lang="en-US" sz="2400" i="1" dirty="0">
                <a:latin typeface="Candara"/>
                <a:cs typeface="Candara"/>
              </a:rPr>
              <a:t>shiny, malleable, ductile, conduct electricity &amp; heat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430" y="66104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7795" b="21775"/>
          <a:stretch/>
        </p:blipFill>
        <p:spPr>
          <a:xfrm>
            <a:off x="54430" y="1834175"/>
            <a:ext cx="9127023" cy="50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73675" t="79084"/>
          <a:stretch/>
        </p:blipFill>
        <p:spPr>
          <a:xfrm>
            <a:off x="1441844" y="3070298"/>
            <a:ext cx="4274060" cy="26539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8600" y="1087581"/>
            <a:ext cx="883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Nonmetals: </a:t>
            </a:r>
            <a:r>
              <a:rPr lang="en-US" sz="2400" i="1" dirty="0">
                <a:latin typeface="Candara"/>
                <a:cs typeface="Candara"/>
              </a:rPr>
              <a:t>dull, poor conductors of electricity &amp; heat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470813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Metalloids: </a:t>
            </a:r>
            <a:r>
              <a:rPr lang="en-US" sz="2400" i="1" dirty="0">
                <a:latin typeface="Candara"/>
                <a:cs typeface="Candara"/>
              </a:rPr>
              <a:t>intermediate between metals &amp; non; somewhat 						conductive</a:t>
            </a:r>
            <a:endParaRPr lang="en-US" sz="24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71446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Can you?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704349"/>
            <a:ext cx="8833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400" dirty="0">
                <a:latin typeface="Candara"/>
                <a:cs typeface="Candara"/>
              </a:rPr>
              <a:t>State the periodic law?</a:t>
            </a:r>
          </a:p>
          <a:p>
            <a:pPr marL="457200" indent="-457200">
              <a:buAutoNum type="arabicParenBoth"/>
            </a:pPr>
            <a:endParaRPr lang="en-US" sz="2400" dirty="0">
              <a:latin typeface="Candara"/>
              <a:cs typeface="Candara"/>
            </a:endParaRPr>
          </a:p>
          <a:p>
            <a:pPr marL="457200" indent="-457200">
              <a:buAutoNum type="arabicParenBoth"/>
            </a:pPr>
            <a:r>
              <a:rPr lang="en-US" sz="2400" dirty="0">
                <a:latin typeface="Candara"/>
                <a:cs typeface="Candara"/>
              </a:rPr>
              <a:t>Describe what is common to elements in the same column vs. those in the same row?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pPr marL="457200" indent="-447675"/>
            <a:r>
              <a:rPr lang="en-US" sz="2400" dirty="0">
                <a:latin typeface="Candara"/>
                <a:cs typeface="Candara"/>
              </a:rPr>
              <a:t>(3) Describe the location of metals, non-metals, transition metals and metalloids in the periodic table and the differences between these types of elements?</a:t>
            </a:r>
          </a:p>
          <a:p>
            <a:pPr marL="457200" indent="-457200">
              <a:buAutoNum type="arabicParenBoth"/>
            </a:pPr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(4) Locate these types of elements in the periodic table?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Alkali metals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Alkali earth metals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Halogens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Noble gases</a:t>
            </a:r>
          </a:p>
        </p:txBody>
      </p:sp>
    </p:spTree>
    <p:extLst>
      <p:ext uri="{BB962C8B-B14F-4D97-AF65-F5344CB8AC3E}">
        <p14:creationId xmlns:p14="http://schemas.microsoft.com/office/powerpoint/2010/main" val="530035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255</Words>
  <Application>Microsoft Macintosh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Medium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2019-09-08T13:31:23Z</dcterms:created>
  <dcterms:modified xsi:type="dcterms:W3CDTF">2019-09-08T13:32:12Z</dcterms:modified>
</cp:coreProperties>
</file>