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2" r:id="rId2"/>
    <p:sldId id="285" r:id="rId3"/>
    <p:sldId id="291" r:id="rId4"/>
    <p:sldId id="292" r:id="rId5"/>
    <p:sldId id="294" r:id="rId6"/>
    <p:sldId id="295" r:id="rId7"/>
    <p:sldId id="28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0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2CC69-A14F-9A48-A766-6CCD54339058}" type="datetimeFigureOut">
              <a:rPr lang="en-US" smtClean="0"/>
              <a:t>11/3/19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2073-9C01-DF45-906D-E9FAF1B0C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79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2CC69-A14F-9A48-A766-6CCD54339058}" type="datetimeFigureOut">
              <a:rPr lang="en-US" smtClean="0"/>
              <a:t>11/3/19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2073-9C01-DF45-906D-E9FAF1B0C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2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2CC69-A14F-9A48-A766-6CCD54339058}" type="datetimeFigureOut">
              <a:rPr lang="en-US" smtClean="0"/>
              <a:t>11/3/19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2073-9C01-DF45-906D-E9FAF1B0C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97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2CC69-A14F-9A48-A766-6CCD54339058}" type="datetimeFigureOut">
              <a:rPr lang="en-US" smtClean="0"/>
              <a:t>11/3/19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2073-9C01-DF45-906D-E9FAF1B0C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10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2CC69-A14F-9A48-A766-6CCD54339058}" type="datetimeFigureOut">
              <a:rPr lang="en-US" smtClean="0"/>
              <a:t>11/3/19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2073-9C01-DF45-906D-E9FAF1B0C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164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2CC69-A14F-9A48-A766-6CCD54339058}" type="datetimeFigureOut">
              <a:rPr lang="en-US" smtClean="0"/>
              <a:t>11/3/19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2073-9C01-DF45-906D-E9FAF1B0C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853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2CC69-A14F-9A48-A766-6CCD54339058}" type="datetimeFigureOut">
              <a:rPr lang="en-US" smtClean="0"/>
              <a:t>11/3/19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2073-9C01-DF45-906D-E9FAF1B0C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79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2CC69-A14F-9A48-A766-6CCD54339058}" type="datetimeFigureOut">
              <a:rPr lang="en-US" smtClean="0"/>
              <a:t>11/3/19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2073-9C01-DF45-906D-E9FAF1B0C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24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2CC69-A14F-9A48-A766-6CCD54339058}" type="datetimeFigureOut">
              <a:rPr lang="en-US" smtClean="0"/>
              <a:t>11/3/19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2073-9C01-DF45-906D-E9FAF1B0C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135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2CC69-A14F-9A48-A766-6CCD54339058}" type="datetimeFigureOut">
              <a:rPr lang="en-US" smtClean="0"/>
              <a:t>11/3/19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2073-9C01-DF45-906D-E9FAF1B0C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56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2CC69-A14F-9A48-A766-6CCD54339058}" type="datetimeFigureOut">
              <a:rPr lang="en-US" smtClean="0"/>
              <a:t>11/3/19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2073-9C01-DF45-906D-E9FAF1B0C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323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2CC69-A14F-9A48-A766-6CCD54339058}" type="datetimeFigureOut">
              <a:rPr lang="en-US" smtClean="0"/>
              <a:t>11/3/19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92073-9C01-DF45-906D-E9FAF1B0C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24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326"/>
            <a:ext cx="5949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CHE 1031: General Chemistry 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26812" y="1483886"/>
            <a:ext cx="5287025" cy="3262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 startAt="5"/>
            </a:pPr>
            <a:r>
              <a:rPr lang="en-US" sz="2800" b="1" dirty="0">
                <a:latin typeface="Candara"/>
                <a:cs typeface="Candara"/>
              </a:rPr>
              <a:t>Electrochemistry</a:t>
            </a:r>
          </a:p>
          <a:p>
            <a:endParaRPr lang="en-US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5.1:  Galvanic cells (aka voltaic cells)</a:t>
            </a:r>
          </a:p>
          <a:p>
            <a:pPr lvl="1"/>
            <a:endParaRPr lang="en-US" sz="20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5.2:  Standard reduction potentials</a:t>
            </a:r>
          </a:p>
          <a:p>
            <a:pPr lvl="1"/>
            <a:endParaRPr lang="en-US" sz="20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5.3:  Batteries &amp; fuel cells</a:t>
            </a:r>
          </a:p>
          <a:p>
            <a:pPr lvl="1"/>
            <a:endParaRPr lang="en-US" sz="24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5.4:  Corrosion</a:t>
            </a:r>
          </a:p>
        </p:txBody>
      </p:sp>
      <p:pic>
        <p:nvPicPr>
          <p:cNvPr id="2" name="Picture 1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3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326"/>
            <a:ext cx="3872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cs typeface="Avenir Heavy"/>
              </a:rPr>
              <a:t>5. Electrochemistry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7224" y="1237624"/>
            <a:ext cx="7798419" cy="2094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388" lvl="1">
              <a:lnSpc>
                <a:spcPct val="120000"/>
              </a:lnSpc>
            </a:pPr>
            <a:r>
              <a:rPr lang="en-US" sz="2800" b="1" dirty="0">
                <a:latin typeface="Candara"/>
                <a:cs typeface="Candara"/>
              </a:rPr>
              <a:t>5.2: Standard reduction potentials</a:t>
            </a:r>
          </a:p>
          <a:p>
            <a:pPr marL="0" lvl="1">
              <a:lnSpc>
                <a:spcPct val="120000"/>
              </a:lnSpc>
            </a:pPr>
            <a:endParaRPr lang="en-US" sz="1000" dirty="0">
              <a:latin typeface="Candara"/>
              <a:cs typeface="Candara"/>
            </a:endParaRPr>
          </a:p>
          <a:p>
            <a:pPr lvl="1" indent="-457200">
              <a:lnSpc>
                <a:spcPct val="120000"/>
              </a:lnSpc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Use standard reduction potentials to determine the better oxidizing or reducing agent from among choices.</a:t>
            </a:r>
          </a:p>
        </p:txBody>
      </p:sp>
      <p:pic>
        <p:nvPicPr>
          <p:cNvPr id="7" name="Picture 6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132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7511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Using standard reduction potentials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1350214" y="4662909"/>
            <a:ext cx="334211" cy="347579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" name="Rectangle 2"/>
          <p:cNvSpPr/>
          <p:nvPr/>
        </p:nvSpPr>
        <p:spPr>
          <a:xfrm>
            <a:off x="197244" y="3433900"/>
            <a:ext cx="1121614" cy="22892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83510" y="4578533"/>
            <a:ext cx="1863891" cy="15993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83885" y="806828"/>
            <a:ext cx="862411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When standard reduction potentials of both half-reactions are known, the cell potential of a galvanic cell can be calculated rather than experimentally determined.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43411" y="5242957"/>
            <a:ext cx="54194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E°cell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= 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E°cathode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- 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E°anode</a:t>
            </a:r>
            <a:endParaRPr lang="en-US" sz="2400" dirty="0">
              <a:solidFill>
                <a:srgbClr val="0000FF"/>
              </a:solidFill>
              <a:latin typeface="Candara"/>
              <a:cs typeface="Candara"/>
            </a:endParaRPr>
          </a:p>
          <a:p>
            <a:endParaRPr lang="en-US" sz="800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E°cell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 = E°</a:t>
            </a: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Ag+1/Ag 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– E°</a:t>
            </a: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Cu+2/Cu</a:t>
            </a:r>
          </a:p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	      = (+0.80 V) – (+ 0.34 V) = +0.46 V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83510" y="4643029"/>
            <a:ext cx="1068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anode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05330" y="4638954"/>
            <a:ext cx="1464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cathode</a:t>
            </a:r>
          </a:p>
        </p:txBody>
      </p:sp>
      <p:sp>
        <p:nvSpPr>
          <p:cNvPr id="14" name="Oval 13"/>
          <p:cNvSpPr/>
          <p:nvPr/>
        </p:nvSpPr>
        <p:spPr>
          <a:xfrm>
            <a:off x="8001404" y="3399924"/>
            <a:ext cx="441891" cy="453648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7996" y="2102230"/>
            <a:ext cx="86241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A </a:t>
            </a:r>
            <a:r>
              <a:rPr lang="en-US" sz="2400" u="sng" dirty="0">
                <a:latin typeface="Candara"/>
                <a:cs typeface="Candara"/>
              </a:rPr>
              <a:t>positive cell potential </a:t>
            </a:r>
            <a:r>
              <a:rPr lang="en-US" sz="2400" dirty="0">
                <a:latin typeface="Candara"/>
                <a:cs typeface="Candara"/>
              </a:rPr>
              <a:t>indicates that a galvanic cell reacts </a:t>
            </a:r>
            <a:r>
              <a:rPr lang="en-US" sz="2400" b="1" dirty="0">
                <a:latin typeface="Candara"/>
                <a:cs typeface="Candara"/>
              </a:rPr>
              <a:t>spontaneously</a:t>
            </a:r>
            <a:r>
              <a:rPr lang="en-US" sz="2400" dirty="0">
                <a:latin typeface="Candara"/>
                <a:cs typeface="Candara"/>
              </a:rPr>
              <a:t> and will </a:t>
            </a:r>
            <a:r>
              <a:rPr lang="en-US" sz="2400" b="1" dirty="0">
                <a:latin typeface="Candara"/>
                <a:cs typeface="Candara"/>
              </a:rPr>
              <a:t>produce an electric current</a:t>
            </a:r>
            <a:r>
              <a:rPr lang="en-US" sz="800" dirty="0">
                <a:latin typeface="Candara"/>
                <a:cs typeface="Candara"/>
              </a:rPr>
              <a:t>.</a:t>
            </a:r>
            <a:endParaRPr lang="en-US" sz="2400" dirty="0">
              <a:latin typeface="Candara"/>
              <a:cs typeface="Candar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3885" y="3399924"/>
            <a:ext cx="74558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Calculate the cell potential of this galvanic cell:</a:t>
            </a:r>
          </a:p>
          <a:p>
            <a:endParaRPr lang="en-US" sz="800" dirty="0">
              <a:latin typeface="Candara"/>
              <a:cs typeface="Candara"/>
            </a:endParaRPr>
          </a:p>
          <a:p>
            <a:r>
              <a:rPr lang="en-US" sz="2400" dirty="0">
                <a:latin typeface="Candara"/>
                <a:cs typeface="Candara"/>
              </a:rPr>
              <a:t>				Cu(s)  |  Cu+2(1 M)  ||  Ag</a:t>
            </a:r>
            <a:r>
              <a:rPr lang="en-US" sz="2800" baseline="30000" dirty="0">
                <a:latin typeface="Candara"/>
                <a:cs typeface="Candara"/>
              </a:rPr>
              <a:t>+1 </a:t>
            </a:r>
            <a:r>
              <a:rPr lang="en-US" sz="2400" dirty="0">
                <a:latin typeface="Candara"/>
                <a:cs typeface="Candara"/>
              </a:rPr>
              <a:t>(1 M)  |  Ag(s)  </a:t>
            </a:r>
          </a:p>
        </p:txBody>
      </p:sp>
    </p:spTree>
    <p:extLst>
      <p:ext uri="{BB962C8B-B14F-4D97-AF65-F5344CB8AC3E}">
        <p14:creationId xmlns:p14="http://schemas.microsoft.com/office/powerpoint/2010/main" val="378122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0" grpId="0"/>
      <p:bldP spid="13" grpId="0"/>
      <p:bldP spid="14" grpId="0" animBg="1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60528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Standard reduction potentials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pic>
        <p:nvPicPr>
          <p:cNvPr id="6" name="Picture 5" descr="11-table-01.g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64"/>
          <a:stretch/>
        </p:blipFill>
        <p:spPr>
          <a:xfrm>
            <a:off x="36032" y="795315"/>
            <a:ext cx="9094640" cy="604941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491111" y="6110111"/>
            <a:ext cx="18561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most easily oxidized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97286" y="707827"/>
            <a:ext cx="18707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least easily oxidized</a:t>
            </a:r>
          </a:p>
        </p:txBody>
      </p:sp>
    </p:spTree>
    <p:extLst>
      <p:ext uri="{BB962C8B-B14F-4D97-AF65-F5344CB8AC3E}">
        <p14:creationId xmlns:p14="http://schemas.microsoft.com/office/powerpoint/2010/main" val="1110835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16431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Try this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1350214" y="4662909"/>
            <a:ext cx="334211" cy="347579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" name="Rectangle 2"/>
          <p:cNvSpPr/>
          <p:nvPr/>
        </p:nvSpPr>
        <p:spPr>
          <a:xfrm>
            <a:off x="197244" y="3433900"/>
            <a:ext cx="1121614" cy="22892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83510" y="4578533"/>
            <a:ext cx="1863891" cy="15993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83885" y="806828"/>
            <a:ext cx="862411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A galvanic cell is made with Au</a:t>
            </a:r>
            <a:r>
              <a:rPr lang="en-US" sz="2800" baseline="30000" dirty="0">
                <a:latin typeface="Candara"/>
                <a:cs typeface="Candara"/>
              </a:rPr>
              <a:t>+3</a:t>
            </a:r>
            <a:r>
              <a:rPr lang="en-US" sz="2400" dirty="0">
                <a:latin typeface="Candara"/>
                <a:cs typeface="Candara"/>
              </a:rPr>
              <a:t>/Au and Ni</a:t>
            </a:r>
            <a:r>
              <a:rPr lang="en-US" sz="2800" baseline="30000" dirty="0">
                <a:latin typeface="Candara"/>
                <a:cs typeface="Candara"/>
              </a:rPr>
              <a:t>+2</a:t>
            </a:r>
            <a:r>
              <a:rPr lang="en-US" sz="2400" dirty="0">
                <a:latin typeface="Candara"/>
                <a:cs typeface="Candara"/>
              </a:rPr>
              <a:t>/Ni half-cells.</a:t>
            </a:r>
          </a:p>
          <a:p>
            <a:pPr marL="457200" indent="-457200">
              <a:buAutoNum type="alphaLcParenBoth"/>
            </a:pPr>
            <a:r>
              <a:rPr lang="en-US" sz="2400" dirty="0">
                <a:latin typeface="Candara"/>
                <a:cs typeface="Candara"/>
              </a:rPr>
              <a:t>Identify the oxidizing &amp; reducing agents.</a:t>
            </a:r>
          </a:p>
          <a:p>
            <a:pPr marL="457200" indent="-457200">
              <a:buAutoNum type="alphaLcParenBoth"/>
            </a:pPr>
            <a:r>
              <a:rPr lang="en-US" sz="2400" dirty="0">
                <a:latin typeface="Candara"/>
                <a:cs typeface="Candara"/>
              </a:rPr>
              <a:t>Calculate the cell potential.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0941" y="4713302"/>
            <a:ext cx="59208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(b) 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E°cell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= 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E°cathode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- 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E°anode</a:t>
            </a:r>
            <a:endParaRPr lang="en-US" sz="2400" dirty="0">
              <a:solidFill>
                <a:srgbClr val="0000FF"/>
              </a:solidFill>
              <a:latin typeface="Candara"/>
              <a:cs typeface="Candara"/>
            </a:endParaRPr>
          </a:p>
          <a:p>
            <a:endParaRPr lang="en-US" sz="800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      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E°cell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 = E°</a:t>
            </a: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Au+3/Au 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– E°</a:t>
            </a: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Ni+2/Ni</a:t>
            </a:r>
          </a:p>
          <a:p>
            <a:endParaRPr lang="en-US" sz="1000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	             = (+1.498) – (- 0.257 V) = +1.755 V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3665" y="2352560"/>
            <a:ext cx="6038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(a) Au</a:t>
            </a:r>
            <a:r>
              <a:rPr lang="en-US" sz="2800" baseline="30000" dirty="0">
                <a:solidFill>
                  <a:srgbClr val="0000FF"/>
                </a:solidFill>
                <a:latin typeface="Candara"/>
                <a:cs typeface="Candara"/>
              </a:rPr>
              <a:t>+3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+ 3e- 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 Au(s)		E° = + 1.498 V</a:t>
            </a:r>
            <a:endParaRPr lang="en-US" sz="24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1106" y="2814225"/>
            <a:ext cx="5153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Ni</a:t>
            </a:r>
            <a:r>
              <a:rPr lang="en-US" sz="2800" baseline="30000" dirty="0">
                <a:solidFill>
                  <a:srgbClr val="0000FF"/>
                </a:solidFill>
                <a:latin typeface="Candara"/>
                <a:cs typeface="Candara"/>
              </a:rPr>
              <a:t>+2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+ 2e- 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 Ni(s)			E° = - 0.257 V</a:t>
            </a:r>
            <a:endParaRPr lang="en-US" sz="24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64255" y="2814225"/>
            <a:ext cx="3268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 anode (smaller SRP)</a:t>
            </a:r>
            <a:endParaRPr lang="en-US" sz="24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51581" y="2374262"/>
            <a:ext cx="2114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 cathode</a:t>
            </a:r>
            <a:endParaRPr lang="en-US" sz="24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1106" y="3461263"/>
            <a:ext cx="63728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So, Ni is oxidized; the reducing agent.</a:t>
            </a:r>
          </a:p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And Au is reduced; the oxidizing agent.</a:t>
            </a:r>
          </a:p>
        </p:txBody>
      </p:sp>
      <p:sp>
        <p:nvSpPr>
          <p:cNvPr id="20" name="Oval 19"/>
          <p:cNvSpPr/>
          <p:nvPr/>
        </p:nvSpPr>
        <p:spPr>
          <a:xfrm>
            <a:off x="7973182" y="1182040"/>
            <a:ext cx="441891" cy="453648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70019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6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21530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One more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1350214" y="4662909"/>
            <a:ext cx="334211" cy="347579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" name="Rectangle 2"/>
          <p:cNvSpPr/>
          <p:nvPr/>
        </p:nvSpPr>
        <p:spPr>
          <a:xfrm>
            <a:off x="197244" y="3433900"/>
            <a:ext cx="1121614" cy="22892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83510" y="4578533"/>
            <a:ext cx="1863891" cy="15993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83885" y="806828"/>
            <a:ext cx="86241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A galvanic cell is made with Mg electrode in a 1 M solution of Mg(NO3)2 and a Ag electrode and a 1 M Ag(NO3) solution.</a:t>
            </a:r>
          </a:p>
          <a:p>
            <a:pPr marL="457200" indent="-457200">
              <a:buAutoNum type="alphaLcParenBoth"/>
            </a:pPr>
            <a:r>
              <a:rPr lang="en-US" sz="2400" dirty="0">
                <a:latin typeface="Candara"/>
                <a:cs typeface="Candara"/>
              </a:rPr>
              <a:t>Identify the oxidizing &amp; reducing agents.</a:t>
            </a:r>
          </a:p>
          <a:p>
            <a:pPr marL="457200" indent="-457200">
              <a:buAutoNum type="alphaLcParenBoth"/>
            </a:pPr>
            <a:r>
              <a:rPr lang="en-US" sz="2400" dirty="0">
                <a:latin typeface="Candara"/>
                <a:cs typeface="Candara"/>
              </a:rPr>
              <a:t>Calculate the cell potential.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0941" y="4882634"/>
            <a:ext cx="56291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(b) 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E°cell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= 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E°cathode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- 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E°anode</a:t>
            </a:r>
            <a:endParaRPr lang="en-US" sz="2400" dirty="0">
              <a:solidFill>
                <a:srgbClr val="0000FF"/>
              </a:solidFill>
              <a:latin typeface="Candara"/>
              <a:cs typeface="Candara"/>
            </a:endParaRPr>
          </a:p>
          <a:p>
            <a:endParaRPr lang="en-US" sz="800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      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E°cell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 = E°</a:t>
            </a: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Ag+1/Ag 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– E°</a:t>
            </a: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Mg+2/Mg</a:t>
            </a:r>
            <a:br>
              <a:rPr lang="en-US" dirty="0">
                <a:solidFill>
                  <a:srgbClr val="0000FF"/>
                </a:solidFill>
                <a:latin typeface="Candara"/>
                <a:cs typeface="Candara"/>
              </a:rPr>
            </a:br>
            <a:endParaRPr lang="en-US" sz="1000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	             = (+0.80) – (- 2.37 V) = +3.17 V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0664" y="2651380"/>
            <a:ext cx="5403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(a) Mg</a:t>
            </a:r>
            <a:r>
              <a:rPr lang="en-US" sz="2800" baseline="30000" dirty="0">
                <a:solidFill>
                  <a:srgbClr val="0000FF"/>
                </a:solidFill>
                <a:latin typeface="Candara"/>
                <a:cs typeface="Candara"/>
              </a:rPr>
              <a:t>+2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+ 2e- 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 Mg(s)		E° = - 2.37 V</a:t>
            </a:r>
            <a:endParaRPr lang="en-US" sz="24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6327" y="3113045"/>
            <a:ext cx="5153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Ag</a:t>
            </a:r>
            <a:r>
              <a:rPr lang="en-US" sz="2800" baseline="30000" dirty="0">
                <a:solidFill>
                  <a:srgbClr val="0000FF"/>
                </a:solidFill>
                <a:latin typeface="Candara"/>
                <a:cs typeface="Candara"/>
              </a:rPr>
              <a:t>+1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+ e- 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 Ag(s)			E° = +0.80V</a:t>
            </a:r>
            <a:endParaRPr lang="en-US" sz="24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73474" y="3113045"/>
            <a:ext cx="1800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 cathode</a:t>
            </a:r>
            <a:endParaRPr lang="en-US" sz="24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60801" y="2673082"/>
            <a:ext cx="1362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 anode</a:t>
            </a:r>
            <a:endParaRPr lang="en-US" sz="24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3774" y="3653919"/>
            <a:ext cx="63728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So, Mg is oxidized; the reducing agent.</a:t>
            </a:r>
          </a:p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  <a:sym typeface="Wingdings"/>
              </a:rPr>
              <a:t>And Ag is reduced; the oxidizing agent.</a:t>
            </a:r>
          </a:p>
        </p:txBody>
      </p:sp>
      <p:sp>
        <p:nvSpPr>
          <p:cNvPr id="20" name="Oval 19"/>
          <p:cNvSpPr/>
          <p:nvPr/>
        </p:nvSpPr>
        <p:spPr>
          <a:xfrm>
            <a:off x="7900049" y="1182040"/>
            <a:ext cx="588157" cy="453648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rgbClr val="52D128"/>
                </a:solidFill>
              </a:rPr>
              <a:t>6</a:t>
            </a:r>
            <a:endParaRPr lang="en-US" b="1" dirty="0">
              <a:solidFill>
                <a:srgbClr val="52D1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965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2506"/>
            <a:ext cx="1916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Can you?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228599" y="1181770"/>
            <a:ext cx="87500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(1) Find both the appropriate SRP for both anode and cathode </a:t>
            </a:r>
            <a:br>
              <a:rPr lang="en-US" sz="2400" dirty="0">
                <a:latin typeface="Candara"/>
                <a:cs typeface="Candara"/>
              </a:rPr>
            </a:br>
            <a:r>
              <a:rPr lang="en-US" sz="2400" dirty="0">
                <a:latin typeface="Candara"/>
                <a:cs typeface="Candara"/>
              </a:rPr>
              <a:t>       using a table of SRP values?</a:t>
            </a:r>
          </a:p>
          <a:p>
            <a:endParaRPr lang="en-US" sz="2400" dirty="0">
              <a:latin typeface="Candara"/>
              <a:cs typeface="Candara"/>
            </a:endParaRPr>
          </a:p>
          <a:p>
            <a:r>
              <a:rPr lang="en-US" sz="2400" dirty="0">
                <a:latin typeface="Candara"/>
                <a:cs typeface="Candara"/>
              </a:rPr>
              <a:t>(2) Calculate cell potential given a galvanic cell diagram?</a:t>
            </a:r>
          </a:p>
          <a:p>
            <a:endParaRPr lang="en-US" sz="2400" dirty="0">
              <a:latin typeface="Candara"/>
              <a:cs typeface="Candara"/>
            </a:endParaRPr>
          </a:p>
          <a:p>
            <a:r>
              <a:rPr lang="en-US" sz="2400" dirty="0">
                <a:latin typeface="Candara"/>
                <a:cs typeface="Candara"/>
              </a:rPr>
              <a:t>(3) Determine if a redox reaction is spontaneous?</a:t>
            </a:r>
          </a:p>
        </p:txBody>
      </p:sp>
    </p:spTree>
    <p:extLst>
      <p:ext uri="{BB962C8B-B14F-4D97-AF65-F5344CB8AC3E}">
        <p14:creationId xmlns:p14="http://schemas.microsoft.com/office/powerpoint/2010/main" val="2837304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554</Words>
  <Application>Microsoft Macintosh PowerPoint</Application>
  <PresentationFormat>On-screen Show (4:3)</PresentationFormat>
  <Paragraphs>70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Candara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2</cp:revision>
  <dcterms:created xsi:type="dcterms:W3CDTF">2019-11-03T16:59:44Z</dcterms:created>
  <dcterms:modified xsi:type="dcterms:W3CDTF">2019-11-03T21:20:21Z</dcterms:modified>
</cp:coreProperties>
</file>