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301" r:id="rId3"/>
    <p:sldId id="268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6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8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2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1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2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E5D6-F1C0-E14F-A296-F10361A9B2BA}" type="datetimeFigureOut">
              <a:rPr lang="en-US" smtClean="0"/>
              <a:t>11/3/19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44C4-38FA-7A46-B74D-2F1EE447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6812" y="1483886"/>
            <a:ext cx="5287025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b="1" dirty="0">
                <a:latin typeface="Candara"/>
                <a:cs typeface="Candara"/>
              </a:rPr>
              <a:t>Electrochemistry</a:t>
            </a:r>
          </a:p>
          <a:p>
            <a:endParaRPr lang="en-US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5.1:  Galvanic cells (aka voltaic cells)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5.2:  Standard reduction potentials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5.3:  Batteries &amp; fuel cells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5.4:  Corrosion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6020"/>
            <a:ext cx="6054917" cy="4539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9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Fuel cells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Fuel cell: </a:t>
            </a:r>
            <a:r>
              <a:rPr lang="en-US" sz="2400" i="1" dirty="0">
                <a:latin typeface="Candara"/>
                <a:cs typeface="Candara"/>
              </a:rPr>
              <a:t>a device that converts chemical energy into electrical energy without combustion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Open systems with continuous fuel input &amp; power output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Redox reactions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7462" y="2134616"/>
            <a:ext cx="34634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Efficiency 40 – 60%</a:t>
            </a:r>
            <a:r>
              <a:rPr lang="en-US" sz="2400" dirty="0">
                <a:latin typeface="Candara"/>
                <a:cs typeface="Candara"/>
              </a:rPr>
              <a:t>, greater than 25-35% for internal combustion.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5642" y="4546360"/>
            <a:ext cx="34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2H2 + 2O</a:t>
            </a:r>
            <a:r>
              <a:rPr lang="en-US" sz="2800" baseline="30000" dirty="0">
                <a:latin typeface="Candara"/>
                <a:cs typeface="Candara"/>
              </a:rPr>
              <a:t>-2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2H2O + 4e-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5642" y="5050798"/>
            <a:ext cx="34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O2 + 4e- </a:t>
            </a:r>
            <a:r>
              <a:rPr lang="en-US" sz="2400" u="sng" dirty="0">
                <a:latin typeface="Candara"/>
                <a:cs typeface="Candara"/>
                <a:sym typeface="Wingdings"/>
              </a:rPr>
              <a:t> 2O</a:t>
            </a:r>
            <a:r>
              <a:rPr lang="en-US" sz="2800" u="sng" baseline="30000" dirty="0">
                <a:latin typeface="Candara"/>
                <a:cs typeface="Candara"/>
                <a:sym typeface="Wingdings"/>
              </a:rPr>
              <a:t>-2</a:t>
            </a:r>
            <a:endParaRPr lang="en-US" sz="2800" u="sng" baseline="30000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642" y="5633942"/>
            <a:ext cx="274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2H2 + O2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2H2O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5833" y="6278092"/>
            <a:ext cx="274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/>
                <a:cs typeface="Candara"/>
              </a:rPr>
              <a:t>E°cell</a:t>
            </a:r>
            <a:r>
              <a:rPr lang="en-US" sz="2400" dirty="0">
                <a:latin typeface="Candara"/>
                <a:cs typeface="Candara"/>
              </a:rPr>
              <a:t> = 0.9 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5642" y="3346032"/>
            <a:ext cx="32323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this hydrogen fuel cell the only by-product is </a:t>
            </a:r>
            <a:r>
              <a:rPr lang="en-US" sz="2400" b="1" dirty="0">
                <a:latin typeface="Candara"/>
                <a:cs typeface="Candara"/>
              </a:rPr>
              <a:t>water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9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2506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8599" y="692670"/>
            <a:ext cx="8750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Define the term battery?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(2) Differentiate between primary and secondary batteries?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(3) Describe what factors govern battery voltage and longevity?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(4) Explain how battery cells can be linked in serial to increase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power output?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(5) Explain how a plastic-nickel film can be used to improve the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safety of lithium ion batteries?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(6) Explain the differences between batteries and fuel cells and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the advantages of fuel cells?</a:t>
            </a:r>
          </a:p>
        </p:txBody>
      </p:sp>
    </p:spTree>
    <p:extLst>
      <p:ext uri="{BB962C8B-B14F-4D97-AF65-F5344CB8AC3E}">
        <p14:creationId xmlns:p14="http://schemas.microsoft.com/office/powerpoint/2010/main" val="45218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387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5. Electrochemistry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224" y="1237624"/>
            <a:ext cx="77984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/>
            <a:r>
              <a:rPr lang="en-US" sz="2800" b="1" dirty="0">
                <a:latin typeface="Candara"/>
                <a:cs typeface="Candara"/>
              </a:rPr>
              <a:t>5.3: Batteries &amp; fuel cells</a:t>
            </a:r>
          </a:p>
          <a:p>
            <a:pPr marL="52388" lvl="1"/>
            <a:endParaRPr lang="en-US" sz="1000" b="1" dirty="0">
              <a:latin typeface="Candara"/>
              <a:cs typeface="Candara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Classify batteries as primary or secondary</a:t>
            </a:r>
          </a:p>
          <a:p>
            <a:pPr lvl="1" indent="-457200"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List some characteristics &amp; limitations of batteries</a:t>
            </a:r>
          </a:p>
          <a:p>
            <a:pPr marL="0" lvl="1"/>
            <a:endParaRPr lang="en-US" sz="1000" dirty="0">
              <a:latin typeface="Candara"/>
              <a:cs typeface="Candara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Provide a general description of a fuel cell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613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What’s a battery?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Battery: </a:t>
            </a:r>
            <a:r>
              <a:rPr lang="en-US" sz="2400" i="1" dirty="0">
                <a:latin typeface="Candara"/>
                <a:cs typeface="Candara"/>
              </a:rPr>
              <a:t>an electrochemical cell (or series of cells) that produces electrical current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Galvanic cells suited to practical application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3885" y="215955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Primary battery: </a:t>
            </a:r>
            <a:r>
              <a:rPr lang="en-US" sz="2400" i="1" dirty="0">
                <a:latin typeface="Candara"/>
                <a:cs typeface="Candara"/>
              </a:rPr>
              <a:t>single use (not rechargeable)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Candara"/>
                <a:cs typeface="Candara"/>
              </a:rPr>
              <a:t>Dry cell: </a:t>
            </a:r>
            <a:r>
              <a:rPr lang="en-US" sz="2400" i="1" dirty="0">
                <a:latin typeface="Candara"/>
                <a:cs typeface="Candara"/>
              </a:rPr>
              <a:t>solid reactants</a:t>
            </a:r>
            <a:endParaRPr lang="en-US" sz="2400" b="1" dirty="0"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44" y="2653334"/>
            <a:ext cx="4265856" cy="42046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496" y="3261278"/>
            <a:ext cx="428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Zn(s)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Zn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latin typeface="Candara"/>
                <a:cs typeface="Candara"/>
                <a:sym typeface="Wingdings"/>
              </a:rPr>
              <a:t> + 2e- (anode)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496" y="3825153"/>
            <a:ext cx="428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2MnO4</a:t>
            </a:r>
            <a:r>
              <a:rPr lang="en-US" sz="2800" baseline="30000" dirty="0">
                <a:latin typeface="Candara"/>
                <a:cs typeface="Candara"/>
              </a:rPr>
              <a:t>-1 </a:t>
            </a:r>
            <a:r>
              <a:rPr lang="en-US" sz="2400" dirty="0">
                <a:latin typeface="Candara"/>
                <a:cs typeface="Candara"/>
              </a:rPr>
              <a:t>+ 2(NH4)(</a:t>
            </a:r>
            <a:r>
              <a:rPr lang="en-US" sz="2400" dirty="0" err="1">
                <a:latin typeface="Candara"/>
                <a:cs typeface="Candara"/>
              </a:rPr>
              <a:t>Cl</a:t>
            </a:r>
            <a:r>
              <a:rPr lang="en-US" sz="2400" dirty="0">
                <a:latin typeface="Candara"/>
                <a:cs typeface="Candara"/>
              </a:rPr>
              <a:t>) + 2e-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Mn2O3(s) + 2NH3 + H2O + 2Cl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-1</a:t>
            </a:r>
            <a:endParaRPr lang="en-US" sz="2400" baseline="30000" dirty="0"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96" y="4846841"/>
            <a:ext cx="428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ndara"/>
                <a:cs typeface="Candara"/>
              </a:rPr>
              <a:t>Ecell</a:t>
            </a:r>
            <a:r>
              <a:rPr lang="en-US" sz="2400" b="1" dirty="0">
                <a:latin typeface="Candara"/>
                <a:cs typeface="Candara"/>
              </a:rPr>
              <a:t> = +1.5 V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V same for all sizes (AAA-D), but the larger sizes last longer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96623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658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Alkaline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806828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primary battery developed in the 1950s as improvements of dry cell batteries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3-5X more energy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Alkaline material poses a chemical hazard if they leak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496" y="3339899"/>
            <a:ext cx="428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Zn(s) + 2(OH)</a:t>
            </a:r>
            <a:r>
              <a:rPr lang="en-US" sz="2400" baseline="30000" dirty="0">
                <a:latin typeface="Candara"/>
                <a:cs typeface="Candara"/>
              </a:rPr>
              <a:t>-1 </a:t>
            </a:r>
            <a:r>
              <a:rPr lang="en-US" sz="2000" dirty="0">
                <a:latin typeface="Candara"/>
                <a:cs typeface="Candara"/>
                <a:sym typeface="Wingdings"/>
              </a:rPr>
              <a:t> </a:t>
            </a:r>
            <a:r>
              <a:rPr lang="en-US" sz="2000" dirty="0" err="1">
                <a:latin typeface="Candara"/>
                <a:cs typeface="Candara"/>
                <a:sym typeface="Wingdings"/>
              </a:rPr>
              <a:t>ZnO</a:t>
            </a:r>
            <a:r>
              <a:rPr lang="en-US" sz="2000" dirty="0">
                <a:latin typeface="Candara"/>
                <a:cs typeface="Candara"/>
                <a:sym typeface="Wingdings"/>
              </a:rPr>
              <a:t> + H2O + 2e-</a:t>
            </a:r>
          </a:p>
          <a:p>
            <a:r>
              <a:rPr lang="en-US" sz="2000" dirty="0">
                <a:latin typeface="Candara"/>
                <a:cs typeface="Candara"/>
                <a:sym typeface="Wingdings"/>
              </a:rPr>
              <a:t>					E° = - 1.28 V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496" y="4329053"/>
            <a:ext cx="428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2MnO4</a:t>
            </a:r>
            <a:r>
              <a:rPr lang="en-US" sz="2400" baseline="30000" dirty="0">
                <a:latin typeface="Candara"/>
                <a:cs typeface="Candara"/>
              </a:rPr>
              <a:t>-1 </a:t>
            </a:r>
            <a:r>
              <a:rPr lang="en-US" sz="2000" dirty="0">
                <a:latin typeface="Candara"/>
                <a:cs typeface="Candara"/>
              </a:rPr>
              <a:t>+ H2O + 2e- </a:t>
            </a:r>
            <a:r>
              <a:rPr lang="en-US" sz="2000" dirty="0">
                <a:latin typeface="Candara"/>
                <a:cs typeface="Candara"/>
                <a:sym typeface="Wingdings"/>
              </a:rPr>
              <a:t> Mn2O3(s) + 2(OH)</a:t>
            </a:r>
            <a:r>
              <a:rPr lang="en-US" sz="2400" baseline="30000" dirty="0">
                <a:latin typeface="Candara"/>
                <a:cs typeface="Candara"/>
                <a:sym typeface="Wingdings"/>
              </a:rPr>
              <a:t>-1 </a:t>
            </a:r>
          </a:p>
          <a:p>
            <a:r>
              <a:rPr lang="en-US" sz="2400" baseline="30000" dirty="0">
                <a:latin typeface="Candara"/>
                <a:cs typeface="Candara"/>
                <a:sym typeface="Wingdings"/>
              </a:rPr>
              <a:t>					</a:t>
            </a:r>
            <a:r>
              <a:rPr lang="en-US" sz="2000" dirty="0">
                <a:latin typeface="Candara"/>
                <a:cs typeface="Candara"/>
                <a:sym typeface="Wingdings"/>
              </a:rPr>
              <a:t>E°</a:t>
            </a:r>
            <a:r>
              <a:rPr lang="en-US" sz="2000" u="sng" dirty="0">
                <a:latin typeface="Candara"/>
                <a:cs typeface="Candara"/>
                <a:sym typeface="Wingdings"/>
              </a:rPr>
              <a:t> = + 0.15 V</a:t>
            </a:r>
          </a:p>
          <a:p>
            <a:r>
              <a:rPr lang="en-US" sz="2000" baseline="30000" dirty="0">
                <a:latin typeface="Candara"/>
                <a:cs typeface="Candara"/>
                <a:sym typeface="Wingdings"/>
              </a:rPr>
              <a:t>								</a:t>
            </a:r>
            <a:r>
              <a:rPr lang="en-US" sz="2000" dirty="0">
                <a:latin typeface="Candara"/>
                <a:cs typeface="Candara"/>
                <a:sym typeface="Wingdings"/>
              </a:rPr>
              <a:t>  </a:t>
            </a:r>
            <a:r>
              <a:rPr lang="en-US" sz="2000" b="1" dirty="0" err="1">
                <a:latin typeface="Candara"/>
                <a:cs typeface="Candara"/>
                <a:sym typeface="Wingdings"/>
              </a:rPr>
              <a:t>E°cell</a:t>
            </a:r>
            <a:r>
              <a:rPr lang="en-US" sz="2000" b="1" dirty="0">
                <a:latin typeface="Candara"/>
                <a:cs typeface="Candara"/>
                <a:sym typeface="Wingdings"/>
              </a:rPr>
              <a:t> = + 1.43 V</a:t>
            </a:r>
            <a:endParaRPr lang="en-US" sz="2400" b="1" baseline="30000" dirty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642" y="2376488"/>
            <a:ext cx="4537357" cy="4481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770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4" y="1263777"/>
            <a:ext cx="8872445" cy="56305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141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Secondary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Secondary batteries: </a:t>
            </a:r>
            <a:r>
              <a:rPr lang="en-US" sz="2400" i="1" dirty="0">
                <a:latin typeface="Candara"/>
                <a:cs typeface="Candara"/>
              </a:rPr>
              <a:t>are rechargeable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3591" y="1995421"/>
            <a:ext cx="183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Candara"/>
                <a:cs typeface="Candara"/>
              </a:rPr>
              <a:t>NiCd</a:t>
            </a:r>
            <a:r>
              <a:rPr lang="en-US" sz="2400" b="1" i="1" dirty="0">
                <a:latin typeface="Candara"/>
                <a:cs typeface="Candara"/>
              </a:rPr>
              <a:t> battery</a:t>
            </a:r>
          </a:p>
        </p:txBody>
      </p:sp>
    </p:spTree>
    <p:extLst>
      <p:ext uri="{BB962C8B-B14F-4D97-AF65-F5344CB8AC3E}">
        <p14:creationId xmlns:p14="http://schemas.microsoft.com/office/powerpoint/2010/main" val="385878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98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Common secondary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 err="1">
                <a:latin typeface="Candara"/>
                <a:cs typeface="Candara"/>
              </a:rPr>
              <a:t>NiCd</a:t>
            </a:r>
            <a:r>
              <a:rPr lang="en-US" sz="2400" b="1" dirty="0">
                <a:latin typeface="Candara"/>
                <a:cs typeface="Candara"/>
              </a:rPr>
              <a:t> battery (nickel – cadmium) </a:t>
            </a:r>
            <a:r>
              <a:rPr lang="en-US" sz="2400" dirty="0">
                <a:latin typeface="Candara"/>
                <a:cs typeface="Candara"/>
              </a:rPr>
              <a:t>can be charged about 1000 times and provides 1.2 – 1.25 V.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Cd makes these batteries quite toxic.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3218" y="2041509"/>
            <a:ext cx="69212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Cd(s) + 2(OH)</a:t>
            </a:r>
            <a:r>
              <a:rPr lang="en-US" sz="2800" baseline="30000" dirty="0">
                <a:latin typeface="Candara"/>
                <a:cs typeface="Candara"/>
              </a:rPr>
              <a:t>-1 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Cd(OH)2(s) + 2e-</a:t>
            </a:r>
          </a:p>
          <a:p>
            <a:r>
              <a:rPr lang="en-US" sz="2400" u="sng" dirty="0">
                <a:latin typeface="Candara"/>
                <a:cs typeface="Candara"/>
                <a:sym typeface="Wingdings"/>
              </a:rPr>
              <a:t>NiO2(s) + 2H2O + 2e-    Ni(OH)2(s) + 2(OH)</a:t>
            </a:r>
            <a:r>
              <a:rPr lang="en-US" sz="2800" u="sng" baseline="30000" dirty="0">
                <a:latin typeface="Candara"/>
                <a:cs typeface="Candara"/>
                <a:sym typeface="Wingdings"/>
              </a:rPr>
              <a:t>-1</a:t>
            </a:r>
          </a:p>
          <a:p>
            <a:r>
              <a:rPr lang="en-US" sz="2400" dirty="0">
                <a:latin typeface="Candara"/>
                <a:cs typeface="Candara"/>
                <a:sym typeface="Wingdings"/>
              </a:rPr>
              <a:t>Cd(s) + NiO2(s) + 2H2O    Cd(OH)2(s) + Ni(OH)2(s)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969" y="359963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lithium ion battery </a:t>
            </a:r>
            <a:r>
              <a:rPr lang="en-US" sz="2400" dirty="0">
                <a:latin typeface="Candara"/>
                <a:cs typeface="Candara"/>
              </a:rPr>
              <a:t>is now ubiquitous. They provide 3.7 V, hold charge well and are lightweight.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3218" y="4430631"/>
            <a:ext cx="692124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LiCoO2(s)		   Li1-xCoO2 + xLi</a:t>
            </a:r>
            <a:r>
              <a:rPr lang="en-US" sz="2800" baseline="30000" dirty="0">
                <a:latin typeface="Candara"/>
                <a:cs typeface="Candara"/>
              </a:rPr>
              <a:t>+1 </a:t>
            </a:r>
            <a:r>
              <a:rPr lang="en-US" sz="2400" dirty="0">
                <a:latin typeface="Candara"/>
                <a:cs typeface="Candara"/>
              </a:rPr>
              <a:t>+ </a:t>
            </a:r>
            <a:r>
              <a:rPr lang="en-US" sz="2400" dirty="0" err="1">
                <a:latin typeface="Candara"/>
                <a:cs typeface="Candara"/>
              </a:rPr>
              <a:t>xe</a:t>
            </a:r>
            <a:r>
              <a:rPr lang="en-US" sz="2400" dirty="0">
                <a:latin typeface="Candara"/>
                <a:cs typeface="Candara"/>
              </a:rPr>
              <a:t>-  </a:t>
            </a:r>
          </a:p>
          <a:p>
            <a:r>
              <a:rPr lang="en-US" sz="2400" u="sng" dirty="0">
                <a:latin typeface="Candara"/>
                <a:cs typeface="Candara"/>
              </a:rPr>
              <a:t>xLi</a:t>
            </a:r>
            <a:r>
              <a:rPr lang="en-US" sz="2800" u="sng" baseline="30000" dirty="0">
                <a:latin typeface="Candara"/>
                <a:cs typeface="Candara"/>
              </a:rPr>
              <a:t>+1 </a:t>
            </a:r>
            <a:r>
              <a:rPr lang="en-US" sz="2400" u="sng" dirty="0">
                <a:latin typeface="Candara"/>
                <a:cs typeface="Candara"/>
              </a:rPr>
              <a:t>+ </a:t>
            </a:r>
            <a:r>
              <a:rPr lang="en-US" sz="2400" u="sng" dirty="0" err="1">
                <a:latin typeface="Candara"/>
                <a:cs typeface="Candara"/>
              </a:rPr>
              <a:t>xe</a:t>
            </a:r>
            <a:r>
              <a:rPr lang="en-US" sz="2400" u="sng" dirty="0">
                <a:latin typeface="Candara"/>
                <a:cs typeface="Candara"/>
              </a:rPr>
              <a:t>- </a:t>
            </a:r>
            <a:r>
              <a:rPr lang="en-US" sz="2400" u="sng" dirty="0">
                <a:latin typeface="Candara"/>
                <a:cs typeface="Candara"/>
                <a:sym typeface="Wingdings"/>
              </a:rPr>
              <a:t>+ xC6     	x LiC6				</a:t>
            </a:r>
          </a:p>
          <a:p>
            <a:r>
              <a:rPr lang="en-US" sz="2400" dirty="0">
                <a:latin typeface="Candara"/>
                <a:cs typeface="Candara"/>
                <a:sym typeface="Wingdings"/>
              </a:rPr>
              <a:t>LiCoO2 + xC6		Li1-xCoO2 + xLiC6 </a:t>
            </a:r>
            <a:endParaRPr lang="en-US" sz="2000" dirty="0">
              <a:latin typeface="Candara"/>
              <a:cs typeface="Candara"/>
            </a:endParaRPr>
          </a:p>
        </p:txBody>
      </p:sp>
      <p:pic>
        <p:nvPicPr>
          <p:cNvPr id="14" name="Picture 13" descr="2000px-Equilibriu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31" y="4560637"/>
            <a:ext cx="377884" cy="323469"/>
          </a:xfrm>
          <a:prstGeom prst="rect">
            <a:avLst/>
          </a:prstGeom>
        </p:spPr>
      </p:pic>
      <p:pic>
        <p:nvPicPr>
          <p:cNvPr id="15" name="Picture 14" descr="2000px-Equilibriu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65" y="4894441"/>
            <a:ext cx="377884" cy="323469"/>
          </a:xfrm>
          <a:prstGeom prst="rect">
            <a:avLst/>
          </a:prstGeom>
        </p:spPr>
      </p:pic>
      <p:pic>
        <p:nvPicPr>
          <p:cNvPr id="16" name="Picture 15" descr="2000px-Equilibriu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82" y="5267096"/>
            <a:ext cx="377884" cy="3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127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Li ion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C6 in lithium ion batteries is graphite: thin and very lightweight layers of carbon.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8541"/>
            <a:ext cx="9144000" cy="34114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6633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277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Safer Li ion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Li ion batteries make our addiction to electronics possible, but they sometimes </a:t>
            </a:r>
            <a:r>
              <a:rPr lang="en-US" sz="2400" b="1" dirty="0">
                <a:latin typeface="Candara"/>
                <a:cs typeface="Candara"/>
              </a:rPr>
              <a:t>catch on fire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471612"/>
            <a:ext cx="8853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www.sciencemag.org</a:t>
            </a:r>
            <a:r>
              <a:rPr lang="en-US" sz="1400" dirty="0">
                <a:latin typeface="Avenir Medium"/>
                <a:cs typeface="Avenir Medium"/>
              </a:rPr>
              <a:t>/news/2016/01/cheap-plastic-film-prevents-batteries-catching-fire</a:t>
            </a:r>
          </a:p>
        </p:txBody>
      </p:sp>
      <p:pic>
        <p:nvPicPr>
          <p:cNvPr id="6" name="Picture 5" descr="sn-batteries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53" y="2855706"/>
            <a:ext cx="6177446" cy="3474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885" y="1729757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Researchers at Stanford University have developed a thin film of plastic studded with nickel micro-particles to solve this problem.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326" y="2869789"/>
            <a:ext cx="27352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At normal temps the Ni conducts electricity.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326" y="4141036"/>
            <a:ext cx="2735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When the battery begins to overheat, plastic film expands &amp; separates Ni, stopping flow of e-.</a:t>
            </a:r>
          </a:p>
        </p:txBody>
      </p:sp>
    </p:spTree>
    <p:extLst>
      <p:ext uri="{BB962C8B-B14F-4D97-AF65-F5344CB8AC3E}">
        <p14:creationId xmlns:p14="http://schemas.microsoft.com/office/powerpoint/2010/main" val="20971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92" y="2741184"/>
            <a:ext cx="6554508" cy="4127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21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Lead-acid batteries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85" y="746360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lead-acid batteries </a:t>
            </a:r>
            <a:r>
              <a:rPr lang="en-US" sz="2400" dirty="0">
                <a:latin typeface="Candara"/>
                <a:cs typeface="Candara"/>
              </a:rPr>
              <a:t>used in cars are an old secondary battery.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9592" y="1222648"/>
            <a:ext cx="7102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ndara"/>
                <a:cs typeface="Candara"/>
              </a:rPr>
              <a:t>Pb</a:t>
            </a:r>
            <a:r>
              <a:rPr lang="en-US" sz="2400" dirty="0">
                <a:latin typeface="Candara"/>
                <a:cs typeface="Candara"/>
              </a:rPr>
              <a:t>(s) + HSO4</a:t>
            </a:r>
            <a:r>
              <a:rPr lang="en-US" sz="2400" baseline="30000" dirty="0">
                <a:latin typeface="Candara"/>
                <a:cs typeface="Candara"/>
              </a:rPr>
              <a:t>-1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Pb</a:t>
            </a:r>
            <a:r>
              <a:rPr lang="en-US" sz="2400" dirty="0">
                <a:latin typeface="Candara"/>
                <a:cs typeface="Candara"/>
                <a:sym typeface="Wingdings"/>
              </a:rPr>
              <a:t>(SO4) + H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+1 </a:t>
            </a:r>
            <a:r>
              <a:rPr lang="en-US" sz="2400" dirty="0">
                <a:latin typeface="Candara"/>
                <a:cs typeface="Candara"/>
                <a:sym typeface="Wingdings"/>
              </a:rPr>
              <a:t>+ 2e-</a:t>
            </a:r>
          </a:p>
          <a:p>
            <a:r>
              <a:rPr lang="en-US" sz="2400" u="sng" dirty="0">
                <a:latin typeface="Candara"/>
                <a:cs typeface="Candara"/>
                <a:sym typeface="Wingdings"/>
              </a:rPr>
              <a:t>PbO2(s) + HSO4</a:t>
            </a:r>
            <a:r>
              <a:rPr lang="en-US" sz="2800" u="sng" baseline="30000" dirty="0">
                <a:latin typeface="Candara"/>
                <a:cs typeface="Candara"/>
                <a:sym typeface="Wingdings"/>
              </a:rPr>
              <a:t>-1 </a:t>
            </a:r>
            <a:r>
              <a:rPr lang="en-US" sz="2400" u="sng" dirty="0">
                <a:latin typeface="Candara"/>
                <a:cs typeface="Candara"/>
                <a:sym typeface="Wingdings"/>
              </a:rPr>
              <a:t>+ 3H</a:t>
            </a:r>
            <a:r>
              <a:rPr lang="en-US" sz="2800" u="sng" baseline="30000" dirty="0">
                <a:latin typeface="Candara"/>
                <a:cs typeface="Candara"/>
                <a:sym typeface="Wingdings"/>
              </a:rPr>
              <a:t>+1 </a:t>
            </a:r>
            <a:r>
              <a:rPr lang="en-US" sz="2400" u="sng" dirty="0">
                <a:latin typeface="Candara"/>
                <a:cs typeface="Candara"/>
                <a:sym typeface="Wingdings"/>
              </a:rPr>
              <a:t>+ 2e-    </a:t>
            </a:r>
            <a:r>
              <a:rPr lang="en-US" sz="2400" u="sng" dirty="0" err="1">
                <a:latin typeface="Candara"/>
                <a:cs typeface="Candara"/>
                <a:sym typeface="Wingdings"/>
              </a:rPr>
              <a:t>Pb</a:t>
            </a:r>
            <a:r>
              <a:rPr lang="en-US" sz="2400" u="sng" dirty="0">
                <a:latin typeface="Candara"/>
                <a:cs typeface="Candara"/>
                <a:sym typeface="Wingdings"/>
              </a:rPr>
              <a:t>(SO4) + 2H2O </a:t>
            </a:r>
          </a:p>
          <a:p>
            <a:r>
              <a:rPr lang="en-US" sz="2400" dirty="0" err="1">
                <a:latin typeface="Candara"/>
                <a:cs typeface="Candara"/>
                <a:sym typeface="Wingdings"/>
              </a:rPr>
              <a:t>Pb</a:t>
            </a:r>
            <a:r>
              <a:rPr lang="en-US" sz="2400" dirty="0">
                <a:latin typeface="Candara"/>
                <a:cs typeface="Candara"/>
                <a:sym typeface="Wingdings"/>
              </a:rPr>
              <a:t>(s) + PbO2(s) + 2H2(SO4)    2Pb(SO4) + 2H2O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8404" y="2882275"/>
            <a:ext cx="2862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Each cell produces 2 V, so 6 cells in serial create a 12 V battery.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Environmental hazard because of both the lead &amp; the acid.</a:t>
            </a:r>
          </a:p>
        </p:txBody>
      </p:sp>
    </p:spTree>
    <p:extLst>
      <p:ext uri="{BB962C8B-B14F-4D97-AF65-F5344CB8AC3E}">
        <p14:creationId xmlns:p14="http://schemas.microsoft.com/office/powerpoint/2010/main" val="36150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798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Medium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2019-11-03T16:58:51Z</dcterms:created>
  <dcterms:modified xsi:type="dcterms:W3CDTF">2019-11-03T16:59:34Z</dcterms:modified>
</cp:coreProperties>
</file>