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06890-5756-AC41-8FCD-AB55CC100798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5EBDE-98EC-5849-862C-BC386B16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6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0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8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5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4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6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B9D8-E2D8-214D-A429-8C6553E6D8A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4975-7F55-7E4A-AE38-A3D8D81C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Lecture 5: Acid-base chemistry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6701815" y="5507215"/>
            <a:ext cx="20037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andara"/>
                <a:cs typeface="Candara"/>
              </a:rPr>
              <a:t>Daley &amp; </a:t>
            </a:r>
            <a:r>
              <a:rPr lang="en-US" sz="2000" b="1" dirty="0" smtClean="0">
                <a:latin typeface="Candara"/>
                <a:cs typeface="Candara"/>
              </a:rPr>
              <a:t>Daley</a:t>
            </a:r>
            <a:endParaRPr lang="en-US" sz="2000" b="1" dirty="0">
              <a:latin typeface="Candara"/>
              <a:cs typeface="Candara"/>
            </a:endParaRPr>
          </a:p>
          <a:p>
            <a:pPr algn="ctr"/>
            <a:r>
              <a:rPr lang="en-US" sz="2000" b="1" dirty="0">
                <a:latin typeface="Candara"/>
                <a:cs typeface="Candara"/>
              </a:rPr>
              <a:t>Chapter 5</a:t>
            </a:r>
            <a:r>
              <a:rPr lang="en-US" sz="2000" b="1" dirty="0" smtClean="0">
                <a:latin typeface="Candara"/>
                <a:cs typeface="Candara"/>
              </a:rPr>
              <a:t>:</a:t>
            </a:r>
            <a:endParaRPr lang="en-US" sz="2000" b="1" dirty="0">
              <a:latin typeface="Candara"/>
              <a:cs typeface="Candara"/>
            </a:endParaRPr>
          </a:p>
          <a:p>
            <a:pPr algn="ctr"/>
            <a:r>
              <a:rPr lang="en-US" sz="2000" b="1" i="1" dirty="0" smtClean="0">
                <a:latin typeface="Candara"/>
                <a:cs typeface="Candara"/>
              </a:rPr>
              <a:t>Acid-base theory</a:t>
            </a:r>
            <a:endParaRPr lang="en-US" sz="2000" b="1" i="1" dirty="0">
              <a:latin typeface="Candara"/>
              <a:cs typeface="Candara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8607" y="1266720"/>
            <a:ext cx="5806922" cy="423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5.1   Acids &amp; bases: overview &amp; basics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5.2  Acid &amp; base strength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5.3  Equilibrium acid-</a:t>
            </a:r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base </a:t>
            </a:r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reactions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5.4  The leveling effect of solvents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5.5  Estimation of acidity by conceptual knowledge</a:t>
            </a:r>
            <a:endParaRPr lang="en-US" sz="2000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5.6	</a:t>
            </a:r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Classes of organic </a:t>
            </a:r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acids &amp; </a:t>
            </a:r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bases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>
                <a:latin typeface="Candara" charset="0"/>
                <a:ea typeface="Candara" charset="0"/>
                <a:cs typeface="Candara" charset="0"/>
              </a:rPr>
              <a:t>5.7  Functional groups: acid-base nature</a:t>
            </a:r>
            <a:endParaRPr lang="en-US" sz="2000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900" b="1" dirty="0" smtClean="0">
              <a:solidFill>
                <a:srgbClr val="7F7F7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1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552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concepts from Lecture 5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363897" y="975619"/>
            <a:ext cx="81705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According </a:t>
            </a:r>
            <a:r>
              <a:rPr lang="en-US" sz="2000" dirty="0">
                <a:latin typeface="Candara"/>
                <a:cs typeface="Candara"/>
              </a:rPr>
              <a:t>to the </a:t>
            </a:r>
            <a:r>
              <a:rPr lang="en-US" sz="2000" dirty="0" err="1">
                <a:latin typeface="Candara"/>
                <a:cs typeface="Candara"/>
              </a:rPr>
              <a:t>Brønsted</a:t>
            </a:r>
            <a:r>
              <a:rPr lang="en-US" sz="2000" dirty="0">
                <a:latin typeface="Candara"/>
                <a:cs typeface="Candara"/>
              </a:rPr>
              <a:t>-Lowry definition of acids and bases, an</a:t>
            </a:r>
            <a:r>
              <a:rPr lang="en-US" sz="2000" u="sng" dirty="0">
                <a:latin typeface="Candara"/>
                <a:cs typeface="Candara"/>
              </a:rPr>
              <a:t> acid is a proton donor and a base is a proton acceptor</a:t>
            </a:r>
            <a:r>
              <a:rPr lang="en-US" sz="2000" dirty="0">
                <a:latin typeface="Candara"/>
                <a:cs typeface="Candara"/>
              </a:rPr>
              <a:t>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Acid </a:t>
            </a:r>
            <a:r>
              <a:rPr lang="en-US" sz="2000" dirty="0">
                <a:latin typeface="Candara"/>
                <a:cs typeface="Candara"/>
              </a:rPr>
              <a:t>strength is related to the stability of the acid’s conjugate base. The </a:t>
            </a:r>
            <a:r>
              <a:rPr lang="en-US" sz="2000" b="1" dirty="0">
                <a:latin typeface="Candara"/>
                <a:cs typeface="Candara"/>
              </a:rPr>
              <a:t>stronger the acid, the more stable is its conjugate base</a:t>
            </a:r>
            <a:r>
              <a:rPr lang="en-US" sz="2000" dirty="0">
                <a:latin typeface="Candara"/>
                <a:cs typeface="Candara"/>
              </a:rPr>
              <a:t>. </a:t>
            </a:r>
          </a:p>
          <a:p>
            <a:pPr marL="342900" indent="-34290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 </a:t>
            </a:r>
            <a:r>
              <a:rPr lang="en-US" sz="2000" dirty="0">
                <a:latin typeface="Candara"/>
                <a:cs typeface="Candara"/>
              </a:rPr>
              <a:t>measure of acid strength is the value of the acid </a:t>
            </a:r>
            <a:r>
              <a:rPr lang="en-US" sz="2000" b="1" dirty="0">
                <a:latin typeface="Candara"/>
                <a:cs typeface="Candara"/>
              </a:rPr>
              <a:t>dissociation constant, </a:t>
            </a:r>
            <a:r>
              <a:rPr lang="en-US" sz="2000" b="1" i="1" dirty="0" err="1">
                <a:latin typeface="Candara"/>
                <a:cs typeface="Candara"/>
              </a:rPr>
              <a:t>K</a:t>
            </a:r>
            <a:r>
              <a:rPr lang="en-US" sz="2000" b="1" dirty="0" err="1">
                <a:latin typeface="Candara"/>
                <a:cs typeface="Candara"/>
              </a:rPr>
              <a:t>a</a:t>
            </a:r>
            <a:r>
              <a:rPr lang="en-US" sz="2000" dirty="0">
                <a:latin typeface="Candara"/>
                <a:cs typeface="Candara"/>
              </a:rPr>
              <a:t>. </a:t>
            </a:r>
            <a:r>
              <a:rPr lang="en-US" sz="2000" dirty="0" smtClean="0">
                <a:latin typeface="Candara"/>
                <a:cs typeface="Candara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Higher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Ka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= stronger acid</a:t>
            </a:r>
            <a:endParaRPr lang="en-US" sz="2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According </a:t>
            </a:r>
            <a:r>
              <a:rPr lang="en-US" sz="2000" dirty="0">
                <a:latin typeface="Candara"/>
                <a:cs typeface="Candara"/>
              </a:rPr>
              <a:t>to the Lewis definition of acids and bases, an </a:t>
            </a:r>
            <a:r>
              <a:rPr lang="en-US" sz="2000" u="sng" dirty="0">
                <a:latin typeface="Candara"/>
                <a:cs typeface="Candara"/>
              </a:rPr>
              <a:t>acid is an electron-pair acceptor and a base is an electron-pair donor</a:t>
            </a:r>
            <a:r>
              <a:rPr lang="en-US" sz="2000" dirty="0">
                <a:latin typeface="Candara"/>
                <a:cs typeface="Candara"/>
              </a:rPr>
              <a:t>. </a:t>
            </a:r>
          </a:p>
          <a:p>
            <a:pPr marL="342900" indent="-34290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The </a:t>
            </a:r>
            <a:r>
              <a:rPr lang="en-US" sz="2000" dirty="0">
                <a:latin typeface="Candara"/>
                <a:cs typeface="Candara"/>
              </a:rPr>
              <a:t>character of the acidic or basic </a:t>
            </a:r>
            <a:r>
              <a:rPr lang="en-US" sz="2000" u="sng" dirty="0">
                <a:latin typeface="Candara"/>
                <a:cs typeface="Candara"/>
              </a:rPr>
              <a:t>functional group</a:t>
            </a:r>
            <a:r>
              <a:rPr lang="en-US" sz="2000" dirty="0">
                <a:latin typeface="Candara"/>
                <a:cs typeface="Candara"/>
              </a:rPr>
              <a:t>, as well as the </a:t>
            </a:r>
            <a:r>
              <a:rPr lang="en-US" sz="2000" b="1" dirty="0">
                <a:latin typeface="Candara"/>
                <a:cs typeface="Candara"/>
              </a:rPr>
              <a:t>inductive effect </a:t>
            </a:r>
            <a:r>
              <a:rPr lang="en-US" sz="2000" dirty="0">
                <a:latin typeface="Candara"/>
                <a:cs typeface="Candara"/>
              </a:rPr>
              <a:t>of any adjacent functional group, affects acid or base strength. </a:t>
            </a:r>
            <a:endParaRPr lang="en-US" sz="2000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8685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Macintosh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2016-03-20T22:31:52Z</dcterms:created>
  <dcterms:modified xsi:type="dcterms:W3CDTF">2016-03-20T22:32:14Z</dcterms:modified>
</cp:coreProperties>
</file>