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91C95-0579-4E40-AD33-0E66755A8F6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CFD6-EC77-6342-BD78-BADBADF73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253EE-066E-4C4A-9A4D-D30940A892FA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CD038-37BD-184A-A479-E0A1D817DD83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Candara" charset="0"/>
              </a:rPr>
              <a:t>Analogy: You could describe the “orbital” of an individual who carries a cell phone with a GPS chip. If the cell phone reported the person’s location every 10 minutes and you plotted those locations on a map you’d have a “Fred” density plot – the likely location of Fred is in that area at any point in time – with something like 95% certainty.</a:t>
            </a:r>
          </a:p>
          <a:p>
            <a:pPr eaLnBrk="1" hangingPunct="1"/>
            <a:endParaRPr lang="en-US" smtClean="0">
              <a:latin typeface="Candara" charset="0"/>
            </a:endParaRPr>
          </a:p>
          <a:p>
            <a:pPr eaLnBrk="1" hangingPunct="1"/>
            <a:r>
              <a:rPr lang="en-US" smtClean="0">
                <a:latin typeface="Candara" charset="0"/>
              </a:rPr>
              <a:t>Heisenberg’s uncertainty principle says that we can’t know both the exact momentum and position of the e-. Therefore, the orbital is as close as we can get to knowing where any e- is.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CD038-37BD-184A-A479-E0A1D817DD83}" type="slidenum">
              <a:rPr lang="en-US">
                <a:latin typeface="Skia" charset="0"/>
              </a:rPr>
              <a:pPr/>
              <a:t>4</a:t>
            </a:fld>
            <a:endParaRPr lang="en-US">
              <a:latin typeface="Skia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Candara" charset="0"/>
              </a:rPr>
              <a:t>Analogy: You could describe the “orbital” of an individual who carries a cell phone with a GPS chip. If the cell phone reported the person’s location every 10 minutes and you plotted those locations on a map you’d have a “Fred” density plot – the likely location of Fred is in that area at any point in time – with something like 95% certainty.</a:t>
            </a:r>
          </a:p>
          <a:p>
            <a:pPr eaLnBrk="1" hangingPunct="1"/>
            <a:endParaRPr lang="en-US" smtClean="0">
              <a:latin typeface="Candara" charset="0"/>
            </a:endParaRPr>
          </a:p>
          <a:p>
            <a:pPr eaLnBrk="1" hangingPunct="1"/>
            <a:r>
              <a:rPr lang="en-US" smtClean="0">
                <a:latin typeface="Candara" charset="0"/>
              </a:rPr>
              <a:t>Heisenberg’s uncertainty principle says that we can’t know both the exact momentum and position of the e-. Therefore, the orbital is as close as we can get to knowing where any e- is.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F4253-2069-D64A-BFFB-62D5C3E4B5BE}" type="slidenum">
              <a:rPr lang="en-US">
                <a:latin typeface="Skia" charset="0"/>
              </a:rPr>
              <a:pPr/>
              <a:t>5</a:t>
            </a:fld>
            <a:endParaRPr lang="en-US">
              <a:latin typeface="Skia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BBE74-0EE1-6E41-902E-8FB7BC629DFB}" type="slidenum">
              <a:rPr lang="en-US">
                <a:latin typeface="Skia" charset="0"/>
              </a:rPr>
              <a:pPr/>
              <a:t>6</a:t>
            </a:fld>
            <a:endParaRPr lang="en-US">
              <a:latin typeface="Skia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2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4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1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7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1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3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E9D69-F2CF-0B45-9B2B-7229DC37ADC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17363-0E28-974B-B7CB-EDFC24D75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2277890" y="2057400"/>
            <a:ext cx="4801120" cy="32624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1.3: All </a:t>
            </a:r>
            <a:r>
              <a:rPr lang="en-US" sz="3600" b="1" i="1" dirty="0" smtClean="0">
                <a:latin typeface="Candara"/>
                <a:cs typeface="Candara"/>
              </a:rPr>
              <a:t>about </a:t>
            </a:r>
            <a:r>
              <a:rPr lang="en-US" sz="3600" b="1" i="1" dirty="0">
                <a:latin typeface="Candara"/>
                <a:cs typeface="Candara"/>
              </a:rPr>
              <a:t>o</a:t>
            </a:r>
            <a:r>
              <a:rPr lang="en-US" sz="3600" b="1" i="1" dirty="0" smtClean="0">
                <a:latin typeface="Candara"/>
                <a:cs typeface="Candara"/>
              </a:rPr>
              <a:t>rbitals</a:t>
            </a:r>
          </a:p>
          <a:p>
            <a:pPr algn="ctr">
              <a:defRPr/>
            </a:pPr>
            <a:endParaRPr lang="en-US" sz="3600" b="1" i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>
              <a:defRPr/>
            </a:pPr>
            <a:endParaRPr lang="en-US" sz="3200" b="1" i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>
              <a:defRPr/>
            </a:pPr>
            <a:endParaRPr lang="en-US" sz="3200" b="1" i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3200" b="1" i="1" dirty="0" smtClean="0">
                <a:solidFill>
                  <a:srgbClr val="0000FF"/>
                </a:solidFill>
                <a:latin typeface="Candara"/>
                <a:cs typeface="Candara"/>
              </a:rPr>
              <a:t>‘God never saw an orbital.’</a:t>
            </a:r>
            <a:endParaRPr lang="en-US" sz="1000" b="1" i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1000" i="1" dirty="0" smtClean="0">
                <a:solidFill>
                  <a:srgbClr val="0000FF"/>
                </a:solidFill>
                <a:latin typeface="Candara"/>
                <a:cs typeface="Candara"/>
              </a:rPr>
              <a:t>                  </a:t>
            </a:r>
          </a:p>
          <a:p>
            <a:pPr algn="r">
              <a:defRPr/>
            </a:pPr>
            <a:r>
              <a:rPr lang="en-US" sz="2800" i="1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  <a:latin typeface="Candara"/>
                <a:cs typeface="Candara"/>
              </a:rPr>
              <a:t>                   - Walter </a:t>
            </a:r>
            <a:r>
              <a:rPr lang="en-US" sz="2800" i="1" dirty="0" err="1" smtClean="0">
                <a:solidFill>
                  <a:srgbClr val="0000FF"/>
                </a:solidFill>
                <a:latin typeface="Candara"/>
                <a:cs typeface="Candara"/>
              </a:rPr>
              <a:t>Kauzmann</a:t>
            </a:r>
            <a:endParaRPr lang="en-US" sz="2400" b="1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5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The first three orbitals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1366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Line 2"/>
          <p:cNvSpPr>
            <a:spLocks noChangeShapeType="1"/>
          </p:cNvSpPr>
          <p:nvPr/>
        </p:nvSpPr>
        <p:spPr bwMode="auto">
          <a:xfrm>
            <a:off x="8001000" y="1143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0" name="Line 3"/>
          <p:cNvSpPr>
            <a:spLocks noChangeShapeType="1"/>
          </p:cNvSpPr>
          <p:nvPr/>
        </p:nvSpPr>
        <p:spPr bwMode="auto">
          <a:xfrm>
            <a:off x="7543800" y="1643063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1" name="Line 4"/>
          <p:cNvSpPr>
            <a:spLocks noChangeShapeType="1"/>
          </p:cNvSpPr>
          <p:nvPr/>
        </p:nvSpPr>
        <p:spPr bwMode="auto">
          <a:xfrm flipV="1">
            <a:off x="7543800" y="1600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3672" name="Picture 6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186"/>
          <a:stretch>
            <a:fillRect/>
          </a:stretch>
        </p:blipFill>
        <p:spPr bwMode="auto">
          <a:xfrm>
            <a:off x="3962400" y="25908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73" name="Oval 7"/>
          <p:cNvSpPr>
            <a:spLocks noChangeArrowheads="1"/>
          </p:cNvSpPr>
          <p:nvPr/>
        </p:nvSpPr>
        <p:spPr bwMode="auto">
          <a:xfrm>
            <a:off x="7862888" y="1676400"/>
            <a:ext cx="290512" cy="333375"/>
          </a:xfrm>
          <a:prstGeom prst="ellipse">
            <a:avLst/>
          </a:prstGeom>
          <a:gradFill rotWithShape="0">
            <a:gsLst>
              <a:gs pos="0">
                <a:srgbClr val="FFFF66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3674" name="Group 8"/>
          <p:cNvGrpSpPr>
            <a:grpSpLocks/>
          </p:cNvGrpSpPr>
          <p:nvPr/>
        </p:nvGrpSpPr>
        <p:grpSpPr bwMode="auto">
          <a:xfrm>
            <a:off x="1524000" y="4654550"/>
            <a:ext cx="7315200" cy="1898650"/>
            <a:chOff x="768" y="2932"/>
            <a:chExt cx="4608" cy="1196"/>
          </a:xfrm>
        </p:grpSpPr>
        <p:pic>
          <p:nvPicPr>
            <p:cNvPr id="113679" name="Picture 9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5094"/>
            <a:stretch>
              <a:fillRect/>
            </a:stretch>
          </p:blipFill>
          <p:spPr bwMode="auto">
            <a:xfrm>
              <a:off x="768" y="2932"/>
              <a:ext cx="2646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680" name="Picture 10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4" y="2932"/>
              <a:ext cx="1812" cy="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41325" y="1295400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/>
                <a:cs typeface="Candara"/>
              </a:rPr>
              <a:t>s orbital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449263" y="3336925"/>
            <a:ext cx="113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/>
                <a:cs typeface="Candara"/>
              </a:rPr>
              <a:t>p orbital</a:t>
            </a: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457200" y="4632325"/>
            <a:ext cx="113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/>
                <a:cs typeface="Candara"/>
              </a:rPr>
              <a:t>d orbital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7010400" y="632460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Brown, chapter 6</a:t>
            </a:r>
          </a:p>
        </p:txBody>
      </p:sp>
    </p:spTree>
    <p:extLst>
      <p:ext uri="{BB962C8B-B14F-4D97-AF65-F5344CB8AC3E}">
        <p14:creationId xmlns:p14="http://schemas.microsoft.com/office/powerpoint/2010/main" val="280813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43000"/>
            <a:ext cx="32766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The “</a:t>
            </a:r>
            <a:r>
              <a:rPr lang="en-US" sz="2800" b="1" dirty="0" err="1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” orbital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11623" name="Picture 0" descr="JCE2004p1232fig1a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4" name="TextBox 19"/>
          <p:cNvSpPr txBox="1">
            <a:spLocks noChangeArrowheads="1"/>
          </p:cNvSpPr>
          <p:nvPr/>
        </p:nvSpPr>
        <p:spPr bwMode="auto">
          <a:xfrm>
            <a:off x="7886760" y="6381750"/>
            <a:ext cx="1104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D&amp;D p.24</a:t>
            </a:r>
          </a:p>
        </p:txBody>
      </p:sp>
      <p:grpSp>
        <p:nvGrpSpPr>
          <p:cNvPr id="111625" name="Group 14"/>
          <p:cNvGrpSpPr>
            <a:grpSpLocks/>
          </p:cNvGrpSpPr>
          <p:nvPr/>
        </p:nvGrpSpPr>
        <p:grpSpPr bwMode="auto">
          <a:xfrm>
            <a:off x="641350" y="1190625"/>
            <a:ext cx="1219200" cy="1143000"/>
            <a:chOff x="609600" y="1143000"/>
            <a:chExt cx="1371600" cy="1371600"/>
          </a:xfrm>
        </p:grpSpPr>
        <p:sp>
          <p:nvSpPr>
            <p:cNvPr id="21" name="Oval 20"/>
            <p:cNvSpPr/>
            <p:nvPr/>
          </p:nvSpPr>
          <p:spPr bwMode="auto">
            <a:xfrm>
              <a:off x="609600" y="1143000"/>
              <a:ext cx="1371600" cy="13716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Skia" pitchFamily="-111" charset="0"/>
              </a:endParaRPr>
            </a:p>
          </p:txBody>
        </p:sp>
        <p:sp>
          <p:nvSpPr>
            <p:cNvPr id="111644" name="Oval 8"/>
            <p:cNvSpPr>
              <a:spLocks noChangeArrowheads="1"/>
            </p:cNvSpPr>
            <p:nvPr/>
          </p:nvSpPr>
          <p:spPr bwMode="auto">
            <a:xfrm>
              <a:off x="1251606" y="1814201"/>
              <a:ext cx="76200" cy="76200"/>
            </a:xfrm>
            <a:prstGeom prst="ellipse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626" name="TextBox 9"/>
          <p:cNvSpPr txBox="1">
            <a:spLocks noChangeArrowheads="1"/>
          </p:cNvSpPr>
          <p:nvPr/>
        </p:nvSpPr>
        <p:spPr bwMode="auto">
          <a:xfrm>
            <a:off x="304800" y="9906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ndara" charset="0"/>
                <a:ea typeface="Candara" charset="0"/>
                <a:cs typeface="Candara" charset="0"/>
              </a:rPr>
              <a:t>nucleus</a:t>
            </a:r>
          </a:p>
        </p:txBody>
      </p:sp>
      <p:cxnSp>
        <p:nvCxnSpPr>
          <p:cNvPr id="111627" name="Straight Connector 11"/>
          <p:cNvCxnSpPr>
            <a:cxnSpLocks noChangeShapeType="1"/>
          </p:cNvCxnSpPr>
          <p:nvPr/>
        </p:nvCxnSpPr>
        <p:spPr bwMode="auto">
          <a:xfrm rot="16200000" flipH="1">
            <a:off x="753269" y="1302544"/>
            <a:ext cx="39370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1634" name="TextBox 26"/>
          <p:cNvSpPr txBox="1">
            <a:spLocks noChangeArrowheads="1"/>
          </p:cNvSpPr>
          <p:nvPr/>
        </p:nvSpPr>
        <p:spPr bwMode="auto">
          <a:xfrm>
            <a:off x="4419600" y="1066800"/>
            <a:ext cx="4395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ndara" charset="0"/>
                <a:ea typeface="Candara" charset="0"/>
                <a:cs typeface="Candara" charset="0"/>
              </a:rPr>
              <a:t>Orbitals </a:t>
            </a:r>
            <a:r>
              <a:rPr lang="en-US">
                <a:latin typeface="Candara" charset="0"/>
                <a:ea typeface="Candara" charset="0"/>
                <a:cs typeface="Candara" charset="0"/>
              </a:rPr>
              <a:t>are really </a:t>
            </a:r>
            <a:r>
              <a:rPr lang="en-US" u="sng">
                <a:latin typeface="Candara" charset="0"/>
                <a:ea typeface="Candara" charset="0"/>
                <a:cs typeface="Candara" charset="0"/>
              </a:rPr>
              <a:t>probability plots </a:t>
            </a:r>
            <a:r>
              <a:rPr lang="en-US">
                <a:latin typeface="Candara" charset="0"/>
                <a:ea typeface="Candara" charset="0"/>
                <a:cs typeface="Candara" charset="0"/>
              </a:rPr>
              <a:t>that </a:t>
            </a:r>
            <a:br>
              <a:rPr lang="en-US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describe the 3D location of electrons in</a:t>
            </a:r>
            <a:br>
              <a:rPr lang="en-US">
                <a:latin typeface="Candara" charset="0"/>
                <a:ea typeface="Candara" charset="0"/>
                <a:cs typeface="Candara" charset="0"/>
              </a:rPr>
            </a:br>
            <a:r>
              <a:rPr lang="en-US">
                <a:latin typeface="Candara" charset="0"/>
                <a:ea typeface="Candara" charset="0"/>
                <a:cs typeface="Candara" charset="0"/>
              </a:rPr>
              <a:t>space. They have: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 charset="0"/>
                <a:ea typeface="Candara" charset="0"/>
                <a:cs typeface="Candara" charset="0"/>
              </a:rPr>
              <a:t> shapes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 charset="0"/>
                <a:ea typeface="Candara" charset="0"/>
                <a:cs typeface="Candara" charset="0"/>
              </a:rPr>
              <a:t> sizes 			       |_ </a:t>
            </a:r>
            <a:r>
              <a:rPr lang="en-US" b="1">
                <a:latin typeface="Candara" charset="0"/>
                <a:ea typeface="Candara" charset="0"/>
                <a:cs typeface="Candara" charset="0"/>
              </a:rPr>
              <a:t>energy!</a:t>
            </a:r>
            <a:endParaRPr lang="en-US">
              <a:latin typeface="Candara" charset="0"/>
              <a:ea typeface="Candara" charset="0"/>
              <a:cs typeface="Candara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Candara" charset="0"/>
                <a:ea typeface="Candara" charset="0"/>
                <a:cs typeface="Candara" charset="0"/>
              </a:rPr>
              <a:t> distances from the nucleus  |</a:t>
            </a:r>
          </a:p>
        </p:txBody>
      </p:sp>
      <p:sp>
        <p:nvSpPr>
          <p:cNvPr id="111635" name="TextBox 27"/>
          <p:cNvSpPr txBox="1">
            <a:spLocks noChangeArrowheads="1"/>
          </p:cNvSpPr>
          <p:nvPr/>
        </p:nvSpPr>
        <p:spPr bwMode="auto">
          <a:xfrm>
            <a:off x="4419600" y="3549650"/>
            <a:ext cx="45704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Orbitals are centered on the nucleus</a:t>
            </a:r>
          </a:p>
          <a:p>
            <a:pPr marL="457200" indent="-457200"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e- density highest @ nucleus</a:t>
            </a:r>
          </a:p>
          <a:p>
            <a:pPr marL="457200" indent="-457200"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Energy increases as you move away</a:t>
            </a:r>
            <a:b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   from the nucleus</a:t>
            </a:r>
          </a:p>
          <a:p>
            <a:pPr marL="457200" indent="-457200">
              <a:buFontTx/>
              <a:buAutoNum type="arabicParenR"/>
            </a:pPr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Each orbital holds zero, 1 or 2 e-</a:t>
            </a:r>
          </a:p>
        </p:txBody>
      </p:sp>
      <p:sp>
        <p:nvSpPr>
          <p:cNvPr id="111636" name="TextBox 28"/>
          <p:cNvSpPr txBox="1">
            <a:spLocks noChangeArrowheads="1"/>
          </p:cNvSpPr>
          <p:nvPr/>
        </p:nvSpPr>
        <p:spPr bwMode="auto">
          <a:xfrm>
            <a:off x="1371600" y="1524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1s</a:t>
            </a:r>
          </a:p>
        </p:txBody>
      </p:sp>
      <p:sp>
        <p:nvSpPr>
          <p:cNvPr id="111637" name="TextBox 29"/>
          <p:cNvSpPr txBox="1">
            <a:spLocks noChangeArrowheads="1"/>
          </p:cNvSpPr>
          <p:nvPr/>
        </p:nvSpPr>
        <p:spPr bwMode="auto">
          <a:xfrm>
            <a:off x="2209800" y="188595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>
                <a:latin typeface="Candara" charset="0"/>
                <a:ea typeface="Candara" charset="0"/>
                <a:cs typeface="Candara" charset="0"/>
              </a:rPr>
              <a:t>1s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8600" y="2895600"/>
            <a:ext cx="5524500" cy="3733800"/>
            <a:chOff x="228600" y="2895600"/>
            <a:chExt cx="5524500" cy="3733800"/>
          </a:xfrm>
        </p:grpSpPr>
        <p:pic>
          <p:nvPicPr>
            <p:cNvPr id="111619" name="Picture 7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4800" y="4546600"/>
              <a:ext cx="5448300" cy="208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1620" name="Group 18"/>
            <p:cNvGrpSpPr>
              <a:grpSpLocks/>
            </p:cNvGrpSpPr>
            <p:nvPr/>
          </p:nvGrpSpPr>
          <p:grpSpPr bwMode="auto">
            <a:xfrm>
              <a:off x="228600" y="2895600"/>
              <a:ext cx="2546350" cy="2466975"/>
              <a:chOff x="609600" y="1143000"/>
              <a:chExt cx="1371600" cy="1371600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609600" y="1143000"/>
                <a:ext cx="1371600" cy="13716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Skia" pitchFamily="-111" charset="0"/>
                </a:endParaRPr>
              </a:p>
            </p:txBody>
          </p:sp>
          <p:sp>
            <p:nvSpPr>
              <p:cNvPr id="111648" name="Oval 21"/>
              <p:cNvSpPr>
                <a:spLocks noChangeArrowheads="1"/>
              </p:cNvSpPr>
              <p:nvPr/>
            </p:nvSpPr>
            <p:spPr bwMode="auto">
              <a:xfrm>
                <a:off x="1251606" y="1814201"/>
                <a:ext cx="76200" cy="76200"/>
              </a:xfrm>
              <a:prstGeom prst="ellipse">
                <a:avLst/>
              </a:prstGeom>
              <a:solidFill>
                <a:srgbClr val="3333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 bwMode="auto">
            <a:xfrm>
              <a:off x="747713" y="3413125"/>
              <a:ext cx="1524000" cy="141763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Skia" pitchFamily="-111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896592" y="3552202"/>
              <a:ext cx="1219200" cy="11430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Skia" pitchFamily="-111" charset="0"/>
              </a:endParaRPr>
            </a:p>
          </p:txBody>
        </p:sp>
        <p:sp>
          <p:nvSpPr>
            <p:cNvPr id="111632" name="Oval 17"/>
            <p:cNvSpPr>
              <a:spLocks noChangeArrowheads="1"/>
            </p:cNvSpPr>
            <p:nvPr/>
          </p:nvSpPr>
          <p:spPr bwMode="auto">
            <a:xfrm>
              <a:off x="1462088" y="4079875"/>
              <a:ext cx="68262" cy="63500"/>
            </a:xfrm>
            <a:prstGeom prst="ellipse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1633" name="Straight Connector 23"/>
            <p:cNvCxnSpPr>
              <a:cxnSpLocks noChangeShapeType="1"/>
            </p:cNvCxnSpPr>
            <p:nvPr/>
          </p:nvCxnSpPr>
          <p:spPr bwMode="auto">
            <a:xfrm rot="16200000" flipH="1">
              <a:off x="1520032" y="4880768"/>
              <a:ext cx="533400" cy="220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1638" name="TextBox 30"/>
            <p:cNvSpPr txBox="1">
              <a:spLocks noChangeArrowheads="1"/>
            </p:cNvSpPr>
            <p:nvPr/>
          </p:nvSpPr>
          <p:spPr bwMode="auto">
            <a:xfrm>
              <a:off x="304800" y="56388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57200" indent="-457200"/>
              <a:r>
                <a:rPr lang="en-US">
                  <a:latin typeface="Candara" charset="0"/>
                  <a:ea typeface="Candara" charset="0"/>
                  <a:cs typeface="Candara" charset="0"/>
                </a:rPr>
                <a:t>2s</a:t>
              </a:r>
            </a:p>
          </p:txBody>
        </p:sp>
        <p:sp>
          <p:nvSpPr>
            <p:cNvPr id="111639" name="TextBox 31"/>
            <p:cNvSpPr txBox="1">
              <a:spLocks noChangeArrowheads="1"/>
            </p:cNvSpPr>
            <p:nvPr/>
          </p:nvSpPr>
          <p:spPr bwMode="auto">
            <a:xfrm>
              <a:off x="2362200" y="3886200"/>
              <a:ext cx="53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57200" indent="-457200"/>
              <a:r>
                <a:rPr lang="en-US">
                  <a:solidFill>
                    <a:srgbClr val="0000FF"/>
                  </a:solidFill>
                  <a:latin typeface="Candara" charset="0"/>
                  <a:ea typeface="Candara" charset="0"/>
                  <a:cs typeface="Candara" charset="0"/>
                </a:rPr>
                <a:t>2s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791200" y="5638800"/>
            <a:ext cx="2852738" cy="40005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marL="457200" indent="-457200">
              <a:defRPr/>
            </a:pP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“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” 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orbitals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are spherical</a:t>
            </a:r>
          </a:p>
        </p:txBody>
      </p:sp>
    </p:spTree>
    <p:extLst>
      <p:ext uri="{BB962C8B-B14F-4D97-AF65-F5344CB8AC3E}">
        <p14:creationId xmlns:p14="http://schemas.microsoft.com/office/powerpoint/2010/main" val="200181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Effect of wave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f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unction on orbitals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11623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4" name="TextBox 19"/>
          <p:cNvSpPr txBox="1">
            <a:spLocks noChangeArrowheads="1"/>
          </p:cNvSpPr>
          <p:nvPr/>
        </p:nvSpPr>
        <p:spPr bwMode="auto">
          <a:xfrm>
            <a:off x="7772400" y="6324600"/>
            <a:ext cx="1230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Wade p.40 </a:t>
            </a:r>
            <a:endParaRPr lang="en-US" sz="1800" dirty="0"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066800"/>
            <a:ext cx="7416069" cy="4452845"/>
          </a:xfrm>
          <a:prstGeom prst="rect">
            <a:avLst/>
          </a:prstGeom>
        </p:spPr>
      </p:pic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381000" y="57150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Because waves have both positive and negative aspects, so do orbitals.</a:t>
            </a:r>
            <a:b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Nodes:</a:t>
            </a:r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Areas of an orbital with no probability; where e- are never found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Orbitals other than s (p, d, f) have both positive &amp; negative ‘lobes’.</a:t>
            </a:r>
            <a:endParaRPr lang="en-US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0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A closer look at “p” orbitals</a:t>
            </a:r>
            <a:endParaRPr lang="en-US" sz="280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1571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8" name="TextBox 19"/>
          <p:cNvSpPr txBox="1">
            <a:spLocks noChangeArrowheads="1"/>
          </p:cNvSpPr>
          <p:nvPr/>
        </p:nvSpPr>
        <p:spPr bwMode="auto">
          <a:xfrm>
            <a:off x="7696200" y="6381750"/>
            <a:ext cx="1280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D&amp;D p.25-6</a:t>
            </a:r>
          </a:p>
        </p:txBody>
      </p:sp>
      <p:pic>
        <p:nvPicPr>
          <p:cNvPr id="115719" name="Picture 3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276600"/>
            <a:ext cx="247015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0" name="Oval 8"/>
          <p:cNvSpPr>
            <a:spLocks noChangeArrowheads="1"/>
          </p:cNvSpPr>
          <p:nvPr/>
        </p:nvSpPr>
        <p:spPr bwMode="auto">
          <a:xfrm>
            <a:off x="1731963" y="4000500"/>
            <a:ext cx="68262" cy="635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1" name="TextBox 9"/>
          <p:cNvSpPr txBox="1">
            <a:spLocks noChangeArrowheads="1"/>
          </p:cNvSpPr>
          <p:nvPr/>
        </p:nvSpPr>
        <p:spPr bwMode="auto">
          <a:xfrm>
            <a:off x="1357313" y="439578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nucleus</a:t>
            </a:r>
          </a:p>
        </p:txBody>
      </p:sp>
      <p:cxnSp>
        <p:nvCxnSpPr>
          <p:cNvPr id="115722" name="Straight Connector 11"/>
          <p:cNvCxnSpPr>
            <a:cxnSpLocks noChangeShapeType="1"/>
          </p:cNvCxnSpPr>
          <p:nvPr/>
        </p:nvCxnSpPr>
        <p:spPr bwMode="auto">
          <a:xfrm rot="16200000" flipV="1">
            <a:off x="1697038" y="4211638"/>
            <a:ext cx="357187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5723" name="Picture 3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52400" y="5014913"/>
            <a:ext cx="38354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4191000" y="2362200"/>
            <a:ext cx="4724400" cy="4038064"/>
            <a:chOff x="4191000" y="2362200"/>
            <a:chExt cx="4724400" cy="4038064"/>
          </a:xfrm>
        </p:grpSpPr>
        <p:grpSp>
          <p:nvGrpSpPr>
            <p:cNvPr id="115714" name="Group 49"/>
            <p:cNvGrpSpPr>
              <a:grpSpLocks/>
            </p:cNvGrpSpPr>
            <p:nvPr/>
          </p:nvGrpSpPr>
          <p:grpSpPr bwMode="auto">
            <a:xfrm>
              <a:off x="6096000" y="2362200"/>
              <a:ext cx="2819400" cy="2701925"/>
              <a:chOff x="6324600" y="2334161"/>
              <a:chExt cx="2464578" cy="2349500"/>
            </a:xfrm>
          </p:grpSpPr>
          <p:pic>
            <p:nvPicPr>
              <p:cNvPr id="115728" name="Picture 37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6324600" y="2334161"/>
                <a:ext cx="2464578" cy="2349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5729" name="TextBox 43"/>
              <p:cNvSpPr txBox="1">
                <a:spLocks noChangeArrowheads="1"/>
              </p:cNvSpPr>
              <p:nvPr/>
            </p:nvSpPr>
            <p:spPr bwMode="auto">
              <a:xfrm>
                <a:off x="6705600" y="3333690"/>
                <a:ext cx="313407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115730" name="TextBox 44"/>
              <p:cNvSpPr txBox="1">
                <a:spLocks noChangeArrowheads="1"/>
              </p:cNvSpPr>
              <p:nvPr/>
            </p:nvSpPr>
            <p:spPr bwMode="auto">
              <a:xfrm>
                <a:off x="7924800" y="3333690"/>
                <a:ext cx="313407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0000FF"/>
                    </a:solidFill>
                  </a:rPr>
                  <a:t>x</a:t>
                </a:r>
              </a:p>
            </p:txBody>
          </p:sp>
          <p:sp>
            <p:nvSpPr>
              <p:cNvPr id="115731" name="TextBox 45"/>
              <p:cNvSpPr txBox="1">
                <a:spLocks noChangeArrowheads="1"/>
              </p:cNvSpPr>
              <p:nvPr/>
            </p:nvSpPr>
            <p:spPr bwMode="auto">
              <a:xfrm>
                <a:off x="7315200" y="2819400"/>
                <a:ext cx="321923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008000"/>
                    </a:solidFill>
                  </a:rPr>
                  <a:t>y</a:t>
                </a:r>
              </a:p>
            </p:txBody>
          </p:sp>
          <p:sp>
            <p:nvSpPr>
              <p:cNvPr id="115732" name="TextBox 46"/>
              <p:cNvSpPr txBox="1">
                <a:spLocks noChangeArrowheads="1"/>
              </p:cNvSpPr>
              <p:nvPr/>
            </p:nvSpPr>
            <p:spPr bwMode="auto">
              <a:xfrm>
                <a:off x="7329311" y="3857978"/>
                <a:ext cx="321923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008000"/>
                    </a:solidFill>
                  </a:rPr>
                  <a:t>y</a:t>
                </a:r>
              </a:p>
            </p:txBody>
          </p:sp>
          <p:sp>
            <p:nvSpPr>
              <p:cNvPr id="115733" name="TextBox 47"/>
              <p:cNvSpPr txBox="1">
                <a:spLocks noChangeArrowheads="1"/>
              </p:cNvSpPr>
              <p:nvPr/>
            </p:nvSpPr>
            <p:spPr bwMode="auto">
              <a:xfrm>
                <a:off x="6934200" y="3705578"/>
                <a:ext cx="307020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z</a:t>
                </a:r>
              </a:p>
            </p:txBody>
          </p:sp>
          <p:sp>
            <p:nvSpPr>
              <p:cNvPr id="115734" name="TextBox 48"/>
              <p:cNvSpPr txBox="1">
                <a:spLocks noChangeArrowheads="1"/>
              </p:cNvSpPr>
              <p:nvPr/>
            </p:nvSpPr>
            <p:spPr bwMode="auto">
              <a:xfrm>
                <a:off x="7772400" y="2895600"/>
                <a:ext cx="307020" cy="347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z</a:t>
                </a:r>
              </a:p>
            </p:txBody>
          </p:sp>
        </p:grpSp>
        <p:sp>
          <p:nvSpPr>
            <p:cNvPr id="115724" name="TextBox 40"/>
            <p:cNvSpPr txBox="1">
              <a:spLocks noChangeArrowheads="1"/>
            </p:cNvSpPr>
            <p:nvPr/>
          </p:nvSpPr>
          <p:spPr bwMode="auto">
            <a:xfrm>
              <a:off x="4191000" y="5076825"/>
              <a:ext cx="4390946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ndara"/>
                  <a:cs typeface="Candara"/>
                </a:rPr>
                <a:t>Each p is “dumbell shaped”.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latin typeface="Candara"/>
                  <a:cs typeface="Candara"/>
                </a:rPr>
                <a:t> This diagram represents 3 p orbitals – </a:t>
              </a:r>
              <a:br>
                <a:rPr lang="en-US">
                  <a:latin typeface="Candara"/>
                  <a:cs typeface="Candara"/>
                </a:rPr>
              </a:br>
              <a:r>
                <a:rPr lang="en-US">
                  <a:latin typeface="Candara"/>
                  <a:cs typeface="Candara"/>
                </a:rPr>
                <a:t>    one along each axis, x, y &amp; z. </a:t>
              </a:r>
            </a:p>
            <a:p>
              <a:pPr>
                <a:buFont typeface="Arial" charset="0"/>
                <a:buChar char="•"/>
              </a:pPr>
              <a:r>
                <a:rPr lang="en-US" i="1">
                  <a:latin typeface="Candara"/>
                  <a:cs typeface="Candara"/>
                </a:rPr>
                <a:t> So how many e- can this complex hold?</a:t>
              </a:r>
              <a:endParaRPr lang="en-US">
                <a:latin typeface="Candara"/>
                <a:cs typeface="Candara"/>
              </a:endParaRPr>
            </a:p>
          </p:txBody>
        </p:sp>
      </p:grpSp>
      <p:sp>
        <p:nvSpPr>
          <p:cNvPr id="115725" name="TextBox 41"/>
          <p:cNvSpPr txBox="1">
            <a:spLocks noChangeArrowheads="1"/>
          </p:cNvSpPr>
          <p:nvPr/>
        </p:nvSpPr>
        <p:spPr bwMode="auto">
          <a:xfrm>
            <a:off x="381000" y="962025"/>
            <a:ext cx="6477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ndara"/>
                <a:cs typeface="Candara"/>
              </a:rPr>
              <a:t>The p orbital demonstrates the “waveicle” nature of e-s.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/>
                <a:cs typeface="Candara"/>
              </a:rPr>
              <a:t> Waves “flow” above &amp; below the x axis.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/>
                <a:cs typeface="Candara"/>
              </a:rPr>
              <a:t> We say that waves have + and – areas.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/>
                <a:cs typeface="Candara"/>
              </a:rPr>
              <a:t> Similarly, p &amp; d orbitals have + and – “lobes”.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ndara"/>
                <a:cs typeface="Candara"/>
              </a:rPr>
              <a:t> An e- can exist in one lobe or the other, never @</a:t>
            </a:r>
            <a:br>
              <a:rPr lang="en-US">
                <a:latin typeface="Candara"/>
                <a:cs typeface="Candara"/>
              </a:rPr>
            </a:br>
            <a:r>
              <a:rPr lang="en-US">
                <a:latin typeface="Candara"/>
                <a:cs typeface="Candara"/>
              </a:rPr>
              <a:t>    the node (0% at the nucleus)</a:t>
            </a:r>
          </a:p>
        </p:txBody>
      </p:sp>
      <p:sp>
        <p:nvSpPr>
          <p:cNvPr id="115726" name="TextBox 42"/>
          <p:cNvSpPr txBox="1">
            <a:spLocks noChangeArrowheads="1"/>
          </p:cNvSpPr>
          <p:nvPr/>
        </p:nvSpPr>
        <p:spPr bwMode="auto">
          <a:xfrm>
            <a:off x="838200" y="3810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                      -</a:t>
            </a:r>
          </a:p>
        </p:txBody>
      </p:sp>
      <p:cxnSp>
        <p:nvCxnSpPr>
          <p:cNvPr id="115727" name="Straight Connector 51"/>
          <p:cNvCxnSpPr>
            <a:cxnSpLocks noChangeShapeType="1"/>
          </p:cNvCxnSpPr>
          <p:nvPr/>
        </p:nvCxnSpPr>
        <p:spPr bwMode="auto">
          <a:xfrm rot="5400000">
            <a:off x="2361407" y="4571206"/>
            <a:ext cx="3200400" cy="1587"/>
          </a:xfrm>
          <a:prstGeom prst="line">
            <a:avLst/>
          </a:prstGeom>
          <a:noFill/>
          <a:ln w="19050">
            <a:solidFill>
              <a:srgbClr val="7F7F7F"/>
            </a:solidFill>
            <a:prstDash val="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534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“d” orbitals are like “doubled” p’s</a:t>
            </a:r>
            <a:endParaRPr lang="en-US" sz="280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17764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5" name="TextBox 40"/>
          <p:cNvSpPr txBox="1">
            <a:spLocks noChangeArrowheads="1"/>
          </p:cNvSpPr>
          <p:nvPr/>
        </p:nvSpPr>
        <p:spPr bwMode="auto">
          <a:xfrm>
            <a:off x="990600" y="4800600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E</a:t>
            </a:r>
            <a:r>
              <a:rPr lang="en-US" dirty="0" smtClean="0">
                <a:latin typeface="Candara"/>
                <a:cs typeface="Candara"/>
              </a:rPr>
              <a:t>ach </a:t>
            </a:r>
            <a:r>
              <a:rPr lang="en-US" dirty="0">
                <a:latin typeface="Candara"/>
                <a:cs typeface="Candara"/>
              </a:rPr>
              <a:t>of these d shapes holds 0, 1 or 2 electrons.</a:t>
            </a:r>
          </a:p>
          <a:p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  <a:p>
            <a:pPr>
              <a:buFont typeface="Arial" charset="0"/>
              <a:buChar char="•"/>
            </a:pPr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 So how many e- can a 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complete set of </a:t>
            </a:r>
            <a:r>
              <a:rPr lang="en-US" i="1" dirty="0">
                <a:solidFill>
                  <a:srgbClr val="0000FF"/>
                </a:solidFill>
                <a:latin typeface="Candara"/>
                <a:cs typeface="Candara"/>
              </a:rPr>
              <a:t>d </a:t>
            </a: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orbitals hold?</a:t>
            </a:r>
          </a:p>
          <a:p>
            <a:endParaRPr lang="en-US" sz="800" i="1" dirty="0" smtClean="0">
              <a:solidFill>
                <a:srgbClr val="0000FF"/>
              </a:solidFill>
              <a:latin typeface="Candara"/>
              <a:cs typeface="Candara"/>
            </a:endParaRPr>
          </a:p>
          <a:p>
            <a:pPr>
              <a:buFont typeface="Arial" charset="0"/>
              <a:buChar char="•"/>
            </a:pPr>
            <a:r>
              <a:rPr lang="en-US" i="1" dirty="0" smtClean="0">
                <a:solidFill>
                  <a:srgbClr val="0000FF"/>
                </a:solidFill>
                <a:latin typeface="Candara"/>
                <a:cs typeface="Candara"/>
              </a:rPr>
              <a:t> What would that set of orbitals look like?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grpSp>
        <p:nvGrpSpPr>
          <p:cNvPr id="117766" name="Group 8"/>
          <p:cNvGrpSpPr>
            <a:grpSpLocks/>
          </p:cNvGrpSpPr>
          <p:nvPr/>
        </p:nvGrpSpPr>
        <p:grpSpPr bwMode="auto">
          <a:xfrm>
            <a:off x="381000" y="1752600"/>
            <a:ext cx="8458200" cy="2514600"/>
            <a:chOff x="768" y="2932"/>
            <a:chExt cx="4608" cy="1196"/>
          </a:xfrm>
        </p:grpSpPr>
        <p:pic>
          <p:nvPicPr>
            <p:cNvPr id="117767" name="Picture 9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5094"/>
            <a:stretch>
              <a:fillRect/>
            </a:stretch>
          </p:blipFill>
          <p:spPr bwMode="auto">
            <a:xfrm>
              <a:off x="768" y="2932"/>
              <a:ext cx="2646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7768" name="Picture 10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4" y="2932"/>
              <a:ext cx="1812" cy="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1109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Can you?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Describe s, p &amp; d orbitals? Shapes, number &amp; orientation?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Define the term ‘orbital’</a:t>
            </a:r>
            <a:r>
              <a:rPr lang="en-US" dirty="0">
                <a:latin typeface="Candara"/>
              </a:rPr>
              <a:t>?</a:t>
            </a: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Draw graphs of the change in electron density as a function of distance from the nucleus for each type of orbital?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Define the term node and locate nodes in each type of orbital?</a:t>
            </a:r>
          </a:p>
          <a:p>
            <a:pPr marL="457200" indent="-457200">
              <a:buAutoNum type="arabicParenBoth"/>
            </a:pPr>
            <a:endParaRPr lang="en-US" dirty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why nodes occur in orbitals?</a:t>
            </a:r>
            <a:endParaRPr lang="en-US" dirty="0" smtClean="0">
              <a:latin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886200"/>
            <a:ext cx="116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Aristotle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384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Macintosh PowerPoint</Application>
  <PresentationFormat>On-screen Show (4:3)</PresentationFormat>
  <Paragraphs>81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2018-01-14T20:39:36Z</dcterms:created>
  <dcterms:modified xsi:type="dcterms:W3CDTF">2018-01-14T20:40:01Z</dcterms:modified>
</cp:coreProperties>
</file>