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CA297-53F1-3D47-A3FC-1B805B58FE6D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48F6D-0737-364A-9C3F-ED67091A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1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3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4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5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6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7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1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1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8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5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0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0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0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1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8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57B1-C305-5148-A540-F6D9BA846666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27C8-8BA9-8F49-AFA3-A5CF12133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6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609600" y="2590800"/>
            <a:ext cx="7924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1.6: Lewis dot </a:t>
            </a:r>
            <a:r>
              <a:rPr lang="en-US" sz="3600" b="1" i="1" dirty="0">
                <a:latin typeface="Candara"/>
                <a:cs typeface="Candara"/>
              </a:rPr>
              <a:t>s</a:t>
            </a:r>
            <a:r>
              <a:rPr lang="en-US" sz="3600" b="1" i="1" dirty="0" smtClean="0">
                <a:latin typeface="Candara"/>
                <a:cs typeface="Candara"/>
              </a:rPr>
              <a:t>tructures of molecules</a:t>
            </a:r>
            <a:br>
              <a:rPr lang="en-US" sz="3600" b="1" i="1" dirty="0" smtClean="0">
                <a:latin typeface="Candara"/>
                <a:cs typeface="Candara"/>
              </a:rPr>
            </a:br>
            <a:r>
              <a:rPr lang="en-US" sz="3600" b="1" i="1" dirty="0" smtClean="0">
                <a:latin typeface="Candara"/>
                <a:cs typeface="Candara"/>
              </a:rPr>
              <a:t>&amp; ions</a:t>
            </a:r>
            <a:endParaRPr lang="en-US" sz="3600" i="1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6505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Building Lewis dot structures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32792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 dirty="0">
                <a:latin typeface="Candara"/>
                <a:cs typeface="Candara"/>
              </a:rPr>
              <a:t>Simple steps allow us to create organic structures with the </a:t>
            </a:r>
          </a:p>
          <a:p>
            <a:pPr marL="457200" indent="-457200"/>
            <a:r>
              <a:rPr lang="en-US" sz="2000" dirty="0">
                <a:latin typeface="Candara"/>
                <a:cs typeface="Candara"/>
              </a:rPr>
              <a:t>       proper number &amp; placement of covalent bonds:</a:t>
            </a:r>
          </a:p>
          <a:p>
            <a:pPr marL="457200" indent="-457200">
              <a:buFont typeface="Times" charset="0"/>
              <a:buAutoNum type="arabicPeriod"/>
            </a:pPr>
            <a:r>
              <a:rPr lang="en-US" sz="2000" dirty="0">
                <a:latin typeface="Candara"/>
                <a:cs typeface="Candara"/>
              </a:rPr>
              <a:t>Sum all valence electrons in the compound.</a:t>
            </a:r>
          </a:p>
          <a:p>
            <a:pPr marL="457200" indent="-457200">
              <a:buFont typeface="Times" charset="0"/>
              <a:buAutoNum type="arabicPeriod"/>
            </a:pPr>
            <a:r>
              <a:rPr lang="en-US" sz="2000" dirty="0">
                <a:latin typeface="Candara"/>
                <a:cs typeface="Candara"/>
              </a:rPr>
              <a:t>Draw </a:t>
            </a:r>
            <a:r>
              <a:rPr lang="en-US" sz="2000" dirty="0" smtClean="0">
                <a:latin typeface="Candara"/>
                <a:cs typeface="Candara"/>
              </a:rPr>
              <a:t>atomic symbols 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(The single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atom 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is the central atom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 C is central.)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  <a:p>
            <a:pPr marL="457200" indent="-457200">
              <a:buFont typeface="Times" charset="0"/>
              <a:buAutoNum type="arabicPeriod"/>
            </a:pPr>
            <a:r>
              <a:rPr lang="en-US" sz="2000" dirty="0" smtClean="0">
                <a:latin typeface="Candara"/>
                <a:cs typeface="Candara"/>
              </a:rPr>
              <a:t>Connect atoms </a:t>
            </a:r>
            <a:r>
              <a:rPr lang="en-US" sz="2000" dirty="0">
                <a:latin typeface="Candara"/>
                <a:cs typeface="Candara"/>
              </a:rPr>
              <a:t>with single lines</a:t>
            </a:r>
            <a:r>
              <a:rPr lang="en-US" sz="2000" dirty="0" smtClean="0">
                <a:latin typeface="Candara"/>
                <a:cs typeface="Candara"/>
              </a:rPr>
              <a:t>.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(line = 2 e-)</a:t>
            </a:r>
            <a:endParaRPr lang="en-US" sz="2000" dirty="0">
              <a:latin typeface="Candara"/>
              <a:cs typeface="Candara"/>
            </a:endParaRPr>
          </a:p>
          <a:p>
            <a:pPr marL="457200" indent="-457200">
              <a:buFont typeface="Times" charset="0"/>
              <a:buAutoNum type="arabicPeriod"/>
            </a:pPr>
            <a:r>
              <a:rPr lang="en-US" sz="2000" dirty="0">
                <a:latin typeface="Candara"/>
                <a:cs typeface="Candara"/>
              </a:rPr>
              <a:t>Fill in valence electrons, starting with peripheral atoms.</a:t>
            </a:r>
          </a:p>
          <a:p>
            <a:pPr marL="457200" indent="-457200">
              <a:buFont typeface="Times" charset="0"/>
              <a:buAutoNum type="arabicPeriod"/>
            </a:pPr>
            <a:r>
              <a:rPr lang="en-US" sz="2000" dirty="0">
                <a:latin typeface="Candara"/>
                <a:cs typeface="Candara"/>
              </a:rPr>
              <a:t>If needed, use multiple bonds to satisfy all octets.</a:t>
            </a:r>
          </a:p>
        </p:txBody>
      </p:sp>
      <p:sp>
        <p:nvSpPr>
          <p:cNvPr id="49" name="Line 43"/>
          <p:cNvSpPr>
            <a:spLocks noChangeShapeType="1"/>
          </p:cNvSpPr>
          <p:nvPr/>
        </p:nvSpPr>
        <p:spPr bwMode="auto">
          <a:xfrm>
            <a:off x="533400" y="3200400"/>
            <a:ext cx="7620000" cy="0"/>
          </a:xfrm>
          <a:prstGeom prst="line">
            <a:avLst/>
          </a:prstGeom>
          <a:noFill/>
          <a:ln w="9525" cap="flat" cmpd="sng" algn="ctr">
            <a:solidFill>
              <a:srgbClr val="7F7F7F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ndara"/>
              <a:cs typeface="Candara"/>
            </a:endParaRPr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517525" y="3298825"/>
            <a:ext cx="7527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C2H6</a:t>
            </a:r>
            <a:r>
              <a:rPr lang="en-US" sz="2000" dirty="0" smtClean="0">
                <a:latin typeface="Candara"/>
                <a:cs typeface="Candara"/>
              </a:rPr>
              <a:t>  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519113" y="4022725"/>
            <a:ext cx="7489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C2H4</a:t>
            </a:r>
            <a:r>
              <a:rPr lang="en-US" sz="2000" dirty="0" smtClean="0">
                <a:latin typeface="Candara"/>
                <a:cs typeface="Candara"/>
              </a:rPr>
              <a:t>  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519113" y="4708525"/>
            <a:ext cx="729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C2H2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84" name="Line 90"/>
          <p:cNvSpPr>
            <a:spLocks noChangeShapeType="1"/>
          </p:cNvSpPr>
          <p:nvPr/>
        </p:nvSpPr>
        <p:spPr bwMode="auto">
          <a:xfrm>
            <a:off x="533400" y="5181600"/>
            <a:ext cx="7620000" cy="0"/>
          </a:xfrm>
          <a:prstGeom prst="line">
            <a:avLst/>
          </a:prstGeom>
          <a:noFill/>
          <a:ln w="9525" cap="flat" cmpd="sng" algn="ctr">
            <a:solidFill>
              <a:srgbClr val="7F7F7F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ndara"/>
              <a:cs typeface="Candara"/>
            </a:endParaRPr>
          </a:p>
        </p:txBody>
      </p:sp>
      <p:sp>
        <p:nvSpPr>
          <p:cNvPr id="85" name="Text Box 91"/>
          <p:cNvSpPr txBox="1">
            <a:spLocks noChangeArrowheads="1"/>
          </p:cNvSpPr>
          <p:nvPr/>
        </p:nvSpPr>
        <p:spPr bwMode="auto">
          <a:xfrm>
            <a:off x="457200" y="5318125"/>
            <a:ext cx="9624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CH3OH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86" name="Text Box 92"/>
          <p:cNvSpPr txBox="1">
            <a:spLocks noChangeArrowheads="1"/>
          </p:cNvSpPr>
          <p:nvPr/>
        </p:nvSpPr>
        <p:spPr bwMode="auto">
          <a:xfrm>
            <a:off x="457200" y="6080125"/>
            <a:ext cx="7891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CH2O</a:t>
            </a:r>
            <a:endParaRPr lang="en-US" sz="2000" dirty="0">
              <a:latin typeface="Candara"/>
              <a:cs typeface="Candar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6000" y="3181361"/>
            <a:ext cx="6233687" cy="3435327"/>
            <a:chOff x="2286000" y="3181361"/>
            <a:chExt cx="6233687" cy="3435327"/>
          </a:xfrm>
        </p:grpSpPr>
        <p:sp>
          <p:nvSpPr>
            <p:cNvPr id="53" name="Text Box 47"/>
            <p:cNvSpPr txBox="1">
              <a:spLocks noChangeArrowheads="1"/>
            </p:cNvSpPr>
            <p:nvPr/>
          </p:nvSpPr>
          <p:spPr bwMode="auto">
            <a:xfrm>
              <a:off x="2514600" y="3460750"/>
              <a:ext cx="1328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latin typeface="Candara"/>
                  <a:cs typeface="Candara"/>
                </a:rPr>
                <a:t>H </a:t>
              </a:r>
              <a:r>
                <a:rPr lang="en-US" sz="2000" b="1" dirty="0" smtClean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dirty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C </a:t>
              </a:r>
              <a:r>
                <a:rPr lang="en-US" sz="2000" b="1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sz="2000" dirty="0">
                  <a:solidFill>
                    <a:srgbClr val="0000FF"/>
                  </a:solidFill>
                  <a:latin typeface="Candara"/>
                  <a:cs typeface="Candara"/>
                </a:rPr>
                <a:t> C </a:t>
              </a:r>
              <a:r>
                <a:rPr lang="en-US" sz="2000" b="1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sz="2000" dirty="0">
                  <a:solidFill>
                    <a:srgbClr val="0000FF"/>
                  </a:solidFill>
                  <a:latin typeface="Candara"/>
                  <a:cs typeface="Candara"/>
                </a:rPr>
                <a:t> H</a:t>
              </a:r>
            </a:p>
          </p:txBody>
        </p:sp>
        <p:grpSp>
          <p:nvGrpSpPr>
            <p:cNvPr id="2" name="Group 52"/>
            <p:cNvGrpSpPr>
              <a:grpSpLocks/>
            </p:cNvGrpSpPr>
            <p:nvPr/>
          </p:nvGrpSpPr>
          <p:grpSpPr bwMode="auto">
            <a:xfrm>
              <a:off x="2743216" y="3181361"/>
              <a:ext cx="430214" cy="495301"/>
              <a:chOff x="2533" y="3260"/>
              <a:chExt cx="271" cy="312"/>
            </a:xfrm>
          </p:grpSpPr>
          <p:sp>
            <p:nvSpPr>
              <p:cNvPr id="55" name="Text Box 48"/>
              <p:cNvSpPr txBox="1">
                <a:spLocks noChangeArrowheads="1"/>
              </p:cNvSpPr>
              <p:nvPr/>
            </p:nvSpPr>
            <p:spPr bwMode="auto">
              <a:xfrm>
                <a:off x="2582" y="3260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  <p:sp>
            <p:nvSpPr>
              <p:cNvPr id="56" name="Text Box 49"/>
              <p:cNvSpPr txBox="1">
                <a:spLocks noChangeArrowheads="1"/>
              </p:cNvSpPr>
              <p:nvPr/>
            </p:nvSpPr>
            <p:spPr bwMode="auto">
              <a:xfrm rot="16200000">
                <a:off x="2580" y="3368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</p:grpSp>
        <p:grpSp>
          <p:nvGrpSpPr>
            <p:cNvPr id="3" name="Group 56"/>
            <p:cNvGrpSpPr>
              <a:grpSpLocks/>
            </p:cNvGrpSpPr>
            <p:nvPr/>
          </p:nvGrpSpPr>
          <p:grpSpPr bwMode="auto">
            <a:xfrm>
              <a:off x="3055968" y="3681451"/>
              <a:ext cx="441328" cy="468315"/>
              <a:chOff x="2626" y="3596"/>
              <a:chExt cx="278" cy="295"/>
            </a:xfrm>
          </p:grpSpPr>
          <p:sp>
            <p:nvSpPr>
              <p:cNvPr id="58" name="Text Box 50"/>
              <p:cNvSpPr txBox="1">
                <a:spLocks noChangeArrowheads="1"/>
              </p:cNvSpPr>
              <p:nvPr/>
            </p:nvSpPr>
            <p:spPr bwMode="auto">
              <a:xfrm rot="16200000">
                <a:off x="2673" y="3549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  <p:sp>
            <p:nvSpPr>
              <p:cNvPr id="59" name="Text Box 51"/>
              <p:cNvSpPr txBox="1">
                <a:spLocks noChangeArrowheads="1"/>
              </p:cNvSpPr>
              <p:nvPr/>
            </p:nvSpPr>
            <p:spPr bwMode="auto">
              <a:xfrm>
                <a:off x="2682" y="3639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</p:grpSp>
        <p:grpSp>
          <p:nvGrpSpPr>
            <p:cNvPr id="4" name="Group 53"/>
            <p:cNvGrpSpPr>
              <a:grpSpLocks/>
            </p:cNvGrpSpPr>
            <p:nvPr/>
          </p:nvGrpSpPr>
          <p:grpSpPr bwMode="auto">
            <a:xfrm>
              <a:off x="3054384" y="3192480"/>
              <a:ext cx="414341" cy="463552"/>
              <a:chOff x="2522" y="3255"/>
              <a:chExt cx="261" cy="292"/>
            </a:xfrm>
          </p:grpSpPr>
          <p:sp>
            <p:nvSpPr>
              <p:cNvPr id="61" name="Text Box 54"/>
              <p:cNvSpPr txBox="1">
                <a:spLocks noChangeArrowheads="1"/>
              </p:cNvSpPr>
              <p:nvPr/>
            </p:nvSpPr>
            <p:spPr bwMode="auto">
              <a:xfrm>
                <a:off x="2561" y="3255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  <p:sp>
            <p:nvSpPr>
              <p:cNvPr id="62" name="Text Box 55"/>
              <p:cNvSpPr txBox="1">
                <a:spLocks noChangeArrowheads="1"/>
              </p:cNvSpPr>
              <p:nvPr/>
            </p:nvSpPr>
            <p:spPr bwMode="auto">
              <a:xfrm rot="16200000">
                <a:off x="2569" y="3343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</p:grpSp>
        <p:grpSp>
          <p:nvGrpSpPr>
            <p:cNvPr id="5" name="Group 57"/>
            <p:cNvGrpSpPr>
              <a:grpSpLocks/>
            </p:cNvGrpSpPr>
            <p:nvPr/>
          </p:nvGrpSpPr>
          <p:grpSpPr bwMode="auto">
            <a:xfrm>
              <a:off x="2754338" y="3686186"/>
              <a:ext cx="423865" cy="458789"/>
              <a:chOff x="2637" y="3602"/>
              <a:chExt cx="267" cy="289"/>
            </a:xfrm>
          </p:grpSpPr>
          <p:sp>
            <p:nvSpPr>
              <p:cNvPr id="64" name="Text Box 58"/>
              <p:cNvSpPr txBox="1">
                <a:spLocks noChangeArrowheads="1"/>
              </p:cNvSpPr>
              <p:nvPr/>
            </p:nvSpPr>
            <p:spPr bwMode="auto">
              <a:xfrm rot="16200000">
                <a:off x="2684" y="3555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  <p:sp>
            <p:nvSpPr>
              <p:cNvPr id="65" name="Text Box 59"/>
              <p:cNvSpPr txBox="1">
                <a:spLocks noChangeArrowheads="1"/>
              </p:cNvSpPr>
              <p:nvPr/>
            </p:nvSpPr>
            <p:spPr bwMode="auto">
              <a:xfrm>
                <a:off x="2682" y="3639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</p:grpSp>
        <p:sp>
          <p:nvSpPr>
            <p:cNvPr id="66" name="Text Box 60"/>
            <p:cNvSpPr txBox="1">
              <a:spLocks noChangeArrowheads="1"/>
            </p:cNvSpPr>
            <p:nvPr/>
          </p:nvSpPr>
          <p:spPr bwMode="auto">
            <a:xfrm>
              <a:off x="4724400" y="4114800"/>
              <a:ext cx="167833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solidFill>
                    <a:srgbClr val="0000FF"/>
                  </a:solidFill>
                  <a:latin typeface="Candara"/>
                  <a:cs typeface="Candara"/>
                </a:rPr>
                <a:t>ethene</a:t>
              </a:r>
              <a:r>
                <a:rPr lang="en-US" sz="2000" dirty="0">
                  <a:solidFill>
                    <a:srgbClr val="0000FF"/>
                  </a:solidFill>
                  <a:latin typeface="Candara"/>
                  <a:cs typeface="Candara"/>
                </a:rPr>
                <a:t> + heat</a:t>
              </a:r>
            </a:p>
          </p:txBody>
        </p:sp>
        <p:sp>
          <p:nvSpPr>
            <p:cNvPr id="67" name="Text Box 61"/>
            <p:cNvSpPr txBox="1">
              <a:spLocks noChangeArrowheads="1"/>
            </p:cNvSpPr>
            <p:nvPr/>
          </p:nvSpPr>
          <p:spPr bwMode="auto">
            <a:xfrm>
              <a:off x="3810000" y="4098925"/>
              <a:ext cx="7068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C </a:t>
              </a:r>
              <a:r>
                <a:rPr lang="en-US" sz="2000" b="1">
                  <a:solidFill>
                    <a:srgbClr val="0000FF"/>
                  </a:solidFill>
                  <a:latin typeface="Candara"/>
                  <a:cs typeface="Candara"/>
                </a:rPr>
                <a:t>::</a:t>
              </a:r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 C </a:t>
              </a:r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3744929" y="3798914"/>
              <a:ext cx="417514" cy="488953"/>
              <a:chOff x="2541" y="3239"/>
              <a:chExt cx="263" cy="308"/>
            </a:xfrm>
          </p:grpSpPr>
          <p:sp>
            <p:nvSpPr>
              <p:cNvPr id="69" name="Text Box 63"/>
              <p:cNvSpPr txBox="1">
                <a:spLocks noChangeArrowheads="1"/>
              </p:cNvSpPr>
              <p:nvPr/>
            </p:nvSpPr>
            <p:spPr bwMode="auto">
              <a:xfrm>
                <a:off x="2582" y="3239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  <p:sp>
            <p:nvSpPr>
              <p:cNvPr id="70" name="Text Box 64"/>
              <p:cNvSpPr txBox="1">
                <a:spLocks noChangeArrowheads="1"/>
              </p:cNvSpPr>
              <p:nvPr/>
            </p:nvSpPr>
            <p:spPr bwMode="auto">
              <a:xfrm rot="16200000">
                <a:off x="2588" y="3343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</p:grpSp>
        <p:grpSp>
          <p:nvGrpSpPr>
            <p:cNvPr id="7" name="Group 65"/>
            <p:cNvGrpSpPr>
              <a:grpSpLocks/>
            </p:cNvGrpSpPr>
            <p:nvPr/>
          </p:nvGrpSpPr>
          <p:grpSpPr bwMode="auto">
            <a:xfrm>
              <a:off x="4119590" y="4343944"/>
              <a:ext cx="423865" cy="469901"/>
              <a:chOff x="2631" y="3590"/>
              <a:chExt cx="267" cy="296"/>
            </a:xfrm>
          </p:grpSpPr>
          <p:sp>
            <p:nvSpPr>
              <p:cNvPr id="72" name="Text Box 66"/>
              <p:cNvSpPr txBox="1">
                <a:spLocks noChangeArrowheads="1"/>
              </p:cNvSpPr>
              <p:nvPr/>
            </p:nvSpPr>
            <p:spPr bwMode="auto">
              <a:xfrm rot="16200000">
                <a:off x="2678" y="3543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  <p:sp>
            <p:nvSpPr>
              <p:cNvPr id="73" name="Text Box 67"/>
              <p:cNvSpPr txBox="1">
                <a:spLocks noChangeArrowheads="1"/>
              </p:cNvSpPr>
              <p:nvPr/>
            </p:nvSpPr>
            <p:spPr bwMode="auto">
              <a:xfrm>
                <a:off x="2676" y="3634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</p:grpSp>
        <p:grpSp>
          <p:nvGrpSpPr>
            <p:cNvPr id="8" name="Group 68"/>
            <p:cNvGrpSpPr>
              <a:grpSpLocks/>
            </p:cNvGrpSpPr>
            <p:nvPr/>
          </p:nvGrpSpPr>
          <p:grpSpPr bwMode="auto">
            <a:xfrm>
              <a:off x="4105291" y="3795718"/>
              <a:ext cx="417514" cy="498476"/>
              <a:chOff x="2511" y="3217"/>
              <a:chExt cx="263" cy="314"/>
            </a:xfrm>
          </p:grpSpPr>
          <p:sp>
            <p:nvSpPr>
              <p:cNvPr id="75" name="Text Box 69"/>
              <p:cNvSpPr txBox="1">
                <a:spLocks noChangeArrowheads="1"/>
              </p:cNvSpPr>
              <p:nvPr/>
            </p:nvSpPr>
            <p:spPr bwMode="auto">
              <a:xfrm>
                <a:off x="2552" y="3217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  <p:sp>
            <p:nvSpPr>
              <p:cNvPr id="76" name="Text Box 70"/>
              <p:cNvSpPr txBox="1">
                <a:spLocks noChangeArrowheads="1"/>
              </p:cNvSpPr>
              <p:nvPr/>
            </p:nvSpPr>
            <p:spPr bwMode="auto">
              <a:xfrm rot="16200000">
                <a:off x="2558" y="3327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</p:grpSp>
        <p:grpSp>
          <p:nvGrpSpPr>
            <p:cNvPr id="9" name="Group 71"/>
            <p:cNvGrpSpPr>
              <a:grpSpLocks/>
            </p:cNvGrpSpPr>
            <p:nvPr/>
          </p:nvGrpSpPr>
          <p:grpSpPr bwMode="auto">
            <a:xfrm>
              <a:off x="3744924" y="4347125"/>
              <a:ext cx="422276" cy="477839"/>
              <a:chOff x="2638" y="3595"/>
              <a:chExt cx="266" cy="301"/>
            </a:xfrm>
          </p:grpSpPr>
          <p:sp>
            <p:nvSpPr>
              <p:cNvPr id="78" name="Text Box 72"/>
              <p:cNvSpPr txBox="1">
                <a:spLocks noChangeArrowheads="1"/>
              </p:cNvSpPr>
              <p:nvPr/>
            </p:nvSpPr>
            <p:spPr bwMode="auto">
              <a:xfrm rot="16200000">
                <a:off x="2685" y="3548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  <p:sp>
            <p:nvSpPr>
              <p:cNvPr id="79" name="Text Box 73"/>
              <p:cNvSpPr txBox="1">
                <a:spLocks noChangeArrowheads="1"/>
              </p:cNvSpPr>
              <p:nvPr/>
            </p:nvSpPr>
            <p:spPr bwMode="auto">
              <a:xfrm>
                <a:off x="2682" y="3644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</p:grpSp>
        <p:sp>
          <p:nvSpPr>
            <p:cNvPr id="80" name="Text Box 74"/>
            <p:cNvSpPr txBox="1">
              <a:spLocks noChangeArrowheads="1"/>
            </p:cNvSpPr>
            <p:nvPr/>
          </p:nvSpPr>
          <p:spPr bwMode="auto">
            <a:xfrm>
              <a:off x="2286000" y="4724400"/>
              <a:ext cx="14575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H </a:t>
              </a:r>
              <a:r>
                <a:rPr lang="en-US" sz="2000" b="1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 C </a:t>
              </a:r>
              <a:r>
                <a:rPr lang="en-US" sz="2000" b="1">
                  <a:solidFill>
                    <a:srgbClr val="0000FF"/>
                  </a:solidFill>
                  <a:latin typeface="Candara"/>
                  <a:cs typeface="Candara"/>
                </a:rPr>
                <a:t>:::</a:t>
              </a:r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 C </a:t>
              </a:r>
              <a:r>
                <a:rPr lang="en-US" sz="2000" b="1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 H</a:t>
              </a:r>
            </a:p>
          </p:txBody>
        </p:sp>
        <p:sp>
          <p:nvSpPr>
            <p:cNvPr id="81" name="Text Box 87"/>
            <p:cNvSpPr txBox="1">
              <a:spLocks noChangeArrowheads="1"/>
            </p:cNvSpPr>
            <p:nvPr/>
          </p:nvSpPr>
          <p:spPr bwMode="auto">
            <a:xfrm>
              <a:off x="3810000" y="4724400"/>
              <a:ext cx="16659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ethyne + heat</a:t>
              </a:r>
            </a:p>
          </p:txBody>
        </p:sp>
        <p:sp>
          <p:nvSpPr>
            <p:cNvPr id="82" name="Text Box 88"/>
            <p:cNvSpPr txBox="1">
              <a:spLocks noChangeArrowheads="1"/>
            </p:cNvSpPr>
            <p:nvPr/>
          </p:nvSpPr>
          <p:spPr bwMode="auto">
            <a:xfrm>
              <a:off x="3878263" y="3429000"/>
              <a:ext cx="167257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ethane + heat</a:t>
              </a:r>
            </a:p>
          </p:txBody>
        </p:sp>
        <p:sp>
          <p:nvSpPr>
            <p:cNvPr id="83" name="Line 89"/>
            <p:cNvSpPr>
              <a:spLocks noChangeShapeType="1"/>
            </p:cNvSpPr>
            <p:nvPr/>
          </p:nvSpPr>
          <p:spPr bwMode="auto">
            <a:xfrm>
              <a:off x="2286000" y="4252913"/>
              <a:ext cx="137160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ndara"/>
                <a:cs typeface="Candara"/>
              </a:endParaRPr>
            </a:p>
          </p:txBody>
        </p:sp>
        <p:sp>
          <p:nvSpPr>
            <p:cNvPr id="87" name="Text Box 93"/>
            <p:cNvSpPr txBox="1">
              <a:spLocks noChangeArrowheads="1"/>
            </p:cNvSpPr>
            <p:nvPr/>
          </p:nvSpPr>
          <p:spPr bwMode="auto">
            <a:xfrm>
              <a:off x="2743200" y="5546725"/>
              <a:ext cx="136537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latin typeface="Candara"/>
                  <a:cs typeface="Candara"/>
                </a:rPr>
                <a:t>H </a:t>
              </a:r>
              <a:r>
                <a:rPr lang="en-US" sz="2000" b="1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sz="2000" dirty="0">
                  <a:solidFill>
                    <a:srgbClr val="0000FF"/>
                  </a:solidFill>
                  <a:latin typeface="Candara"/>
                  <a:cs typeface="Candara"/>
                </a:rPr>
                <a:t> C </a:t>
              </a:r>
              <a:r>
                <a:rPr lang="en-US" sz="2000" b="1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sz="2000" dirty="0">
                  <a:solidFill>
                    <a:srgbClr val="0000FF"/>
                  </a:solidFill>
                  <a:latin typeface="Candara"/>
                  <a:cs typeface="Candara"/>
                </a:rPr>
                <a:t> O </a:t>
              </a:r>
              <a:r>
                <a:rPr lang="en-US" sz="2000" b="1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sz="2000" dirty="0">
                  <a:solidFill>
                    <a:srgbClr val="0000FF"/>
                  </a:solidFill>
                  <a:latin typeface="Candara"/>
                  <a:cs typeface="Candara"/>
                </a:rPr>
                <a:t> H</a:t>
              </a:r>
            </a:p>
          </p:txBody>
        </p:sp>
        <p:grpSp>
          <p:nvGrpSpPr>
            <p:cNvPr id="10" name="Group 94"/>
            <p:cNvGrpSpPr>
              <a:grpSpLocks/>
            </p:cNvGrpSpPr>
            <p:nvPr/>
          </p:nvGrpSpPr>
          <p:grpSpPr bwMode="auto">
            <a:xfrm>
              <a:off x="2976598" y="5784861"/>
              <a:ext cx="423866" cy="487364"/>
              <a:chOff x="2615" y="3584"/>
              <a:chExt cx="267" cy="307"/>
            </a:xfrm>
          </p:grpSpPr>
          <p:sp>
            <p:nvSpPr>
              <p:cNvPr id="89" name="Text Box 95"/>
              <p:cNvSpPr txBox="1">
                <a:spLocks noChangeArrowheads="1"/>
              </p:cNvSpPr>
              <p:nvPr/>
            </p:nvSpPr>
            <p:spPr bwMode="auto">
              <a:xfrm rot="16200000">
                <a:off x="2662" y="3537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  <p:sp>
            <p:nvSpPr>
              <p:cNvPr id="90" name="Text Box 96"/>
              <p:cNvSpPr txBox="1">
                <a:spLocks noChangeArrowheads="1"/>
              </p:cNvSpPr>
              <p:nvPr/>
            </p:nvSpPr>
            <p:spPr bwMode="auto">
              <a:xfrm>
                <a:off x="2660" y="3639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</p:grpSp>
        <p:grpSp>
          <p:nvGrpSpPr>
            <p:cNvPr id="11" name="Group 97"/>
            <p:cNvGrpSpPr>
              <a:grpSpLocks/>
            </p:cNvGrpSpPr>
            <p:nvPr/>
          </p:nvGrpSpPr>
          <p:grpSpPr bwMode="auto">
            <a:xfrm>
              <a:off x="2982910" y="5257817"/>
              <a:ext cx="417515" cy="463552"/>
              <a:chOff x="2512" y="3260"/>
              <a:chExt cx="263" cy="292"/>
            </a:xfrm>
          </p:grpSpPr>
          <p:sp>
            <p:nvSpPr>
              <p:cNvPr id="92" name="Text Box 98"/>
              <p:cNvSpPr txBox="1">
                <a:spLocks noChangeArrowheads="1"/>
              </p:cNvSpPr>
              <p:nvPr/>
            </p:nvSpPr>
            <p:spPr bwMode="auto">
              <a:xfrm>
                <a:off x="2553" y="3260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  <p:sp>
            <p:nvSpPr>
              <p:cNvPr id="93" name="Text Box 99"/>
              <p:cNvSpPr txBox="1">
                <a:spLocks noChangeArrowheads="1"/>
              </p:cNvSpPr>
              <p:nvPr/>
            </p:nvSpPr>
            <p:spPr bwMode="auto">
              <a:xfrm rot="16200000">
                <a:off x="2559" y="3348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</p:grpSp>
        <p:sp>
          <p:nvSpPr>
            <p:cNvPr id="94" name="Text Box 100"/>
            <p:cNvSpPr txBox="1">
              <a:spLocks noChangeArrowheads="1"/>
            </p:cNvSpPr>
            <p:nvPr/>
          </p:nvSpPr>
          <p:spPr bwMode="auto">
            <a:xfrm>
              <a:off x="4267200" y="5530850"/>
              <a:ext cx="19529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latin typeface="Candara"/>
                  <a:cs typeface="Candara"/>
                </a:rPr>
                <a:t>methanol + heat</a:t>
              </a:r>
            </a:p>
          </p:txBody>
        </p:sp>
        <p:sp>
          <p:nvSpPr>
            <p:cNvPr id="95" name="Line 101"/>
            <p:cNvSpPr>
              <a:spLocks noChangeShapeType="1"/>
            </p:cNvSpPr>
            <p:nvPr/>
          </p:nvSpPr>
          <p:spPr bwMode="auto">
            <a:xfrm>
              <a:off x="2514600" y="6324600"/>
              <a:ext cx="365760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ndara"/>
                <a:cs typeface="Candara"/>
              </a:endParaRPr>
            </a:p>
          </p:txBody>
        </p:sp>
        <p:sp>
          <p:nvSpPr>
            <p:cNvPr id="96" name="Text Box 102"/>
            <p:cNvSpPr txBox="1">
              <a:spLocks noChangeArrowheads="1"/>
            </p:cNvSpPr>
            <p:nvPr/>
          </p:nvSpPr>
          <p:spPr bwMode="auto">
            <a:xfrm>
              <a:off x="6172200" y="5891213"/>
              <a:ext cx="10869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H </a:t>
              </a:r>
              <a:r>
                <a:rPr lang="en-US" sz="2000" b="1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 C </a:t>
              </a:r>
              <a:r>
                <a:rPr lang="en-US" sz="2000" b="1">
                  <a:solidFill>
                    <a:srgbClr val="0000FF"/>
                  </a:solidFill>
                  <a:latin typeface="Candara"/>
                  <a:cs typeface="Candara"/>
                </a:rPr>
                <a:t>::</a:t>
              </a:r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 O</a:t>
              </a:r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6419866" y="6129327"/>
              <a:ext cx="417514" cy="487361"/>
              <a:chOff x="2624" y="3584"/>
              <a:chExt cx="263" cy="307"/>
            </a:xfrm>
          </p:grpSpPr>
          <p:sp>
            <p:nvSpPr>
              <p:cNvPr id="98" name="Text Box 104"/>
              <p:cNvSpPr txBox="1">
                <a:spLocks noChangeArrowheads="1"/>
              </p:cNvSpPr>
              <p:nvPr/>
            </p:nvSpPr>
            <p:spPr bwMode="auto">
              <a:xfrm rot="16200000">
                <a:off x="2671" y="3537"/>
                <a:ext cx="1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  <p:sp>
            <p:nvSpPr>
              <p:cNvPr id="99" name="Text Box 105"/>
              <p:cNvSpPr txBox="1">
                <a:spLocks noChangeArrowheads="1"/>
              </p:cNvSpPr>
              <p:nvPr/>
            </p:nvSpPr>
            <p:spPr bwMode="auto">
              <a:xfrm>
                <a:off x="2665" y="3639"/>
                <a:ext cx="2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andara"/>
                    <a:cs typeface="Candara"/>
                  </a:rPr>
                  <a:t>H</a:t>
                </a:r>
              </a:p>
            </p:txBody>
          </p:sp>
        </p:grpSp>
        <p:sp>
          <p:nvSpPr>
            <p:cNvPr id="100" name="Text Box 109"/>
            <p:cNvSpPr txBox="1">
              <a:spLocks noChangeArrowheads="1"/>
            </p:cNvSpPr>
            <p:nvPr/>
          </p:nvSpPr>
          <p:spPr bwMode="auto">
            <a:xfrm>
              <a:off x="6815675" y="5494874"/>
              <a:ext cx="170401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formaldehyde</a:t>
              </a:r>
              <a:b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2000">
                  <a:solidFill>
                    <a:srgbClr val="0000FF"/>
                  </a:solidFill>
                  <a:latin typeface="Candara"/>
                  <a:cs typeface="Candara"/>
                </a:rPr>
                <a:t>         + heat</a:t>
              </a:r>
            </a:p>
          </p:txBody>
        </p:sp>
      </p:grpSp>
      <p:sp>
        <p:nvSpPr>
          <p:cNvPr id="101" name="Text Box 110"/>
          <p:cNvSpPr txBox="1">
            <a:spLocks noChangeArrowheads="1"/>
          </p:cNvSpPr>
          <p:nvPr/>
        </p:nvSpPr>
        <p:spPr bwMode="auto">
          <a:xfrm>
            <a:off x="7239000" y="2667000"/>
            <a:ext cx="1511477" cy="9233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7F7F7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  <a:t>No more than </a:t>
            </a:r>
            <a:b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  <a:t>4 bonds each</a:t>
            </a:r>
            <a:b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  <a:t>for C, N, or O.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87735" y="6437869"/>
            <a:ext cx="140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D&amp;D p.48-52</a:t>
            </a:r>
            <a:endParaRPr lang="en-US" sz="18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9127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‘Typical’ bonding for common atoms?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7292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2000" dirty="0" smtClean="0">
                <a:latin typeface="Candara"/>
                <a:cs typeface="Candara"/>
              </a:rPr>
              <a:t>When drawing Lewis dot structures it helps to know how many bonds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atoms typically form; most atoms have a common pattern.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9" name="Line 43"/>
          <p:cNvSpPr>
            <a:spLocks noChangeShapeType="1"/>
          </p:cNvSpPr>
          <p:nvPr/>
        </p:nvSpPr>
        <p:spPr bwMode="auto">
          <a:xfrm>
            <a:off x="533400" y="3276600"/>
            <a:ext cx="7620000" cy="0"/>
          </a:xfrm>
          <a:prstGeom prst="line">
            <a:avLst/>
          </a:prstGeom>
          <a:noFill/>
          <a:ln w="9525" cap="flat" cmpd="sng" algn="ctr">
            <a:solidFill>
              <a:srgbClr val="7F7F7F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ndara"/>
              <a:cs typeface="Candara"/>
            </a:endParaRPr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685800" y="17526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  <a:cs typeface="Candara"/>
              </a:rPr>
              <a:t>Carbon </a:t>
            </a:r>
            <a:r>
              <a:rPr lang="en-US" sz="2000" dirty="0" smtClean="0">
                <a:latin typeface="Candara"/>
                <a:cs typeface="Candara"/>
              </a:rPr>
              <a:t>usually forms 4 bonds:</a:t>
            </a:r>
          </a:p>
          <a:p>
            <a:r>
              <a:rPr lang="en-US" sz="2000" dirty="0" smtClean="0">
                <a:latin typeface="Candara"/>
                <a:cs typeface="Candara"/>
              </a:rPr>
              <a:t>	</a:t>
            </a:r>
            <a:r>
              <a:rPr lang="en-US" sz="2000" dirty="0" smtClean="0">
                <a:latin typeface="Candara"/>
                <a:cs typeface="Candara"/>
              </a:rPr>
              <a:t>|</a:t>
            </a:r>
          </a:p>
          <a:p>
            <a:r>
              <a:rPr lang="en-US" sz="2000" dirty="0" smtClean="0">
                <a:latin typeface="Candara"/>
                <a:cs typeface="Candara"/>
              </a:rPr>
              <a:t>        </a:t>
            </a:r>
            <a:r>
              <a:rPr lang="en-US" sz="2000" dirty="0" smtClean="0">
                <a:latin typeface="Candara"/>
                <a:cs typeface="Candara"/>
              </a:rPr>
              <a:t>C 	 	</a:t>
            </a:r>
            <a:r>
              <a:rPr lang="en-US" sz="2000" dirty="0" smtClean="0">
                <a:latin typeface="Candara"/>
                <a:cs typeface="Candara"/>
              </a:rPr>
              <a:t>         	C </a:t>
            </a:r>
            <a:r>
              <a:rPr lang="en-US" sz="2000" dirty="0" smtClean="0">
                <a:latin typeface="Candara"/>
                <a:cs typeface="Candara"/>
              </a:rPr>
              <a:t>	          </a:t>
            </a:r>
            <a:r>
              <a:rPr lang="en-US" dirty="0">
                <a:latin typeface="Candara"/>
                <a:cs typeface="Candara"/>
              </a:rPr>
              <a:t> </a:t>
            </a:r>
            <a:r>
              <a:rPr lang="en-US" dirty="0" smtClean="0">
                <a:latin typeface="Candara"/>
                <a:cs typeface="Candara"/>
              </a:rPr>
              <a:t>		</a:t>
            </a:r>
            <a:r>
              <a:rPr lang="en-US" sz="2000" dirty="0" smtClean="0">
                <a:latin typeface="Candara"/>
                <a:cs typeface="Candara"/>
              </a:rPr>
              <a:t>C</a:t>
            </a:r>
            <a:r>
              <a:rPr lang="en-US" sz="2000" dirty="0" smtClean="0">
                <a:latin typeface="Candara"/>
                <a:cs typeface="Candara"/>
              </a:rPr>
              <a:t>		       </a:t>
            </a:r>
            <a:r>
              <a:rPr lang="en-US" sz="2000" dirty="0" smtClean="0">
                <a:latin typeface="Candara"/>
                <a:cs typeface="Candara"/>
              </a:rPr>
              <a:t>		C </a:t>
            </a:r>
            <a:endParaRPr lang="en-US" sz="2000" dirty="0" smtClean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	|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10800000">
            <a:off x="842862" y="25908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0800000">
            <a:off x="1376262" y="25908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10800000" flipV="1">
            <a:off x="2671662" y="2605400"/>
            <a:ext cx="304800" cy="227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>
            <a:off x="2700858" y="2300599"/>
            <a:ext cx="304800" cy="227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rot="10800000">
            <a:off x="3201852" y="263301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10800000">
            <a:off x="3205062" y="2574614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10800000">
            <a:off x="4536078" y="2587595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10800000">
            <a:off x="4539288" y="2529199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10800000">
            <a:off x="5028360" y="2603812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10800000">
            <a:off x="5031570" y="254541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10800000">
            <a:off x="6374324" y="25908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>
            <a:off x="6854790" y="2587595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10800000">
            <a:off x="6858000" y="2529199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10800000">
            <a:off x="6858000" y="2652401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 Box 44"/>
          <p:cNvSpPr txBox="1">
            <a:spLocks noChangeArrowheads="1"/>
          </p:cNvSpPr>
          <p:nvPr/>
        </p:nvSpPr>
        <p:spPr bwMode="auto">
          <a:xfrm>
            <a:off x="685800" y="3400961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  <a:cs typeface="Candara"/>
              </a:rPr>
              <a:t>Nitrogen </a:t>
            </a:r>
            <a:r>
              <a:rPr lang="en-US" sz="2000" dirty="0" smtClean="0">
                <a:latin typeface="Candara"/>
                <a:cs typeface="Candara"/>
              </a:rPr>
              <a:t>often forms 3 bonds &amp; carries a free </a:t>
            </a:r>
            <a:r>
              <a:rPr lang="en-US" sz="2000" dirty="0" err="1" smtClean="0">
                <a:latin typeface="Candara"/>
                <a:cs typeface="Candara"/>
              </a:rPr>
              <a:t>e</a:t>
            </a:r>
            <a:r>
              <a:rPr lang="en-US" sz="2000" dirty="0" smtClean="0">
                <a:latin typeface="Candara"/>
                <a:cs typeface="Candara"/>
              </a:rPr>
              <a:t>- pair:</a:t>
            </a:r>
          </a:p>
          <a:p>
            <a:r>
              <a:rPr lang="en-US" sz="2000" dirty="0" smtClean="0">
                <a:latin typeface="Candara"/>
                <a:cs typeface="Candara"/>
              </a:rPr>
              <a:t>          	..</a:t>
            </a:r>
          </a:p>
          <a:p>
            <a:r>
              <a:rPr lang="en-US" sz="2000" dirty="0" smtClean="0">
                <a:latin typeface="Candara"/>
                <a:cs typeface="Candara"/>
              </a:rPr>
              <a:t>                N	 	</a:t>
            </a:r>
            <a:r>
              <a:rPr lang="en-US" sz="2000" dirty="0" smtClean="0">
                <a:latin typeface="Candara"/>
                <a:cs typeface="Candara"/>
              </a:rPr>
              <a:t>		:</a:t>
            </a:r>
            <a:r>
              <a:rPr lang="en-US" sz="2000" dirty="0" smtClean="0">
                <a:latin typeface="Candara"/>
                <a:cs typeface="Candara"/>
              </a:rPr>
              <a:t>N 	</a:t>
            </a:r>
          </a:p>
          <a:p>
            <a:r>
              <a:rPr lang="en-US" sz="2000" dirty="0" smtClean="0">
                <a:latin typeface="Candara"/>
                <a:cs typeface="Candara"/>
              </a:rPr>
              <a:t>	</a:t>
            </a:r>
            <a:r>
              <a:rPr lang="en-US" sz="2000" dirty="0" smtClean="0">
                <a:latin typeface="Candara"/>
                <a:cs typeface="Candara"/>
              </a:rPr>
              <a:t>         |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113" name="Straight Connector 112"/>
          <p:cNvCxnSpPr/>
          <p:nvPr/>
        </p:nvCxnSpPr>
        <p:spPr bwMode="auto">
          <a:xfrm rot="10800000">
            <a:off x="1295400" y="3976999"/>
            <a:ext cx="304800" cy="227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H="1">
            <a:off x="1905000" y="4009402"/>
            <a:ext cx="304800" cy="227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rot="10800000">
            <a:off x="3792192" y="4231592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10800000">
            <a:off x="3795402" y="417319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10800000">
            <a:off x="3795402" y="4296398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Line 43"/>
          <p:cNvSpPr>
            <a:spLocks noChangeShapeType="1"/>
          </p:cNvSpPr>
          <p:nvPr/>
        </p:nvSpPr>
        <p:spPr bwMode="auto">
          <a:xfrm>
            <a:off x="533400" y="4876800"/>
            <a:ext cx="7620000" cy="0"/>
          </a:xfrm>
          <a:prstGeom prst="line">
            <a:avLst/>
          </a:prstGeom>
          <a:noFill/>
          <a:ln w="9525" cap="flat" cmpd="sng" algn="ctr">
            <a:solidFill>
              <a:srgbClr val="7F7F7F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ndara"/>
              <a:cs typeface="Candara"/>
            </a:endParaRPr>
          </a:p>
        </p:txBody>
      </p:sp>
      <p:sp>
        <p:nvSpPr>
          <p:cNvPr id="119" name="Text Box 44"/>
          <p:cNvSpPr txBox="1">
            <a:spLocks noChangeArrowheads="1"/>
          </p:cNvSpPr>
          <p:nvPr/>
        </p:nvSpPr>
        <p:spPr bwMode="auto">
          <a:xfrm>
            <a:off x="685800" y="5001161"/>
            <a:ext cx="75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  <a:cs typeface="Candara"/>
              </a:rPr>
              <a:t>Oxygen </a:t>
            </a:r>
            <a:r>
              <a:rPr lang="en-US" sz="2000" dirty="0" smtClean="0">
                <a:latin typeface="Candara"/>
                <a:cs typeface="Candara"/>
              </a:rPr>
              <a:t>likes to form 2 bond &amp; to carries 2 free </a:t>
            </a:r>
            <a:r>
              <a:rPr lang="en-US" sz="2000" dirty="0" err="1" smtClean="0">
                <a:latin typeface="Candara"/>
                <a:cs typeface="Candara"/>
              </a:rPr>
              <a:t>e</a:t>
            </a:r>
            <a:r>
              <a:rPr lang="en-US" sz="2000" dirty="0" smtClean="0">
                <a:latin typeface="Candara"/>
                <a:cs typeface="Candara"/>
              </a:rPr>
              <a:t>- pairs:</a:t>
            </a:r>
          </a:p>
          <a:p>
            <a:r>
              <a:rPr lang="en-US" sz="2000" dirty="0" smtClean="0">
                <a:latin typeface="Candara"/>
                <a:cs typeface="Candara"/>
              </a:rPr>
              <a:t>	</a:t>
            </a:r>
          </a:p>
          <a:p>
            <a:r>
              <a:rPr lang="en-US" sz="2000" dirty="0" smtClean="0">
                <a:latin typeface="Candara"/>
                <a:cs typeface="Candara"/>
              </a:rPr>
              <a:t>                O	 	</a:t>
            </a:r>
            <a:r>
              <a:rPr lang="en-US" sz="2000" dirty="0" smtClean="0">
                <a:latin typeface="Candara"/>
                <a:cs typeface="Candara"/>
              </a:rPr>
              <a:t>		O</a:t>
            </a:r>
            <a:r>
              <a:rPr lang="en-US" sz="2000" dirty="0" smtClean="0">
                <a:latin typeface="Candara"/>
                <a:cs typeface="Candara"/>
              </a:rPr>
              <a:t>	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600200" y="5395601"/>
            <a:ext cx="317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600200" y="5695890"/>
            <a:ext cx="317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443598" y="5395601"/>
            <a:ext cx="317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443598" y="5700401"/>
            <a:ext cx="317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 rot="10800000">
            <a:off x="3733800" y="58674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 rot="10800000">
            <a:off x="3737010" y="5809004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 rot="10800000">
            <a:off x="1875804" y="5838202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 rot="10800000">
            <a:off x="1295399" y="5838202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6934200" y="1676400"/>
            <a:ext cx="1617989" cy="36933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What about H?</a:t>
            </a:r>
            <a:endParaRPr lang="en-US" sz="18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19833" y="5326536"/>
            <a:ext cx="1857049" cy="120032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Note: </a:t>
            </a:r>
            <a:r>
              <a:rPr lang="en-US" sz="1800" b="1" i="1" dirty="0" smtClean="0">
                <a:solidFill>
                  <a:srgbClr val="0000FF"/>
                </a:solidFill>
                <a:latin typeface="Candara"/>
                <a:cs typeface="Candara"/>
              </a:rPr>
              <a:t>S </a:t>
            </a:r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&amp; </a:t>
            </a:r>
            <a:r>
              <a:rPr lang="en-US" sz="1800" b="1" i="1" dirty="0" smtClean="0">
                <a:solidFill>
                  <a:srgbClr val="0000FF"/>
                </a:solidFill>
                <a:latin typeface="Candara"/>
                <a:cs typeface="Candara"/>
              </a:rPr>
              <a:t>P </a:t>
            </a:r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can </a:t>
            </a:r>
            <a:b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accommodate up </a:t>
            </a:r>
          </a:p>
          <a:p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to 10 </a:t>
            </a:r>
            <a:r>
              <a:rPr lang="en-US" sz="1800" i="1" dirty="0" err="1" smtClean="0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-; more</a:t>
            </a:r>
          </a:p>
          <a:p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than an octet.</a:t>
            </a:r>
            <a:endParaRPr lang="en-US" sz="18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58418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Which atom is in the center?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65537"/>
            <a:ext cx="8394571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indent="6350"/>
            <a:r>
              <a:rPr lang="en-US" sz="2000" dirty="0" smtClean="0">
                <a:latin typeface="Candara"/>
                <a:cs typeface="Candara"/>
              </a:rPr>
              <a:t>When you look at a formula like SOF2 (really :SOF2) how do you know which 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atom is found in the center of the small molecule?</a:t>
            </a:r>
          </a:p>
          <a:p>
            <a:pPr indent="6350"/>
            <a:endParaRPr lang="en-US" sz="800" dirty="0" smtClean="0">
              <a:latin typeface="Candara"/>
              <a:cs typeface="Candara"/>
            </a:endParaRPr>
          </a:p>
          <a:p>
            <a:pPr indent="6350"/>
            <a:r>
              <a:rPr lang="en-US" sz="2000" dirty="0" smtClean="0">
                <a:latin typeface="Candara"/>
                <a:cs typeface="Candara"/>
              </a:rPr>
              <a:t>The lone (single, unrepeated) or first atom is placed in the center.</a:t>
            </a:r>
          </a:p>
          <a:p>
            <a:pPr indent="6350"/>
            <a:endParaRPr lang="en-US" sz="900" dirty="0" smtClean="0"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6437869"/>
            <a:ext cx="140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D&amp;D p.48-52</a:t>
            </a:r>
            <a:endParaRPr lang="en-US" sz="1800" dirty="0">
              <a:latin typeface="Candara"/>
              <a:cs typeface="Candara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81003" y="3471624"/>
            <a:ext cx="814472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indent="6350"/>
            <a:r>
              <a:rPr lang="en-US" sz="2000" dirty="0" smtClean="0">
                <a:latin typeface="Candara"/>
                <a:cs typeface="Candara"/>
              </a:rPr>
              <a:t>What about long molecular formulas with carbon?</a:t>
            </a:r>
          </a:p>
          <a:p>
            <a:pPr indent="6350"/>
            <a:endParaRPr lang="en-US" sz="800" dirty="0" smtClean="0">
              <a:latin typeface="Candara"/>
              <a:cs typeface="Candara"/>
            </a:endParaRPr>
          </a:p>
          <a:p>
            <a:pPr indent="6350"/>
            <a:r>
              <a:rPr lang="en-US" sz="2000" dirty="0" smtClean="0">
                <a:latin typeface="Candara"/>
                <a:cs typeface="Candara"/>
              </a:rPr>
              <a:t>Start with a chain of carbons running right to left and “decorate” with Hs.</a:t>
            </a:r>
          </a:p>
          <a:p>
            <a:pPr indent="6350"/>
            <a:r>
              <a:rPr lang="en-US" sz="2000" i="1" dirty="0" smtClean="0">
                <a:latin typeface="Candara"/>
                <a:cs typeface="Candara"/>
              </a:rPr>
              <a:t>And think symmetry!</a:t>
            </a:r>
          </a:p>
          <a:p>
            <a:pPr indent="635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 C3H7Br</a:t>
            </a:r>
          </a:p>
          <a:p>
            <a:pPr indent="635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 C4H10O</a:t>
            </a:r>
          </a:p>
          <a:p>
            <a:pPr indent="635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 C3H6F2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90517" y="4524401"/>
            <a:ext cx="931363" cy="972532"/>
            <a:chOff x="1890517" y="4524401"/>
            <a:chExt cx="931363" cy="972532"/>
          </a:xfrm>
        </p:grpSpPr>
        <p:sp>
          <p:nvSpPr>
            <p:cNvPr id="27" name="TextBox 26"/>
            <p:cNvSpPr txBox="1"/>
            <p:nvPr/>
          </p:nvSpPr>
          <p:spPr>
            <a:xfrm>
              <a:off x="1890519" y="4524401"/>
              <a:ext cx="93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26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90518" y="4826001"/>
              <a:ext cx="93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32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90517" y="5127601"/>
              <a:ext cx="93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32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4999793" y="5410200"/>
            <a:ext cx="3763207" cy="95410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solidFill>
                  <a:srgbClr val="0000FF"/>
                </a:solidFill>
                <a:latin typeface="Candara"/>
                <a:cs typeface="Candara"/>
              </a:rPr>
              <a:t>Notes:</a:t>
            </a:r>
          </a:p>
          <a:p>
            <a:pPr marL="342900" indent="-342900">
              <a:buAutoNum type="arabicParenR"/>
            </a:pPr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C &amp; H don’t usually have free pairs</a:t>
            </a:r>
          </a:p>
          <a:p>
            <a:pPr marL="342900" indent="-342900">
              <a:buAutoNum type="arabicParenR"/>
            </a:pPr>
            <a:r>
              <a:rPr lang="en-US" sz="1800" i="1" dirty="0" smtClean="0">
                <a:solidFill>
                  <a:srgbClr val="0000FF"/>
                </a:solidFill>
                <a:latin typeface="Candara"/>
                <a:cs typeface="Candara"/>
              </a:rPr>
              <a:t>These aren’t the only solutions!</a:t>
            </a:r>
            <a:endParaRPr lang="en-US" sz="18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14611" y="4470144"/>
            <a:ext cx="2793950" cy="1063583"/>
            <a:chOff x="6214611" y="4470144"/>
            <a:chExt cx="2793950" cy="1063583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6618541" y="4896933"/>
              <a:ext cx="372534" cy="300012"/>
            </a:xfrm>
            <a:prstGeom prst="line">
              <a:avLst/>
            </a:prstGeom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91075" y="4896933"/>
              <a:ext cx="372534" cy="300012"/>
            </a:xfrm>
            <a:prstGeom prst="line">
              <a:avLst/>
            </a:prstGeom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8077200" y="4673614"/>
              <a:ext cx="93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O - H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214611" y="5198533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6214611" y="5201709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6214611" y="5204885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6214611" y="5208061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231547" y="4903270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 flipH="1">
              <a:off x="7295874" y="5157261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 flipH="1">
              <a:off x="6931787" y="4852443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 flipH="1">
              <a:off x="6536361" y="5146145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6604081" y="4598509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974145" y="4598509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8102858" y="4752575"/>
              <a:ext cx="648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7380515" y="4903242"/>
              <a:ext cx="372534" cy="300012"/>
            </a:xfrm>
            <a:prstGeom prst="line">
              <a:avLst/>
            </a:prstGeom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 flipH="1">
              <a:off x="7668403" y="4852470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7753044" y="4892146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6976615" y="5235303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7366093" y="5228679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 flipV="1">
              <a:off x="7359120" y="4587885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7748582" y="4587888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8089088" y="4470144"/>
              <a:ext cx="648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87561" y="4225977"/>
            <a:ext cx="2365827" cy="929128"/>
            <a:chOff x="3287561" y="4225977"/>
            <a:chExt cx="2365827" cy="929128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3691491" y="4524401"/>
              <a:ext cx="372534" cy="300012"/>
            </a:xfrm>
            <a:prstGeom prst="line">
              <a:avLst/>
            </a:prstGeom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064025" y="4524401"/>
              <a:ext cx="372534" cy="300012"/>
            </a:xfrm>
            <a:prstGeom prst="line">
              <a:avLst/>
            </a:prstGeom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436544" y="4826001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722027" y="4609066"/>
              <a:ext cx="9313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Br: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3287561" y="4826001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287561" y="4829177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87561" y="4832353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287561" y="4835529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304497" y="4530738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 flipH="1">
              <a:off x="4368824" y="4784729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 flipH="1">
              <a:off x="4004737" y="4479911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 flipH="1">
              <a:off x="3609311" y="4773613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3677031" y="4225977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4080961" y="4225977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4032631" y="4856681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455949" y="4847721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4737229" y="4400490"/>
              <a:ext cx="648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737229" y="4711572"/>
              <a:ext cx="648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61025" y="5494043"/>
            <a:ext cx="2084400" cy="1306867"/>
            <a:chOff x="2361025" y="5494043"/>
            <a:chExt cx="2084400" cy="1306867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2764955" y="5792467"/>
              <a:ext cx="372534" cy="300012"/>
            </a:xfrm>
            <a:prstGeom prst="line">
              <a:avLst/>
            </a:prstGeom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137489" y="5792467"/>
              <a:ext cx="372534" cy="300012"/>
            </a:xfrm>
            <a:prstGeom prst="line">
              <a:avLst/>
            </a:prstGeom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558335" y="6097243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361025" y="6094067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2361025" y="6097243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2361025" y="6100419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361025" y="6103595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2377961" y="5798804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>
            <a:xfrm flipH="1">
              <a:off x="3442288" y="6052795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 flipH="1">
              <a:off x="3078201" y="5747977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 flipH="1">
              <a:off x="2682775" y="6041679"/>
              <a:ext cx="135440" cy="1016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/>
                <a:cs typeface="Candara"/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2750495" y="5494043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3154425" y="5494043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3790691" y="5873947"/>
              <a:ext cx="4112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F: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>
            <a:xfrm flipH="1">
              <a:off x="3086690" y="6112555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526959" y="6143279"/>
              <a:ext cx="372534" cy="298424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2865132" y="6314220"/>
              <a:ext cx="4876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:F: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933146" y="6400800"/>
              <a:ext cx="648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797171" y="5982084"/>
              <a:ext cx="648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797171" y="5657406"/>
              <a:ext cx="648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56200" y="2083056"/>
            <a:ext cx="3091713" cy="1339398"/>
            <a:chOff x="2356200" y="2083056"/>
            <a:chExt cx="3091713" cy="1339398"/>
          </a:xfrm>
        </p:grpSpPr>
        <p:sp>
          <p:nvSpPr>
            <p:cNvPr id="8" name="TextBox 7"/>
            <p:cNvSpPr txBox="1"/>
            <p:nvPr/>
          </p:nvSpPr>
          <p:spPr>
            <a:xfrm>
              <a:off x="4402647" y="2319881"/>
              <a:ext cx="3157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S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707476" y="2535228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064025" y="2535231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0961" y="2484435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4348931" y="2857753"/>
              <a:ext cx="372534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995345" y="2318287"/>
              <a:ext cx="3747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F: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34961" y="2927880"/>
              <a:ext cx="6095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:F: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90599" y="2290809"/>
              <a:ext cx="6120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O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56200" y="2319881"/>
              <a:ext cx="93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26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002601" y="2108712"/>
              <a:ext cx="445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989772" y="2425572"/>
              <a:ext cx="445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94716" y="3022344"/>
              <a:ext cx="445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405830" y="2107944"/>
              <a:ext cx="445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810774" y="2083056"/>
              <a:ext cx="445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809059" y="2375028"/>
              <a:ext cx="445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933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Exercise: single bonds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5111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2000" dirty="0" smtClean="0">
                <a:latin typeface="Candara"/>
                <a:cs typeface="Candara"/>
              </a:rPr>
              <a:t>Draw Lewis dot structures for the each of these. Be sure to show </a:t>
            </a:r>
            <a:r>
              <a:rPr lang="en-US" sz="2000" i="1" u="sng" dirty="0" smtClean="0">
                <a:latin typeface="Candara"/>
                <a:cs typeface="Candara"/>
              </a:rPr>
              <a:t>all</a:t>
            </a:r>
            <a:r>
              <a:rPr lang="en-US" sz="2000" i="1" dirty="0" smtClean="0">
                <a:latin typeface="Candara"/>
                <a:cs typeface="Candara"/>
              </a:rPr>
              <a:t/>
            </a:r>
            <a:br>
              <a:rPr lang="en-US" sz="2000" i="1" dirty="0" smtClean="0">
                <a:latin typeface="Candara"/>
                <a:cs typeface="Candara"/>
              </a:rPr>
            </a:br>
            <a:r>
              <a:rPr lang="en-US" sz="2000" dirty="0" err="1" smtClean="0">
                <a:latin typeface="Candara"/>
                <a:cs typeface="Candara"/>
              </a:rPr>
              <a:t>unbonded</a:t>
            </a:r>
            <a:r>
              <a:rPr lang="en-US" sz="2000" dirty="0" smtClean="0">
                <a:latin typeface="Candara"/>
                <a:cs typeface="Candara"/>
              </a:rPr>
              <a:t> electrons (aka free electron pairs).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685800" y="1752600"/>
            <a:ext cx="7543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H2O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PCl3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I2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CH3Br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NH3</a:t>
            </a:r>
          </a:p>
        </p:txBody>
      </p:sp>
      <p:sp>
        <p:nvSpPr>
          <p:cNvPr id="128" name="TextBox 127"/>
          <p:cNvSpPr txBox="1"/>
          <p:nvPr/>
        </p:nvSpPr>
        <p:spPr>
          <a:xfrm rot="5400000">
            <a:off x="4493727" y="1828800"/>
            <a:ext cx="491866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O: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297" y="1611594"/>
            <a:ext cx="351854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76699" y="2104402"/>
            <a:ext cx="351854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34495" y="18288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4419897" y="22098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791497" y="1676400"/>
            <a:ext cx="1333819" cy="1015663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– P –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   |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: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67697" y="1447462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74163" y="1459130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92745" y="1811439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63631" y="2374544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78479" y="1781967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7400" y="1733490"/>
            <a:ext cx="790301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10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57400" y="2057400"/>
            <a:ext cx="819731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26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57400" y="2349500"/>
            <a:ext cx="787395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14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65493" y="2647890"/>
            <a:ext cx="787395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14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84045" y="2983468"/>
            <a:ext cx="700883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8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67200" y="3578195"/>
            <a:ext cx="695122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:I – I: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88824" y="3381998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318020" y="3654395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590414" y="3379067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2000" y="3669268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781800" y="2942272"/>
            <a:ext cx="1277463" cy="1631216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H      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 |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H – C – Br: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 |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H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558734" y="3323441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73500" y="3628579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114800" y="4648200"/>
            <a:ext cx="828748" cy="1631216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H      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 |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H – N: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 |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    H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52216" y="1476998"/>
            <a:ext cx="313908" cy="400110"/>
          </a:xfrm>
          <a:prstGeom prst="rect">
            <a:avLst/>
          </a:prstGeom>
          <a:noFill/>
          <a:ln w="9525" cap="flat" cmpd="sng" algn="ctr">
            <a:noFill/>
            <a:prstDash val="dot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87735" y="6437869"/>
            <a:ext cx="140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D&amp;D p.48-52</a:t>
            </a:r>
            <a:endParaRPr lang="en-US" sz="18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53857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40" grpId="0"/>
      <p:bldP spid="41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4" grpId="0"/>
      <p:bldP spid="66" grpId="0"/>
      <p:bldP spid="67" grpId="0"/>
      <p:bldP spid="69" grpId="0"/>
      <p:bldP spid="70" grpId="0"/>
      <p:bldP spid="72" grpId="0"/>
      <p:bldP spid="73" grpId="0"/>
      <p:bldP spid="74" grpId="0"/>
      <p:bldP spid="75" grpId="0"/>
      <p:bldP spid="82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Exercise: multiple bonds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5111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2000" dirty="0" smtClean="0">
                <a:latin typeface="Candara"/>
                <a:cs typeface="Candara"/>
              </a:rPr>
              <a:t>Draw Lewis dot structures for the each of these. Be sure to show </a:t>
            </a:r>
            <a:r>
              <a:rPr lang="en-US" sz="2000" i="1" u="sng" dirty="0" smtClean="0">
                <a:latin typeface="Candara"/>
                <a:cs typeface="Candara"/>
              </a:rPr>
              <a:t>all</a:t>
            </a:r>
            <a:r>
              <a:rPr lang="en-US" sz="2000" i="1" dirty="0" smtClean="0">
                <a:latin typeface="Candara"/>
                <a:cs typeface="Candara"/>
              </a:rPr>
              <a:t/>
            </a:r>
            <a:br>
              <a:rPr lang="en-US" sz="2000" i="1" dirty="0" smtClean="0">
                <a:latin typeface="Candara"/>
                <a:cs typeface="Candara"/>
              </a:rPr>
            </a:br>
            <a:r>
              <a:rPr lang="en-US" sz="2000" dirty="0" err="1" smtClean="0">
                <a:latin typeface="Candara"/>
                <a:cs typeface="Candara"/>
              </a:rPr>
              <a:t>unbonded</a:t>
            </a:r>
            <a:r>
              <a:rPr lang="en-US" sz="2000" dirty="0" smtClean="0">
                <a:latin typeface="Candara"/>
                <a:cs typeface="Candara"/>
              </a:rPr>
              <a:t> electrons.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685800" y="1752600"/>
            <a:ext cx="754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CO2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HCN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N2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H2S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SiO2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CH2NH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87735" y="6437869"/>
            <a:ext cx="140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D&amp;D p.48-52</a:t>
            </a:r>
            <a:endParaRPr lang="en-US" sz="1800" dirty="0">
              <a:latin typeface="Candara"/>
              <a:cs typeface="Candar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1729536"/>
            <a:ext cx="817572" cy="1941906"/>
            <a:chOff x="2057400" y="1729536"/>
            <a:chExt cx="817572" cy="1941906"/>
          </a:xfrm>
        </p:grpSpPr>
        <p:sp>
          <p:nvSpPr>
            <p:cNvPr id="59" name="TextBox 58"/>
            <p:cNvSpPr txBox="1"/>
            <p:nvPr/>
          </p:nvSpPr>
          <p:spPr>
            <a:xfrm>
              <a:off x="2057400" y="1729536"/>
              <a:ext cx="790927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16 </a:t>
              </a:r>
              <a:r>
                <a:rPr lang="en-US" sz="20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57400" y="2052732"/>
              <a:ext cx="790301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10 </a:t>
              </a:r>
              <a:r>
                <a:rPr lang="en-US" sz="20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57400" y="2325129"/>
              <a:ext cx="790301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10 </a:t>
              </a:r>
              <a:r>
                <a:rPr lang="en-US" sz="20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065493" y="2631392"/>
              <a:ext cx="700883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8 </a:t>
              </a:r>
              <a:r>
                <a:rPr lang="en-US" sz="20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84045" y="2966535"/>
              <a:ext cx="790927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16 </a:t>
              </a:r>
              <a:r>
                <a:rPr lang="en-US" sz="20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84048" y="3271332"/>
              <a:ext cx="767883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12 </a:t>
              </a:r>
              <a:r>
                <a:rPr lang="en-US" sz="20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39637" y="1546414"/>
            <a:ext cx="1162623" cy="715555"/>
            <a:chOff x="3939637" y="1546414"/>
            <a:chExt cx="1162623" cy="715555"/>
          </a:xfrm>
        </p:grpSpPr>
        <p:sp>
          <p:nvSpPr>
            <p:cNvPr id="41" name="TextBox 40"/>
            <p:cNvSpPr txBox="1"/>
            <p:nvPr/>
          </p:nvSpPr>
          <p:spPr>
            <a:xfrm>
              <a:off x="3939637" y="1782675"/>
              <a:ext cx="1162623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O = C = O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53289" y="1546414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62403" y="1861859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50435" y="1855577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54569" y="1575455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53025" y="1782675"/>
            <a:ext cx="1303261" cy="400110"/>
            <a:chOff x="6053025" y="1782675"/>
            <a:chExt cx="1303261" cy="400110"/>
          </a:xfrm>
        </p:grpSpPr>
        <p:sp>
          <p:nvSpPr>
            <p:cNvPr id="42" name="TextBox 41"/>
            <p:cNvSpPr txBox="1"/>
            <p:nvPr/>
          </p:nvSpPr>
          <p:spPr>
            <a:xfrm>
              <a:off x="6053025" y="1782675"/>
              <a:ext cx="1303261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H – C      N: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6722525" y="2046528"/>
              <a:ext cx="258762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722527" y="1995732"/>
              <a:ext cx="258762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22531" y="1944936"/>
              <a:ext cx="258762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4023476" y="2558337"/>
            <a:ext cx="937576" cy="400110"/>
            <a:chOff x="4023476" y="2558337"/>
            <a:chExt cx="937576" cy="40011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343968" y="2837951"/>
              <a:ext cx="258762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343970" y="2787155"/>
              <a:ext cx="258762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343974" y="2736359"/>
              <a:ext cx="258762" cy="1588"/>
            </a:xfrm>
            <a:prstGeom prst="line">
              <a:avLst/>
            </a:prstGeom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023476" y="2558337"/>
              <a:ext cx="937576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:N     N: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161724" y="2387041"/>
            <a:ext cx="1129060" cy="700216"/>
            <a:chOff x="6161724" y="2387041"/>
            <a:chExt cx="1129060" cy="700216"/>
          </a:xfrm>
        </p:grpSpPr>
        <p:sp>
          <p:nvSpPr>
            <p:cNvPr id="80" name="TextBox 79"/>
            <p:cNvSpPr txBox="1"/>
            <p:nvPr/>
          </p:nvSpPr>
          <p:spPr>
            <a:xfrm>
              <a:off x="6161724" y="2588684"/>
              <a:ext cx="1129060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H – S – H 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65577" y="2387041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574046" y="2687147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39640" y="3256650"/>
            <a:ext cx="1208709" cy="715555"/>
            <a:chOff x="3939640" y="3256650"/>
            <a:chExt cx="1208709" cy="715555"/>
          </a:xfrm>
        </p:grpSpPr>
        <p:sp>
          <p:nvSpPr>
            <p:cNvPr id="84" name="TextBox 83"/>
            <p:cNvSpPr txBox="1"/>
            <p:nvPr/>
          </p:nvSpPr>
          <p:spPr>
            <a:xfrm>
              <a:off x="3939640" y="3492911"/>
              <a:ext cx="1208709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O = Si = O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953292" y="3256650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962406" y="3572095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801237" y="3565813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788438" y="3285691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61724" y="3492911"/>
            <a:ext cx="1552228" cy="1015663"/>
            <a:chOff x="6161724" y="3492911"/>
            <a:chExt cx="1552228" cy="1015663"/>
          </a:xfrm>
        </p:grpSpPr>
        <p:sp>
          <p:nvSpPr>
            <p:cNvPr id="89" name="TextBox 88"/>
            <p:cNvSpPr txBox="1"/>
            <p:nvPr/>
          </p:nvSpPr>
          <p:spPr>
            <a:xfrm>
              <a:off x="6161724" y="3492911"/>
              <a:ext cx="1552228" cy="1015663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H</a:t>
              </a:r>
            </a:p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 |</a:t>
              </a:r>
            </a:p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H – C = N – H 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964360" y="3876088"/>
              <a:ext cx="313908" cy="400110"/>
            </a:xfrm>
            <a:prstGeom prst="rect">
              <a:avLst/>
            </a:prstGeom>
            <a:noFill/>
            <a:ln w="9525" cap="flat" cmpd="sng" algn="ctr">
              <a:noFill/>
              <a:prstDash val="dot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662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Unbonded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electron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pairs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of are reactive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03762" y="6400800"/>
            <a:ext cx="1064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H&amp;P p.10</a:t>
            </a:r>
            <a:endParaRPr lang="en-US" sz="1800" dirty="0">
              <a:latin typeface="Candara"/>
              <a:cs typeface="Candar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0265" y="3049676"/>
            <a:ext cx="8007468" cy="3242074"/>
            <a:chOff x="370265" y="3049676"/>
            <a:chExt cx="8007468" cy="3242074"/>
          </a:xfrm>
        </p:grpSpPr>
        <p:pic>
          <p:nvPicPr>
            <p:cNvPr id="44" name="Picture 43" descr="H&amp;P p.10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70265" y="3049676"/>
              <a:ext cx="2955420" cy="2632326"/>
            </a:xfrm>
            <a:prstGeom prst="rect">
              <a:avLst/>
            </a:prstGeom>
          </p:spPr>
        </p:pic>
        <p:sp>
          <p:nvSpPr>
            <p:cNvPr id="43" name="Text Box 3"/>
            <p:cNvSpPr txBox="1">
              <a:spLocks noChangeArrowheads="1"/>
            </p:cNvSpPr>
            <p:nvPr/>
          </p:nvSpPr>
          <p:spPr bwMode="auto">
            <a:xfrm>
              <a:off x="472366" y="5276087"/>
              <a:ext cx="7905367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4763" indent="-4763"/>
              <a:r>
                <a:rPr lang="en-US" sz="2000" i="1" u="sng" dirty="0" err="1" smtClean="0">
                  <a:latin typeface="Candara"/>
                  <a:cs typeface="Candara"/>
                </a:rPr>
                <a:t>Coccinellin</a:t>
              </a:r>
              <a:r>
                <a:rPr lang="en-US" sz="2000" dirty="0" smtClean="0">
                  <a:latin typeface="Candara"/>
                  <a:cs typeface="Candara"/>
                </a:rPr>
                <a:t> is a defensive compound secreted by </a:t>
              </a:r>
              <a:r>
                <a:rPr lang="en-US" sz="2000" dirty="0" smtClean="0">
                  <a:solidFill>
                    <a:srgbClr val="000000"/>
                  </a:solidFill>
                  <a:latin typeface="Candara"/>
                  <a:cs typeface="Candara"/>
                </a:rPr>
                <a:t>ladybug </a:t>
              </a:r>
              <a:r>
                <a:rPr lang="en-US" sz="2000" dirty="0" smtClean="0">
                  <a:latin typeface="Candara"/>
                  <a:cs typeface="Candara"/>
                </a:rPr>
                <a:t>beetles when </a:t>
              </a:r>
            </a:p>
            <a:p>
              <a:pPr marL="4763" indent="-4763"/>
              <a:r>
                <a:rPr lang="en-US" sz="2000" dirty="0" smtClean="0">
                  <a:latin typeface="Candara"/>
                  <a:cs typeface="Candara"/>
                </a:rPr>
                <a:t>attacked. The </a:t>
              </a:r>
              <a:r>
                <a:rPr lang="en-US" sz="2000" dirty="0" err="1" smtClean="0">
                  <a:latin typeface="Candara"/>
                  <a:cs typeface="Candara"/>
                </a:rPr>
                <a:t>unbonded</a:t>
              </a:r>
              <a:r>
                <a:rPr lang="en-US" sz="2000" dirty="0" smtClean="0">
                  <a:latin typeface="Candara"/>
                  <a:cs typeface="Candara"/>
                </a:rPr>
                <a:t> pair of the central N has formed a dative bond</a:t>
              </a:r>
              <a:br>
                <a:rPr lang="en-US" sz="2000" dirty="0" smtClean="0">
                  <a:latin typeface="Candara"/>
                  <a:cs typeface="Candara"/>
                </a:rPr>
              </a:br>
              <a:r>
                <a:rPr lang="en-US" sz="2000" dirty="0" smtClean="0">
                  <a:latin typeface="Candara"/>
                  <a:cs typeface="Candara"/>
                </a:rPr>
                <a:t>with an oxygen atom.</a:t>
              </a:r>
              <a:endParaRPr lang="en-US" sz="2000" i="1" u="sng" dirty="0">
                <a:latin typeface="Candara"/>
                <a:cs typeface="Candara"/>
              </a:endParaRPr>
            </a:p>
          </p:txBody>
        </p:sp>
      </p:grpSp>
      <p:pic>
        <p:nvPicPr>
          <p:cNvPr id="52" name="Picture 51" descr="H&amp;P p.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83949" y="2514054"/>
            <a:ext cx="2158904" cy="1539455"/>
          </a:xfrm>
          <a:prstGeom prst="rect">
            <a:avLst/>
          </a:prstGeom>
        </p:spPr>
      </p:pic>
      <p:pic>
        <p:nvPicPr>
          <p:cNvPr id="53" name="Picture 52" descr="H&amp;P p.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81407" y="1713617"/>
            <a:ext cx="2357476" cy="2413980"/>
          </a:xfrm>
          <a:prstGeom prst="rect">
            <a:avLst/>
          </a:prstGeom>
        </p:spPr>
      </p:pic>
      <p:cxnSp>
        <p:nvCxnSpPr>
          <p:cNvPr id="55" name="Straight Arrow Connector 54"/>
          <p:cNvCxnSpPr/>
          <p:nvPr/>
        </p:nvCxnSpPr>
        <p:spPr>
          <a:xfrm>
            <a:off x="5458396" y="2919968"/>
            <a:ext cx="785595" cy="13094"/>
          </a:xfrm>
          <a:prstGeom prst="straightConnector1">
            <a:avLst/>
          </a:prstGeom>
          <a:ln w="38100" cap="flat" cmpd="dbl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1148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2000" dirty="0" err="1" smtClean="0">
                <a:latin typeface="Candara"/>
                <a:cs typeface="Candara"/>
              </a:rPr>
              <a:t>Unbonded</a:t>
            </a:r>
            <a:r>
              <a:rPr lang="en-US" sz="2000" dirty="0" smtClean="0">
                <a:latin typeface="Candara"/>
                <a:cs typeface="Candara"/>
              </a:rPr>
              <a:t> electron pairs are reactive and can form </a:t>
            </a:r>
            <a:r>
              <a:rPr lang="en-US" sz="2000" b="1" i="1" dirty="0" smtClean="0">
                <a:latin typeface="Candara"/>
                <a:cs typeface="Candara"/>
              </a:rPr>
              <a:t>dative covalent bonds</a:t>
            </a:r>
            <a:br>
              <a:rPr lang="en-US" sz="2000" b="1" i="1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with other atoms or molecules.</a:t>
            </a:r>
          </a:p>
          <a:p>
            <a:pPr marL="4763" indent="-4763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 In a </a:t>
            </a:r>
            <a:r>
              <a:rPr lang="en-US" sz="2000" b="1" i="1" dirty="0" smtClean="0">
                <a:latin typeface="Candara"/>
                <a:cs typeface="Candara"/>
              </a:rPr>
              <a:t>dative</a:t>
            </a:r>
            <a:r>
              <a:rPr lang="en-US" sz="2000" dirty="0" smtClean="0">
                <a:latin typeface="Candara"/>
                <a:cs typeface="Candara"/>
              </a:rPr>
              <a:t> bond, one atom supplies</a:t>
            </a:r>
            <a:r>
              <a:rPr lang="en-US" dirty="0">
                <a:latin typeface="Candara"/>
                <a:cs typeface="Candara"/>
              </a:rPr>
              <a:t> </a:t>
            </a:r>
            <a:r>
              <a:rPr lang="en-US" sz="2000" dirty="0" smtClean="0">
                <a:latin typeface="Candara"/>
                <a:cs typeface="Candara"/>
              </a:rPr>
              <a:t>both e- of the covalent bond.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419600" y="2590800"/>
            <a:ext cx="457200" cy="30480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1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114800" y="25146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53200" y="22098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6678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Can you?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157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List the steps required to draw Lewis dot structures for molecules?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Explain how you know when multiple bonds are required?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Draw the ‘usual’ bonding patterns for most non-metals?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Define the term ‘dative bond’?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3886200"/>
            <a:ext cx="116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Aristotle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791200"/>
            <a:ext cx="3404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1700’s gas pump experiment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" name="Picture 0" descr="JCE2004p1232fig1a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009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4622</TotalTime>
  <Words>720</Words>
  <Application>Microsoft Macintosh PowerPoint</Application>
  <PresentationFormat>On-screen Show (4:3)</PresentationFormat>
  <Paragraphs>208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6</cp:revision>
  <dcterms:created xsi:type="dcterms:W3CDTF">2018-01-14T20:41:23Z</dcterms:created>
  <dcterms:modified xsi:type="dcterms:W3CDTF">2018-01-22T20:31:04Z</dcterms:modified>
</cp:coreProperties>
</file>