
<file path=[Content_Types].xml><?xml version="1.0" encoding="utf-8"?>
<Types xmlns="http://schemas.openxmlformats.org/package/2006/content-types">
  <Default Extension="xml" ContentType="application/xml"/>
  <Default Extension="wav" ContentType="audio/wav"/>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14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46233-17FE-F248-98C1-3BB2A1542D56}" type="datetimeFigureOut">
              <a:rPr lang="en-US" smtClean="0"/>
              <a:t>1/14/18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6BB251-154C-B045-A4D4-EDBF54E119D5}" type="slidenum">
              <a:rPr lang="en-US" smtClean="0"/>
              <a:t>‹#›</a:t>
            </a:fld>
            <a:endParaRPr lang="en-US"/>
          </a:p>
        </p:txBody>
      </p:sp>
    </p:spTree>
    <p:extLst>
      <p:ext uri="{BB962C8B-B14F-4D97-AF65-F5344CB8AC3E}">
        <p14:creationId xmlns:p14="http://schemas.microsoft.com/office/powerpoint/2010/main" val="36637234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A14D6F6-75B1-6C4E-B46F-44C0DC6995BB}" type="slidenum">
              <a:rPr lang="en-US">
                <a:latin typeface="Skia" charset="0"/>
              </a:rPr>
              <a:pPr/>
              <a:t>1</a:t>
            </a:fld>
            <a:endParaRPr lang="en-US">
              <a:latin typeface="Skia"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6CB32C5-5737-6C40-B5D4-56858F5FD0D8}" type="slidenum">
              <a:rPr lang="en-US">
                <a:latin typeface="Skia" charset="0"/>
              </a:rPr>
              <a:pPr/>
              <a:t>10</a:t>
            </a:fld>
            <a:endParaRPr lang="en-US">
              <a:latin typeface="Skia"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111" charset="-128"/>
                <a:cs typeface="ＭＳ Ｐゴシック" pitchFamily="-111" charset="-128"/>
              </a:rPr>
              <a:t>Those of us who live near the poles of our planet can actually see atomic line spectra on deep winter nights. Solar flares produce solar wind and plasma energy that travel through space, hit the Earth's atmosphere, and excite atmospheric gases. This added energy boosts the ground state energy levels of electrons in those atmospheric gases. When the excited electrons return to their ground states, they emit light at the wavelengths found in their line spectra. We call this atmospheric phenomenon the aurora borealis</a:t>
            </a:r>
            <a:r>
              <a:rPr lang="en-US" sz="1200" kern="1200" baseline="0" dirty="0" smtClean="0">
                <a:solidFill>
                  <a:schemeClr val="tx1"/>
                </a:solidFill>
                <a:effectLst/>
                <a:latin typeface="Times" pitchFamily="-111" charset="0"/>
                <a:ea typeface="ＭＳ Ｐゴシック" pitchFamily="-111" charset="-128"/>
                <a:cs typeface="ＭＳ Ｐゴシック" pitchFamily="-111" charset="-128"/>
              </a:rPr>
              <a:t>, or northern lights.</a:t>
            </a:r>
            <a:r>
              <a:rPr lang="en-US" sz="1200" kern="1200" dirty="0" smtClean="0">
                <a:solidFill>
                  <a:schemeClr val="tx1"/>
                </a:solidFill>
                <a:effectLst/>
                <a:latin typeface="Times" pitchFamily="-111" charset="0"/>
                <a:ea typeface="ＭＳ Ｐゴシック" pitchFamily="-111" charset="-128"/>
                <a:cs typeface="ＭＳ Ｐゴシック" pitchFamily="-111" charset="-128"/>
              </a:rPr>
              <a:t> This image shows you the line spectrum of atomic oxygen. You can see that the predominant colors are green and red and you can see those colors in the photograph of the aurora borealis seen in the background. Why? Earth’s atmosphere is 21% oxygen gas.</a:t>
            </a:r>
          </a:p>
          <a:p>
            <a:pPr eaLnBrk="1" hangingPunct="1"/>
            <a:endParaRPr lang="en-US" dirty="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6CB32C5-5737-6C40-B5D4-56858F5FD0D8}" type="slidenum">
              <a:rPr lang="en-US">
                <a:latin typeface="Skia" charset="0"/>
              </a:rPr>
              <a:pPr/>
              <a:t>11</a:t>
            </a:fld>
            <a:endParaRPr lang="en-US">
              <a:latin typeface="Skia"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111" charset="-128"/>
                <a:cs typeface="ＭＳ Ｐゴシック" pitchFamily="-111" charset="-128"/>
              </a:rPr>
              <a:t>So, I’ve shown you three interesting phenomena, and three interesting new explanations; quantum explanations. But does all this really matter? Is it really relevant? Well, yep it is. First, understanding some basic quantum concepts will really help you understand chemistry: changes matter undergoes at the atomic and subatomic level. Second, quantum mechanics now play a critical role in science, medicine, engineering, and a host of technologies like electronics, electromechanical engineering and computer technologies. Quantum mechanics drives each of these fields forward. In fact, it's estimated that quantum mechanics is now involved in over 30% of the US gross domestic product. And that's important.</a:t>
            </a:r>
          </a:p>
          <a:p>
            <a:pPr eaLnBrk="1" hangingPunct="1"/>
            <a:endParaRPr lang="en-US" dirty="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6CB32C5-5737-6C40-B5D4-56858F5FD0D8}" type="slidenum">
              <a:rPr lang="en-US">
                <a:latin typeface="Skia" charset="0"/>
              </a:rPr>
              <a:pPr/>
              <a:t>12</a:t>
            </a:fld>
            <a:endParaRPr lang="en-US">
              <a:latin typeface="Skia"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111" charset="-128"/>
                <a:cs typeface="ＭＳ Ｐゴシック" pitchFamily="-111" charset="-128"/>
              </a:rPr>
              <a:t>So, let's get back to our discussion of the atom. Earlier in the course, I discussed JJ Thomson's discovery of the electron and Rutherford's experiments that led to the development of the nuclear model of the atom. In 1903, </a:t>
            </a:r>
            <a:r>
              <a:rPr lang="en-US" sz="1200" kern="1200" dirty="0" err="1" smtClean="0">
                <a:solidFill>
                  <a:schemeClr val="tx1"/>
                </a:solidFill>
                <a:effectLst/>
                <a:latin typeface="Times" pitchFamily="-111" charset="0"/>
                <a:ea typeface="ＭＳ Ｐゴシック" pitchFamily="-111" charset="-128"/>
                <a:cs typeface="ＭＳ Ｐゴシック" pitchFamily="-111" charset="-128"/>
              </a:rPr>
              <a:t>Hantaro</a:t>
            </a:r>
            <a:r>
              <a:rPr lang="en-US" sz="1200" kern="1200" dirty="0" smtClean="0">
                <a:solidFill>
                  <a:schemeClr val="tx1"/>
                </a:solidFill>
                <a:effectLst/>
                <a:latin typeface="Times" pitchFamily="-111" charset="0"/>
                <a:ea typeface="ＭＳ Ｐゴシック" pitchFamily="-111" charset="-128"/>
                <a:cs typeface="ＭＳ Ｐゴシック" pitchFamily="-111" charset="-128"/>
              </a:rPr>
              <a:t> </a:t>
            </a:r>
            <a:r>
              <a:rPr lang="en-US" sz="1200" kern="1200" dirty="0" err="1" smtClean="0">
                <a:solidFill>
                  <a:schemeClr val="tx1"/>
                </a:solidFill>
                <a:effectLst/>
                <a:latin typeface="Times" pitchFamily="-111" charset="0"/>
                <a:ea typeface="ＭＳ Ｐゴシック" pitchFamily="-111" charset="-128"/>
                <a:cs typeface="ＭＳ Ｐゴシック" pitchFamily="-111" charset="-128"/>
              </a:rPr>
              <a:t>Nagaoka</a:t>
            </a:r>
            <a:r>
              <a:rPr lang="en-US" sz="1200" kern="1200" dirty="0" smtClean="0">
                <a:solidFill>
                  <a:schemeClr val="tx1"/>
                </a:solidFill>
                <a:effectLst/>
                <a:latin typeface="Times" pitchFamily="-111" charset="0"/>
                <a:ea typeface="ＭＳ Ｐゴシック" pitchFamily="-111" charset="-128"/>
                <a:cs typeface="ＭＳ Ｐゴシック" pitchFamily="-111" charset="-128"/>
              </a:rPr>
              <a:t> developed the so-called planetary model of the atom; Rutherford actually mentioned it in his paper describing the nuclear model. In this planetary model, electrons orbited the nucleus. But, the planetary model quickly showed some weaknesses. First, if electrons orbit the nucleus they must be accelerating, and accelerating objects emit energy as radiation. Under normal circumstances, atoms aren’t seen to emit energy. Second, emitted energy is lost, and if electrons lose energy they will spiral into the nucleus and crash, collapsing the atom. And we don’t observe this ‘nuclear death spiral’.</a:t>
            </a:r>
          </a:p>
          <a:p>
            <a:pPr eaLnBrk="1" hangingPunct="1"/>
            <a:endParaRPr lang="en-US" dirty="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6CB32C5-5737-6C40-B5D4-56858F5FD0D8}" type="slidenum">
              <a:rPr lang="en-US">
                <a:latin typeface="Skia" charset="0"/>
              </a:rPr>
              <a:pPr/>
              <a:t>13</a:t>
            </a:fld>
            <a:endParaRPr lang="en-US">
              <a:latin typeface="Skia"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111" charset="-128"/>
                <a:cs typeface="ＭＳ Ｐゴシック" pitchFamily="-111" charset="-128"/>
              </a:rPr>
              <a:t>In 1913, Bohr applied what he learned about the quantum nature of electrons to the planetary model of the atom. In his modified model, Bohr assigned quantum energy levels to the electrons orbiting the nucleus. Because their energy levels were quantum, electrons were not allowed to lose energy. Therefore they would not emit energy, and they would not spiral in and crash. And even more importantly, Bohr’s quantum model explained the existence of elemental line spectra so it was consistent with existing atomic data. Unfortunately Bohr’s model also had problems. His model only worked for atoms with one electron, like hydrogen. And there was no simple explanation for electrons’ unchanging energy.</a:t>
            </a:r>
          </a:p>
          <a:p>
            <a:pPr eaLnBrk="1" hangingPunct="1"/>
            <a:endParaRPr lang="en-US" dirty="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6CB32C5-5737-6C40-B5D4-56858F5FD0D8}" type="slidenum">
              <a:rPr lang="en-US">
                <a:latin typeface="Skia" charset="0"/>
              </a:rPr>
              <a:pPr/>
              <a:t>14</a:t>
            </a:fld>
            <a:endParaRPr lang="en-US">
              <a:latin typeface="Skia"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111" charset="-128"/>
                <a:cs typeface="ＭＳ Ｐゴシック" pitchFamily="-111" charset="-128"/>
              </a:rPr>
              <a:t>In fact, to create a model of the atom that overcame these problems would require a more complete understanding of the implications of quantum physics. Throughout the 1920s, work by a number of physicists fleshed out and developed the quantum mechanical model of the atom. In addition to the concept of quantized energy, a number of other ideas were critical to this work. And we will look at those ideas in the next few slides after clarifying a few simple definitions.</a:t>
            </a:r>
          </a:p>
          <a:p>
            <a:pPr eaLnBrk="1" hangingPunct="1"/>
            <a:endParaRPr lang="en-US" dirty="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6CB32C5-5737-6C40-B5D4-56858F5FD0D8}" type="slidenum">
              <a:rPr lang="en-US">
                <a:latin typeface="Skia" charset="0"/>
              </a:rPr>
              <a:pPr/>
              <a:t>15</a:t>
            </a:fld>
            <a:endParaRPr lang="en-US">
              <a:latin typeface="Skia"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111" charset="-128"/>
                <a:cs typeface="ＭＳ Ｐゴシック" pitchFamily="-111" charset="-128"/>
              </a:rPr>
              <a:t>We're going to be talking about the dualistic nature of the electron: its dual behavior as both a wave and a particle. So, what's a particle? A particle can be defined as a minute portion of matter, or the least possible amount of something. This should sound pretty familiar because it's much like our earlier definition of an atom. A particle has mass and particle has size; size is often described as diameter or radius. What's a wave? Waves can be described as oscillations that move outwards from a disturbance; ripples caused by throwing a pebble into a pond. Or more formally, a wave is a periodic disturbance of particles of a substance that can be propagated without net movement of the particles. For example, you're at the beach watching the waves come in to shore. Imagine swimming into the ocean and stopping to bob up and down in the waves. You, the particle, are not being moved in to shore, but the periodic disturbance (or wave of water) passes beneath you and travels to the beach. Waves are characterized by three properties. Wavelength describes the distance from one peak to the next, or the distance from one trough to the next. Frequency describes the number of peaks that pass a certain point in a given amount of time. Amplitude describes the height of a wave from its horizontal axis.</a:t>
            </a:r>
          </a:p>
          <a:p>
            <a:pPr eaLnBrk="1" hangingPunct="1"/>
            <a:endParaRPr lang="en-US" dirty="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6CB32C5-5737-6C40-B5D4-56858F5FD0D8}" type="slidenum">
              <a:rPr lang="en-US">
                <a:latin typeface="Skia" charset="0"/>
              </a:rPr>
              <a:pPr/>
              <a:t>16</a:t>
            </a:fld>
            <a:endParaRPr lang="en-US">
              <a:latin typeface="Skia"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111" charset="-128"/>
                <a:cs typeface="ＭＳ Ｐゴシック" pitchFamily="-111" charset="-128"/>
              </a:rPr>
              <a:t>So, let's get back to ideas that contributed to the development of quantum mechanics. In 1801, Thomas Young’s double-slit experiment demonstrated that light behaves as a wave. Let me walk you through the diagram shown here. Young started with a single slit in order to collate, or focus, a beam of sunlight. You can see that when sunlight passed through this slit it formed a semi-circular wave. Young then propagated (passed) this first wave through a pair of slits, a.k.a. a double slit. This produced two new waves that collided with one another. Their collision produced additive and subtractive interference. Where two waves collided out of phase, their magnitudes canceled each other. But where two waves collided in phase, their magnitudes were added together, increasing the size of the wave. Interference becomes obvious when the waves of light are visualized on film: positive interference produces bright stripes of light, and negative interference leaves the film dark. The most light is produced where the strongest waves collide in phase. So, the bands of light, an interference pattern strongest in the center and weakest at the edges, prove that light behaves as a wave.</a:t>
            </a:r>
          </a:p>
          <a:p>
            <a:pPr eaLnBrk="1" hangingPunct="1"/>
            <a:endParaRPr lang="en-US" dirty="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6CB32C5-5737-6C40-B5D4-56858F5FD0D8}" type="slidenum">
              <a:rPr lang="en-US">
                <a:latin typeface="Skia" charset="0"/>
              </a:rPr>
              <a:pPr/>
              <a:t>17</a:t>
            </a:fld>
            <a:endParaRPr lang="en-US">
              <a:latin typeface="Skia"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z="1200" kern="1200" dirty="0" smtClean="0">
                <a:solidFill>
                  <a:schemeClr val="tx1"/>
                </a:solidFill>
                <a:effectLst/>
                <a:latin typeface="Times" pitchFamily="-111" charset="0"/>
                <a:ea typeface="ＭＳ Ｐゴシック" pitchFamily="-111" charset="-128"/>
                <a:cs typeface="ＭＳ Ｐゴシック" pitchFamily="-111" charset="-128"/>
              </a:rPr>
              <a:t>While light clearly behaves as a wave, we've already seen proof that light also behaves as particles. That proof was provided by Einstein's 1905 explanation of the photoelectric effect. This diagram should remind you of that earlier explanation. Here, we can visualize the photons as little bullets or BBs impacting a metal surface. As the photon ‘bullets’ impact the surface, the force of their impact ejects electrons from the surface of the metal producing the current that is evidence of the photoelectric </a:t>
            </a:r>
            <a:endParaRPr lang="en-US" dirty="0">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6CB32C5-5737-6C40-B5D4-56858F5FD0D8}" type="slidenum">
              <a:rPr lang="en-US">
                <a:latin typeface="Skia" charset="0"/>
              </a:rPr>
              <a:pPr/>
              <a:t>18</a:t>
            </a:fld>
            <a:endParaRPr lang="en-US">
              <a:latin typeface="Skia"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111" charset="-128"/>
                <a:cs typeface="ＭＳ Ｐゴシック" pitchFamily="-111" charset="-128"/>
              </a:rPr>
              <a:t>What about electrons? Well, electrons were assumed to be particles from the first. JJ Thompson's plum pudding model envisioned particulate electrons as the fruit in a fruitcake. Could electrons also behave as waves? In 1924, French physicist Louis de Broglie showed that electrons (a form of matter) could act as waves. De Broglie's experiment involved shooting a beam of electrons at a metal surface. He found that the metal surface diffracted the beam of electrons producing a pattern very much like the interference pattern produced by waves. The figure on my slide is actually the electron diffraction pattern produced by </a:t>
            </a:r>
            <a:r>
              <a:rPr lang="en-US" sz="1200" kern="1200" dirty="0" err="1" smtClean="0">
                <a:solidFill>
                  <a:schemeClr val="tx1"/>
                </a:solidFill>
                <a:effectLst/>
                <a:latin typeface="Times" pitchFamily="-111" charset="0"/>
                <a:ea typeface="ＭＳ Ｐゴシック" pitchFamily="-111" charset="-128"/>
                <a:cs typeface="ＭＳ Ｐゴシック" pitchFamily="-111" charset="-128"/>
              </a:rPr>
              <a:t>graphene</a:t>
            </a:r>
            <a:r>
              <a:rPr lang="en-US" sz="1200" kern="1200" dirty="0" smtClean="0">
                <a:solidFill>
                  <a:schemeClr val="tx1"/>
                </a:solidFill>
                <a:effectLst/>
                <a:latin typeface="Times" pitchFamily="-111" charset="0"/>
                <a:ea typeface="ＭＳ Ｐゴシック" pitchFamily="-111" charset="-128"/>
                <a:cs typeface="ＭＳ Ｐゴシック" pitchFamily="-111" charset="-128"/>
              </a:rPr>
              <a:t>, a very thin film of pure carbon that capable of conducting electricity. You can see that the structure of </a:t>
            </a:r>
            <a:r>
              <a:rPr lang="en-US" sz="1200" kern="1200" dirty="0" err="1" smtClean="0">
                <a:solidFill>
                  <a:schemeClr val="tx1"/>
                </a:solidFill>
                <a:effectLst/>
                <a:latin typeface="Times" pitchFamily="-111" charset="0"/>
                <a:ea typeface="ＭＳ Ｐゴシック" pitchFamily="-111" charset="-128"/>
                <a:cs typeface="ＭＳ Ｐゴシック" pitchFamily="-111" charset="-128"/>
              </a:rPr>
              <a:t>graphene</a:t>
            </a:r>
            <a:r>
              <a:rPr lang="en-US" sz="1200" kern="1200" dirty="0" smtClean="0">
                <a:solidFill>
                  <a:schemeClr val="tx1"/>
                </a:solidFill>
                <a:effectLst/>
                <a:latin typeface="Times" pitchFamily="-111" charset="0"/>
                <a:ea typeface="ＭＳ Ｐゴシック" pitchFamily="-111" charset="-128"/>
                <a:cs typeface="ＭＳ Ｐゴシック" pitchFamily="-111" charset="-128"/>
              </a:rPr>
              <a:t> is a series of perfect interlocking hexagons, and the diffraction pattern suggests this molecular structure. De Broglie found that the wavelength of electrons is proportional to the product of their momentum and their frequency. </a:t>
            </a:r>
          </a:p>
          <a:p>
            <a:pPr eaLnBrk="1" hangingPunct="1"/>
            <a:endParaRPr lang="en-US" dirty="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6CB32C5-5737-6C40-B5D4-56858F5FD0D8}" type="slidenum">
              <a:rPr lang="en-US">
                <a:latin typeface="Skia" charset="0"/>
              </a:rPr>
              <a:pPr/>
              <a:t>19</a:t>
            </a:fld>
            <a:endParaRPr lang="en-US">
              <a:latin typeface="Skia"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111" charset="-128"/>
                <a:cs typeface="ＭＳ Ｐゴシック" pitchFamily="-111" charset="-128"/>
              </a:rPr>
              <a:t>So, the behavior of atoms is due largely to their electrons. Electrons can behave like waves. If this is the case, mathematical models of waves should be able to describe the behavior of atoms. In 1926, Erwin Schrödinger showed that the energy levels of electrons in atoms could be described by mathematical wave functions. And these energy levels were consistent with the energy levels observed in elemental line spectra, so Schrödinger's model was consistent with earlier data. Schrödinger is sometimes called the father of quantum mechanics because his work pulled together existing data, the work of other researchers, and produced mathematical equations that could describe the behavior of electrons in atoms. And this changed our concept of the structure of atoms in a fundamental way. No longer would electrons orbit the nucleus. The square of the wave function (ψ</a:t>
            </a:r>
            <a:r>
              <a:rPr lang="en-US" sz="1200" kern="1200" baseline="30000" dirty="0" smtClean="0">
                <a:solidFill>
                  <a:schemeClr val="tx1"/>
                </a:solidFill>
                <a:effectLst/>
                <a:latin typeface="Times" pitchFamily="-111" charset="0"/>
                <a:ea typeface="ＭＳ Ｐゴシック" pitchFamily="-111" charset="-128"/>
                <a:cs typeface="ＭＳ Ｐゴシック" pitchFamily="-111" charset="-128"/>
              </a:rPr>
              <a:t>2</a:t>
            </a:r>
            <a:r>
              <a:rPr lang="en-US" sz="1200" kern="1200" dirty="0" smtClean="0">
                <a:solidFill>
                  <a:schemeClr val="tx1"/>
                </a:solidFill>
                <a:effectLst/>
                <a:latin typeface="Times" pitchFamily="-111" charset="0"/>
                <a:ea typeface="ＭＳ Ｐゴシック" pitchFamily="-111" charset="-128"/>
                <a:cs typeface="ＭＳ Ｐゴシック" pitchFamily="-111" charset="-128"/>
              </a:rPr>
              <a:t>) represents the probability that an electron will be found at a specific location. So Schrödinger’s wave functions demonstrate an uncertain location for electrons. They show us where electrons are most likely, or most probably, found. This probability led to the development of the orbital: the likely, or probable, spatial location of the electron relative to the nucleus of the atom. This slide shows the first actual visualization of the spherical orbital of one hydrogen atom using a quantum microscope. The result is consistent with the energy predicted by Schrödinger's wave functions.</a:t>
            </a:r>
          </a:p>
          <a:p>
            <a:pPr eaLnBrk="1" hangingPunct="1"/>
            <a:endParaRPr lang="en-US" dirty="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A14D6F6-75B1-6C4E-B46F-44C0DC6995BB}" type="slidenum">
              <a:rPr lang="en-US">
                <a:latin typeface="Skia" charset="0"/>
              </a:rPr>
              <a:pPr/>
              <a:t>2</a:t>
            </a:fld>
            <a:endParaRPr lang="en-US">
              <a:latin typeface="Skia"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6CB32C5-5737-6C40-B5D4-56858F5FD0D8}" type="slidenum">
              <a:rPr lang="en-US">
                <a:latin typeface="Skia" charset="0"/>
              </a:rPr>
              <a:pPr/>
              <a:t>20</a:t>
            </a:fld>
            <a:endParaRPr lang="en-US">
              <a:latin typeface="Skia"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111" charset="-128"/>
                <a:cs typeface="ＭＳ Ｐゴシック" pitchFamily="-111" charset="-128"/>
              </a:rPr>
              <a:t>In 1965, Richard Feynman proposed a thought experiment: repeat Young's double-slit experiment with a beam of electrons rather than a beam of light. It took a while to make this thought experiment a reality, but several groups have now done so. Let's look at an animated recap of the electron double-slit experiment featuring Dr. Quantum (https://</a:t>
            </a:r>
            <a:r>
              <a:rPr lang="en-US" sz="1200" kern="1200" dirty="0" err="1" smtClean="0">
                <a:solidFill>
                  <a:schemeClr val="tx1"/>
                </a:solidFill>
                <a:effectLst/>
                <a:latin typeface="Times" pitchFamily="-111" charset="0"/>
                <a:ea typeface="ＭＳ Ｐゴシック" pitchFamily="-111" charset="-128"/>
                <a:cs typeface="ＭＳ Ｐゴシック" pitchFamily="-111" charset="-128"/>
              </a:rPr>
              <a:t>www.youtube.com</a:t>
            </a:r>
            <a:r>
              <a:rPr lang="en-US" sz="1200" kern="1200" dirty="0" smtClean="0">
                <a:solidFill>
                  <a:schemeClr val="tx1"/>
                </a:solidFill>
                <a:effectLst/>
                <a:latin typeface="Times" pitchFamily="-111" charset="0"/>
                <a:ea typeface="ＭＳ Ｐゴシック" pitchFamily="-111" charset="-128"/>
                <a:cs typeface="ＭＳ Ｐゴシック" pitchFamily="-111" charset="-128"/>
              </a:rPr>
              <a:t>/</a:t>
            </a:r>
            <a:r>
              <a:rPr lang="en-US" sz="1200" kern="1200" dirty="0" err="1" smtClean="0">
                <a:solidFill>
                  <a:schemeClr val="tx1"/>
                </a:solidFill>
                <a:effectLst/>
                <a:latin typeface="Times" pitchFamily="-111" charset="0"/>
                <a:ea typeface="ＭＳ Ｐゴシック" pitchFamily="-111" charset="-128"/>
                <a:cs typeface="ＭＳ Ｐゴシック" pitchFamily="-111" charset="-128"/>
              </a:rPr>
              <a:t>watch?v</a:t>
            </a:r>
            <a:r>
              <a:rPr lang="en-US" sz="1200" kern="1200" dirty="0" smtClean="0">
                <a:solidFill>
                  <a:schemeClr val="tx1"/>
                </a:solidFill>
                <a:effectLst/>
                <a:latin typeface="Times" pitchFamily="-111" charset="0"/>
                <a:ea typeface="ＭＳ Ｐゴシック" pitchFamily="-111" charset="-128"/>
                <a:cs typeface="ＭＳ Ｐゴシック" pitchFamily="-111" charset="-128"/>
              </a:rPr>
              <a:t>=DfPeprQ7oGc).</a:t>
            </a:r>
            <a:br>
              <a:rPr lang="en-US" sz="1200" kern="1200" dirty="0" smtClean="0">
                <a:solidFill>
                  <a:schemeClr val="tx1"/>
                </a:solidFill>
                <a:effectLst/>
                <a:latin typeface="Times" pitchFamily="-111" charset="0"/>
                <a:ea typeface="ＭＳ Ｐゴシック" pitchFamily="-111" charset="-128"/>
                <a:cs typeface="ＭＳ Ｐゴシック" pitchFamily="-111" charset="-128"/>
              </a:rPr>
            </a:br>
            <a:r>
              <a:rPr lang="en-US" sz="1200" kern="1200" dirty="0" smtClean="0">
                <a:solidFill>
                  <a:schemeClr val="tx1"/>
                </a:solidFill>
                <a:effectLst/>
                <a:latin typeface="Times" pitchFamily="-111" charset="0"/>
                <a:ea typeface="ＭＳ Ｐゴシック" pitchFamily="-111" charset="-128"/>
                <a:cs typeface="ＭＳ Ｐゴシック" pitchFamily="-111" charset="-128"/>
              </a:rPr>
              <a:t>This animation clearly shows that a beam of electrons behaves like a wave. But when electrons are shot through the double-slit one at a time, they appear to behave like particles. However, after many, many individual electrons pass through both slits, the pattern produced begins to look more like a wave interference pattern than a pattern produced by particles. And, most strangely, if we attempt to observe the behavior of a single electron it appears to go back to behaving like a particle. We have to conclude that electrons behave like particles and like waves. And that the quantum world is strange.</a:t>
            </a:r>
          </a:p>
          <a:p>
            <a:pPr eaLnBrk="1" hangingPunct="1"/>
            <a:endParaRPr lang="en-US" dirty="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6CB32C5-5737-6C40-B5D4-56858F5FD0D8}" type="slidenum">
              <a:rPr lang="en-US">
                <a:latin typeface="Skia" charset="0"/>
              </a:rPr>
              <a:pPr/>
              <a:t>21</a:t>
            </a:fld>
            <a:endParaRPr lang="en-US">
              <a:latin typeface="Skia"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111" charset="-128"/>
                <a:cs typeface="ＭＳ Ｐゴシック" pitchFamily="-111" charset="-128"/>
              </a:rPr>
              <a:t>In 1965, Richard Feynman proposed a thought experiment: repeat Young's double-slit experiment with a beam of electrons rather than a beam of light. It took a while to make this thought experiment a reality, but several groups have now done so. Let's look at an animated recap of the electron double-slit experiment featuring Dr. Quantum (https://</a:t>
            </a:r>
            <a:r>
              <a:rPr lang="en-US" sz="1200" kern="1200" dirty="0" err="1" smtClean="0">
                <a:solidFill>
                  <a:schemeClr val="tx1"/>
                </a:solidFill>
                <a:effectLst/>
                <a:latin typeface="Times" pitchFamily="-111" charset="0"/>
                <a:ea typeface="ＭＳ Ｐゴシック" pitchFamily="-111" charset="-128"/>
                <a:cs typeface="ＭＳ Ｐゴシック" pitchFamily="-111" charset="-128"/>
              </a:rPr>
              <a:t>www.youtube.com</a:t>
            </a:r>
            <a:r>
              <a:rPr lang="en-US" sz="1200" kern="1200" dirty="0" smtClean="0">
                <a:solidFill>
                  <a:schemeClr val="tx1"/>
                </a:solidFill>
                <a:effectLst/>
                <a:latin typeface="Times" pitchFamily="-111" charset="0"/>
                <a:ea typeface="ＭＳ Ｐゴシック" pitchFamily="-111" charset="-128"/>
                <a:cs typeface="ＭＳ Ｐゴシック" pitchFamily="-111" charset="-128"/>
              </a:rPr>
              <a:t>/</a:t>
            </a:r>
            <a:r>
              <a:rPr lang="en-US" sz="1200" kern="1200" dirty="0" err="1" smtClean="0">
                <a:solidFill>
                  <a:schemeClr val="tx1"/>
                </a:solidFill>
                <a:effectLst/>
                <a:latin typeface="Times" pitchFamily="-111" charset="0"/>
                <a:ea typeface="ＭＳ Ｐゴシック" pitchFamily="-111" charset="-128"/>
                <a:cs typeface="ＭＳ Ｐゴシック" pitchFamily="-111" charset="-128"/>
              </a:rPr>
              <a:t>watch?v</a:t>
            </a:r>
            <a:r>
              <a:rPr lang="en-US" sz="1200" kern="1200" dirty="0" smtClean="0">
                <a:solidFill>
                  <a:schemeClr val="tx1"/>
                </a:solidFill>
                <a:effectLst/>
                <a:latin typeface="Times" pitchFamily="-111" charset="0"/>
                <a:ea typeface="ＭＳ Ｐゴシック" pitchFamily="-111" charset="-128"/>
                <a:cs typeface="ＭＳ Ｐゴシック" pitchFamily="-111" charset="-128"/>
              </a:rPr>
              <a:t>=DfPeprQ7oGc).</a:t>
            </a:r>
            <a:br>
              <a:rPr lang="en-US" sz="1200" kern="1200" dirty="0" smtClean="0">
                <a:solidFill>
                  <a:schemeClr val="tx1"/>
                </a:solidFill>
                <a:effectLst/>
                <a:latin typeface="Times" pitchFamily="-111" charset="0"/>
                <a:ea typeface="ＭＳ Ｐゴシック" pitchFamily="-111" charset="-128"/>
                <a:cs typeface="ＭＳ Ｐゴシック" pitchFamily="-111" charset="-128"/>
              </a:rPr>
            </a:br>
            <a:r>
              <a:rPr lang="en-US" sz="1200" kern="1200" dirty="0" smtClean="0">
                <a:solidFill>
                  <a:schemeClr val="tx1"/>
                </a:solidFill>
                <a:effectLst/>
                <a:latin typeface="Times" pitchFamily="-111" charset="0"/>
                <a:ea typeface="ＭＳ Ｐゴシック" pitchFamily="-111" charset="-128"/>
                <a:cs typeface="ＭＳ Ｐゴシック" pitchFamily="-111" charset="-128"/>
              </a:rPr>
              <a:t>This animation clearly shows that a beam of electrons behaves like a wave. But when electrons are shot through the double-slit one at a time, they appear to behave like particles. However, after many, many individual electrons pass through both slits, the pattern produced begins to look more like a wave interference pattern than a pattern produced by particles. And, most strangely, if we attempt to observe the behavior of a single electron it appears to go back to behaving like a particle. We have to conclude that electrons behave like particles and like waves. And that the quantum world is strange.</a:t>
            </a:r>
          </a:p>
          <a:p>
            <a:pPr eaLnBrk="1" hangingPunct="1"/>
            <a:endParaRPr lang="en-US" dirty="0">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6CB32C5-5737-6C40-B5D4-56858F5FD0D8}" type="slidenum">
              <a:rPr lang="en-US">
                <a:latin typeface="Skia" charset="0"/>
              </a:rPr>
              <a:pPr/>
              <a:t>22</a:t>
            </a:fld>
            <a:endParaRPr lang="en-US">
              <a:latin typeface="Skia"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111" charset="-128"/>
                <a:cs typeface="ＭＳ Ｐゴシック" pitchFamily="-111" charset="-128"/>
              </a:rPr>
              <a:t>Now that we've explored the quantum subatomic world in a simple conceptual way, let's look back at that earlier question, “Why don't atoms collapse?”. Well, it's clear that Newtonian physics doesn't govern the world of atoms. In the subatomic world, electrons have quantum energy and that quantum energy can only be changed transiently by an energy boost. So the quantum energy level cannot decay. And, uncertainty dictates that if an electron did approach the nucleus of an atom the uncertainty of the electrons position would be dramatically decreased. To compensate and maintain the uncertainty that's part of the quantum world, the speed or momentum of that electron would have to increase and would likely push the electron away from the nucleus, preventing collapse of the atom.</a:t>
            </a:r>
          </a:p>
          <a:p>
            <a:pPr eaLnBrk="1" hangingPunct="1"/>
            <a:endParaRPr lang="en-US" dirty="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2165B0C-F0E3-9143-9C5C-FA5E514DD899}" type="slidenum">
              <a:rPr lang="en-US">
                <a:latin typeface="Skia" charset="0"/>
              </a:rPr>
              <a:pPr/>
              <a:t>3</a:t>
            </a:fld>
            <a:endParaRPr lang="en-US">
              <a:latin typeface="Skia"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E1FD5EC-F782-914E-B5E0-213DEEC28696}" type="slidenum">
              <a:rPr lang="en-US">
                <a:latin typeface="Skia" charset="0"/>
              </a:rPr>
              <a:pPr/>
              <a:t>4</a:t>
            </a:fld>
            <a:endParaRPr lang="en-US">
              <a:latin typeface="Skia"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2165B0C-F0E3-9143-9C5C-FA5E514DD899}" type="slidenum">
              <a:rPr lang="en-US">
                <a:latin typeface="Skia" charset="0"/>
              </a:rPr>
              <a:pPr/>
              <a:t>5</a:t>
            </a:fld>
            <a:endParaRPr lang="en-US">
              <a:latin typeface="Skia"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111" charset="-128"/>
                <a:cs typeface="ＭＳ Ｐゴシック" pitchFamily="-111" charset="-128"/>
              </a:rPr>
              <a:t>Welcome to the surprising subatomic world of quantum mechanics! This aspect of atomic structure is pretty intimidating for most introductory students. The goal of this slide set is not to intimidate you or to overwhelm you with complicated mathematics. Rather, I hope to introduce you to a bit of the history of the discovery of atomic structure, and to a very conceptual and basic understanding of how the quantum physics of the atom differs from the physics of our everyday (macro) world. If I succeed, this brief introduction will help you accept that the behavior of matter at the atomic level is different than the behavior we typically experience in our macro world, and this should improve your understanding of atomic chemistry.</a:t>
            </a:r>
          </a:p>
          <a:p>
            <a:pPr eaLnBrk="1" hangingPunct="1"/>
            <a:endParaRPr lang="en-US" dirty="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6CB32C5-5737-6C40-B5D4-56858F5FD0D8}" type="slidenum">
              <a:rPr lang="en-US">
                <a:latin typeface="Skia" charset="0"/>
              </a:rPr>
              <a:pPr/>
              <a:t>6</a:t>
            </a:fld>
            <a:endParaRPr lang="en-US">
              <a:latin typeface="Skia"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sz="1200" kern="1200" dirty="0" smtClean="0">
                <a:solidFill>
                  <a:schemeClr val="tx1"/>
                </a:solidFill>
                <a:effectLst/>
                <a:latin typeface="Times" pitchFamily="-111" charset="0"/>
                <a:ea typeface="ＭＳ Ｐゴシック" pitchFamily="-111" charset="-128"/>
                <a:cs typeface="ＭＳ Ｐゴシック" pitchFamily="-111" charset="-128"/>
              </a:rPr>
              <a:t>For atoms and molecules plain old classical Newtonian physics just doesn't cut it. What do I mean by Newtonian physics? That's the classical physics we first learn in high school and college. Objects are subject to the force of gravity. Force equals mass times acceleration. Friction slows the velocity of objects in contact with the Earth. Newtonian physics explains the behavior of objects in our macro world, but by the end of the 1800s it was clear that Newtonian physics couldn't adequately describe the behavior of light or of matter at atomic and subatomic scale. </a:t>
            </a:r>
          </a:p>
          <a:p>
            <a:r>
              <a:rPr lang="en-US" sz="1200" kern="1200" dirty="0" smtClean="0">
                <a:solidFill>
                  <a:schemeClr val="tx1"/>
                </a:solidFill>
                <a:effectLst/>
                <a:latin typeface="Times" pitchFamily="-111" charset="0"/>
                <a:ea typeface="ＭＳ Ｐゴシック" pitchFamily="-111" charset="-128"/>
                <a:cs typeface="ＭＳ Ｐゴシック" pitchFamily="-111" charset="-128"/>
              </a:rPr>
              <a:t> </a:t>
            </a:r>
          </a:p>
          <a:p>
            <a:r>
              <a:rPr lang="en-US" sz="1200" kern="1200" dirty="0" smtClean="0">
                <a:solidFill>
                  <a:schemeClr val="tx1"/>
                </a:solidFill>
                <a:effectLst/>
                <a:latin typeface="Times" pitchFamily="-111" charset="0"/>
                <a:ea typeface="ＭＳ Ｐゴシック" pitchFamily="-111" charset="-128"/>
                <a:cs typeface="ＭＳ Ｐゴシック" pitchFamily="-111" charset="-128"/>
              </a:rPr>
              <a:t>To see the failure of Newtonian physics, take a minute and think about this question, “Why don't atom collapse?” Think about your knowledge of atomic structure. Ernest Rutherford developed the nuclear model of the atom: a tiny dense positively charged nucleus surrounded by a cloud of negatively charged electrons. Why doesn't electrostatic force pull the negatively charged electrons into the nucleus, causing the collapse of atomic structure? Newtonian physics can't explain that.</a:t>
            </a:r>
          </a:p>
          <a:p>
            <a:r>
              <a:rPr lang="en-US" sz="1200" kern="1200" dirty="0" smtClean="0">
                <a:solidFill>
                  <a:schemeClr val="tx1"/>
                </a:solidFill>
                <a:effectLst/>
                <a:latin typeface="Times" pitchFamily="-111" charset="0"/>
                <a:ea typeface="ＭＳ Ｐゴシック" pitchFamily="-111" charset="-128"/>
                <a:cs typeface="ＭＳ Ｐゴシック" pitchFamily="-111" charset="-128"/>
              </a:rPr>
              <a:t> </a:t>
            </a:r>
          </a:p>
          <a:p>
            <a:r>
              <a:rPr lang="en-US" sz="1200" kern="1200" dirty="0" smtClean="0">
                <a:solidFill>
                  <a:schemeClr val="tx1"/>
                </a:solidFill>
                <a:effectLst/>
                <a:latin typeface="Times" pitchFamily="-111" charset="0"/>
                <a:ea typeface="ＭＳ Ｐゴシック" pitchFamily="-111" charset="-128"/>
                <a:cs typeface="ＭＳ Ｐゴシック" pitchFamily="-111" charset="-128"/>
              </a:rPr>
              <a:t>At the turn of the 20th century, three phenomena that could not be explained with Newtonian physics were investigated by a group of very bright European physicists. Their radical explanations led to the development of a new type of physics, a field that would be called quantum mechanics. Not mechanics like the guys who fix cars, but the mechanism by which the world works.</a:t>
            </a:r>
          </a:p>
          <a:p>
            <a:endParaRPr lang="en-US" sz="1200" kern="1200" dirty="0" smtClean="0">
              <a:solidFill>
                <a:schemeClr val="tx1"/>
              </a:solidFill>
              <a:effectLst/>
              <a:latin typeface="Times" pitchFamily="-111" charset="0"/>
              <a:ea typeface="ＭＳ Ｐゴシック" pitchFamily="-111" charset="-128"/>
              <a:cs typeface="ＭＳ Ｐゴシック" pitchFamily="-111" charset="-128"/>
            </a:endParaRPr>
          </a:p>
          <a:p>
            <a:r>
              <a:rPr lang="en-US" sz="1200" kern="1200" dirty="0" smtClean="0">
                <a:solidFill>
                  <a:schemeClr val="tx1"/>
                </a:solidFill>
                <a:effectLst/>
                <a:latin typeface="Times" pitchFamily="-111" charset="0"/>
                <a:ea typeface="ＭＳ Ｐゴシック" pitchFamily="-111" charset="-128"/>
                <a:cs typeface="ＭＳ Ｐゴシック" pitchFamily="-111" charset="-128"/>
              </a:rPr>
              <a:t>These three phenomena are blackbody radiation, the photoelectric effect, and the line spectra produced by pure elements. I’ll tackle these one at a time.</a:t>
            </a:r>
          </a:p>
          <a:p>
            <a:pPr eaLnBrk="1" hangingPunct="1"/>
            <a:endParaRPr lang="en-US" dirty="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6CB32C5-5737-6C40-B5D4-56858F5FD0D8}" type="slidenum">
              <a:rPr lang="en-US">
                <a:latin typeface="Skia" charset="0"/>
              </a:rPr>
              <a:pPr/>
              <a:t>7</a:t>
            </a:fld>
            <a:endParaRPr lang="en-US">
              <a:latin typeface="Skia"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111" charset="-128"/>
                <a:cs typeface="ＭＳ Ｐゴシック" pitchFamily="-111" charset="-128"/>
              </a:rPr>
              <a:t>Most of us have observed this phenomenon: as objects are heated, particularly metal objects, their color changes. A bar of iron is black when it's cool, but as it's heated it turns red, then orange, then yellow, then white, and finally a bluish white when extremely hot. In turn-of-the-century Germany, this phenomenon was of great interest to men who wanted to dominate the lighting industry. They hoped to identify a metal that would glow with a brilliant white color at a relatively low temperature and to understand the relationship between the energy used to heat the metal and the energy emitted as light. However, the relationship between temperature and color could not be explained by classical physics. In 1900, Max Planck found that the blackbody spectrum could be predicted if the energy absorbed or emitted from an object took the form of discrete energy bundles, integral multiples of a constant multiplied by energy’s frequency. Plank's blackbody radiation equation is shown here. You can see that energy can only exist in discontinuous ‘steps’. So energy values are discrete. Planck called these discrete energy bundles quanta.</a:t>
            </a:r>
          </a:p>
          <a:p>
            <a:pPr eaLnBrk="1" hangingPunct="1"/>
            <a:endParaRPr lang="en-US" dirty="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6CB32C5-5737-6C40-B5D4-56858F5FD0D8}" type="slidenum">
              <a:rPr lang="en-US">
                <a:latin typeface="Skia" charset="0"/>
              </a:rPr>
              <a:pPr/>
              <a:t>8</a:t>
            </a:fld>
            <a:endParaRPr lang="en-US">
              <a:latin typeface="Skia"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111" charset="-128"/>
                <a:cs typeface="ＭＳ Ｐゴシック" pitchFamily="-111" charset="-128"/>
              </a:rPr>
              <a:t>The second phenomenon that cannot be explained with Newtonian physics is the photoelectric effect. In 1893, it was observed that when visible or UV light is aimed at a clean metal surface electrons are rejected from that metal surface causing an electric current. Unexpectedly, investigators found that a threshold frequency of light energy was required before electrons could be produced. In 1905, Albert Einstein applied Planck’s idea of quantum to explain the photoelectric effect. Notice that Einstein's equation is almost identical to Planck’s. Einstein called the quantum bundles of light energy that hit the metal surface photons. His equation for the energy of photons is almost identical to Planck’s equation for blackbody radiation. The energy is proportional to a constant, Planck’s constant again, multiplied by the frequency of the light. Today, the photoelectric effect is being used to produce energy from sunlight via photovoltaic panels. Einstein's work confirmed the importance of Planck’s finding of quanta. How do we define quanta? Quanta are discrete amounts of energy proportional in magnitude to the frequency of the radiation they produce.</a:t>
            </a:r>
          </a:p>
          <a:p>
            <a:pPr eaLnBrk="1" hangingPunct="1"/>
            <a:endParaRPr lang="en-US" dirty="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6CB32C5-5737-6C40-B5D4-56858F5FD0D8}" type="slidenum">
              <a:rPr lang="en-US">
                <a:latin typeface="Skia" charset="0"/>
              </a:rPr>
              <a:pPr/>
              <a:t>9</a:t>
            </a:fld>
            <a:endParaRPr lang="en-US">
              <a:latin typeface="Skia"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Times" pitchFamily="-111" charset="0"/>
                <a:ea typeface="ＭＳ Ｐゴシック" pitchFamily="-111" charset="-128"/>
                <a:cs typeface="ＭＳ Ｐゴシック" pitchFamily="-111" charset="-128"/>
              </a:rPr>
              <a:t>The third phenomenon is elemental line spectra. When pure gases are heated to incandescence (until they glow), they emit light at a series of wavelengths characteristic of their atomic identity. These line spectra differ from the continuous spectrum of electromagnetic radiation (seen when light hits a prism) because they are discrete. In other words, only a few wavelengths of light are seen for each element. Why? The lines produced from a gas result from the energy levels of electrons in that gas. In 1913, </a:t>
            </a:r>
            <a:r>
              <a:rPr lang="en-US" sz="1200" kern="1200" dirty="0" err="1" smtClean="0">
                <a:solidFill>
                  <a:schemeClr val="tx1"/>
                </a:solidFill>
                <a:effectLst/>
                <a:latin typeface="Times" pitchFamily="-111" charset="0"/>
                <a:ea typeface="ＭＳ Ｐゴシック" pitchFamily="-111" charset="-128"/>
                <a:cs typeface="ＭＳ Ｐゴシック" pitchFamily="-111" charset="-128"/>
              </a:rPr>
              <a:t>Niels</a:t>
            </a:r>
            <a:r>
              <a:rPr lang="en-US" sz="1200" kern="1200" dirty="0" smtClean="0">
                <a:solidFill>
                  <a:schemeClr val="tx1"/>
                </a:solidFill>
                <a:effectLst/>
                <a:latin typeface="Times" pitchFamily="-111" charset="0"/>
                <a:ea typeface="ＭＳ Ｐゴシック" pitchFamily="-111" charset="-128"/>
                <a:cs typeface="ＭＳ Ｐゴシック" pitchFamily="-111" charset="-128"/>
              </a:rPr>
              <a:t> Bohr hypothesized that the energy states of electrons in atoms were discrete or quantized. In other words, he built on the work of Planck and Einstein but applied the quantum idea to atoms rather than to light. So, electrons exist at quantum energy levels.</a:t>
            </a:r>
          </a:p>
          <a:p>
            <a:pPr eaLnBrk="1" hangingPunct="1"/>
            <a:endParaRPr lang="en-US" dirty="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4A444D-6A67-A242-9613-785897AFF24E}"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34FDB-09B1-BB43-A151-FD1B8BCAD6D8}" type="slidenum">
              <a:rPr lang="en-US" smtClean="0"/>
              <a:t>‹#›</a:t>
            </a:fld>
            <a:endParaRPr lang="en-US"/>
          </a:p>
        </p:txBody>
      </p:sp>
    </p:spTree>
    <p:extLst>
      <p:ext uri="{BB962C8B-B14F-4D97-AF65-F5344CB8AC3E}">
        <p14:creationId xmlns:p14="http://schemas.microsoft.com/office/powerpoint/2010/main" val="4014535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A444D-6A67-A242-9613-785897AFF24E}"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34FDB-09B1-BB43-A151-FD1B8BCAD6D8}" type="slidenum">
              <a:rPr lang="en-US" smtClean="0"/>
              <a:t>‹#›</a:t>
            </a:fld>
            <a:endParaRPr lang="en-US"/>
          </a:p>
        </p:txBody>
      </p:sp>
    </p:spTree>
    <p:extLst>
      <p:ext uri="{BB962C8B-B14F-4D97-AF65-F5344CB8AC3E}">
        <p14:creationId xmlns:p14="http://schemas.microsoft.com/office/powerpoint/2010/main" val="341871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A444D-6A67-A242-9613-785897AFF24E}"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34FDB-09B1-BB43-A151-FD1B8BCAD6D8}" type="slidenum">
              <a:rPr lang="en-US" smtClean="0"/>
              <a:t>‹#›</a:t>
            </a:fld>
            <a:endParaRPr lang="en-US"/>
          </a:p>
        </p:txBody>
      </p:sp>
    </p:spTree>
    <p:extLst>
      <p:ext uri="{BB962C8B-B14F-4D97-AF65-F5344CB8AC3E}">
        <p14:creationId xmlns:p14="http://schemas.microsoft.com/office/powerpoint/2010/main" val="412892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A444D-6A67-A242-9613-785897AFF24E}"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34FDB-09B1-BB43-A151-FD1B8BCAD6D8}" type="slidenum">
              <a:rPr lang="en-US" smtClean="0"/>
              <a:t>‹#›</a:t>
            </a:fld>
            <a:endParaRPr lang="en-US"/>
          </a:p>
        </p:txBody>
      </p:sp>
    </p:spTree>
    <p:extLst>
      <p:ext uri="{BB962C8B-B14F-4D97-AF65-F5344CB8AC3E}">
        <p14:creationId xmlns:p14="http://schemas.microsoft.com/office/powerpoint/2010/main" val="282173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4A444D-6A67-A242-9613-785897AFF24E}" type="datetimeFigureOut">
              <a:rPr lang="en-US" smtClean="0"/>
              <a:t>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34FDB-09B1-BB43-A151-FD1B8BCAD6D8}" type="slidenum">
              <a:rPr lang="en-US" smtClean="0"/>
              <a:t>‹#›</a:t>
            </a:fld>
            <a:endParaRPr lang="en-US"/>
          </a:p>
        </p:txBody>
      </p:sp>
    </p:spTree>
    <p:extLst>
      <p:ext uri="{BB962C8B-B14F-4D97-AF65-F5344CB8AC3E}">
        <p14:creationId xmlns:p14="http://schemas.microsoft.com/office/powerpoint/2010/main" val="64604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4A444D-6A67-A242-9613-785897AFF24E}"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34FDB-09B1-BB43-A151-FD1B8BCAD6D8}" type="slidenum">
              <a:rPr lang="en-US" smtClean="0"/>
              <a:t>‹#›</a:t>
            </a:fld>
            <a:endParaRPr lang="en-US"/>
          </a:p>
        </p:txBody>
      </p:sp>
    </p:spTree>
    <p:extLst>
      <p:ext uri="{BB962C8B-B14F-4D97-AF65-F5344CB8AC3E}">
        <p14:creationId xmlns:p14="http://schemas.microsoft.com/office/powerpoint/2010/main" val="1629326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4A444D-6A67-A242-9613-785897AFF24E}" type="datetimeFigureOut">
              <a:rPr lang="en-US" smtClean="0"/>
              <a:t>1/14/18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34FDB-09B1-BB43-A151-FD1B8BCAD6D8}" type="slidenum">
              <a:rPr lang="en-US" smtClean="0"/>
              <a:t>‹#›</a:t>
            </a:fld>
            <a:endParaRPr lang="en-US"/>
          </a:p>
        </p:txBody>
      </p:sp>
    </p:spTree>
    <p:extLst>
      <p:ext uri="{BB962C8B-B14F-4D97-AF65-F5344CB8AC3E}">
        <p14:creationId xmlns:p14="http://schemas.microsoft.com/office/powerpoint/2010/main" val="180155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4A444D-6A67-A242-9613-785897AFF24E}" type="datetimeFigureOut">
              <a:rPr lang="en-US" smtClean="0"/>
              <a:t>1/14/18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34FDB-09B1-BB43-A151-FD1B8BCAD6D8}" type="slidenum">
              <a:rPr lang="en-US" smtClean="0"/>
              <a:t>‹#›</a:t>
            </a:fld>
            <a:endParaRPr lang="en-US"/>
          </a:p>
        </p:txBody>
      </p:sp>
    </p:spTree>
    <p:extLst>
      <p:ext uri="{BB962C8B-B14F-4D97-AF65-F5344CB8AC3E}">
        <p14:creationId xmlns:p14="http://schemas.microsoft.com/office/powerpoint/2010/main" val="85028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A444D-6A67-A242-9613-785897AFF24E}" type="datetimeFigureOut">
              <a:rPr lang="en-US" smtClean="0"/>
              <a:t>1/14/18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34FDB-09B1-BB43-A151-FD1B8BCAD6D8}" type="slidenum">
              <a:rPr lang="en-US" smtClean="0"/>
              <a:t>‹#›</a:t>
            </a:fld>
            <a:endParaRPr lang="en-US"/>
          </a:p>
        </p:txBody>
      </p:sp>
    </p:spTree>
    <p:extLst>
      <p:ext uri="{BB962C8B-B14F-4D97-AF65-F5344CB8AC3E}">
        <p14:creationId xmlns:p14="http://schemas.microsoft.com/office/powerpoint/2010/main" val="88439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A444D-6A67-A242-9613-785897AFF24E}"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34FDB-09B1-BB43-A151-FD1B8BCAD6D8}" type="slidenum">
              <a:rPr lang="en-US" smtClean="0"/>
              <a:t>‹#›</a:t>
            </a:fld>
            <a:endParaRPr lang="en-US"/>
          </a:p>
        </p:txBody>
      </p:sp>
    </p:spTree>
    <p:extLst>
      <p:ext uri="{BB962C8B-B14F-4D97-AF65-F5344CB8AC3E}">
        <p14:creationId xmlns:p14="http://schemas.microsoft.com/office/powerpoint/2010/main" val="2931163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A444D-6A67-A242-9613-785897AFF24E}" type="datetimeFigureOut">
              <a:rPr lang="en-US" smtClean="0"/>
              <a:t>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34FDB-09B1-BB43-A151-FD1B8BCAD6D8}" type="slidenum">
              <a:rPr lang="en-US" smtClean="0"/>
              <a:t>‹#›</a:t>
            </a:fld>
            <a:endParaRPr lang="en-US"/>
          </a:p>
        </p:txBody>
      </p:sp>
    </p:spTree>
    <p:extLst>
      <p:ext uri="{BB962C8B-B14F-4D97-AF65-F5344CB8AC3E}">
        <p14:creationId xmlns:p14="http://schemas.microsoft.com/office/powerpoint/2010/main" val="20464882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A444D-6A67-A242-9613-785897AFF24E}" type="datetimeFigureOut">
              <a:rPr lang="en-US" smtClean="0"/>
              <a:t>1/14/18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34FDB-09B1-BB43-A151-FD1B8BCAD6D8}" type="slidenum">
              <a:rPr lang="en-US" smtClean="0"/>
              <a:t>‹#›</a:t>
            </a:fld>
            <a:endParaRPr lang="en-US"/>
          </a:p>
        </p:txBody>
      </p:sp>
    </p:spTree>
    <p:extLst>
      <p:ext uri="{BB962C8B-B14F-4D97-AF65-F5344CB8AC3E}">
        <p14:creationId xmlns:p14="http://schemas.microsoft.com/office/powerpoint/2010/main" val="308999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jp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jp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jp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jp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jp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1.xml"/><Relationship Id="rId5" Type="http://schemas.openxmlformats.org/officeDocument/2006/relationships/image" Target="../media/image1.png"/><Relationship Id="rId6" Type="http://schemas.openxmlformats.org/officeDocument/2006/relationships/image" Target="../media/image16.jpg"/><Relationship Id="rId7" Type="http://schemas.openxmlformats.org/officeDocument/2006/relationships/image" Target="../media/image17.png"/><Relationship Id="rId1" Type="http://schemas.microsoft.com/office/2007/relationships/media" Target="../media/media1.wav"/><Relationship Id="rId2" Type="http://schemas.openxmlformats.org/officeDocument/2006/relationships/audio" Target="../media/media1.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3428"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1" name="TextBox 40"/>
          <p:cNvSpPr txBox="1"/>
          <p:nvPr/>
        </p:nvSpPr>
        <p:spPr>
          <a:xfrm>
            <a:off x="1519491" y="2514600"/>
            <a:ext cx="6317906" cy="1754327"/>
          </a:xfrm>
          <a:prstGeom prst="rect">
            <a:avLst/>
          </a:prstGeom>
          <a:noFill/>
        </p:spPr>
        <p:txBody>
          <a:bodyPr wrap="none">
            <a:spAutoFit/>
          </a:bodyPr>
          <a:lstStyle/>
          <a:p>
            <a:pPr algn="ctr">
              <a:defRPr/>
            </a:pPr>
            <a:r>
              <a:rPr lang="en-US" sz="3600" b="1" i="1" dirty="0">
                <a:latin typeface="Candara"/>
                <a:cs typeface="Candara"/>
              </a:rPr>
              <a:t>Models of the a</a:t>
            </a:r>
            <a:r>
              <a:rPr lang="en-US" sz="3600" b="1" i="1" dirty="0" smtClean="0">
                <a:latin typeface="Candara"/>
                <a:cs typeface="Candara"/>
              </a:rPr>
              <a:t>tom:</a:t>
            </a:r>
            <a:endParaRPr lang="en-US" sz="3600" i="1" dirty="0">
              <a:solidFill>
                <a:srgbClr val="0000FF"/>
              </a:solidFill>
              <a:latin typeface="Candara"/>
              <a:cs typeface="Candara"/>
            </a:endParaRPr>
          </a:p>
          <a:p>
            <a:pPr algn="ctr">
              <a:defRPr/>
            </a:pPr>
            <a:r>
              <a:rPr lang="en-US" sz="3600" b="1" i="1" dirty="0">
                <a:latin typeface="Candara"/>
                <a:cs typeface="Candara"/>
              </a:rPr>
              <a:t>n</a:t>
            </a:r>
            <a:r>
              <a:rPr lang="en-US" sz="3600" b="1" i="1" dirty="0" smtClean="0">
                <a:latin typeface="Candara"/>
                <a:cs typeface="Candara"/>
              </a:rPr>
              <a:t>uclear to </a:t>
            </a:r>
            <a:r>
              <a:rPr lang="en-US" sz="3600" b="1" i="1" dirty="0">
                <a:latin typeface="Candara"/>
                <a:cs typeface="Candara"/>
              </a:rPr>
              <a:t>q</a:t>
            </a:r>
            <a:r>
              <a:rPr lang="en-US" sz="3600" b="1" i="1" dirty="0" smtClean="0">
                <a:latin typeface="Candara"/>
                <a:cs typeface="Candara"/>
              </a:rPr>
              <a:t>uantum </a:t>
            </a:r>
            <a:r>
              <a:rPr lang="en-US" sz="3600" b="1" i="1" dirty="0">
                <a:latin typeface="Candara"/>
                <a:cs typeface="Candara"/>
              </a:rPr>
              <a:t>m</a:t>
            </a:r>
            <a:r>
              <a:rPr lang="en-US" sz="3600" b="1" i="1" dirty="0" smtClean="0">
                <a:latin typeface="Candara"/>
                <a:cs typeface="Candara"/>
              </a:rPr>
              <a:t>echanical</a:t>
            </a:r>
            <a:br>
              <a:rPr lang="en-US" sz="3600" b="1" i="1" dirty="0" smtClean="0">
                <a:latin typeface="Candara"/>
                <a:cs typeface="Candara"/>
              </a:rPr>
            </a:br>
            <a:endParaRPr lang="en-US" sz="3600" i="1" dirty="0">
              <a:solidFill>
                <a:srgbClr val="0000FF"/>
              </a:solidFill>
              <a:latin typeface="Candara"/>
              <a:cs typeface="Candara"/>
            </a:endParaRPr>
          </a:p>
        </p:txBody>
      </p:sp>
      <p:sp>
        <p:nvSpPr>
          <p:cNvPr id="5"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CHE2060 Topic 1: Atoms, orbitals &amp; bonding</a:t>
            </a:r>
            <a:endParaRPr lang="en-US" sz="2800" dirty="0">
              <a:solidFill>
                <a:srgbClr val="0000FF"/>
              </a:solidFill>
              <a:latin typeface="Candara" charset="0"/>
              <a:ea typeface="Candara" charset="0"/>
              <a:cs typeface="Candara" charset="0"/>
            </a:endParaRPr>
          </a:p>
        </p:txBody>
      </p:sp>
    </p:spTree>
    <p:extLst>
      <p:ext uri="{BB962C8B-B14F-4D97-AF65-F5344CB8AC3E}">
        <p14:creationId xmlns:p14="http://schemas.microsoft.com/office/powerpoint/2010/main" val="13869520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95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 name="Text Box 2"/>
          <p:cNvSpPr txBox="1">
            <a:spLocks noChangeArrowheads="1"/>
          </p:cNvSpPr>
          <p:nvPr/>
        </p:nvSpPr>
        <p:spPr bwMode="auto">
          <a:xfrm>
            <a:off x="457200" y="242887"/>
            <a:ext cx="4403770" cy="523220"/>
          </a:xfrm>
          <a:prstGeom prst="rect">
            <a:avLst/>
          </a:prstGeom>
          <a:noFill/>
          <a:ln w="9525">
            <a:noFill/>
            <a:miter lim="800000"/>
            <a:headEnd/>
            <a:tailEnd/>
          </a:ln>
        </p:spPr>
        <p:txBody>
          <a:bodyPr wrap="none">
            <a:prstTxWarp prst="textNoShape">
              <a:avLst/>
            </a:prstTxWarp>
            <a:spAutoFit/>
          </a:bodyPr>
          <a:lstStyle/>
          <a:p>
            <a:r>
              <a:rPr lang="en-US" sz="2800" b="1" dirty="0">
                <a:solidFill>
                  <a:srgbClr val="0000FF"/>
                </a:solidFill>
                <a:latin typeface="Candara"/>
              </a:rPr>
              <a:t>L</a:t>
            </a:r>
            <a:r>
              <a:rPr lang="en-US" sz="2800" b="1" dirty="0" smtClean="0">
                <a:solidFill>
                  <a:srgbClr val="0000FF"/>
                </a:solidFill>
                <a:latin typeface="Candara"/>
              </a:rPr>
              <a:t>ine spectra of deep winter</a:t>
            </a:r>
            <a:endParaRPr lang="en-US" sz="2800" b="1" dirty="0">
              <a:solidFill>
                <a:srgbClr val="0000FF"/>
              </a:solidFill>
              <a:latin typeface="Candara"/>
            </a:endParaRPr>
          </a:p>
        </p:txBody>
      </p:sp>
      <p:sp>
        <p:nvSpPr>
          <p:cNvPr id="5" name="Text Box 5"/>
          <p:cNvSpPr txBox="1">
            <a:spLocks noChangeArrowheads="1"/>
          </p:cNvSpPr>
          <p:nvPr/>
        </p:nvSpPr>
        <p:spPr bwMode="auto">
          <a:xfrm>
            <a:off x="453197" y="875118"/>
            <a:ext cx="8690803" cy="1015663"/>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The aurora borealis occurs when solar wind and </a:t>
            </a:r>
            <a:r>
              <a:rPr lang="en-US" sz="2000" dirty="0" err="1" smtClean="0">
                <a:latin typeface="Candara"/>
              </a:rPr>
              <a:t>magnetospheric</a:t>
            </a:r>
            <a:r>
              <a:rPr lang="en-US" sz="2000" dirty="0" smtClean="0">
                <a:latin typeface="Candara"/>
              </a:rPr>
              <a:t> </a:t>
            </a:r>
            <a:br>
              <a:rPr lang="en-US" sz="2000" dirty="0" smtClean="0">
                <a:latin typeface="Candara"/>
              </a:rPr>
            </a:br>
            <a:r>
              <a:rPr lang="en-US" sz="2000" dirty="0" smtClean="0">
                <a:latin typeface="Candara"/>
              </a:rPr>
              <a:t>plasma lose energy, hit Earth’s atmosphere and excite atmospheric molecules. </a:t>
            </a:r>
            <a:br>
              <a:rPr lang="en-US" sz="2000" dirty="0" smtClean="0">
                <a:latin typeface="Candara"/>
              </a:rPr>
            </a:br>
            <a:r>
              <a:rPr lang="en-US" sz="2000" dirty="0" smtClean="0">
                <a:latin typeface="Candara"/>
              </a:rPr>
              <a:t>The energy lost upon return to ground state produces the colors of the aurora.</a:t>
            </a:r>
            <a:endParaRPr lang="en-US" sz="2000" i="1" dirty="0" smtClean="0">
              <a:latin typeface="Candara"/>
            </a:endParaRPr>
          </a:p>
        </p:txBody>
      </p:sp>
      <p:pic>
        <p:nvPicPr>
          <p:cNvPr id="6" name="Picture 5" descr="atom_oxygen_emit_spect_aurora_1.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0" y="1955799"/>
            <a:ext cx="7543800" cy="4866968"/>
          </a:xfrm>
          <a:prstGeom prst="rect">
            <a:avLst/>
          </a:prstGeom>
        </p:spPr>
      </p:pic>
      <p:sp>
        <p:nvSpPr>
          <p:cNvPr id="7" name="TextBox 6"/>
          <p:cNvSpPr txBox="1"/>
          <p:nvPr/>
        </p:nvSpPr>
        <p:spPr>
          <a:xfrm>
            <a:off x="840115" y="6400800"/>
            <a:ext cx="1903085" cy="307777"/>
          </a:xfrm>
          <a:prstGeom prst="rect">
            <a:avLst/>
          </a:prstGeom>
          <a:solidFill>
            <a:schemeClr val="bg1"/>
          </a:solidFill>
        </p:spPr>
        <p:txBody>
          <a:bodyPr wrap="none" rtlCol="0">
            <a:spAutoFit/>
          </a:bodyPr>
          <a:lstStyle/>
          <a:p>
            <a:r>
              <a:rPr lang="en-US" sz="1400" dirty="0" smtClean="0">
                <a:latin typeface="Candara"/>
                <a:cs typeface="Candara"/>
              </a:rPr>
              <a:t>windows2universe.org</a:t>
            </a:r>
            <a:endParaRPr lang="en-US" sz="1400" dirty="0">
              <a:latin typeface="Candara"/>
              <a:cs typeface="Candara"/>
            </a:endParaRPr>
          </a:p>
        </p:txBody>
      </p:sp>
    </p:spTree>
    <p:extLst>
      <p:ext uri="{BB962C8B-B14F-4D97-AF65-F5344CB8AC3E}">
        <p14:creationId xmlns:p14="http://schemas.microsoft.com/office/powerpoint/2010/main" val="5274345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95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 name="Text Box 2"/>
          <p:cNvSpPr txBox="1">
            <a:spLocks noChangeArrowheads="1"/>
          </p:cNvSpPr>
          <p:nvPr/>
        </p:nvSpPr>
        <p:spPr bwMode="auto">
          <a:xfrm>
            <a:off x="423863" y="228600"/>
            <a:ext cx="7279857"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FF"/>
                </a:solidFill>
                <a:latin typeface="Candara"/>
              </a:rPr>
              <a:t>Yea, but is this quantum stuff really relevant?</a:t>
            </a:r>
            <a:endParaRPr lang="en-US" sz="2800" b="1" dirty="0">
              <a:solidFill>
                <a:srgbClr val="0000FF"/>
              </a:solidFill>
              <a:latin typeface="Candara"/>
            </a:endParaRPr>
          </a:p>
        </p:txBody>
      </p:sp>
      <p:sp>
        <p:nvSpPr>
          <p:cNvPr id="5" name="Text Box 5"/>
          <p:cNvSpPr txBox="1">
            <a:spLocks noChangeArrowheads="1"/>
          </p:cNvSpPr>
          <p:nvPr/>
        </p:nvSpPr>
        <p:spPr bwMode="auto">
          <a:xfrm>
            <a:off x="533400" y="1755318"/>
            <a:ext cx="8374486" cy="2062103"/>
          </a:xfrm>
          <a:prstGeom prst="rect">
            <a:avLst/>
          </a:prstGeom>
          <a:noFill/>
          <a:ln w="9525">
            <a:noFill/>
            <a:miter lim="800000"/>
            <a:headEnd/>
            <a:tailEnd/>
          </a:ln>
        </p:spPr>
        <p:txBody>
          <a:bodyPr wrap="square">
            <a:prstTxWarp prst="textNoShape">
              <a:avLst/>
            </a:prstTxWarp>
            <a:spAutoFit/>
          </a:bodyPr>
          <a:lstStyle/>
          <a:p>
            <a:r>
              <a:rPr lang="en-US" sz="2000" u="sng" dirty="0" smtClean="0">
                <a:latin typeface="Candara"/>
              </a:rPr>
              <a:t>Yep</a:t>
            </a:r>
            <a:r>
              <a:rPr lang="en-US" sz="2000" dirty="0" smtClean="0">
                <a:latin typeface="Candara"/>
              </a:rPr>
              <a:t>, we’re about to look at the development of the </a:t>
            </a:r>
            <a:r>
              <a:rPr lang="en-US" sz="2000" b="1" dirty="0" smtClean="0">
                <a:latin typeface="Candara"/>
              </a:rPr>
              <a:t>quantum mechanical </a:t>
            </a:r>
            <a:r>
              <a:rPr lang="en-US" sz="2000" dirty="0" smtClean="0">
                <a:latin typeface="Candara"/>
              </a:rPr>
              <a:t>behavior of the atom, </a:t>
            </a:r>
            <a:r>
              <a:rPr lang="en-US" sz="2000" i="1" dirty="0" smtClean="0">
                <a:latin typeface="Candara"/>
              </a:rPr>
              <a:t>a theoretical framework that expresses the behavior of matter at the atomic scale.</a:t>
            </a:r>
            <a:endParaRPr lang="en-US" sz="2000" dirty="0" smtClean="0">
              <a:latin typeface="Candara"/>
            </a:endParaRPr>
          </a:p>
          <a:p>
            <a:endParaRPr lang="en-US" sz="800" dirty="0">
              <a:latin typeface="Candara"/>
            </a:endParaRPr>
          </a:p>
          <a:p>
            <a:r>
              <a:rPr lang="en-US" sz="2000" dirty="0" smtClean="0">
                <a:latin typeface="Candara"/>
              </a:rPr>
              <a:t>Quantum mechanics now plays critical roles in </a:t>
            </a:r>
            <a:r>
              <a:rPr lang="en-US" sz="2000" b="1" dirty="0" smtClean="0">
                <a:latin typeface="Candara"/>
              </a:rPr>
              <a:t>science</a:t>
            </a:r>
            <a:r>
              <a:rPr lang="en-US" sz="2000" dirty="0" smtClean="0">
                <a:latin typeface="Candara"/>
              </a:rPr>
              <a:t>, </a:t>
            </a:r>
            <a:r>
              <a:rPr lang="en-US" sz="2000" b="1" dirty="0" smtClean="0">
                <a:latin typeface="Candara"/>
              </a:rPr>
              <a:t>medicine</a:t>
            </a:r>
            <a:r>
              <a:rPr lang="en-US" sz="2000" dirty="0" smtClean="0">
                <a:latin typeface="Candara"/>
              </a:rPr>
              <a:t>, </a:t>
            </a:r>
            <a:r>
              <a:rPr lang="en-US" sz="2000" b="1" dirty="0" smtClean="0">
                <a:latin typeface="Candara"/>
              </a:rPr>
              <a:t>engineering</a:t>
            </a:r>
            <a:r>
              <a:rPr lang="en-US" sz="2000" dirty="0" smtClean="0">
                <a:latin typeface="Candara"/>
              </a:rPr>
              <a:t> and </a:t>
            </a:r>
            <a:r>
              <a:rPr lang="en-US" sz="2000" b="1" dirty="0" smtClean="0">
                <a:latin typeface="Candara"/>
              </a:rPr>
              <a:t>technology</a:t>
            </a:r>
            <a:r>
              <a:rPr lang="en-US" sz="2000" dirty="0" smtClean="0">
                <a:latin typeface="Candara"/>
              </a:rPr>
              <a:t>. This model has correctly predicted the behavior of matter at the atomic level across disciplines.</a:t>
            </a:r>
          </a:p>
        </p:txBody>
      </p:sp>
      <p:sp>
        <p:nvSpPr>
          <p:cNvPr id="6" name="Text Box 5"/>
          <p:cNvSpPr txBox="1">
            <a:spLocks noChangeArrowheads="1"/>
          </p:cNvSpPr>
          <p:nvPr/>
        </p:nvSpPr>
        <p:spPr bwMode="auto">
          <a:xfrm>
            <a:off x="464715" y="957645"/>
            <a:ext cx="7365050" cy="70788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Does all this quantum stuff really matter outside of the classroom and lab?</a:t>
            </a:r>
          </a:p>
        </p:txBody>
      </p:sp>
      <p:sp>
        <p:nvSpPr>
          <p:cNvPr id="7" name="Text Box 5"/>
          <p:cNvSpPr txBox="1">
            <a:spLocks noChangeArrowheads="1"/>
          </p:cNvSpPr>
          <p:nvPr/>
        </p:nvSpPr>
        <p:spPr bwMode="auto">
          <a:xfrm>
            <a:off x="551650" y="4510597"/>
            <a:ext cx="3206111" cy="1323439"/>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It’s estimated that quantum mechanics is involved in </a:t>
            </a:r>
            <a:br>
              <a:rPr lang="en-US" sz="2000" dirty="0" smtClean="0">
                <a:latin typeface="Candara"/>
              </a:rPr>
            </a:br>
            <a:r>
              <a:rPr lang="en-US" sz="2000" b="1" dirty="0" smtClean="0">
                <a:latin typeface="Candara"/>
              </a:rPr>
              <a:t>30% of the US gross domestic product</a:t>
            </a:r>
            <a:r>
              <a:rPr lang="en-US" sz="2000" dirty="0" smtClean="0">
                <a:latin typeface="Candara"/>
              </a:rPr>
              <a:t>.</a:t>
            </a:r>
          </a:p>
        </p:txBody>
      </p:sp>
      <p:pic>
        <p:nvPicPr>
          <p:cNvPr id="8" name="Picture 7" descr="money.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14882" y="3928884"/>
            <a:ext cx="4927977" cy="2771987"/>
          </a:xfrm>
          <a:prstGeom prst="rect">
            <a:avLst/>
          </a:prstGeom>
        </p:spPr>
      </p:pic>
    </p:spTree>
    <p:extLst>
      <p:ext uri="{BB962C8B-B14F-4D97-AF65-F5344CB8AC3E}">
        <p14:creationId xmlns:p14="http://schemas.microsoft.com/office/powerpoint/2010/main" val="3547737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95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 name="Text Box 2"/>
          <p:cNvSpPr txBox="1">
            <a:spLocks noChangeArrowheads="1"/>
          </p:cNvSpPr>
          <p:nvPr/>
        </p:nvSpPr>
        <p:spPr bwMode="auto">
          <a:xfrm>
            <a:off x="423863" y="228600"/>
            <a:ext cx="2891211" cy="523220"/>
          </a:xfrm>
          <a:prstGeom prst="rect">
            <a:avLst/>
          </a:prstGeom>
          <a:noFill/>
          <a:ln w="9525">
            <a:noFill/>
            <a:miter lim="800000"/>
            <a:headEnd/>
            <a:tailEnd/>
          </a:ln>
        </p:spPr>
        <p:txBody>
          <a:bodyPr wrap="none">
            <a:prstTxWarp prst="textNoShape">
              <a:avLst/>
            </a:prstTxWarp>
            <a:spAutoFit/>
          </a:bodyPr>
          <a:lstStyle/>
          <a:p>
            <a:r>
              <a:rPr lang="en-US" sz="2800" b="1" i="1" dirty="0" smtClean="0">
                <a:solidFill>
                  <a:srgbClr val="0000FF"/>
                </a:solidFill>
                <a:latin typeface="Candara"/>
              </a:rPr>
              <a:t>Back to the atom!</a:t>
            </a:r>
            <a:endParaRPr lang="en-US" sz="2800" b="1" i="1" dirty="0">
              <a:solidFill>
                <a:srgbClr val="0000FF"/>
              </a:solidFill>
              <a:latin typeface="Candara"/>
            </a:endParaRPr>
          </a:p>
        </p:txBody>
      </p:sp>
      <p:sp>
        <p:nvSpPr>
          <p:cNvPr id="5" name="Text Box 5"/>
          <p:cNvSpPr txBox="1">
            <a:spLocks noChangeArrowheads="1"/>
          </p:cNvSpPr>
          <p:nvPr/>
        </p:nvSpPr>
        <p:spPr bwMode="auto">
          <a:xfrm>
            <a:off x="457200" y="1956338"/>
            <a:ext cx="8451790" cy="1323439"/>
          </a:xfrm>
          <a:prstGeom prst="rect">
            <a:avLst/>
          </a:prstGeom>
          <a:noFill/>
          <a:ln w="9525">
            <a:noFill/>
            <a:miter lim="800000"/>
            <a:headEnd/>
            <a:tailEnd/>
          </a:ln>
        </p:spPr>
        <p:txBody>
          <a:bodyPr wrap="square">
            <a:prstTxWarp prst="textNoShape">
              <a:avLst/>
            </a:prstTxWarp>
            <a:spAutoFit/>
          </a:bodyPr>
          <a:lstStyle/>
          <a:p>
            <a:r>
              <a:rPr lang="en-US" sz="2000" i="1" dirty="0" smtClean="0">
                <a:latin typeface="Candara"/>
              </a:rPr>
              <a:t>But the planetary model already had problems:</a:t>
            </a:r>
          </a:p>
          <a:p>
            <a:pPr marL="342900" indent="-342900">
              <a:buFont typeface="Arial"/>
              <a:buChar char="•"/>
            </a:pPr>
            <a:r>
              <a:rPr lang="en-US" sz="2000" dirty="0" smtClean="0">
                <a:latin typeface="Candara"/>
              </a:rPr>
              <a:t>Electrons orbiting the nucleus would be accelerating and therefore emitting energy like radio signals; &amp;</a:t>
            </a:r>
          </a:p>
          <a:p>
            <a:pPr marL="342900" indent="-342900">
              <a:buFont typeface="Arial"/>
              <a:buChar char="•"/>
            </a:pPr>
            <a:r>
              <a:rPr lang="en-US" sz="2000" dirty="0" smtClean="0">
                <a:latin typeface="Candara"/>
              </a:rPr>
              <a:t>As energy is emitted it is lost, and the electron would spiral in and crash.</a:t>
            </a:r>
          </a:p>
        </p:txBody>
      </p:sp>
      <p:pic>
        <p:nvPicPr>
          <p:cNvPr id="6" name="Picture 5" descr="cm2l7aimage3.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18972" y="3546477"/>
            <a:ext cx="6083300" cy="3314700"/>
          </a:xfrm>
          <a:prstGeom prst="rect">
            <a:avLst/>
          </a:prstGeom>
        </p:spPr>
      </p:pic>
      <p:sp>
        <p:nvSpPr>
          <p:cNvPr id="7" name="TextBox 6"/>
          <p:cNvSpPr txBox="1"/>
          <p:nvPr/>
        </p:nvSpPr>
        <p:spPr>
          <a:xfrm>
            <a:off x="667756" y="4844792"/>
            <a:ext cx="1542397" cy="646331"/>
          </a:xfrm>
          <a:prstGeom prst="rect">
            <a:avLst/>
          </a:prstGeom>
          <a:noFill/>
        </p:spPr>
        <p:txBody>
          <a:bodyPr wrap="none" rtlCol="0">
            <a:spAutoFit/>
          </a:bodyPr>
          <a:lstStyle/>
          <a:p>
            <a:r>
              <a:rPr lang="en-US" i="1" dirty="0" smtClean="0"/>
              <a:t>the nuclear</a:t>
            </a:r>
            <a:br>
              <a:rPr lang="en-US" i="1" dirty="0" smtClean="0"/>
            </a:br>
            <a:r>
              <a:rPr lang="en-US" i="1" dirty="0" smtClean="0"/>
              <a:t>“death spiral”</a:t>
            </a:r>
            <a:endParaRPr lang="en-US" i="1" dirty="0"/>
          </a:p>
        </p:txBody>
      </p:sp>
      <p:sp>
        <p:nvSpPr>
          <p:cNvPr id="8" name="Text Box 5"/>
          <p:cNvSpPr txBox="1">
            <a:spLocks noChangeArrowheads="1"/>
          </p:cNvSpPr>
          <p:nvPr/>
        </p:nvSpPr>
        <p:spPr bwMode="auto">
          <a:xfrm>
            <a:off x="438528" y="968375"/>
            <a:ext cx="8095872" cy="70788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We left off at the planetary model of the atom developed by </a:t>
            </a:r>
            <a:r>
              <a:rPr lang="en-US" sz="2000" dirty="0" err="1" smtClean="0">
                <a:latin typeface="Candara"/>
              </a:rPr>
              <a:t>Hantaro</a:t>
            </a:r>
            <a:r>
              <a:rPr lang="en-US" sz="2000" dirty="0" smtClean="0">
                <a:latin typeface="Candara"/>
              </a:rPr>
              <a:t> </a:t>
            </a:r>
            <a:r>
              <a:rPr lang="en-US" sz="2000" dirty="0" err="1" smtClean="0">
                <a:latin typeface="Candara"/>
              </a:rPr>
              <a:t>Nagaoka</a:t>
            </a:r>
            <a:r>
              <a:rPr lang="en-US" sz="2000" dirty="0" smtClean="0">
                <a:latin typeface="Candara"/>
              </a:rPr>
              <a:t> in 1903 and was considered in Rutherford’s nuclear model paper.</a:t>
            </a:r>
          </a:p>
        </p:txBody>
      </p:sp>
    </p:spTree>
    <p:extLst>
      <p:ext uri="{BB962C8B-B14F-4D97-AF65-F5344CB8AC3E}">
        <p14:creationId xmlns:p14="http://schemas.microsoft.com/office/powerpoint/2010/main" val="467811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95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 name="Text Box 2"/>
          <p:cNvSpPr txBox="1">
            <a:spLocks noChangeArrowheads="1"/>
          </p:cNvSpPr>
          <p:nvPr/>
        </p:nvSpPr>
        <p:spPr bwMode="auto">
          <a:xfrm>
            <a:off x="423863" y="228600"/>
            <a:ext cx="5269366"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FF"/>
                </a:solidFill>
                <a:latin typeface="Candara"/>
              </a:rPr>
              <a:t>Bohr </a:t>
            </a:r>
            <a:r>
              <a:rPr lang="en-US" sz="2800" b="1" i="1" dirty="0" smtClean="0">
                <a:solidFill>
                  <a:srgbClr val="0000FF"/>
                </a:solidFill>
                <a:latin typeface="Candara"/>
              </a:rPr>
              <a:t>(temporarily)</a:t>
            </a:r>
            <a:r>
              <a:rPr lang="en-US" sz="2800" b="1" dirty="0" smtClean="0">
                <a:solidFill>
                  <a:srgbClr val="0000FF"/>
                </a:solidFill>
                <a:latin typeface="Candara"/>
              </a:rPr>
              <a:t> to the rescue!</a:t>
            </a:r>
            <a:endParaRPr lang="en-US" sz="2800" b="1" dirty="0">
              <a:solidFill>
                <a:srgbClr val="0000FF"/>
              </a:solidFill>
              <a:latin typeface="Candara"/>
            </a:endParaRPr>
          </a:p>
        </p:txBody>
      </p:sp>
      <p:sp>
        <p:nvSpPr>
          <p:cNvPr id="5" name="Text Box 5"/>
          <p:cNvSpPr txBox="1">
            <a:spLocks noChangeArrowheads="1"/>
          </p:cNvSpPr>
          <p:nvPr/>
        </p:nvSpPr>
        <p:spPr bwMode="auto">
          <a:xfrm>
            <a:off x="438528" y="892175"/>
            <a:ext cx="7469796" cy="70788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In 1913, Bohr applied what he’d learned about the quantum nature of elemental line spectra to the atom.</a:t>
            </a:r>
          </a:p>
        </p:txBody>
      </p:sp>
      <p:sp>
        <p:nvSpPr>
          <p:cNvPr id="7" name="Text Box 5"/>
          <p:cNvSpPr txBox="1">
            <a:spLocks noChangeArrowheads="1"/>
          </p:cNvSpPr>
          <p:nvPr/>
        </p:nvSpPr>
        <p:spPr bwMode="auto">
          <a:xfrm>
            <a:off x="533400" y="1699278"/>
            <a:ext cx="8451790" cy="163121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Bohr’s modified planetary model assigned </a:t>
            </a:r>
            <a:r>
              <a:rPr lang="en-US" sz="2000" b="1" dirty="0" smtClean="0">
                <a:latin typeface="Candara"/>
              </a:rPr>
              <a:t>quantum energy levels </a:t>
            </a:r>
            <a:r>
              <a:rPr lang="en-US" sz="2000" dirty="0" smtClean="0">
                <a:latin typeface="Candara"/>
              </a:rPr>
              <a:t>to electrons. </a:t>
            </a:r>
            <a:endParaRPr lang="en-US" sz="2000" dirty="0">
              <a:latin typeface="Candara"/>
            </a:endParaRPr>
          </a:p>
          <a:p>
            <a:pPr marL="342900" indent="-342900">
              <a:buFont typeface="Arial"/>
              <a:buChar char="•"/>
            </a:pPr>
            <a:r>
              <a:rPr lang="en-US" sz="2000" dirty="0" smtClean="0">
                <a:latin typeface="Candara"/>
              </a:rPr>
              <a:t>Since these levels had to be maintained, electrons could not lose energy,</a:t>
            </a:r>
          </a:p>
          <a:p>
            <a:pPr marL="342900" indent="-342900">
              <a:buFont typeface="Arial"/>
              <a:buChar char="•"/>
            </a:pPr>
            <a:r>
              <a:rPr lang="en-US" sz="2000" dirty="0" smtClean="0">
                <a:latin typeface="Candara"/>
              </a:rPr>
              <a:t>..would not emit energy, and</a:t>
            </a:r>
          </a:p>
          <a:p>
            <a:pPr marL="342900" indent="-342900">
              <a:buFont typeface="Arial"/>
              <a:buChar char="•"/>
            </a:pPr>
            <a:r>
              <a:rPr lang="en-US" sz="2000" dirty="0" smtClean="0">
                <a:latin typeface="Candara"/>
              </a:rPr>
              <a:t>..would not spiral in and crash.</a:t>
            </a:r>
          </a:p>
        </p:txBody>
      </p:sp>
      <p:sp>
        <p:nvSpPr>
          <p:cNvPr id="8" name="Text Box 5"/>
          <p:cNvSpPr txBox="1">
            <a:spLocks noChangeArrowheads="1"/>
          </p:cNvSpPr>
          <p:nvPr/>
        </p:nvSpPr>
        <p:spPr bwMode="auto">
          <a:xfrm>
            <a:off x="533400" y="3482894"/>
            <a:ext cx="8252172" cy="70788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And, this quantum planetary model would explain the existence of elemental </a:t>
            </a:r>
            <a:r>
              <a:rPr lang="en-US" sz="2000" b="1" dirty="0" smtClean="0">
                <a:latin typeface="Candara"/>
              </a:rPr>
              <a:t>line spectra.</a:t>
            </a:r>
          </a:p>
        </p:txBody>
      </p:sp>
      <p:sp>
        <p:nvSpPr>
          <p:cNvPr id="9" name="Text Box 5"/>
          <p:cNvSpPr txBox="1">
            <a:spLocks noChangeArrowheads="1"/>
          </p:cNvSpPr>
          <p:nvPr/>
        </p:nvSpPr>
        <p:spPr bwMode="auto">
          <a:xfrm>
            <a:off x="533400" y="4389212"/>
            <a:ext cx="4180171" cy="1938992"/>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Alas, this rescue of the planetary model was only </a:t>
            </a:r>
            <a:r>
              <a:rPr lang="en-US" sz="2000" i="1" u="sng" dirty="0" smtClean="0">
                <a:latin typeface="Candara"/>
              </a:rPr>
              <a:t>temporary</a:t>
            </a:r>
            <a:r>
              <a:rPr lang="en-US" sz="2000" dirty="0" smtClean="0">
                <a:latin typeface="Candara"/>
              </a:rPr>
              <a:t> </a:t>
            </a:r>
            <a:r>
              <a:rPr lang="en-US" sz="2000" dirty="0">
                <a:latin typeface="Candara"/>
              </a:rPr>
              <a:t>b</a:t>
            </a:r>
            <a:r>
              <a:rPr lang="en-US" sz="2000" dirty="0" smtClean="0">
                <a:latin typeface="Candara"/>
              </a:rPr>
              <a:t>ecause:</a:t>
            </a:r>
          </a:p>
          <a:p>
            <a:pPr marL="342900" indent="-342900">
              <a:buFont typeface="Arial"/>
              <a:buChar char="•"/>
            </a:pPr>
            <a:r>
              <a:rPr lang="en-US" sz="2000" dirty="0" smtClean="0">
                <a:latin typeface="Candara"/>
              </a:rPr>
              <a:t>The model worked only for atoms with one electron (H).</a:t>
            </a:r>
          </a:p>
          <a:p>
            <a:pPr marL="342900" indent="-342900">
              <a:buFont typeface="Arial"/>
              <a:buChar char="•"/>
            </a:pPr>
            <a:r>
              <a:rPr lang="en-US" sz="2000" dirty="0" smtClean="0">
                <a:latin typeface="Candara"/>
              </a:rPr>
              <a:t>Doesn’t explain why electrons don’t lose energy.</a:t>
            </a:r>
          </a:p>
        </p:txBody>
      </p:sp>
      <p:pic>
        <p:nvPicPr>
          <p:cNvPr id="10" name="Picture 9" descr="images.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18691" y="3993681"/>
            <a:ext cx="4166499" cy="2772616"/>
          </a:xfrm>
          <a:prstGeom prst="rect">
            <a:avLst/>
          </a:prstGeom>
        </p:spPr>
      </p:pic>
    </p:spTree>
    <p:extLst>
      <p:ext uri="{BB962C8B-B14F-4D97-AF65-F5344CB8AC3E}">
        <p14:creationId xmlns:p14="http://schemas.microsoft.com/office/powerpoint/2010/main" val="39135132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95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 name="Text Box 2"/>
          <p:cNvSpPr txBox="1">
            <a:spLocks noChangeArrowheads="1"/>
          </p:cNvSpPr>
          <p:nvPr/>
        </p:nvSpPr>
        <p:spPr bwMode="auto">
          <a:xfrm>
            <a:off x="423863" y="228600"/>
            <a:ext cx="7114172"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FF"/>
                </a:solidFill>
                <a:latin typeface="Candara"/>
              </a:rPr>
              <a:t>Applying a new quantum physics to the atom</a:t>
            </a:r>
            <a:endParaRPr lang="en-US" sz="2800" b="1" dirty="0">
              <a:solidFill>
                <a:srgbClr val="0000FF"/>
              </a:solidFill>
              <a:latin typeface="Candara"/>
            </a:endParaRPr>
          </a:p>
        </p:txBody>
      </p:sp>
      <p:sp>
        <p:nvSpPr>
          <p:cNvPr id="5" name="Text Box 5"/>
          <p:cNvSpPr txBox="1">
            <a:spLocks noChangeArrowheads="1"/>
          </p:cNvSpPr>
          <p:nvPr/>
        </p:nvSpPr>
        <p:spPr bwMode="auto">
          <a:xfrm>
            <a:off x="489328" y="2174875"/>
            <a:ext cx="7469796" cy="70788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Through the 1920s, the work of a number of physicists fleshed out and developed the </a:t>
            </a:r>
            <a:r>
              <a:rPr lang="en-US" sz="2000" b="1" dirty="0" smtClean="0">
                <a:latin typeface="Candara"/>
              </a:rPr>
              <a:t>quantum mechanical model of the atom</a:t>
            </a:r>
            <a:r>
              <a:rPr lang="en-US" sz="2000" dirty="0" smtClean="0">
                <a:latin typeface="Candara"/>
              </a:rPr>
              <a:t>.</a:t>
            </a:r>
          </a:p>
        </p:txBody>
      </p:sp>
      <p:sp>
        <p:nvSpPr>
          <p:cNvPr id="6" name="Text Box 5"/>
          <p:cNvSpPr txBox="1">
            <a:spLocks noChangeArrowheads="1"/>
          </p:cNvSpPr>
          <p:nvPr/>
        </p:nvSpPr>
        <p:spPr bwMode="auto">
          <a:xfrm>
            <a:off x="457199" y="3054919"/>
            <a:ext cx="8265265" cy="2913618"/>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In addition to the concept of quantized energy, a number of other ideas were critical to this work:</a:t>
            </a:r>
          </a:p>
          <a:p>
            <a:pPr marL="342900" indent="-342900">
              <a:lnSpc>
                <a:spcPct val="120000"/>
              </a:lnSpc>
              <a:buFont typeface="Arial"/>
              <a:buChar char="•"/>
            </a:pPr>
            <a:r>
              <a:rPr lang="en-US" sz="2000" dirty="0" smtClean="0">
                <a:latin typeface="Candara"/>
              </a:rPr>
              <a:t>Light behaves as a wave.</a:t>
            </a:r>
          </a:p>
          <a:p>
            <a:pPr marL="342900" indent="-342900">
              <a:lnSpc>
                <a:spcPct val="120000"/>
              </a:lnSpc>
              <a:buFont typeface="Arial"/>
              <a:buChar char="•"/>
            </a:pPr>
            <a:r>
              <a:rPr lang="en-US" sz="2000" dirty="0" smtClean="0">
                <a:latin typeface="Candara"/>
              </a:rPr>
              <a:t>Light behaves as a particle.</a:t>
            </a:r>
          </a:p>
          <a:p>
            <a:pPr marL="342900" indent="-342900">
              <a:lnSpc>
                <a:spcPct val="120000"/>
              </a:lnSpc>
              <a:buFont typeface="Arial"/>
              <a:buChar char="•"/>
            </a:pPr>
            <a:r>
              <a:rPr lang="en-US" sz="2000" dirty="0" smtClean="0">
                <a:latin typeface="Candara"/>
              </a:rPr>
              <a:t>Matter can behave as a wave.</a:t>
            </a:r>
          </a:p>
          <a:p>
            <a:pPr marL="342900" indent="-342900">
              <a:lnSpc>
                <a:spcPct val="120000"/>
              </a:lnSpc>
              <a:buFont typeface="Arial"/>
              <a:buChar char="•"/>
            </a:pPr>
            <a:r>
              <a:rPr lang="en-US" sz="2000" dirty="0" smtClean="0">
                <a:latin typeface="Candara"/>
              </a:rPr>
              <a:t>Wave functions can describe the energy levels of atoms.</a:t>
            </a:r>
          </a:p>
          <a:p>
            <a:pPr marL="342900" indent="-342900">
              <a:lnSpc>
                <a:spcPct val="120000"/>
              </a:lnSpc>
              <a:buFont typeface="Arial"/>
              <a:buChar char="•"/>
            </a:pPr>
            <a:r>
              <a:rPr lang="en-US" sz="2000" dirty="0" smtClean="0">
                <a:latin typeface="Candara"/>
              </a:rPr>
              <a:t>At the atomic level two properties of a particle cannot be determined exactly at the same time: uncertainty (</a:t>
            </a:r>
            <a:r>
              <a:rPr lang="en-US" sz="2000" dirty="0" err="1" smtClean="0">
                <a:latin typeface="Candara"/>
              </a:rPr>
              <a:t>undeterminant</a:t>
            </a:r>
            <a:r>
              <a:rPr lang="en-US" sz="2000" dirty="0" smtClean="0">
                <a:latin typeface="Candara"/>
              </a:rPr>
              <a:t>).</a:t>
            </a:r>
            <a:endParaRPr lang="en-US" sz="2000" dirty="0">
              <a:latin typeface="Candara"/>
            </a:endParaRPr>
          </a:p>
        </p:txBody>
      </p:sp>
      <p:sp>
        <p:nvSpPr>
          <p:cNvPr id="7" name="Right Brace 6"/>
          <p:cNvSpPr/>
          <p:nvPr/>
        </p:nvSpPr>
        <p:spPr>
          <a:xfrm>
            <a:off x="4394200" y="3759200"/>
            <a:ext cx="317500" cy="1003300"/>
          </a:xfrm>
          <a:prstGeom prst="rightBrace">
            <a:avLst/>
          </a:prstGeom>
          <a:ln w="28575"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711700" y="3918634"/>
            <a:ext cx="2072014" cy="646331"/>
          </a:xfrm>
          <a:prstGeom prst="rect">
            <a:avLst/>
          </a:prstGeom>
          <a:noFill/>
        </p:spPr>
        <p:txBody>
          <a:bodyPr wrap="none" rtlCol="0">
            <a:spAutoFit/>
          </a:bodyPr>
          <a:lstStyle/>
          <a:p>
            <a:r>
              <a:rPr lang="en-US" dirty="0" err="1" smtClean="0">
                <a:solidFill>
                  <a:srgbClr val="0000FF"/>
                </a:solidFill>
                <a:latin typeface="Candara"/>
                <a:cs typeface="Candara"/>
              </a:rPr>
              <a:t>Landé</a:t>
            </a:r>
            <a:r>
              <a:rPr lang="en-US" dirty="0" smtClean="0">
                <a:solidFill>
                  <a:srgbClr val="0000FF"/>
                </a:solidFill>
                <a:latin typeface="Candara"/>
                <a:cs typeface="Candara"/>
              </a:rPr>
              <a:t> suggests the</a:t>
            </a:r>
            <a:br>
              <a:rPr lang="en-US" dirty="0" smtClean="0">
                <a:solidFill>
                  <a:srgbClr val="0000FF"/>
                </a:solidFill>
                <a:latin typeface="Candara"/>
                <a:cs typeface="Candara"/>
              </a:rPr>
            </a:br>
            <a:r>
              <a:rPr lang="en-US" dirty="0" smtClean="0">
                <a:solidFill>
                  <a:srgbClr val="0000FF"/>
                </a:solidFill>
                <a:latin typeface="Candara"/>
                <a:cs typeface="Candara"/>
              </a:rPr>
              <a:t>term ‘</a:t>
            </a:r>
            <a:r>
              <a:rPr lang="en-US" dirty="0" err="1" smtClean="0">
                <a:solidFill>
                  <a:srgbClr val="0000FF"/>
                </a:solidFill>
                <a:latin typeface="Candara"/>
                <a:cs typeface="Candara"/>
              </a:rPr>
              <a:t>waveicle</a:t>
            </a:r>
            <a:r>
              <a:rPr lang="en-US" dirty="0" smtClean="0">
                <a:solidFill>
                  <a:srgbClr val="0000FF"/>
                </a:solidFill>
                <a:latin typeface="Candara"/>
                <a:cs typeface="Candara"/>
              </a:rPr>
              <a:t>’.</a:t>
            </a:r>
            <a:endParaRPr lang="en-US" dirty="0">
              <a:solidFill>
                <a:srgbClr val="0000FF"/>
              </a:solidFill>
              <a:latin typeface="Candara"/>
              <a:cs typeface="Candara"/>
            </a:endParaRPr>
          </a:p>
        </p:txBody>
      </p:sp>
      <p:sp>
        <p:nvSpPr>
          <p:cNvPr id="9" name="Text Box 5"/>
          <p:cNvSpPr txBox="1">
            <a:spLocks noChangeArrowheads="1"/>
          </p:cNvSpPr>
          <p:nvPr/>
        </p:nvSpPr>
        <p:spPr bwMode="auto">
          <a:xfrm>
            <a:off x="533400" y="971550"/>
            <a:ext cx="7469796" cy="1015663"/>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In fact, creating a model of the atom consistent with line spectrum data would require a more complete understanding of the implications of quantum energy.</a:t>
            </a:r>
          </a:p>
        </p:txBody>
      </p:sp>
    </p:spTree>
    <p:extLst>
      <p:ext uri="{BB962C8B-B14F-4D97-AF65-F5344CB8AC3E}">
        <p14:creationId xmlns:p14="http://schemas.microsoft.com/office/powerpoint/2010/main" val="14765335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95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 name="Text Box 2"/>
          <p:cNvSpPr txBox="1">
            <a:spLocks noChangeArrowheads="1"/>
          </p:cNvSpPr>
          <p:nvPr/>
        </p:nvSpPr>
        <p:spPr bwMode="auto">
          <a:xfrm>
            <a:off x="423863" y="228600"/>
            <a:ext cx="5960335"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FF"/>
                </a:solidFill>
                <a:latin typeface="Candara"/>
              </a:rPr>
              <a:t>Let’s start with some clear definitions</a:t>
            </a:r>
            <a:endParaRPr lang="en-US" sz="2800" b="1" dirty="0">
              <a:solidFill>
                <a:srgbClr val="0000FF"/>
              </a:solidFill>
              <a:latin typeface="Candara"/>
            </a:endParaRPr>
          </a:p>
        </p:txBody>
      </p:sp>
      <p:sp>
        <p:nvSpPr>
          <p:cNvPr id="5" name="Text Box 5"/>
          <p:cNvSpPr txBox="1">
            <a:spLocks noChangeArrowheads="1"/>
          </p:cNvSpPr>
          <p:nvPr/>
        </p:nvSpPr>
        <p:spPr bwMode="auto">
          <a:xfrm>
            <a:off x="423863" y="2987675"/>
            <a:ext cx="8248272" cy="3539431"/>
          </a:xfrm>
          <a:prstGeom prst="rect">
            <a:avLst/>
          </a:prstGeom>
          <a:noFill/>
          <a:ln w="9525">
            <a:noFill/>
            <a:miter lim="800000"/>
            <a:headEnd/>
            <a:tailEnd/>
          </a:ln>
        </p:spPr>
        <p:txBody>
          <a:bodyPr wrap="square">
            <a:prstTxWarp prst="textNoShape">
              <a:avLst/>
            </a:prstTxWarp>
            <a:spAutoFit/>
          </a:bodyPr>
          <a:lstStyle/>
          <a:p>
            <a:r>
              <a:rPr lang="en-US" sz="2000" b="1" dirty="0" smtClean="0">
                <a:latin typeface="Candara"/>
              </a:rPr>
              <a:t>Wave</a:t>
            </a:r>
            <a:endParaRPr lang="en-US" sz="2000" dirty="0" smtClean="0">
              <a:latin typeface="Candara"/>
            </a:endParaRPr>
          </a:p>
          <a:p>
            <a:pPr marL="342900" indent="-342900">
              <a:buFont typeface="Arial"/>
              <a:buChar char="•"/>
            </a:pPr>
            <a:r>
              <a:rPr lang="en-US" sz="2000" i="1" dirty="0">
                <a:latin typeface="Candara"/>
              </a:rPr>
              <a:t>A</a:t>
            </a:r>
            <a:r>
              <a:rPr lang="en-US" sz="2000" i="1" dirty="0" smtClean="0">
                <a:latin typeface="Candara"/>
              </a:rPr>
              <a:t>n oscillation that moves outward from a disturbance.</a:t>
            </a:r>
          </a:p>
          <a:p>
            <a:endParaRPr lang="en-US" sz="800" i="1" dirty="0" smtClean="0">
              <a:latin typeface="Candara"/>
            </a:endParaRPr>
          </a:p>
          <a:p>
            <a:pPr marL="342900" indent="-342900">
              <a:buFont typeface="Arial"/>
              <a:buChar char="•"/>
            </a:pPr>
            <a:r>
              <a:rPr lang="en-US" sz="2000" i="1" dirty="0">
                <a:latin typeface="Candara"/>
              </a:rPr>
              <a:t>A</a:t>
            </a:r>
            <a:r>
              <a:rPr lang="en-US" sz="2000" i="1" dirty="0" smtClean="0">
                <a:latin typeface="Candara"/>
              </a:rPr>
              <a:t> periodic disturbance of the particles of a substance that may be propagated without net movement of the particles, such as in the passage of undulating motion, heat, or sound.</a:t>
            </a:r>
          </a:p>
          <a:p>
            <a:endParaRPr lang="en-US" sz="800" i="1" dirty="0" smtClean="0">
              <a:latin typeface="Candara"/>
            </a:endParaRPr>
          </a:p>
          <a:p>
            <a:pPr marL="342900" indent="-342900">
              <a:buFont typeface="Arial"/>
              <a:buChar char="•"/>
            </a:pPr>
            <a:r>
              <a:rPr lang="en-US" sz="2000" i="1" dirty="0">
                <a:latin typeface="Candara"/>
              </a:rPr>
              <a:t>A</a:t>
            </a:r>
            <a:r>
              <a:rPr lang="en-US" sz="2000" i="1" dirty="0" smtClean="0">
                <a:latin typeface="Candara"/>
              </a:rPr>
              <a:t> variation of an electromagnetic field in the propagation of light or other radiation through a medium or vacuum.</a:t>
            </a:r>
          </a:p>
          <a:p>
            <a:endParaRPr lang="en-US" sz="800" i="1" dirty="0" smtClean="0">
              <a:latin typeface="Candara"/>
            </a:endParaRPr>
          </a:p>
          <a:p>
            <a:pPr marL="800100" lvl="1" indent="-342900">
              <a:buFont typeface="Arial"/>
              <a:buChar char="•"/>
            </a:pPr>
            <a:r>
              <a:rPr lang="en-US" sz="2000" u="sng" dirty="0" smtClean="0">
                <a:latin typeface="Candara"/>
              </a:rPr>
              <a:t>Wavelength</a:t>
            </a:r>
            <a:r>
              <a:rPr lang="en-US" sz="2000" i="1" dirty="0" smtClean="0">
                <a:latin typeface="Candara"/>
              </a:rPr>
              <a:t> (</a:t>
            </a:r>
            <a:r>
              <a:rPr lang="en-US" sz="2000" i="1" dirty="0" err="1" smtClean="0">
                <a:latin typeface="Candara"/>
              </a:rPr>
              <a:t>λ</a:t>
            </a:r>
            <a:r>
              <a:rPr lang="en-US" sz="2000" i="1" dirty="0" smtClean="0">
                <a:latin typeface="Candara"/>
              </a:rPr>
              <a:t>) distance from peak to peak or trough to trough (nm)</a:t>
            </a:r>
            <a:endParaRPr lang="en-US" sz="2000" b="1" dirty="0" smtClean="0">
              <a:latin typeface="Candara"/>
            </a:endParaRPr>
          </a:p>
          <a:p>
            <a:pPr marL="800100" lvl="1" indent="-342900">
              <a:buFont typeface="Arial"/>
              <a:buChar char="•"/>
            </a:pPr>
            <a:r>
              <a:rPr lang="en-US" sz="2000" u="sng" dirty="0" smtClean="0">
                <a:latin typeface="Candara"/>
              </a:rPr>
              <a:t>Frequency</a:t>
            </a:r>
            <a:r>
              <a:rPr lang="en-US" sz="2000" i="1" dirty="0" smtClean="0">
                <a:latin typeface="Candara"/>
              </a:rPr>
              <a:t> </a:t>
            </a:r>
            <a:r>
              <a:rPr lang="en-US" sz="2000" dirty="0" smtClean="0">
                <a:latin typeface="Candara"/>
              </a:rPr>
              <a:t>(</a:t>
            </a:r>
            <a:r>
              <a:rPr lang="en-US" sz="2000" dirty="0" err="1" smtClean="0">
                <a:latin typeface="Candara"/>
              </a:rPr>
              <a:t>ν</a:t>
            </a:r>
            <a:r>
              <a:rPr lang="en-US" sz="2000" dirty="0" smtClean="0">
                <a:latin typeface="Candara"/>
              </a:rPr>
              <a:t>) </a:t>
            </a:r>
            <a:r>
              <a:rPr lang="en-US" sz="2000" i="1" dirty="0" smtClean="0">
                <a:latin typeface="Candara"/>
              </a:rPr>
              <a:t>the number of peaks that pass a point over time (1/s)</a:t>
            </a:r>
            <a:endParaRPr lang="en-US" sz="2000" b="1" dirty="0" smtClean="0">
              <a:latin typeface="Candara"/>
            </a:endParaRPr>
          </a:p>
          <a:p>
            <a:pPr marL="800100" lvl="1" indent="-342900">
              <a:buFont typeface="Arial"/>
              <a:buChar char="•"/>
            </a:pPr>
            <a:r>
              <a:rPr lang="en-US" sz="2000" u="sng" dirty="0" smtClean="0">
                <a:latin typeface="Candara"/>
              </a:rPr>
              <a:t>Amplitude</a:t>
            </a:r>
            <a:r>
              <a:rPr lang="en-US" sz="2000" i="1" dirty="0">
                <a:latin typeface="Candara"/>
              </a:rPr>
              <a:t> </a:t>
            </a:r>
            <a:r>
              <a:rPr lang="en-US" sz="2000" i="1" dirty="0" smtClean="0">
                <a:latin typeface="Candara"/>
              </a:rPr>
              <a:t>the height of the wave (nm)</a:t>
            </a:r>
          </a:p>
        </p:txBody>
      </p:sp>
      <p:sp>
        <p:nvSpPr>
          <p:cNvPr id="6" name="Text Box 5"/>
          <p:cNvSpPr txBox="1">
            <a:spLocks noChangeArrowheads="1"/>
          </p:cNvSpPr>
          <p:nvPr/>
        </p:nvSpPr>
        <p:spPr bwMode="auto">
          <a:xfrm>
            <a:off x="436563" y="901700"/>
            <a:ext cx="8248272" cy="1877437"/>
          </a:xfrm>
          <a:prstGeom prst="rect">
            <a:avLst/>
          </a:prstGeom>
          <a:noFill/>
          <a:ln w="9525">
            <a:noFill/>
            <a:miter lim="800000"/>
            <a:headEnd/>
            <a:tailEnd/>
          </a:ln>
        </p:spPr>
        <p:txBody>
          <a:bodyPr wrap="square">
            <a:prstTxWarp prst="textNoShape">
              <a:avLst/>
            </a:prstTxWarp>
            <a:spAutoFit/>
          </a:bodyPr>
          <a:lstStyle/>
          <a:p>
            <a:r>
              <a:rPr lang="en-US" sz="2000" b="1" dirty="0" smtClean="0">
                <a:latin typeface="Candara"/>
              </a:rPr>
              <a:t>Particle</a:t>
            </a:r>
          </a:p>
          <a:p>
            <a:pPr marL="342900" indent="-342900">
              <a:buFont typeface="Arial"/>
              <a:buChar char="•"/>
            </a:pPr>
            <a:r>
              <a:rPr lang="en-US" sz="2000" i="1" dirty="0" smtClean="0">
                <a:latin typeface="Candara"/>
              </a:rPr>
              <a:t>A minute portion of matter.</a:t>
            </a:r>
          </a:p>
          <a:p>
            <a:endParaRPr lang="en-US" sz="800" i="1" dirty="0" smtClean="0">
              <a:latin typeface="Candara"/>
            </a:endParaRPr>
          </a:p>
          <a:p>
            <a:pPr marL="342900" indent="-342900">
              <a:buFont typeface="Arial"/>
              <a:buChar char="•"/>
            </a:pPr>
            <a:r>
              <a:rPr lang="en-US" sz="2000" i="1" dirty="0" smtClean="0">
                <a:latin typeface="Candara"/>
              </a:rPr>
              <a:t>The least possible amount.</a:t>
            </a:r>
          </a:p>
          <a:p>
            <a:endParaRPr lang="en-US" sz="800" i="1" dirty="0" smtClean="0">
              <a:latin typeface="Candara"/>
            </a:endParaRPr>
          </a:p>
          <a:p>
            <a:pPr marL="800100" lvl="1" indent="-342900">
              <a:buFont typeface="Arial"/>
              <a:buChar char="•"/>
            </a:pPr>
            <a:r>
              <a:rPr lang="en-US" sz="2000" u="sng" dirty="0" smtClean="0">
                <a:latin typeface="Candara"/>
              </a:rPr>
              <a:t>Mass</a:t>
            </a:r>
          </a:p>
          <a:p>
            <a:pPr marL="800100" lvl="1" indent="-342900">
              <a:buFont typeface="Arial"/>
              <a:buChar char="•"/>
            </a:pPr>
            <a:r>
              <a:rPr lang="en-US" sz="2000" u="sng" dirty="0" smtClean="0">
                <a:latin typeface="Candara"/>
              </a:rPr>
              <a:t>Size (diameter)</a:t>
            </a:r>
            <a:endParaRPr lang="en-US" sz="2000" dirty="0" smtClean="0">
              <a:latin typeface="Candara"/>
            </a:endParaRPr>
          </a:p>
        </p:txBody>
      </p:sp>
    </p:spTree>
    <p:extLst>
      <p:ext uri="{BB962C8B-B14F-4D97-AF65-F5344CB8AC3E}">
        <p14:creationId xmlns:p14="http://schemas.microsoft.com/office/powerpoint/2010/main" val="39392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95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 name="Text Box 2"/>
          <p:cNvSpPr txBox="1">
            <a:spLocks noChangeArrowheads="1"/>
          </p:cNvSpPr>
          <p:nvPr/>
        </p:nvSpPr>
        <p:spPr bwMode="auto">
          <a:xfrm>
            <a:off x="423863" y="228600"/>
            <a:ext cx="3874453"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FF"/>
                </a:solidFill>
                <a:latin typeface="Candara"/>
              </a:rPr>
              <a:t>Light behaves as a wave</a:t>
            </a:r>
            <a:endParaRPr lang="en-US" sz="2800" b="1" dirty="0">
              <a:solidFill>
                <a:srgbClr val="0000FF"/>
              </a:solidFill>
              <a:latin typeface="Candara"/>
            </a:endParaRPr>
          </a:p>
        </p:txBody>
      </p:sp>
      <p:sp>
        <p:nvSpPr>
          <p:cNvPr id="5" name="Text Box 5"/>
          <p:cNvSpPr txBox="1">
            <a:spLocks noChangeArrowheads="1"/>
          </p:cNvSpPr>
          <p:nvPr/>
        </p:nvSpPr>
        <p:spPr bwMode="auto">
          <a:xfrm>
            <a:off x="433812" y="1568335"/>
            <a:ext cx="8252988" cy="1631216"/>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sz="2000" dirty="0" smtClean="0">
                <a:latin typeface="Candara"/>
              </a:rPr>
              <a:t>Waves of light passing through the two slits meet and interfere.</a:t>
            </a:r>
          </a:p>
          <a:p>
            <a:pPr marL="342900" indent="-342900">
              <a:buFont typeface="Arial"/>
              <a:buChar char="•"/>
            </a:pPr>
            <a:r>
              <a:rPr lang="en-US" sz="2000" dirty="0" smtClean="0">
                <a:latin typeface="Candara"/>
              </a:rPr>
              <a:t>Where waves meet out of phase, addition of waves of opposite signs yields little light.</a:t>
            </a:r>
          </a:p>
          <a:p>
            <a:pPr marL="342900" indent="-342900">
              <a:buFont typeface="Arial"/>
              <a:buChar char="•"/>
            </a:pPr>
            <a:r>
              <a:rPr lang="en-US" sz="2000" dirty="0" smtClean="0">
                <a:latin typeface="Candara"/>
              </a:rPr>
              <a:t>Where waves meet in-phase, addition produces strong light.</a:t>
            </a:r>
          </a:p>
          <a:p>
            <a:pPr marL="342900" indent="-342900">
              <a:buFont typeface="Arial"/>
              <a:buChar char="•"/>
            </a:pPr>
            <a:r>
              <a:rPr lang="en-US" sz="2000" dirty="0" smtClean="0">
                <a:latin typeface="Candara"/>
              </a:rPr>
              <a:t>Stripes of strong light are separated by darker stripes of little light.</a:t>
            </a:r>
          </a:p>
        </p:txBody>
      </p:sp>
      <p:pic>
        <p:nvPicPr>
          <p:cNvPr id="6" name="Picture 5" descr="Image-int4.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79145" y="3265021"/>
            <a:ext cx="4010582" cy="3446402"/>
          </a:xfrm>
          <a:prstGeom prst="rect">
            <a:avLst/>
          </a:prstGeom>
        </p:spPr>
      </p:pic>
      <p:sp>
        <p:nvSpPr>
          <p:cNvPr id="7" name="Text Box 5"/>
          <p:cNvSpPr txBox="1">
            <a:spLocks noChangeArrowheads="1"/>
          </p:cNvSpPr>
          <p:nvPr/>
        </p:nvSpPr>
        <p:spPr bwMode="auto">
          <a:xfrm>
            <a:off x="438528" y="892175"/>
            <a:ext cx="7469796" cy="70788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In 1801,Thomas </a:t>
            </a:r>
            <a:r>
              <a:rPr lang="en-US" sz="2000" b="1" dirty="0" smtClean="0">
                <a:latin typeface="Candara"/>
              </a:rPr>
              <a:t>Young’s double-slit experiment</a:t>
            </a:r>
            <a:r>
              <a:rPr lang="en-US" sz="2000" dirty="0" smtClean="0">
                <a:latin typeface="Candara"/>
              </a:rPr>
              <a:t> demonstrated that light is a wave. </a:t>
            </a:r>
          </a:p>
        </p:txBody>
      </p:sp>
    </p:spTree>
    <p:extLst>
      <p:ext uri="{BB962C8B-B14F-4D97-AF65-F5344CB8AC3E}">
        <p14:creationId xmlns:p14="http://schemas.microsoft.com/office/powerpoint/2010/main" val="27645514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95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8" name="Text Box 2"/>
          <p:cNvSpPr txBox="1">
            <a:spLocks noChangeArrowheads="1"/>
          </p:cNvSpPr>
          <p:nvPr/>
        </p:nvSpPr>
        <p:spPr bwMode="auto">
          <a:xfrm>
            <a:off x="423863" y="228600"/>
            <a:ext cx="4123770"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FF"/>
                </a:solidFill>
                <a:latin typeface="Candara"/>
              </a:rPr>
              <a:t>Light behaves as particles</a:t>
            </a:r>
            <a:endParaRPr lang="en-US" sz="2800" b="1" dirty="0">
              <a:solidFill>
                <a:srgbClr val="0000FF"/>
              </a:solidFill>
              <a:latin typeface="Candara"/>
            </a:endParaRPr>
          </a:p>
        </p:txBody>
      </p:sp>
      <p:sp>
        <p:nvSpPr>
          <p:cNvPr id="9" name="Text Box 5"/>
          <p:cNvSpPr txBox="1">
            <a:spLocks noChangeArrowheads="1"/>
          </p:cNvSpPr>
          <p:nvPr/>
        </p:nvSpPr>
        <p:spPr bwMode="auto">
          <a:xfrm>
            <a:off x="438528" y="892175"/>
            <a:ext cx="7469796" cy="70788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In 1905, Einstein’s explanation of the photoelectric effect showed that light could behave as a particle, a photon.</a:t>
            </a:r>
          </a:p>
        </p:txBody>
      </p:sp>
      <p:pic>
        <p:nvPicPr>
          <p:cNvPr id="10" name="Picture 9" descr="photoelectric_effect.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36490" y="2060464"/>
            <a:ext cx="5538446" cy="4502221"/>
          </a:xfrm>
          <a:prstGeom prst="rect">
            <a:avLst/>
          </a:prstGeom>
        </p:spPr>
      </p:pic>
      <p:sp>
        <p:nvSpPr>
          <p:cNvPr id="11" name="TextBox 10"/>
          <p:cNvSpPr txBox="1"/>
          <p:nvPr/>
        </p:nvSpPr>
        <p:spPr>
          <a:xfrm>
            <a:off x="3947977" y="6524035"/>
            <a:ext cx="4738823" cy="307777"/>
          </a:xfrm>
          <a:prstGeom prst="rect">
            <a:avLst/>
          </a:prstGeom>
          <a:noFill/>
        </p:spPr>
        <p:txBody>
          <a:bodyPr wrap="none" rtlCol="0">
            <a:spAutoFit/>
          </a:bodyPr>
          <a:lstStyle/>
          <a:p>
            <a:r>
              <a:rPr lang="en-US" sz="1400" dirty="0" smtClean="0"/>
              <a:t>http://</a:t>
            </a:r>
            <a:r>
              <a:rPr lang="en-US" sz="1400" dirty="0" err="1" smtClean="0"/>
              <a:t>www.daviddarling.info</a:t>
            </a:r>
            <a:r>
              <a:rPr lang="en-US" sz="1400" dirty="0" smtClean="0"/>
              <a:t>/images/</a:t>
            </a:r>
            <a:r>
              <a:rPr lang="en-US" sz="1400" dirty="0" err="1" smtClean="0"/>
              <a:t>photoelectric_effect.jpg</a:t>
            </a:r>
            <a:endParaRPr lang="en-US" sz="1400" dirty="0"/>
          </a:p>
        </p:txBody>
      </p:sp>
      <p:sp>
        <p:nvSpPr>
          <p:cNvPr id="12" name="TextBox 11"/>
          <p:cNvSpPr txBox="1"/>
          <p:nvPr/>
        </p:nvSpPr>
        <p:spPr>
          <a:xfrm>
            <a:off x="825500" y="4254500"/>
            <a:ext cx="2517448" cy="1477328"/>
          </a:xfrm>
          <a:prstGeom prst="rect">
            <a:avLst/>
          </a:prstGeom>
          <a:noFill/>
        </p:spPr>
        <p:txBody>
          <a:bodyPr wrap="none" rtlCol="0">
            <a:spAutoFit/>
          </a:bodyPr>
          <a:lstStyle/>
          <a:p>
            <a:r>
              <a:rPr lang="en-US" dirty="0" smtClean="0">
                <a:solidFill>
                  <a:srgbClr val="0000FF"/>
                </a:solidFill>
                <a:latin typeface="Candara"/>
                <a:cs typeface="Candara"/>
              </a:rPr>
              <a:t>In this view, photons </a:t>
            </a:r>
            <a:br>
              <a:rPr lang="en-US" dirty="0" smtClean="0">
                <a:solidFill>
                  <a:srgbClr val="0000FF"/>
                </a:solidFill>
                <a:latin typeface="Candara"/>
                <a:cs typeface="Candara"/>
              </a:rPr>
            </a:br>
            <a:r>
              <a:rPr lang="en-US" dirty="0" smtClean="0">
                <a:solidFill>
                  <a:srgbClr val="0000FF"/>
                </a:solidFill>
                <a:latin typeface="Candara"/>
                <a:cs typeface="Candara"/>
              </a:rPr>
              <a:t>act as ‘bullets’, hitting </a:t>
            </a:r>
            <a:br>
              <a:rPr lang="en-US" dirty="0" smtClean="0">
                <a:solidFill>
                  <a:srgbClr val="0000FF"/>
                </a:solidFill>
                <a:latin typeface="Candara"/>
                <a:cs typeface="Candara"/>
              </a:rPr>
            </a:br>
            <a:r>
              <a:rPr lang="en-US" dirty="0" smtClean="0">
                <a:solidFill>
                  <a:srgbClr val="0000FF"/>
                </a:solidFill>
                <a:latin typeface="Candara"/>
                <a:cs typeface="Candara"/>
              </a:rPr>
              <a:t>the</a:t>
            </a:r>
            <a:r>
              <a:rPr lang="en-US" dirty="0">
                <a:solidFill>
                  <a:srgbClr val="0000FF"/>
                </a:solidFill>
                <a:latin typeface="Candara"/>
                <a:cs typeface="Candara"/>
              </a:rPr>
              <a:t> </a:t>
            </a:r>
            <a:r>
              <a:rPr lang="en-US" dirty="0" smtClean="0">
                <a:solidFill>
                  <a:srgbClr val="0000FF"/>
                </a:solidFill>
                <a:latin typeface="Candara"/>
                <a:cs typeface="Candara"/>
              </a:rPr>
              <a:t>surface of the metal</a:t>
            </a:r>
            <a:br>
              <a:rPr lang="en-US" dirty="0" smtClean="0">
                <a:solidFill>
                  <a:srgbClr val="0000FF"/>
                </a:solidFill>
                <a:latin typeface="Candara"/>
                <a:cs typeface="Candara"/>
              </a:rPr>
            </a:br>
            <a:r>
              <a:rPr lang="en-US" dirty="0" smtClean="0">
                <a:solidFill>
                  <a:srgbClr val="0000FF"/>
                </a:solidFill>
                <a:latin typeface="Candara"/>
                <a:cs typeface="Candara"/>
              </a:rPr>
              <a:t>and knocking electrons</a:t>
            </a:r>
            <a:br>
              <a:rPr lang="en-US" dirty="0" smtClean="0">
                <a:solidFill>
                  <a:srgbClr val="0000FF"/>
                </a:solidFill>
                <a:latin typeface="Candara"/>
                <a:cs typeface="Candara"/>
              </a:rPr>
            </a:br>
            <a:r>
              <a:rPr lang="en-US" dirty="0" smtClean="0">
                <a:solidFill>
                  <a:srgbClr val="0000FF"/>
                </a:solidFill>
                <a:latin typeface="Candara"/>
                <a:cs typeface="Candara"/>
              </a:rPr>
              <a:t>free.</a:t>
            </a:r>
            <a:endParaRPr lang="en-US" dirty="0">
              <a:solidFill>
                <a:srgbClr val="0000FF"/>
              </a:solidFill>
              <a:latin typeface="Candara"/>
              <a:cs typeface="Candara"/>
            </a:endParaRPr>
          </a:p>
        </p:txBody>
      </p:sp>
    </p:spTree>
    <p:extLst>
      <p:ext uri="{BB962C8B-B14F-4D97-AF65-F5344CB8AC3E}">
        <p14:creationId xmlns:p14="http://schemas.microsoft.com/office/powerpoint/2010/main" val="925950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95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 name="Text Box 2"/>
          <p:cNvSpPr txBox="1">
            <a:spLocks noChangeArrowheads="1"/>
          </p:cNvSpPr>
          <p:nvPr/>
        </p:nvSpPr>
        <p:spPr bwMode="auto">
          <a:xfrm>
            <a:off x="423863" y="228600"/>
            <a:ext cx="4496168"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FF"/>
                </a:solidFill>
                <a:latin typeface="Candara"/>
              </a:rPr>
              <a:t>Electrons behave like waves</a:t>
            </a:r>
            <a:endParaRPr lang="en-US" sz="2800" b="1" dirty="0">
              <a:solidFill>
                <a:srgbClr val="0000FF"/>
              </a:solidFill>
              <a:latin typeface="Candara"/>
            </a:endParaRPr>
          </a:p>
        </p:txBody>
      </p:sp>
      <p:sp>
        <p:nvSpPr>
          <p:cNvPr id="5" name="Text Box 5"/>
          <p:cNvSpPr txBox="1">
            <a:spLocks noChangeArrowheads="1"/>
          </p:cNvSpPr>
          <p:nvPr/>
        </p:nvSpPr>
        <p:spPr bwMode="auto">
          <a:xfrm>
            <a:off x="438528" y="892175"/>
            <a:ext cx="7469796" cy="1015663"/>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In 1924, Louis de Broglie showed that electrons (a form of </a:t>
            </a:r>
            <a:r>
              <a:rPr lang="en-US" sz="2000" b="1" i="1" dirty="0" smtClean="0">
                <a:latin typeface="Candara"/>
              </a:rPr>
              <a:t>matter</a:t>
            </a:r>
            <a:r>
              <a:rPr lang="en-US" sz="2000" dirty="0" smtClean="0">
                <a:latin typeface="Candara"/>
              </a:rPr>
              <a:t>) could behave like waves. He described e- wavelength as: </a:t>
            </a:r>
          </a:p>
          <a:p>
            <a:r>
              <a:rPr lang="en-US" sz="2000" dirty="0">
                <a:latin typeface="Candara"/>
              </a:rPr>
              <a:t>	</a:t>
            </a:r>
            <a:r>
              <a:rPr lang="en-US" sz="2000" dirty="0" smtClean="0">
                <a:latin typeface="Candara"/>
              </a:rPr>
              <a:t>					</a:t>
            </a:r>
            <a:r>
              <a:rPr lang="el-GR" sz="2000" dirty="0" smtClean="0">
                <a:latin typeface="Candara"/>
              </a:rPr>
              <a:t>λ</a:t>
            </a:r>
            <a:r>
              <a:rPr lang="en-US" sz="2000" dirty="0" smtClean="0">
                <a:latin typeface="Candara"/>
              </a:rPr>
              <a:t> = </a:t>
            </a:r>
            <a:r>
              <a:rPr lang="en-US" sz="2000" i="1" dirty="0" smtClean="0">
                <a:latin typeface="Candara"/>
              </a:rPr>
              <a:t>h/</a:t>
            </a:r>
            <a:r>
              <a:rPr lang="en-US" sz="2000" dirty="0" err="1" smtClean="0">
                <a:latin typeface="Candara"/>
              </a:rPr>
              <a:t>mν</a:t>
            </a:r>
            <a:endParaRPr lang="en-US" sz="2000" dirty="0" smtClean="0">
              <a:latin typeface="Candara"/>
            </a:endParaRPr>
          </a:p>
        </p:txBody>
      </p:sp>
      <p:sp>
        <p:nvSpPr>
          <p:cNvPr id="6" name="Text Box 5"/>
          <p:cNvSpPr txBox="1">
            <a:spLocks noChangeArrowheads="1"/>
          </p:cNvSpPr>
          <p:nvPr/>
        </p:nvSpPr>
        <p:spPr bwMode="auto">
          <a:xfrm>
            <a:off x="398463" y="2945577"/>
            <a:ext cx="2649537" cy="1938992"/>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De Broglie shot a beam of electrons at a metal surface and observed a </a:t>
            </a:r>
            <a:r>
              <a:rPr lang="en-US" sz="2000" b="1" dirty="0" smtClean="0">
                <a:latin typeface="Candara"/>
              </a:rPr>
              <a:t>diffraction</a:t>
            </a:r>
            <a:r>
              <a:rPr lang="en-US" sz="2000" dirty="0" smtClean="0">
                <a:latin typeface="Candara"/>
              </a:rPr>
              <a:t> pattern typically produced by waves. </a:t>
            </a:r>
          </a:p>
        </p:txBody>
      </p:sp>
      <p:pic>
        <p:nvPicPr>
          <p:cNvPr id="7" name="Picture 6" descr="ncomms5902-f1.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944605" y="2870201"/>
            <a:ext cx="5950628" cy="3922328"/>
          </a:xfrm>
          <a:prstGeom prst="rect">
            <a:avLst/>
          </a:prstGeom>
        </p:spPr>
      </p:pic>
      <p:sp>
        <p:nvSpPr>
          <p:cNvPr id="8" name="TextBox 7"/>
          <p:cNvSpPr txBox="1"/>
          <p:nvPr/>
        </p:nvSpPr>
        <p:spPr>
          <a:xfrm>
            <a:off x="882315" y="5211425"/>
            <a:ext cx="1846178" cy="1323439"/>
          </a:xfrm>
          <a:prstGeom prst="rect">
            <a:avLst/>
          </a:prstGeom>
          <a:noFill/>
        </p:spPr>
        <p:txBody>
          <a:bodyPr wrap="none" rtlCol="0">
            <a:spAutoFit/>
          </a:bodyPr>
          <a:lstStyle/>
          <a:p>
            <a:r>
              <a:rPr lang="en-US" sz="1600" dirty="0" smtClean="0">
                <a:latin typeface="Candara"/>
                <a:cs typeface="Candara"/>
              </a:rPr>
              <a:t>Examples of</a:t>
            </a:r>
            <a:br>
              <a:rPr lang="en-US" sz="1600" dirty="0" smtClean="0">
                <a:latin typeface="Candara"/>
                <a:cs typeface="Candara"/>
              </a:rPr>
            </a:br>
            <a:r>
              <a:rPr lang="en-US" sz="1600" dirty="0" smtClean="0">
                <a:latin typeface="Candara"/>
                <a:cs typeface="Candara"/>
              </a:rPr>
              <a:t>electron diffraction</a:t>
            </a:r>
            <a:br>
              <a:rPr lang="en-US" sz="1600" dirty="0" smtClean="0">
                <a:latin typeface="Candara"/>
                <a:cs typeface="Candara"/>
              </a:rPr>
            </a:br>
            <a:r>
              <a:rPr lang="en-US" sz="1600" dirty="0" smtClean="0">
                <a:latin typeface="Candara"/>
                <a:cs typeface="Candara"/>
              </a:rPr>
              <a:t>patterns from </a:t>
            </a:r>
            <a:br>
              <a:rPr lang="en-US" sz="1600" dirty="0" smtClean="0">
                <a:latin typeface="Candara"/>
                <a:cs typeface="Candara"/>
              </a:rPr>
            </a:br>
            <a:r>
              <a:rPr lang="en-US" sz="1600" dirty="0" err="1" smtClean="0">
                <a:latin typeface="Candara"/>
                <a:cs typeface="Candara"/>
              </a:rPr>
              <a:t>graphene</a:t>
            </a:r>
            <a:r>
              <a:rPr lang="en-US" sz="1600" dirty="0" smtClean="0">
                <a:latin typeface="Candara"/>
                <a:cs typeface="Candara"/>
              </a:rPr>
              <a:t> &amp;</a:t>
            </a:r>
            <a:br>
              <a:rPr lang="en-US" sz="1600" dirty="0" smtClean="0">
                <a:latin typeface="Candara"/>
                <a:cs typeface="Candara"/>
              </a:rPr>
            </a:br>
            <a:r>
              <a:rPr lang="en-US" sz="1600" dirty="0" smtClean="0">
                <a:latin typeface="Candara"/>
                <a:cs typeface="Candara"/>
              </a:rPr>
              <a:t>variants.</a:t>
            </a:r>
            <a:endParaRPr lang="en-US" sz="1600" dirty="0">
              <a:latin typeface="Candara"/>
              <a:cs typeface="Candara"/>
            </a:endParaRPr>
          </a:p>
        </p:txBody>
      </p:sp>
      <p:sp>
        <p:nvSpPr>
          <p:cNvPr id="9" name="Text Box 5"/>
          <p:cNvSpPr txBox="1">
            <a:spLocks noChangeArrowheads="1"/>
          </p:cNvSpPr>
          <p:nvPr/>
        </p:nvSpPr>
        <p:spPr bwMode="auto">
          <a:xfrm>
            <a:off x="469900" y="1983552"/>
            <a:ext cx="8064500" cy="70788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This work implied that the behavior of electrons in an atom could be described mathematically by a wave function (equation).</a:t>
            </a:r>
          </a:p>
        </p:txBody>
      </p:sp>
    </p:spTree>
    <p:extLst>
      <p:ext uri="{BB962C8B-B14F-4D97-AF65-F5344CB8AC3E}">
        <p14:creationId xmlns:p14="http://schemas.microsoft.com/office/powerpoint/2010/main" val="3491624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95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 name="Text Box 2"/>
          <p:cNvSpPr txBox="1">
            <a:spLocks noChangeArrowheads="1"/>
          </p:cNvSpPr>
          <p:nvPr/>
        </p:nvSpPr>
        <p:spPr bwMode="auto">
          <a:xfrm>
            <a:off x="423863" y="228600"/>
            <a:ext cx="6488776"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FF"/>
                </a:solidFill>
                <a:latin typeface="Candara"/>
              </a:rPr>
              <a:t>Wave functions describe atomic energies</a:t>
            </a:r>
            <a:endParaRPr lang="en-US" sz="2800" b="1" dirty="0">
              <a:solidFill>
                <a:srgbClr val="0000FF"/>
              </a:solidFill>
              <a:latin typeface="Candara"/>
            </a:endParaRPr>
          </a:p>
        </p:txBody>
      </p:sp>
      <p:sp>
        <p:nvSpPr>
          <p:cNvPr id="5" name="Text Box 5"/>
          <p:cNvSpPr txBox="1">
            <a:spLocks noChangeArrowheads="1"/>
          </p:cNvSpPr>
          <p:nvPr/>
        </p:nvSpPr>
        <p:spPr bwMode="auto">
          <a:xfrm>
            <a:off x="438528" y="2495957"/>
            <a:ext cx="8153400" cy="70788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Schrödinger’s work confirmed the wave behavior of electrons and allowed scientists to calculate, or predict, the likely location of an atom’s electrons. </a:t>
            </a:r>
          </a:p>
        </p:txBody>
      </p:sp>
      <p:sp>
        <p:nvSpPr>
          <p:cNvPr id="6" name="Text Box 5"/>
          <p:cNvSpPr txBox="1">
            <a:spLocks noChangeArrowheads="1"/>
          </p:cNvSpPr>
          <p:nvPr/>
        </p:nvSpPr>
        <p:spPr bwMode="auto">
          <a:xfrm>
            <a:off x="438528" y="3317954"/>
            <a:ext cx="3811902" cy="1631216"/>
          </a:xfrm>
          <a:prstGeom prst="rect">
            <a:avLst/>
          </a:prstGeom>
          <a:noFill/>
          <a:ln w="9525">
            <a:noFill/>
            <a:miter lim="800000"/>
            <a:headEnd/>
            <a:tailEnd/>
          </a:ln>
        </p:spPr>
        <p:txBody>
          <a:bodyPr wrap="square">
            <a:prstTxWarp prst="textNoShape">
              <a:avLst/>
            </a:prstTxWarp>
            <a:spAutoFit/>
          </a:bodyPr>
          <a:lstStyle/>
          <a:p>
            <a:r>
              <a:rPr lang="en-US" sz="2000" i="1" dirty="0" smtClean="0">
                <a:latin typeface="Candara"/>
              </a:rPr>
              <a:t>The square of the wave function, ψ</a:t>
            </a:r>
            <a:r>
              <a:rPr lang="en-US" sz="2800" i="1" baseline="30000" dirty="0" smtClean="0">
                <a:latin typeface="Candara"/>
              </a:rPr>
              <a:t>2</a:t>
            </a:r>
            <a:r>
              <a:rPr lang="en-US" sz="2000" i="1" dirty="0" smtClean="0">
                <a:latin typeface="Candara"/>
              </a:rPr>
              <a:t>, represents the probability that the e- will be found at that location: </a:t>
            </a:r>
            <a:r>
              <a:rPr lang="en-US" sz="2000" b="1" i="1" dirty="0" smtClean="0">
                <a:latin typeface="Candara"/>
              </a:rPr>
              <a:t>probability density </a:t>
            </a:r>
            <a:r>
              <a:rPr lang="en-US" sz="2000" i="1" dirty="0" smtClean="0">
                <a:latin typeface="Candara"/>
              </a:rPr>
              <a:t>or </a:t>
            </a:r>
            <a:r>
              <a:rPr lang="en-US" sz="2000" b="1" i="1" dirty="0" smtClean="0">
                <a:latin typeface="Candara"/>
              </a:rPr>
              <a:t>electron density</a:t>
            </a:r>
            <a:r>
              <a:rPr lang="en-US" sz="2000" i="1" dirty="0" smtClean="0">
                <a:latin typeface="Candara"/>
              </a:rPr>
              <a:t>.</a:t>
            </a:r>
          </a:p>
        </p:txBody>
      </p:sp>
      <p:sp>
        <p:nvSpPr>
          <p:cNvPr id="7" name="TextBox 6"/>
          <p:cNvSpPr txBox="1"/>
          <p:nvPr/>
        </p:nvSpPr>
        <p:spPr>
          <a:xfrm>
            <a:off x="5578930" y="1923793"/>
            <a:ext cx="1710593" cy="461665"/>
          </a:xfrm>
          <a:prstGeom prst="rect">
            <a:avLst/>
          </a:prstGeom>
          <a:noFill/>
        </p:spPr>
        <p:txBody>
          <a:bodyPr wrap="none" rtlCol="0">
            <a:spAutoFit/>
          </a:bodyPr>
          <a:lstStyle/>
          <a:p>
            <a:r>
              <a:rPr lang="en-US" sz="2400" i="1" dirty="0" err="1" smtClean="0">
                <a:latin typeface="Candara"/>
                <a:cs typeface="Candara"/>
              </a:rPr>
              <a:t>ih</a:t>
            </a:r>
            <a:r>
              <a:rPr lang="en-US" sz="2400" i="1" dirty="0" smtClean="0">
                <a:latin typeface="Candara"/>
                <a:cs typeface="Candara"/>
              </a:rPr>
              <a:t>      </a:t>
            </a:r>
            <a:r>
              <a:rPr lang="en-US" sz="2400" i="1" dirty="0" err="1" smtClean="0">
                <a:latin typeface="Candara"/>
                <a:cs typeface="Candara"/>
              </a:rPr>
              <a:t>ψ</a:t>
            </a:r>
            <a:r>
              <a:rPr lang="en-US" sz="2400" i="1" dirty="0" smtClean="0">
                <a:latin typeface="Candara"/>
                <a:cs typeface="Candara"/>
              </a:rPr>
              <a:t> = </a:t>
            </a:r>
            <a:r>
              <a:rPr lang="en-US" sz="2400" i="1" dirty="0" err="1" smtClean="0">
                <a:latin typeface="Candara"/>
                <a:cs typeface="Candara"/>
              </a:rPr>
              <a:t>Ĥψ</a:t>
            </a:r>
            <a:endParaRPr lang="en-US" sz="2400" i="1" dirty="0">
              <a:latin typeface="Candara"/>
              <a:cs typeface="Candara"/>
            </a:endParaRPr>
          </a:p>
        </p:txBody>
      </p:sp>
      <p:cxnSp>
        <p:nvCxnSpPr>
          <p:cNvPr id="8" name="Straight Connector 7"/>
          <p:cNvCxnSpPr/>
          <p:nvPr/>
        </p:nvCxnSpPr>
        <p:spPr>
          <a:xfrm>
            <a:off x="5795546" y="2057400"/>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67878" y="1856059"/>
            <a:ext cx="249287" cy="400110"/>
          </a:xfrm>
          <a:prstGeom prst="rect">
            <a:avLst/>
          </a:prstGeom>
          <a:noFill/>
        </p:spPr>
        <p:txBody>
          <a:bodyPr wrap="none" rtlCol="0">
            <a:spAutoFit/>
          </a:bodyPr>
          <a:lstStyle/>
          <a:p>
            <a:r>
              <a:rPr lang="en-US" sz="2000" dirty="0" smtClean="0">
                <a:latin typeface="Candara"/>
                <a:cs typeface="Candara"/>
              </a:rPr>
              <a:t>-</a:t>
            </a:r>
            <a:endParaRPr lang="en-US" sz="2000" dirty="0">
              <a:latin typeface="Candara"/>
              <a:cs typeface="Candara"/>
            </a:endParaRPr>
          </a:p>
        </p:txBody>
      </p:sp>
      <p:sp>
        <p:nvSpPr>
          <p:cNvPr id="10" name="TextBox 9"/>
          <p:cNvSpPr txBox="1"/>
          <p:nvPr/>
        </p:nvSpPr>
        <p:spPr>
          <a:xfrm>
            <a:off x="5874458" y="1805257"/>
            <a:ext cx="501384" cy="707886"/>
          </a:xfrm>
          <a:prstGeom prst="rect">
            <a:avLst/>
          </a:prstGeom>
          <a:noFill/>
        </p:spPr>
        <p:txBody>
          <a:bodyPr wrap="none" rtlCol="0">
            <a:spAutoFit/>
          </a:bodyPr>
          <a:lstStyle/>
          <a:p>
            <a:r>
              <a:rPr lang="en-US" sz="2000" u="sng" dirty="0" smtClean="0">
                <a:latin typeface="Candara"/>
                <a:cs typeface="Candara"/>
              </a:rPr>
              <a:t> </a:t>
            </a:r>
            <a:r>
              <a:rPr lang="el-GR" sz="2000" u="sng" dirty="0" smtClean="0">
                <a:latin typeface="Candara"/>
                <a:cs typeface="Candara"/>
              </a:rPr>
              <a:t>δ</a:t>
            </a:r>
            <a:r>
              <a:rPr lang="en-US" sz="2000" u="sng" dirty="0">
                <a:latin typeface="Candara"/>
                <a:cs typeface="Candara"/>
              </a:rPr>
              <a:t> </a:t>
            </a:r>
            <a:r>
              <a:rPr lang="en-US" sz="2000" u="sng" dirty="0" smtClean="0">
                <a:solidFill>
                  <a:schemeClr val="bg1"/>
                </a:solidFill>
                <a:latin typeface="Candara"/>
                <a:cs typeface="Candara"/>
              </a:rPr>
              <a:t>.</a:t>
            </a:r>
            <a:endParaRPr lang="en-US" sz="2000" u="sng" dirty="0" smtClean="0">
              <a:latin typeface="Candara"/>
              <a:cs typeface="Candara"/>
            </a:endParaRPr>
          </a:p>
          <a:p>
            <a:r>
              <a:rPr lang="en-US" sz="2000" u="sng" dirty="0" err="1" smtClean="0">
                <a:latin typeface="Candara"/>
                <a:cs typeface="Candara"/>
              </a:rPr>
              <a:t>δt</a:t>
            </a:r>
            <a:endParaRPr lang="en-US" sz="2000" u="sng" dirty="0">
              <a:latin typeface="Candara"/>
              <a:cs typeface="Candara"/>
            </a:endParaRPr>
          </a:p>
        </p:txBody>
      </p:sp>
      <p:sp>
        <p:nvSpPr>
          <p:cNvPr id="11" name="Text Box 5"/>
          <p:cNvSpPr txBox="1">
            <a:spLocks noChangeArrowheads="1"/>
          </p:cNvSpPr>
          <p:nvPr/>
        </p:nvSpPr>
        <p:spPr bwMode="auto">
          <a:xfrm>
            <a:off x="438528" y="4949170"/>
            <a:ext cx="3811902" cy="1015663"/>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This concept of electron density plots led to the development of electron </a:t>
            </a:r>
            <a:r>
              <a:rPr lang="en-US" sz="2000" b="1" dirty="0" smtClean="0">
                <a:latin typeface="Candara"/>
              </a:rPr>
              <a:t>orbitals.</a:t>
            </a:r>
            <a:r>
              <a:rPr lang="en-US" sz="2000" dirty="0" smtClean="0">
                <a:latin typeface="Candara"/>
              </a:rPr>
              <a:t> </a:t>
            </a:r>
            <a:endParaRPr lang="en-US" sz="2000" b="1" dirty="0" smtClean="0">
              <a:latin typeface="Candara"/>
            </a:endParaRPr>
          </a:p>
        </p:txBody>
      </p:sp>
      <p:sp>
        <p:nvSpPr>
          <p:cNvPr id="12" name="Text Box 5"/>
          <p:cNvSpPr txBox="1">
            <a:spLocks noChangeArrowheads="1"/>
          </p:cNvSpPr>
          <p:nvPr/>
        </p:nvSpPr>
        <p:spPr bwMode="auto">
          <a:xfrm>
            <a:off x="438528" y="6184176"/>
            <a:ext cx="8153400" cy="400110"/>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Schrödinger is sometimes called the ‘</a:t>
            </a:r>
            <a:r>
              <a:rPr lang="en-US" sz="2000" b="1" i="1" dirty="0" smtClean="0">
                <a:latin typeface="Candara"/>
              </a:rPr>
              <a:t>father of quantum mechanics’</a:t>
            </a:r>
            <a:r>
              <a:rPr lang="en-US" sz="2000" dirty="0" smtClean="0">
                <a:latin typeface="Candara"/>
              </a:rPr>
              <a:t>.</a:t>
            </a:r>
          </a:p>
        </p:txBody>
      </p:sp>
      <p:pic>
        <p:nvPicPr>
          <p:cNvPr id="13" name="Picture 12" descr="orbital-590x330.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26501" y="3254454"/>
            <a:ext cx="4164168" cy="2987338"/>
          </a:xfrm>
          <a:prstGeom prst="rect">
            <a:avLst/>
          </a:prstGeom>
        </p:spPr>
      </p:pic>
      <p:sp>
        <p:nvSpPr>
          <p:cNvPr id="14" name="TextBox 13"/>
          <p:cNvSpPr txBox="1"/>
          <p:nvPr/>
        </p:nvSpPr>
        <p:spPr>
          <a:xfrm rot="16200000">
            <a:off x="5929321" y="3620998"/>
            <a:ext cx="5980523" cy="338554"/>
          </a:xfrm>
          <a:prstGeom prst="rect">
            <a:avLst/>
          </a:prstGeom>
          <a:noFill/>
        </p:spPr>
        <p:txBody>
          <a:bodyPr wrap="none" rtlCol="0">
            <a:spAutoFit/>
          </a:bodyPr>
          <a:lstStyle/>
          <a:p>
            <a:r>
              <a:rPr lang="en-US" sz="1600" dirty="0" smtClean="0"/>
              <a:t>Orbital of H atom imaged by  a quantum microscope (</a:t>
            </a:r>
            <a:r>
              <a:rPr lang="en-US" sz="1600" dirty="0" err="1" smtClean="0"/>
              <a:t>Stodolna</a:t>
            </a:r>
            <a:r>
              <a:rPr lang="en-US" sz="1600" dirty="0" smtClean="0"/>
              <a:t>, 2013) </a:t>
            </a:r>
            <a:endParaRPr lang="en-US" sz="1600" dirty="0"/>
          </a:p>
        </p:txBody>
      </p:sp>
      <p:sp>
        <p:nvSpPr>
          <p:cNvPr id="16" name="Text Box 5"/>
          <p:cNvSpPr txBox="1">
            <a:spLocks noChangeArrowheads="1"/>
          </p:cNvSpPr>
          <p:nvPr/>
        </p:nvSpPr>
        <p:spPr bwMode="auto">
          <a:xfrm>
            <a:off x="438528" y="892175"/>
            <a:ext cx="7689472" cy="1323439"/>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In 1926, Erwin Schrödinger showed that the energy levels of electrons in atoms – shown by elemental line spectra - could be described by mathematical </a:t>
            </a:r>
            <a:r>
              <a:rPr lang="en-US" sz="2000" b="1" dirty="0" smtClean="0">
                <a:latin typeface="Candara"/>
              </a:rPr>
              <a:t>wave functions</a:t>
            </a:r>
            <a:r>
              <a:rPr lang="en-US" sz="2000" dirty="0" smtClean="0">
                <a:latin typeface="Candara"/>
              </a:rPr>
              <a:t>, confirming the wave nature of electrons.</a:t>
            </a:r>
          </a:p>
        </p:txBody>
      </p:sp>
    </p:spTree>
    <p:extLst>
      <p:ext uri="{BB962C8B-B14F-4D97-AF65-F5344CB8AC3E}">
        <p14:creationId xmlns:p14="http://schemas.microsoft.com/office/powerpoint/2010/main" val="165279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2"/>
          <p:cNvSpPr txBox="1">
            <a:spLocks noChangeArrowheads="1"/>
          </p:cNvSpPr>
          <p:nvPr/>
        </p:nvSpPr>
        <p:spPr bwMode="auto">
          <a:xfrm>
            <a:off x="304800" y="228600"/>
            <a:ext cx="7467600" cy="523220"/>
          </a:xfrm>
          <a:prstGeom prst="rect">
            <a:avLst/>
          </a:prstGeom>
          <a:noFill/>
          <a:ln w="9525">
            <a:noFill/>
            <a:miter lim="800000"/>
            <a:headEnd/>
            <a:tailEnd/>
          </a:ln>
        </p:spPr>
        <p:txBody>
          <a:bodyPr>
            <a:prstTxWarp prst="textNoShape">
              <a:avLst/>
            </a:prstTxWarp>
            <a:spAutoFit/>
          </a:bodyPr>
          <a:lstStyle/>
          <a:p>
            <a:r>
              <a:rPr lang="en-US" sz="2800" b="1" dirty="0" smtClean="0">
                <a:solidFill>
                  <a:srgbClr val="0000FF"/>
                </a:solidFill>
                <a:latin typeface="Candara" charset="0"/>
                <a:ea typeface="Candara" charset="0"/>
                <a:cs typeface="Candara" charset="0"/>
              </a:rPr>
              <a:t>History of atomic thinking</a:t>
            </a:r>
            <a:endParaRPr lang="en-US" sz="2800" dirty="0">
              <a:solidFill>
                <a:srgbClr val="000000"/>
              </a:solidFill>
              <a:latin typeface="Candara" charset="0"/>
              <a:ea typeface="Candara" charset="0"/>
              <a:cs typeface="Candara" charset="0"/>
            </a:endParaRPr>
          </a:p>
        </p:txBody>
      </p:sp>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3428"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103429" name="AutoShape 3"/>
          <p:cNvSpPr>
            <a:spLocks noChangeArrowheads="1"/>
          </p:cNvSpPr>
          <p:nvPr/>
        </p:nvSpPr>
        <p:spPr bwMode="auto">
          <a:xfrm>
            <a:off x="685800" y="2932113"/>
            <a:ext cx="8001000" cy="533400"/>
          </a:xfrm>
          <a:prstGeom prst="rightArrow">
            <a:avLst>
              <a:gd name="adj1" fmla="val 50000"/>
              <a:gd name="adj2" fmla="val 267083"/>
            </a:avLst>
          </a:prstGeom>
          <a:gradFill rotWithShape="0">
            <a:gsLst>
              <a:gs pos="0">
                <a:srgbClr val="0080FF"/>
              </a:gs>
              <a:gs pos="100000">
                <a:srgbClr val="000080"/>
              </a:gs>
            </a:gsLst>
            <a:lin ang="0" scaled="1"/>
          </a:gradFill>
          <a:ln w="9525">
            <a:noFill/>
            <a:miter lim="800000"/>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3430" name="Line 4"/>
          <p:cNvSpPr>
            <a:spLocks noChangeShapeType="1"/>
          </p:cNvSpPr>
          <p:nvPr/>
        </p:nvSpPr>
        <p:spPr bwMode="auto">
          <a:xfrm>
            <a:off x="914400" y="2819400"/>
            <a:ext cx="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3431" name="Line 5"/>
          <p:cNvSpPr>
            <a:spLocks noChangeShapeType="1"/>
          </p:cNvSpPr>
          <p:nvPr/>
        </p:nvSpPr>
        <p:spPr bwMode="auto">
          <a:xfrm>
            <a:off x="1676400" y="3389313"/>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3432" name="Line 6"/>
          <p:cNvSpPr>
            <a:spLocks noChangeShapeType="1"/>
          </p:cNvSpPr>
          <p:nvPr/>
        </p:nvSpPr>
        <p:spPr bwMode="auto">
          <a:xfrm flipH="1">
            <a:off x="4038600" y="3389313"/>
            <a:ext cx="685800" cy="344487"/>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3433" name="Line 7"/>
          <p:cNvSpPr>
            <a:spLocks noChangeShapeType="1"/>
          </p:cNvSpPr>
          <p:nvPr/>
        </p:nvSpPr>
        <p:spPr bwMode="auto">
          <a:xfrm>
            <a:off x="5029200" y="2703513"/>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3434" name="Line 8"/>
          <p:cNvSpPr>
            <a:spLocks noChangeShapeType="1"/>
          </p:cNvSpPr>
          <p:nvPr/>
        </p:nvSpPr>
        <p:spPr bwMode="auto">
          <a:xfrm flipV="1">
            <a:off x="6234113" y="2667000"/>
            <a:ext cx="2286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3435" name="Text Box 9"/>
          <p:cNvSpPr txBox="1">
            <a:spLocks noChangeArrowheads="1"/>
          </p:cNvSpPr>
          <p:nvPr/>
        </p:nvSpPr>
        <p:spPr bwMode="auto">
          <a:xfrm>
            <a:off x="627063" y="774700"/>
            <a:ext cx="641350" cy="954088"/>
          </a:xfrm>
          <a:prstGeom prst="rect">
            <a:avLst/>
          </a:prstGeom>
          <a:noFill/>
          <a:ln w="9525">
            <a:noFill/>
            <a:miter lim="800000"/>
            <a:headEnd/>
            <a:tailEnd/>
          </a:ln>
        </p:spPr>
        <p:txBody>
          <a:bodyPr wrap="none">
            <a:prstTxWarp prst="textNoShape">
              <a:avLst/>
            </a:prstTxWarp>
            <a:spAutoFit/>
          </a:bodyPr>
          <a:lstStyle/>
          <a:p>
            <a:pPr algn="ctr"/>
            <a:r>
              <a:rPr lang="en-US" sz="1400" b="1">
                <a:latin typeface="Candara" charset="0"/>
                <a:ea typeface="Candara" charset="0"/>
                <a:cs typeface="Candara" charset="0"/>
              </a:rPr>
              <a:t>fire</a:t>
            </a:r>
            <a:br>
              <a:rPr lang="en-US" sz="1400" b="1">
                <a:latin typeface="Candara" charset="0"/>
                <a:ea typeface="Candara" charset="0"/>
                <a:cs typeface="Candara" charset="0"/>
              </a:rPr>
            </a:br>
            <a:r>
              <a:rPr lang="en-US" sz="1400" b="1">
                <a:latin typeface="Candara" charset="0"/>
                <a:ea typeface="Candara" charset="0"/>
                <a:cs typeface="Candara" charset="0"/>
              </a:rPr>
              <a:t>earth</a:t>
            </a:r>
            <a:br>
              <a:rPr lang="en-US" sz="1400" b="1">
                <a:latin typeface="Candara" charset="0"/>
                <a:ea typeface="Candara" charset="0"/>
                <a:cs typeface="Candara" charset="0"/>
              </a:rPr>
            </a:br>
            <a:r>
              <a:rPr lang="en-US" sz="1400" b="1">
                <a:latin typeface="Candara" charset="0"/>
                <a:ea typeface="Candara" charset="0"/>
                <a:cs typeface="Candara" charset="0"/>
              </a:rPr>
              <a:t>water</a:t>
            </a:r>
            <a:br>
              <a:rPr lang="en-US" sz="1400" b="1">
                <a:latin typeface="Candara" charset="0"/>
                <a:ea typeface="Candara" charset="0"/>
                <a:cs typeface="Candara" charset="0"/>
              </a:rPr>
            </a:br>
            <a:r>
              <a:rPr lang="en-US" sz="1400" b="1">
                <a:latin typeface="Candara" charset="0"/>
                <a:ea typeface="Candara" charset="0"/>
                <a:cs typeface="Candara" charset="0"/>
              </a:rPr>
              <a:t>air</a:t>
            </a:r>
          </a:p>
        </p:txBody>
      </p:sp>
      <p:sp>
        <p:nvSpPr>
          <p:cNvPr id="103436" name="Rectangle 10"/>
          <p:cNvSpPr>
            <a:spLocks noChangeArrowheads="1"/>
          </p:cNvSpPr>
          <p:nvPr/>
        </p:nvSpPr>
        <p:spPr bwMode="auto">
          <a:xfrm rot="2040258">
            <a:off x="1133475" y="3133725"/>
            <a:ext cx="76200" cy="3810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3437" name="Rectangle 11"/>
          <p:cNvSpPr>
            <a:spLocks noChangeArrowheads="1"/>
          </p:cNvSpPr>
          <p:nvPr/>
        </p:nvSpPr>
        <p:spPr bwMode="auto">
          <a:xfrm rot="2040258">
            <a:off x="1481138" y="2765425"/>
            <a:ext cx="76200" cy="5334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3438" name="Text Box 12"/>
          <p:cNvSpPr txBox="1">
            <a:spLocks noChangeArrowheads="1"/>
          </p:cNvSpPr>
          <p:nvPr/>
        </p:nvSpPr>
        <p:spPr bwMode="auto">
          <a:xfrm>
            <a:off x="1330325" y="3783013"/>
            <a:ext cx="698500" cy="523875"/>
          </a:xfrm>
          <a:prstGeom prst="rect">
            <a:avLst/>
          </a:prstGeom>
          <a:noFill/>
          <a:ln w="9525">
            <a:noFill/>
            <a:miter lim="800000"/>
            <a:headEnd/>
            <a:tailEnd/>
          </a:ln>
        </p:spPr>
        <p:txBody>
          <a:bodyPr wrap="none">
            <a:prstTxWarp prst="textNoShape">
              <a:avLst/>
            </a:prstTxWarp>
            <a:spAutoFit/>
          </a:bodyPr>
          <a:lstStyle/>
          <a:p>
            <a:pPr algn="ctr"/>
            <a:r>
              <a:rPr lang="en-US" sz="1400" b="1">
                <a:latin typeface="Candara" charset="0"/>
                <a:ea typeface="Candara" charset="0"/>
                <a:cs typeface="Candara" charset="0"/>
              </a:rPr>
              <a:t>Dalton</a:t>
            </a:r>
            <a:br>
              <a:rPr lang="en-US" sz="1400" b="1">
                <a:latin typeface="Candara" charset="0"/>
                <a:ea typeface="Candara" charset="0"/>
                <a:cs typeface="Candara" charset="0"/>
              </a:rPr>
            </a:br>
            <a:r>
              <a:rPr lang="en-US" sz="1400" b="1">
                <a:latin typeface="Candara" charset="0"/>
                <a:ea typeface="Candara" charset="0"/>
                <a:cs typeface="Candara" charset="0"/>
              </a:rPr>
              <a:t>(1803)</a:t>
            </a:r>
          </a:p>
        </p:txBody>
      </p:sp>
      <p:sp>
        <p:nvSpPr>
          <p:cNvPr id="103439" name="Text Box 13"/>
          <p:cNvSpPr txBox="1">
            <a:spLocks noChangeArrowheads="1"/>
          </p:cNvSpPr>
          <p:nvPr/>
        </p:nvSpPr>
        <p:spPr bwMode="auto">
          <a:xfrm>
            <a:off x="3448050" y="3783013"/>
            <a:ext cx="1055688" cy="954087"/>
          </a:xfrm>
          <a:prstGeom prst="rect">
            <a:avLst/>
          </a:prstGeom>
          <a:noFill/>
          <a:ln w="9525">
            <a:noFill/>
            <a:miter lim="800000"/>
            <a:headEnd/>
            <a:tailEnd/>
          </a:ln>
        </p:spPr>
        <p:txBody>
          <a:bodyPr wrap="none">
            <a:prstTxWarp prst="textNoShape">
              <a:avLst/>
            </a:prstTxWarp>
            <a:spAutoFit/>
          </a:bodyPr>
          <a:lstStyle/>
          <a:p>
            <a:pPr algn="ctr"/>
            <a:r>
              <a:rPr lang="en-US" sz="1400" b="1">
                <a:latin typeface="Candara" charset="0"/>
                <a:ea typeface="Candara" charset="0"/>
                <a:cs typeface="Candara" charset="0"/>
              </a:rPr>
              <a:t>Rutherford</a:t>
            </a:r>
            <a:br>
              <a:rPr lang="en-US" sz="1400" b="1">
                <a:latin typeface="Candara" charset="0"/>
                <a:ea typeface="Candara" charset="0"/>
                <a:cs typeface="Candara" charset="0"/>
              </a:rPr>
            </a:br>
            <a:r>
              <a:rPr lang="en-US" sz="1400" b="1">
                <a:latin typeface="Candara" charset="0"/>
                <a:ea typeface="Candara" charset="0"/>
                <a:cs typeface="Candara" charset="0"/>
              </a:rPr>
              <a:t>Thompson</a:t>
            </a:r>
            <a:br>
              <a:rPr lang="en-US" sz="1400" b="1">
                <a:latin typeface="Candara" charset="0"/>
                <a:ea typeface="Candara" charset="0"/>
                <a:cs typeface="Candara" charset="0"/>
              </a:rPr>
            </a:br>
            <a:r>
              <a:rPr lang="en-US" sz="1400" b="1">
                <a:latin typeface="Candara" charset="0"/>
                <a:ea typeface="Candara" charset="0"/>
                <a:cs typeface="Candara" charset="0"/>
              </a:rPr>
              <a:t>Millikan</a:t>
            </a:r>
            <a:br>
              <a:rPr lang="en-US" sz="1400" b="1">
                <a:latin typeface="Candara" charset="0"/>
                <a:ea typeface="Candara" charset="0"/>
                <a:cs typeface="Candara" charset="0"/>
              </a:rPr>
            </a:br>
            <a:r>
              <a:rPr lang="en-US" sz="1400" b="1">
                <a:latin typeface="Candara" charset="0"/>
                <a:ea typeface="Candara" charset="0"/>
                <a:cs typeface="Candara" charset="0"/>
              </a:rPr>
              <a:t>(1897-1911)</a:t>
            </a:r>
          </a:p>
        </p:txBody>
      </p:sp>
      <p:sp>
        <p:nvSpPr>
          <p:cNvPr id="103440" name="Text Box 14"/>
          <p:cNvSpPr txBox="1">
            <a:spLocks noChangeArrowheads="1"/>
          </p:cNvSpPr>
          <p:nvPr/>
        </p:nvSpPr>
        <p:spPr bwMode="auto">
          <a:xfrm>
            <a:off x="4741863" y="2119313"/>
            <a:ext cx="609600" cy="523875"/>
          </a:xfrm>
          <a:prstGeom prst="rect">
            <a:avLst/>
          </a:prstGeom>
          <a:noFill/>
          <a:ln w="9525">
            <a:noFill/>
            <a:miter lim="800000"/>
            <a:headEnd/>
            <a:tailEnd/>
          </a:ln>
        </p:spPr>
        <p:txBody>
          <a:bodyPr wrap="none">
            <a:prstTxWarp prst="textNoShape">
              <a:avLst/>
            </a:prstTxWarp>
            <a:spAutoFit/>
          </a:bodyPr>
          <a:lstStyle/>
          <a:p>
            <a:pPr algn="ctr"/>
            <a:r>
              <a:rPr lang="en-US" sz="1400" b="1">
                <a:latin typeface="Candara" charset="0"/>
                <a:ea typeface="Candara" charset="0"/>
                <a:cs typeface="Candara" charset="0"/>
              </a:rPr>
              <a:t>Bohr</a:t>
            </a:r>
            <a:br>
              <a:rPr lang="en-US" sz="1400" b="1">
                <a:latin typeface="Candara" charset="0"/>
                <a:ea typeface="Candara" charset="0"/>
                <a:cs typeface="Candara" charset="0"/>
              </a:rPr>
            </a:br>
            <a:r>
              <a:rPr lang="en-US" sz="1400" b="1">
                <a:latin typeface="Candara" charset="0"/>
                <a:ea typeface="Candara" charset="0"/>
                <a:cs typeface="Candara" charset="0"/>
              </a:rPr>
              <a:t>(1913)</a:t>
            </a:r>
          </a:p>
        </p:txBody>
      </p:sp>
      <p:sp>
        <p:nvSpPr>
          <p:cNvPr id="103441" name="Text Box 15"/>
          <p:cNvSpPr txBox="1">
            <a:spLocks noChangeArrowheads="1"/>
          </p:cNvSpPr>
          <p:nvPr/>
        </p:nvSpPr>
        <p:spPr bwMode="auto">
          <a:xfrm>
            <a:off x="6005513" y="2082800"/>
            <a:ext cx="1130300" cy="523875"/>
          </a:xfrm>
          <a:prstGeom prst="rect">
            <a:avLst/>
          </a:prstGeom>
          <a:noFill/>
          <a:ln w="9525">
            <a:noFill/>
            <a:miter lim="800000"/>
            <a:headEnd/>
            <a:tailEnd/>
          </a:ln>
        </p:spPr>
        <p:txBody>
          <a:bodyPr wrap="none">
            <a:prstTxWarp prst="textNoShape">
              <a:avLst/>
            </a:prstTxWarp>
            <a:spAutoFit/>
          </a:bodyPr>
          <a:lstStyle/>
          <a:p>
            <a:pPr algn="ctr"/>
            <a:r>
              <a:rPr lang="en-US" sz="1400" b="1">
                <a:latin typeface="Candara" charset="0"/>
                <a:ea typeface="Candara" charset="0"/>
                <a:cs typeface="Candara" charset="0"/>
              </a:rPr>
              <a:t>Schrödinger</a:t>
            </a:r>
            <a:br>
              <a:rPr lang="en-US" sz="1400" b="1">
                <a:latin typeface="Candara" charset="0"/>
                <a:ea typeface="Candara" charset="0"/>
                <a:cs typeface="Candara" charset="0"/>
              </a:rPr>
            </a:br>
            <a:r>
              <a:rPr lang="en-US" sz="1400" b="1">
                <a:latin typeface="Candara" charset="0"/>
                <a:ea typeface="Candara" charset="0"/>
                <a:cs typeface="Candara" charset="0"/>
              </a:rPr>
              <a:t>(1926)</a:t>
            </a:r>
          </a:p>
        </p:txBody>
      </p:sp>
      <p:sp>
        <p:nvSpPr>
          <p:cNvPr id="103442" name="Text Box 16"/>
          <p:cNvSpPr txBox="1">
            <a:spLocks noChangeArrowheads="1"/>
          </p:cNvSpPr>
          <p:nvPr/>
        </p:nvSpPr>
        <p:spPr bwMode="auto">
          <a:xfrm>
            <a:off x="990600" y="4978400"/>
            <a:ext cx="1377950" cy="738188"/>
          </a:xfrm>
          <a:prstGeom prst="rect">
            <a:avLst/>
          </a:prstGeom>
          <a:noFill/>
          <a:ln w="9525">
            <a:noFill/>
            <a:miter lim="800000"/>
            <a:headEnd/>
            <a:tailEnd/>
          </a:ln>
        </p:spPr>
        <p:txBody>
          <a:bodyPr wrap="none">
            <a:prstTxWarp prst="textNoShape">
              <a:avLst/>
            </a:prstTxWarp>
            <a:spAutoFit/>
          </a:bodyPr>
          <a:lstStyle/>
          <a:p>
            <a:pPr algn="ctr"/>
            <a:r>
              <a:rPr lang="en-US" sz="1400" b="1">
                <a:latin typeface="Candara" charset="0"/>
                <a:ea typeface="Candara" charset="0"/>
                <a:cs typeface="Candara" charset="0"/>
              </a:rPr>
              <a:t>Matter consists</a:t>
            </a:r>
            <a:br>
              <a:rPr lang="en-US" sz="1400" b="1">
                <a:latin typeface="Candara" charset="0"/>
                <a:ea typeface="Candara" charset="0"/>
                <a:cs typeface="Candara" charset="0"/>
              </a:rPr>
            </a:br>
            <a:r>
              <a:rPr lang="en-US" sz="1400" b="1">
                <a:latin typeface="Candara" charset="0"/>
                <a:ea typeface="Candara" charset="0"/>
                <a:cs typeface="Candara" charset="0"/>
              </a:rPr>
              <a:t>of particles</a:t>
            </a:r>
            <a:br>
              <a:rPr lang="en-US" sz="1400" b="1">
                <a:latin typeface="Candara" charset="0"/>
                <a:ea typeface="Candara" charset="0"/>
                <a:cs typeface="Candara" charset="0"/>
              </a:rPr>
            </a:br>
            <a:r>
              <a:rPr lang="en-US" sz="1400" b="1">
                <a:latin typeface="Candara" charset="0"/>
                <a:ea typeface="Candara" charset="0"/>
                <a:cs typeface="Candara" charset="0"/>
              </a:rPr>
              <a:t>called atoms.</a:t>
            </a:r>
          </a:p>
        </p:txBody>
      </p:sp>
      <p:sp>
        <p:nvSpPr>
          <p:cNvPr id="103443" name="Line 17"/>
          <p:cNvSpPr>
            <a:spLocks noChangeShapeType="1"/>
          </p:cNvSpPr>
          <p:nvPr/>
        </p:nvSpPr>
        <p:spPr bwMode="auto">
          <a:xfrm>
            <a:off x="1676400" y="43434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3444" name="Text Box 18"/>
          <p:cNvSpPr txBox="1">
            <a:spLocks noChangeArrowheads="1"/>
          </p:cNvSpPr>
          <p:nvPr/>
        </p:nvSpPr>
        <p:spPr bwMode="auto">
          <a:xfrm>
            <a:off x="3359150" y="4978400"/>
            <a:ext cx="1266825" cy="1384300"/>
          </a:xfrm>
          <a:prstGeom prst="rect">
            <a:avLst/>
          </a:prstGeom>
          <a:noFill/>
          <a:ln w="9525">
            <a:noFill/>
            <a:miter lim="800000"/>
            <a:headEnd/>
            <a:tailEnd/>
          </a:ln>
        </p:spPr>
        <p:txBody>
          <a:bodyPr wrap="none">
            <a:prstTxWarp prst="textNoShape">
              <a:avLst/>
            </a:prstTxWarp>
            <a:spAutoFit/>
          </a:bodyPr>
          <a:lstStyle/>
          <a:p>
            <a:pPr algn="ctr"/>
            <a:r>
              <a:rPr lang="en-US" sz="1400" b="1">
                <a:latin typeface="Candara" charset="0"/>
                <a:ea typeface="Candara" charset="0"/>
                <a:cs typeface="Candara" charset="0"/>
              </a:rPr>
              <a:t>Atoms consist</a:t>
            </a:r>
            <a:br>
              <a:rPr lang="en-US" sz="1400" b="1">
                <a:latin typeface="Candara" charset="0"/>
                <a:ea typeface="Candara" charset="0"/>
                <a:cs typeface="Candara" charset="0"/>
              </a:rPr>
            </a:br>
            <a:r>
              <a:rPr lang="en-US" sz="1400" b="1">
                <a:latin typeface="Candara" charset="0"/>
                <a:ea typeface="Candara" charset="0"/>
                <a:cs typeface="Candara" charset="0"/>
              </a:rPr>
              <a:t>of subatomic</a:t>
            </a:r>
            <a:br>
              <a:rPr lang="en-US" sz="1400" b="1">
                <a:latin typeface="Candara" charset="0"/>
                <a:ea typeface="Candara" charset="0"/>
                <a:cs typeface="Candara" charset="0"/>
              </a:rPr>
            </a:br>
            <a:r>
              <a:rPr lang="en-US" sz="1400" b="1">
                <a:latin typeface="Candara" charset="0"/>
                <a:ea typeface="Candara" charset="0"/>
                <a:cs typeface="Candara" charset="0"/>
              </a:rPr>
              <a:t>particles:</a:t>
            </a:r>
            <a:br>
              <a:rPr lang="en-US" sz="1400" b="1">
                <a:latin typeface="Candara" charset="0"/>
                <a:ea typeface="Candara" charset="0"/>
                <a:cs typeface="Candara" charset="0"/>
              </a:rPr>
            </a:br>
            <a:r>
              <a:rPr lang="en-US" sz="1400" b="1">
                <a:latin typeface="Candara" charset="0"/>
                <a:ea typeface="Candara" charset="0"/>
                <a:cs typeface="Candara" charset="0"/>
              </a:rPr>
              <a:t>electrons,</a:t>
            </a:r>
            <a:br>
              <a:rPr lang="en-US" sz="1400" b="1">
                <a:latin typeface="Candara" charset="0"/>
                <a:ea typeface="Candara" charset="0"/>
                <a:cs typeface="Candara" charset="0"/>
              </a:rPr>
            </a:br>
            <a:r>
              <a:rPr lang="en-US" sz="1400" b="1">
                <a:latin typeface="Candara" charset="0"/>
                <a:ea typeface="Candara" charset="0"/>
                <a:cs typeface="Candara" charset="0"/>
              </a:rPr>
              <a:t>neutrons</a:t>
            </a:r>
            <a:br>
              <a:rPr lang="en-US" sz="1400" b="1">
                <a:latin typeface="Candara" charset="0"/>
                <a:ea typeface="Candara" charset="0"/>
                <a:cs typeface="Candara" charset="0"/>
              </a:rPr>
            </a:br>
            <a:r>
              <a:rPr lang="en-US" sz="1400" b="1">
                <a:latin typeface="Candara" charset="0"/>
                <a:ea typeface="Candara" charset="0"/>
                <a:cs typeface="Candara" charset="0"/>
              </a:rPr>
              <a:t>protons.</a:t>
            </a:r>
          </a:p>
        </p:txBody>
      </p:sp>
      <p:sp>
        <p:nvSpPr>
          <p:cNvPr id="103445" name="Line 19"/>
          <p:cNvSpPr>
            <a:spLocks noChangeShapeType="1"/>
          </p:cNvSpPr>
          <p:nvPr/>
        </p:nvSpPr>
        <p:spPr bwMode="auto">
          <a:xfrm>
            <a:off x="4003675" y="48006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3446" name="Text Box 20"/>
          <p:cNvSpPr txBox="1">
            <a:spLocks noChangeArrowheads="1"/>
          </p:cNvSpPr>
          <p:nvPr/>
        </p:nvSpPr>
        <p:spPr bwMode="auto">
          <a:xfrm>
            <a:off x="4303713" y="850900"/>
            <a:ext cx="1325562" cy="954088"/>
          </a:xfrm>
          <a:prstGeom prst="rect">
            <a:avLst/>
          </a:prstGeom>
          <a:noFill/>
          <a:ln w="9525">
            <a:noFill/>
            <a:miter lim="800000"/>
            <a:headEnd/>
            <a:tailEnd/>
          </a:ln>
        </p:spPr>
        <p:txBody>
          <a:bodyPr wrap="none">
            <a:prstTxWarp prst="textNoShape">
              <a:avLst/>
            </a:prstTxWarp>
            <a:spAutoFit/>
          </a:bodyPr>
          <a:lstStyle/>
          <a:p>
            <a:pPr algn="ctr"/>
            <a:r>
              <a:rPr lang="en-US" sz="1400" b="1">
                <a:latin typeface="Candara" charset="0"/>
                <a:ea typeface="Candara" charset="0"/>
                <a:cs typeface="Candara" charset="0"/>
              </a:rPr>
              <a:t>Electrons orbit</a:t>
            </a:r>
            <a:br>
              <a:rPr lang="en-US" sz="1400" b="1">
                <a:latin typeface="Candara" charset="0"/>
                <a:ea typeface="Candara" charset="0"/>
                <a:cs typeface="Candara" charset="0"/>
              </a:rPr>
            </a:br>
            <a:r>
              <a:rPr lang="en-US" sz="1400" b="1">
                <a:latin typeface="Candara" charset="0"/>
                <a:ea typeface="Candara" charset="0"/>
                <a:cs typeface="Candara" charset="0"/>
              </a:rPr>
              <a:t>the nucleus at</a:t>
            </a:r>
            <a:br>
              <a:rPr lang="en-US" sz="1400" b="1">
                <a:latin typeface="Candara" charset="0"/>
                <a:ea typeface="Candara" charset="0"/>
                <a:cs typeface="Candara" charset="0"/>
              </a:rPr>
            </a:br>
            <a:r>
              <a:rPr lang="en-US" sz="1400" b="1">
                <a:latin typeface="Candara" charset="0"/>
                <a:ea typeface="Candara" charset="0"/>
                <a:cs typeface="Candara" charset="0"/>
              </a:rPr>
              <a:t>specific levels,</a:t>
            </a:r>
            <a:br>
              <a:rPr lang="en-US" sz="1400" b="1">
                <a:latin typeface="Candara" charset="0"/>
                <a:ea typeface="Candara" charset="0"/>
                <a:cs typeface="Candara" charset="0"/>
              </a:rPr>
            </a:br>
            <a:r>
              <a:rPr lang="en-US" sz="1400" b="1">
                <a:latin typeface="Candara" charset="0"/>
                <a:ea typeface="Candara" charset="0"/>
                <a:cs typeface="Candara" charset="0"/>
              </a:rPr>
              <a:t>or orbits.</a:t>
            </a:r>
          </a:p>
        </p:txBody>
      </p:sp>
      <p:sp>
        <p:nvSpPr>
          <p:cNvPr id="103447" name="Line 21"/>
          <p:cNvSpPr>
            <a:spLocks noChangeShapeType="1"/>
          </p:cNvSpPr>
          <p:nvPr/>
        </p:nvSpPr>
        <p:spPr bwMode="auto">
          <a:xfrm>
            <a:off x="5029200" y="1828800"/>
            <a:ext cx="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3448" name="Text Box 22"/>
          <p:cNvSpPr txBox="1">
            <a:spLocks noChangeArrowheads="1"/>
          </p:cNvSpPr>
          <p:nvPr/>
        </p:nvSpPr>
        <p:spPr bwMode="auto">
          <a:xfrm>
            <a:off x="7315200" y="1524000"/>
            <a:ext cx="1622425" cy="1169988"/>
          </a:xfrm>
          <a:prstGeom prst="rect">
            <a:avLst/>
          </a:prstGeom>
          <a:solidFill>
            <a:schemeClr val="bg1"/>
          </a:solidFill>
          <a:ln w="9525">
            <a:noFill/>
            <a:miter lim="800000"/>
            <a:headEnd/>
            <a:tailEnd/>
          </a:ln>
        </p:spPr>
        <p:txBody>
          <a:bodyPr wrap="none">
            <a:prstTxWarp prst="textNoShape">
              <a:avLst/>
            </a:prstTxWarp>
            <a:spAutoFit/>
          </a:bodyPr>
          <a:lstStyle/>
          <a:p>
            <a:pPr algn="ctr"/>
            <a:r>
              <a:rPr lang="en-US" sz="1400" b="1" dirty="0">
                <a:latin typeface="Candara" charset="0"/>
                <a:ea typeface="Candara" charset="0"/>
                <a:cs typeface="Candara" charset="0"/>
              </a:rPr>
              <a:t>Quantum theory:</a:t>
            </a:r>
            <a:br>
              <a:rPr lang="en-US" sz="1400" b="1" dirty="0">
                <a:latin typeface="Candara" charset="0"/>
                <a:ea typeface="Candara" charset="0"/>
                <a:cs typeface="Candara" charset="0"/>
              </a:rPr>
            </a:br>
            <a:r>
              <a:rPr lang="en-US" sz="1400" b="1" dirty="0">
                <a:latin typeface="Candara" charset="0"/>
                <a:ea typeface="Candara" charset="0"/>
                <a:cs typeface="Candara" charset="0"/>
              </a:rPr>
              <a:t>electrons occupy</a:t>
            </a:r>
            <a:br>
              <a:rPr lang="en-US" sz="1400" b="1" dirty="0">
                <a:latin typeface="Candara" charset="0"/>
                <a:ea typeface="Candara" charset="0"/>
                <a:cs typeface="Candara" charset="0"/>
              </a:rPr>
            </a:br>
            <a:r>
              <a:rPr lang="en-US" sz="1400" b="1" dirty="0">
                <a:latin typeface="Candara" charset="0"/>
                <a:ea typeface="Candara" charset="0"/>
                <a:cs typeface="Candara" charset="0"/>
              </a:rPr>
              <a:t>‘</a:t>
            </a:r>
            <a:r>
              <a:rPr lang="en-US" sz="1400" b="1" dirty="0" err="1">
                <a:latin typeface="Candara" charset="0"/>
                <a:ea typeface="Candara" charset="0"/>
                <a:cs typeface="Candara" charset="0"/>
              </a:rPr>
              <a:t>ortitals</a:t>
            </a:r>
            <a:r>
              <a:rPr lang="en-US" sz="1400" b="1" dirty="0">
                <a:latin typeface="Candara" charset="0"/>
                <a:ea typeface="Candara" charset="0"/>
                <a:cs typeface="Candara" charset="0"/>
              </a:rPr>
              <a:t>’</a:t>
            </a:r>
            <a:br>
              <a:rPr lang="en-US" sz="1400" b="1" dirty="0">
                <a:latin typeface="Candara" charset="0"/>
                <a:ea typeface="Candara" charset="0"/>
                <a:cs typeface="Candara" charset="0"/>
              </a:rPr>
            </a:br>
            <a:r>
              <a:rPr lang="en-US" sz="1400" b="1" dirty="0">
                <a:latin typeface="Candara" charset="0"/>
                <a:ea typeface="Candara" charset="0"/>
                <a:cs typeface="Candara" charset="0"/>
              </a:rPr>
              <a:t>with specific</a:t>
            </a:r>
            <a:br>
              <a:rPr lang="en-US" sz="1400" b="1" dirty="0">
                <a:latin typeface="Candara" charset="0"/>
                <a:ea typeface="Candara" charset="0"/>
                <a:cs typeface="Candara" charset="0"/>
              </a:rPr>
            </a:br>
            <a:r>
              <a:rPr lang="en-US" sz="1400" b="1" dirty="0">
                <a:latin typeface="Candara" charset="0"/>
                <a:ea typeface="Candara" charset="0"/>
                <a:cs typeface="Candara" charset="0"/>
              </a:rPr>
              <a:t>shapes &amp; energies.</a:t>
            </a:r>
          </a:p>
        </p:txBody>
      </p:sp>
      <p:sp>
        <p:nvSpPr>
          <p:cNvPr id="103449" name="Line 23"/>
          <p:cNvSpPr>
            <a:spLocks noChangeShapeType="1"/>
          </p:cNvSpPr>
          <p:nvPr/>
        </p:nvSpPr>
        <p:spPr bwMode="auto">
          <a:xfrm>
            <a:off x="5791200" y="3429000"/>
            <a:ext cx="2286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3450" name="Text Box 24"/>
          <p:cNvSpPr txBox="1">
            <a:spLocks noChangeArrowheads="1"/>
          </p:cNvSpPr>
          <p:nvPr/>
        </p:nvSpPr>
        <p:spPr bwMode="auto">
          <a:xfrm>
            <a:off x="5857875" y="1536700"/>
            <a:ext cx="1533525" cy="523875"/>
          </a:xfrm>
          <a:prstGeom prst="rect">
            <a:avLst/>
          </a:prstGeom>
          <a:noFill/>
          <a:ln w="9525">
            <a:noFill/>
            <a:miter lim="800000"/>
            <a:headEnd/>
            <a:tailEnd/>
          </a:ln>
        </p:spPr>
        <p:txBody>
          <a:bodyPr wrap="none">
            <a:prstTxWarp prst="textNoShape">
              <a:avLst/>
            </a:prstTxWarp>
            <a:spAutoFit/>
          </a:bodyPr>
          <a:lstStyle/>
          <a:p>
            <a:pPr algn="ctr"/>
            <a:r>
              <a:rPr lang="en-US" sz="1400" b="1">
                <a:latin typeface="Candara" charset="0"/>
                <a:ea typeface="Candara" charset="0"/>
                <a:cs typeface="Candara" charset="0"/>
              </a:rPr>
              <a:t>Orbitals are wave</a:t>
            </a:r>
            <a:br>
              <a:rPr lang="en-US" sz="1400" b="1">
                <a:latin typeface="Candara" charset="0"/>
                <a:ea typeface="Candara" charset="0"/>
                <a:cs typeface="Candara" charset="0"/>
              </a:rPr>
            </a:br>
            <a:r>
              <a:rPr lang="en-US" sz="1400" b="1">
                <a:latin typeface="Candara" charset="0"/>
                <a:ea typeface="Candara" charset="0"/>
                <a:cs typeface="Candara" charset="0"/>
              </a:rPr>
              <a:t>-functions.</a:t>
            </a:r>
          </a:p>
        </p:txBody>
      </p:sp>
      <p:sp>
        <p:nvSpPr>
          <p:cNvPr id="103452" name="Line 26"/>
          <p:cNvSpPr>
            <a:spLocks noChangeShapeType="1"/>
          </p:cNvSpPr>
          <p:nvPr/>
        </p:nvSpPr>
        <p:spPr bwMode="auto">
          <a:xfrm>
            <a:off x="6583363" y="20574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3453" name="Text Box 27"/>
          <p:cNvSpPr txBox="1">
            <a:spLocks noChangeArrowheads="1"/>
          </p:cNvSpPr>
          <p:nvPr/>
        </p:nvSpPr>
        <p:spPr bwMode="auto">
          <a:xfrm>
            <a:off x="5716588" y="3775075"/>
            <a:ext cx="649287" cy="523875"/>
          </a:xfrm>
          <a:prstGeom prst="rect">
            <a:avLst/>
          </a:prstGeom>
          <a:noFill/>
          <a:ln w="9525">
            <a:noFill/>
            <a:miter lim="800000"/>
            <a:headEnd/>
            <a:tailEnd/>
          </a:ln>
        </p:spPr>
        <p:txBody>
          <a:bodyPr wrap="none">
            <a:prstTxWarp prst="textNoShape">
              <a:avLst/>
            </a:prstTxWarp>
            <a:spAutoFit/>
          </a:bodyPr>
          <a:lstStyle/>
          <a:p>
            <a:pPr algn="ctr"/>
            <a:r>
              <a:rPr lang="en-US" sz="1400" b="1">
                <a:latin typeface="Candara" charset="0"/>
                <a:ea typeface="Candara" charset="0"/>
                <a:cs typeface="Candara" charset="0"/>
              </a:rPr>
              <a:t>Pauli</a:t>
            </a:r>
            <a:br>
              <a:rPr lang="en-US" sz="1400" b="1">
                <a:latin typeface="Candara" charset="0"/>
                <a:ea typeface="Candara" charset="0"/>
                <a:cs typeface="Candara" charset="0"/>
              </a:rPr>
            </a:br>
            <a:r>
              <a:rPr lang="en-US" sz="1400" b="1">
                <a:latin typeface="Candara" charset="0"/>
                <a:ea typeface="Candara" charset="0"/>
                <a:cs typeface="Candara" charset="0"/>
              </a:rPr>
              <a:t>(1924)</a:t>
            </a:r>
          </a:p>
        </p:txBody>
      </p:sp>
      <p:sp>
        <p:nvSpPr>
          <p:cNvPr id="103454" name="Line 28"/>
          <p:cNvSpPr>
            <a:spLocks noChangeShapeType="1"/>
          </p:cNvSpPr>
          <p:nvPr/>
        </p:nvSpPr>
        <p:spPr bwMode="auto">
          <a:xfrm>
            <a:off x="6019800" y="43434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3455" name="Text Box 29"/>
          <p:cNvSpPr txBox="1">
            <a:spLocks noChangeArrowheads="1"/>
          </p:cNvSpPr>
          <p:nvPr/>
        </p:nvSpPr>
        <p:spPr bwMode="auto">
          <a:xfrm>
            <a:off x="5218113" y="4508500"/>
            <a:ext cx="1717675" cy="1169988"/>
          </a:xfrm>
          <a:prstGeom prst="rect">
            <a:avLst/>
          </a:prstGeom>
          <a:noFill/>
          <a:ln w="9525">
            <a:noFill/>
            <a:miter lim="800000"/>
            <a:headEnd/>
            <a:tailEnd/>
          </a:ln>
        </p:spPr>
        <p:txBody>
          <a:bodyPr wrap="none">
            <a:prstTxWarp prst="textNoShape">
              <a:avLst/>
            </a:prstTxWarp>
            <a:spAutoFit/>
          </a:bodyPr>
          <a:lstStyle/>
          <a:p>
            <a:pPr algn="ctr"/>
            <a:r>
              <a:rPr lang="en-US" sz="1400" b="1">
                <a:latin typeface="Candara" charset="0"/>
                <a:ea typeface="Candara" charset="0"/>
                <a:cs typeface="Candara" charset="0"/>
              </a:rPr>
              <a:t>‘exclusion principle’</a:t>
            </a:r>
          </a:p>
          <a:p>
            <a:pPr algn="ctr"/>
            <a:r>
              <a:rPr lang="en-US" sz="1400" b="1">
                <a:latin typeface="Candara" charset="0"/>
                <a:ea typeface="Candara" charset="0"/>
                <a:cs typeface="Candara" charset="0"/>
              </a:rPr>
              <a:t>No more than 2</a:t>
            </a:r>
            <a:br>
              <a:rPr lang="en-US" sz="1400" b="1">
                <a:latin typeface="Candara" charset="0"/>
                <a:ea typeface="Candara" charset="0"/>
                <a:cs typeface="Candara" charset="0"/>
              </a:rPr>
            </a:br>
            <a:r>
              <a:rPr lang="en-US" sz="1400" b="1">
                <a:latin typeface="Candara" charset="0"/>
                <a:ea typeface="Candara" charset="0"/>
                <a:cs typeface="Candara" charset="0"/>
              </a:rPr>
              <a:t>electrons may</a:t>
            </a:r>
            <a:br>
              <a:rPr lang="en-US" sz="1400" b="1">
                <a:latin typeface="Candara" charset="0"/>
                <a:ea typeface="Candara" charset="0"/>
                <a:cs typeface="Candara" charset="0"/>
              </a:rPr>
            </a:br>
            <a:r>
              <a:rPr lang="en-US" sz="1400" b="1">
                <a:latin typeface="Candara" charset="0"/>
                <a:ea typeface="Candara" charset="0"/>
                <a:cs typeface="Candara" charset="0"/>
              </a:rPr>
              <a:t>occupy the same</a:t>
            </a:r>
            <a:br>
              <a:rPr lang="en-US" sz="1400" b="1">
                <a:latin typeface="Candara" charset="0"/>
                <a:ea typeface="Candara" charset="0"/>
                <a:cs typeface="Candara" charset="0"/>
              </a:rPr>
            </a:br>
            <a:r>
              <a:rPr lang="en-US" sz="1400" b="1">
                <a:latin typeface="Candara" charset="0"/>
                <a:ea typeface="Candara" charset="0"/>
                <a:cs typeface="Candara" charset="0"/>
              </a:rPr>
              <a:t>orbital.</a:t>
            </a:r>
          </a:p>
        </p:txBody>
      </p:sp>
      <p:sp>
        <p:nvSpPr>
          <p:cNvPr id="103456" name="Text Box 30"/>
          <p:cNvSpPr txBox="1">
            <a:spLocks noChangeArrowheads="1"/>
          </p:cNvSpPr>
          <p:nvPr/>
        </p:nvSpPr>
        <p:spPr bwMode="auto">
          <a:xfrm>
            <a:off x="5411788" y="5803900"/>
            <a:ext cx="1357312" cy="954088"/>
          </a:xfrm>
          <a:prstGeom prst="rect">
            <a:avLst/>
          </a:prstGeom>
          <a:noFill/>
          <a:ln w="9525">
            <a:noFill/>
            <a:miter lim="800000"/>
            <a:headEnd/>
            <a:tailEnd/>
          </a:ln>
        </p:spPr>
        <p:txBody>
          <a:bodyPr wrap="none">
            <a:prstTxWarp prst="textNoShape">
              <a:avLst/>
            </a:prstTxWarp>
            <a:spAutoFit/>
          </a:bodyPr>
          <a:lstStyle/>
          <a:p>
            <a:pPr algn="ctr"/>
            <a:r>
              <a:rPr lang="en-US" sz="1400" b="1">
                <a:latin typeface="Candara" charset="0"/>
                <a:ea typeface="Candara" charset="0"/>
                <a:cs typeface="Candara" charset="0"/>
              </a:rPr>
              <a:t>2 electrons in</a:t>
            </a:r>
            <a:br>
              <a:rPr lang="en-US" sz="1400" b="1">
                <a:latin typeface="Candara" charset="0"/>
                <a:ea typeface="Candara" charset="0"/>
                <a:cs typeface="Candara" charset="0"/>
              </a:rPr>
            </a:br>
            <a:r>
              <a:rPr lang="en-US" sz="1400" b="1">
                <a:latin typeface="Candara" charset="0"/>
                <a:ea typeface="Candara" charset="0"/>
                <a:cs typeface="Candara" charset="0"/>
              </a:rPr>
              <a:t>the same</a:t>
            </a:r>
            <a:br>
              <a:rPr lang="en-US" sz="1400" b="1">
                <a:latin typeface="Candara" charset="0"/>
                <a:ea typeface="Candara" charset="0"/>
                <a:cs typeface="Candara" charset="0"/>
              </a:rPr>
            </a:br>
            <a:r>
              <a:rPr lang="en-US" sz="1400" b="1">
                <a:latin typeface="Candara" charset="0"/>
                <a:ea typeface="Candara" charset="0"/>
                <a:cs typeface="Candara" charset="0"/>
              </a:rPr>
              <a:t>orbital have</a:t>
            </a:r>
            <a:br>
              <a:rPr lang="en-US" sz="1400" b="1">
                <a:latin typeface="Candara" charset="0"/>
                <a:ea typeface="Candara" charset="0"/>
                <a:cs typeface="Candara" charset="0"/>
              </a:rPr>
            </a:br>
            <a:r>
              <a:rPr lang="en-US" sz="1400" b="1">
                <a:latin typeface="Candara" charset="0"/>
                <a:ea typeface="Candara" charset="0"/>
                <a:cs typeface="Candara" charset="0"/>
              </a:rPr>
              <a:t>opposite ‘spin’.</a:t>
            </a:r>
          </a:p>
        </p:txBody>
      </p:sp>
      <p:sp>
        <p:nvSpPr>
          <p:cNvPr id="103457" name="Line 31"/>
          <p:cNvSpPr>
            <a:spLocks noChangeShapeType="1"/>
          </p:cNvSpPr>
          <p:nvPr/>
        </p:nvSpPr>
        <p:spPr bwMode="auto">
          <a:xfrm>
            <a:off x="6019800" y="5638800"/>
            <a:ext cx="0" cy="152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3458" name="Text Box 32"/>
          <p:cNvSpPr txBox="1">
            <a:spLocks noChangeArrowheads="1"/>
          </p:cNvSpPr>
          <p:nvPr/>
        </p:nvSpPr>
        <p:spPr bwMode="auto">
          <a:xfrm>
            <a:off x="417513" y="2325688"/>
            <a:ext cx="1017587" cy="523875"/>
          </a:xfrm>
          <a:prstGeom prst="rect">
            <a:avLst/>
          </a:prstGeom>
          <a:noFill/>
          <a:ln w="9525">
            <a:noFill/>
            <a:miter lim="800000"/>
            <a:headEnd/>
            <a:tailEnd/>
          </a:ln>
        </p:spPr>
        <p:txBody>
          <a:bodyPr wrap="none">
            <a:prstTxWarp prst="textNoShape">
              <a:avLst/>
            </a:prstTxWarp>
            <a:spAutoFit/>
          </a:bodyPr>
          <a:lstStyle/>
          <a:p>
            <a:pPr algn="ctr"/>
            <a:r>
              <a:rPr lang="en-US" sz="1400" b="1">
                <a:latin typeface="Candara" charset="0"/>
                <a:ea typeface="Candara" charset="0"/>
                <a:cs typeface="Candara" charset="0"/>
              </a:rPr>
              <a:t>Greeks</a:t>
            </a:r>
            <a:br>
              <a:rPr lang="en-US" sz="1400" b="1">
                <a:latin typeface="Candara" charset="0"/>
                <a:ea typeface="Candara" charset="0"/>
                <a:cs typeface="Candara" charset="0"/>
              </a:rPr>
            </a:br>
            <a:r>
              <a:rPr lang="en-US" sz="1400" b="1">
                <a:latin typeface="Candara" charset="0"/>
                <a:ea typeface="Candara" charset="0"/>
                <a:cs typeface="Candara" charset="0"/>
              </a:rPr>
              <a:t>(~500 B.C.)</a:t>
            </a:r>
          </a:p>
        </p:txBody>
      </p:sp>
      <p:sp>
        <p:nvSpPr>
          <p:cNvPr id="103459" name="Line 33"/>
          <p:cNvSpPr>
            <a:spLocks noChangeShapeType="1"/>
          </p:cNvSpPr>
          <p:nvPr/>
        </p:nvSpPr>
        <p:spPr bwMode="auto">
          <a:xfrm>
            <a:off x="914400" y="2181225"/>
            <a:ext cx="0" cy="1809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3460" name="Line 34"/>
          <p:cNvSpPr>
            <a:spLocks noChangeShapeType="1"/>
          </p:cNvSpPr>
          <p:nvPr/>
        </p:nvSpPr>
        <p:spPr bwMode="auto">
          <a:xfrm>
            <a:off x="914400" y="1676400"/>
            <a:ext cx="0" cy="1809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3461" name="Text Box 35"/>
          <p:cNvSpPr txBox="1">
            <a:spLocks noChangeArrowheads="1"/>
          </p:cNvSpPr>
          <p:nvPr/>
        </p:nvSpPr>
        <p:spPr bwMode="auto">
          <a:xfrm>
            <a:off x="444500" y="1884363"/>
            <a:ext cx="936625" cy="304800"/>
          </a:xfrm>
          <a:prstGeom prst="rect">
            <a:avLst/>
          </a:prstGeom>
          <a:noFill/>
          <a:ln w="9525">
            <a:noFill/>
            <a:miter lim="800000"/>
            <a:headEnd/>
            <a:tailEnd/>
          </a:ln>
        </p:spPr>
        <p:txBody>
          <a:bodyPr wrap="none">
            <a:prstTxWarp prst="textNoShape">
              <a:avLst/>
            </a:prstTxWarp>
            <a:spAutoFit/>
          </a:bodyPr>
          <a:lstStyle/>
          <a:p>
            <a:pPr algn="ctr"/>
            <a:r>
              <a:rPr lang="en-US" sz="1400" b="1">
                <a:latin typeface="Candara" charset="0"/>
                <a:ea typeface="Candara" charset="0"/>
                <a:cs typeface="Candara" charset="0"/>
              </a:rPr>
              <a:t>‘A-tomos’</a:t>
            </a:r>
          </a:p>
        </p:txBody>
      </p:sp>
      <p:sp>
        <p:nvSpPr>
          <p:cNvPr id="103462" name="Text Box 36"/>
          <p:cNvSpPr txBox="1">
            <a:spLocks noChangeArrowheads="1"/>
          </p:cNvSpPr>
          <p:nvPr/>
        </p:nvSpPr>
        <p:spPr bwMode="auto">
          <a:xfrm>
            <a:off x="7578725" y="4603750"/>
            <a:ext cx="1109663" cy="1568450"/>
          </a:xfrm>
          <a:prstGeom prst="rect">
            <a:avLst/>
          </a:prstGeom>
          <a:noFill/>
          <a:ln w="9525">
            <a:solidFill>
              <a:srgbClr val="0000FF"/>
            </a:solidFill>
            <a:miter lim="800000"/>
            <a:headEnd/>
            <a:tailEnd/>
          </a:ln>
        </p:spPr>
        <p:txBody>
          <a:bodyPr wrap="none">
            <a:prstTxWarp prst="textNoShape">
              <a:avLst/>
            </a:prstTxWarp>
            <a:spAutoFit/>
          </a:bodyPr>
          <a:lstStyle/>
          <a:p>
            <a:pPr algn="ctr"/>
            <a:r>
              <a:rPr lang="en-US" sz="1600">
                <a:solidFill>
                  <a:srgbClr val="0000FF"/>
                </a:solidFill>
                <a:latin typeface="Candara" charset="0"/>
                <a:ea typeface="Candara" charset="0"/>
                <a:cs typeface="Candara" charset="0"/>
              </a:rPr>
              <a:t>Molecules</a:t>
            </a:r>
            <a:br>
              <a:rPr lang="en-US" sz="1600">
                <a:solidFill>
                  <a:srgbClr val="0000FF"/>
                </a:solidFill>
                <a:latin typeface="Candara" charset="0"/>
                <a:ea typeface="Candara" charset="0"/>
                <a:cs typeface="Candara" charset="0"/>
              </a:rPr>
            </a:br>
            <a:r>
              <a:rPr lang="en-US" sz="1600">
                <a:solidFill>
                  <a:srgbClr val="0000FF"/>
                </a:solidFill>
                <a:latin typeface="Candara" charset="0"/>
                <a:ea typeface="Candara" charset="0"/>
                <a:cs typeface="Candara" charset="0"/>
              </a:rPr>
              <a:t>       </a:t>
            </a:r>
          </a:p>
          <a:p>
            <a:pPr algn="ctr"/>
            <a:r>
              <a:rPr lang="en-US" sz="1600">
                <a:solidFill>
                  <a:srgbClr val="0000FF"/>
                </a:solidFill>
                <a:latin typeface="Candara" charset="0"/>
                <a:ea typeface="Candara" charset="0"/>
                <a:cs typeface="Candara" charset="0"/>
              </a:rPr>
              <a:t>Atoms</a:t>
            </a:r>
          </a:p>
          <a:p>
            <a:pPr algn="ctr"/>
            <a:endParaRPr lang="en-US" sz="1600">
              <a:solidFill>
                <a:srgbClr val="0000FF"/>
              </a:solidFill>
              <a:latin typeface="Candara" charset="0"/>
              <a:ea typeface="Candara" charset="0"/>
              <a:cs typeface="Candara" charset="0"/>
            </a:endParaRPr>
          </a:p>
          <a:p>
            <a:pPr algn="ctr"/>
            <a:r>
              <a:rPr lang="en-US" sz="1600">
                <a:solidFill>
                  <a:srgbClr val="0000FF"/>
                </a:solidFill>
                <a:latin typeface="Candara" charset="0"/>
                <a:ea typeface="Candara" charset="0"/>
                <a:cs typeface="Candara" charset="0"/>
              </a:rPr>
              <a:t>Nuclei &amp;</a:t>
            </a:r>
            <a:br>
              <a:rPr lang="en-US" sz="1600">
                <a:solidFill>
                  <a:srgbClr val="0000FF"/>
                </a:solidFill>
                <a:latin typeface="Candara" charset="0"/>
                <a:ea typeface="Candara" charset="0"/>
                <a:cs typeface="Candara" charset="0"/>
              </a:rPr>
            </a:br>
            <a:r>
              <a:rPr lang="en-US" sz="1600">
                <a:solidFill>
                  <a:srgbClr val="0000FF"/>
                </a:solidFill>
                <a:latin typeface="Candara" charset="0"/>
                <a:ea typeface="Candara" charset="0"/>
                <a:cs typeface="Candara" charset="0"/>
              </a:rPr>
              <a:t>electrons</a:t>
            </a:r>
          </a:p>
        </p:txBody>
      </p:sp>
      <p:sp>
        <p:nvSpPr>
          <p:cNvPr id="103463" name="Line 37"/>
          <p:cNvSpPr>
            <a:spLocks noChangeShapeType="1"/>
          </p:cNvSpPr>
          <p:nvPr/>
        </p:nvSpPr>
        <p:spPr bwMode="auto">
          <a:xfrm>
            <a:off x="8128000" y="4914900"/>
            <a:ext cx="0" cy="228600"/>
          </a:xfrm>
          <a:prstGeom prst="line">
            <a:avLst/>
          </a:prstGeom>
          <a:noFill/>
          <a:ln w="9525">
            <a:solidFill>
              <a:srgbClr val="0000FF"/>
            </a:solidFill>
            <a:round/>
            <a:headEnd/>
            <a:tailEnd type="triangle" w="med" len="med"/>
          </a:ln>
        </p:spPr>
        <p:txBody>
          <a:bodyPr wrap="none" anchor="ctr">
            <a:prstTxWarp prst="textNoShape">
              <a:avLst/>
            </a:prstTxWarp>
          </a:bodyPr>
          <a:lstStyle/>
          <a:p>
            <a:endParaRPr lang="en-US"/>
          </a:p>
        </p:txBody>
      </p:sp>
      <p:sp>
        <p:nvSpPr>
          <p:cNvPr id="103464" name="Line 38"/>
          <p:cNvSpPr>
            <a:spLocks noChangeShapeType="1"/>
          </p:cNvSpPr>
          <p:nvPr/>
        </p:nvSpPr>
        <p:spPr bwMode="auto">
          <a:xfrm>
            <a:off x="8128000" y="5372100"/>
            <a:ext cx="0" cy="228600"/>
          </a:xfrm>
          <a:prstGeom prst="line">
            <a:avLst/>
          </a:prstGeom>
          <a:noFill/>
          <a:ln w="9525">
            <a:solidFill>
              <a:srgbClr val="0000FF"/>
            </a:solidFill>
            <a:round/>
            <a:headEnd/>
            <a:tailEnd type="triangle" w="med" len="me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6522931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95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 name="Text Box 2"/>
          <p:cNvSpPr txBox="1">
            <a:spLocks noChangeArrowheads="1"/>
          </p:cNvSpPr>
          <p:nvPr/>
        </p:nvSpPr>
        <p:spPr bwMode="auto">
          <a:xfrm>
            <a:off x="423863" y="228600"/>
            <a:ext cx="5484845"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FF"/>
                </a:solidFill>
                <a:latin typeface="Candara"/>
              </a:rPr>
              <a:t>Particle behavior is also uncertain</a:t>
            </a:r>
            <a:endParaRPr lang="en-US" sz="2800" b="1" dirty="0">
              <a:solidFill>
                <a:srgbClr val="0000FF"/>
              </a:solidFill>
              <a:latin typeface="Candara"/>
            </a:endParaRPr>
          </a:p>
        </p:txBody>
      </p:sp>
      <p:sp>
        <p:nvSpPr>
          <p:cNvPr id="5" name="Text Box 5"/>
          <p:cNvSpPr txBox="1">
            <a:spLocks noChangeArrowheads="1"/>
          </p:cNvSpPr>
          <p:nvPr/>
        </p:nvSpPr>
        <p:spPr bwMode="auto">
          <a:xfrm>
            <a:off x="467935" y="2127657"/>
            <a:ext cx="4586665" cy="2862322"/>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For example, if you know a subatomic particle’s speed or momentum exactly, you cannot know its location exactly at the same moment.</a:t>
            </a:r>
          </a:p>
          <a:p>
            <a:pPr marL="342900" indent="-342900">
              <a:buFont typeface="Arial"/>
              <a:buChar char="•"/>
            </a:pPr>
            <a:r>
              <a:rPr lang="en-US" sz="2000" dirty="0" smtClean="0">
                <a:latin typeface="Candara"/>
              </a:rPr>
              <a:t>So, the location and movement of electrons cannot be known precisely at any particular moment.</a:t>
            </a:r>
          </a:p>
          <a:p>
            <a:pPr marL="342900" indent="-342900">
              <a:buFont typeface="Arial"/>
              <a:buChar char="•"/>
            </a:pPr>
            <a:r>
              <a:rPr lang="en-US" sz="2000" dirty="0" smtClean="0">
                <a:latin typeface="Candara"/>
              </a:rPr>
              <a:t>Heisenberg’s work supported that of Schrödinger.</a:t>
            </a:r>
          </a:p>
        </p:txBody>
      </p:sp>
      <p:sp>
        <p:nvSpPr>
          <p:cNvPr id="6" name="Text Box 5"/>
          <p:cNvSpPr txBox="1">
            <a:spLocks noChangeArrowheads="1"/>
          </p:cNvSpPr>
          <p:nvPr/>
        </p:nvSpPr>
        <p:spPr bwMode="auto">
          <a:xfrm>
            <a:off x="438528" y="892175"/>
            <a:ext cx="7689472" cy="1015663"/>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In 1927, Werner Heisenberg found that pairs of properties of particles cannot have exact values at the same time when the particles are of subatomic scale. He called this ‘</a:t>
            </a:r>
            <a:r>
              <a:rPr lang="en-US" sz="2000" dirty="0" err="1" smtClean="0">
                <a:latin typeface="Candara"/>
              </a:rPr>
              <a:t>indeterminant</a:t>
            </a:r>
            <a:r>
              <a:rPr lang="en-US" sz="2000" dirty="0" smtClean="0">
                <a:latin typeface="Candara"/>
              </a:rPr>
              <a:t>’ behavior.</a:t>
            </a:r>
          </a:p>
        </p:txBody>
      </p:sp>
      <p:sp>
        <p:nvSpPr>
          <p:cNvPr id="7" name="Text Box 5"/>
          <p:cNvSpPr txBox="1">
            <a:spLocks noChangeArrowheads="1"/>
          </p:cNvSpPr>
          <p:nvPr/>
        </p:nvSpPr>
        <p:spPr bwMode="auto">
          <a:xfrm>
            <a:off x="533400" y="5239157"/>
            <a:ext cx="8153400" cy="1323439"/>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We don’t see this uncertainty in our “macro” world because the size of the uncertainty is many, many times smaller than the size of the object.</a:t>
            </a:r>
          </a:p>
          <a:p>
            <a:pPr marL="342900" indent="-342900">
              <a:buFont typeface="Arial"/>
              <a:buChar char="•"/>
            </a:pPr>
            <a:r>
              <a:rPr lang="en-US" sz="2000" dirty="0" smtClean="0">
                <a:latin typeface="Candara"/>
              </a:rPr>
              <a:t>Uncertainty ‘works’ in the subatomic world because the size of the uncertainty and the size of the object are similar. </a:t>
            </a:r>
          </a:p>
        </p:txBody>
      </p:sp>
      <p:pic>
        <p:nvPicPr>
          <p:cNvPr id="8" name="Picture 7" descr="cartoon.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42214" y="2097545"/>
            <a:ext cx="2990273" cy="2976167"/>
          </a:xfrm>
          <a:prstGeom prst="rect">
            <a:avLst/>
          </a:prstGeom>
        </p:spPr>
      </p:pic>
    </p:spTree>
    <p:extLst>
      <p:ext uri="{BB962C8B-B14F-4D97-AF65-F5344CB8AC3E}">
        <p14:creationId xmlns:p14="http://schemas.microsoft.com/office/powerpoint/2010/main" val="1216238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9572" name="Picture 0" descr="JCE2004p1232fig1a.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 name="Text Box 2"/>
          <p:cNvSpPr txBox="1">
            <a:spLocks noChangeArrowheads="1"/>
          </p:cNvSpPr>
          <p:nvPr/>
        </p:nvSpPr>
        <p:spPr bwMode="auto">
          <a:xfrm>
            <a:off x="423863" y="228600"/>
            <a:ext cx="6622902"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FF"/>
                </a:solidFill>
                <a:latin typeface="Candara"/>
              </a:rPr>
              <a:t>Best proof of the electron’s dualist nature</a:t>
            </a:r>
            <a:endParaRPr lang="en-US" sz="2800" b="1" dirty="0">
              <a:solidFill>
                <a:srgbClr val="0000FF"/>
              </a:solidFill>
              <a:latin typeface="Candara"/>
            </a:endParaRPr>
          </a:p>
        </p:txBody>
      </p:sp>
      <p:sp>
        <p:nvSpPr>
          <p:cNvPr id="5" name="Line 2"/>
          <p:cNvSpPr>
            <a:spLocks noChangeShapeType="1"/>
          </p:cNvSpPr>
          <p:nvPr/>
        </p:nvSpPr>
        <p:spPr bwMode="auto">
          <a:xfrm>
            <a:off x="533400" y="838200"/>
            <a:ext cx="8001000" cy="0"/>
          </a:xfrm>
          <a:prstGeom prst="line">
            <a:avLst/>
          </a:prstGeom>
          <a:noFill/>
          <a:ln w="38100" cap="flat" cmpd="sng" algn="ctr">
            <a:solidFill>
              <a:srgbClr val="EB0202"/>
            </a:solidFill>
            <a:prstDash val="dot"/>
            <a:round/>
            <a:headEnd type="none" w="med" len="med"/>
            <a:tailEnd type="none" w="med" len="med"/>
          </a:ln>
          <a:effectLst/>
        </p:spPr>
        <p:txBody>
          <a:bodyPr wrap="none" anchor="ctr">
            <a:prstTxWarp prst="textNoShape">
              <a:avLst/>
            </a:prstTxWarp>
          </a:bodyPr>
          <a:lstStyle/>
          <a:p>
            <a:pPr fontAlgn="auto">
              <a:spcBef>
                <a:spcPts val="0"/>
              </a:spcBef>
              <a:spcAft>
                <a:spcPts val="0"/>
              </a:spcAft>
              <a:defRPr/>
            </a:pPr>
            <a:endParaRPr lang="en-US" dirty="0">
              <a:latin typeface="Candara"/>
              <a:cs typeface="Candara"/>
            </a:endParaRPr>
          </a:p>
        </p:txBody>
      </p:sp>
      <p:sp>
        <p:nvSpPr>
          <p:cNvPr id="6" name="Text Box 5"/>
          <p:cNvSpPr txBox="1">
            <a:spLocks noChangeArrowheads="1"/>
          </p:cNvSpPr>
          <p:nvPr/>
        </p:nvSpPr>
        <p:spPr bwMode="auto">
          <a:xfrm>
            <a:off x="438528" y="892175"/>
            <a:ext cx="7689472" cy="70788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In 1965, Richard Feynman proposed a thought experiment: repeat Young’s double-slit experiment with </a:t>
            </a:r>
            <a:r>
              <a:rPr lang="en-US" sz="2000" b="1" dirty="0" smtClean="0">
                <a:latin typeface="Candara"/>
              </a:rPr>
              <a:t>electrons</a:t>
            </a:r>
            <a:r>
              <a:rPr lang="en-US" sz="2000" dirty="0" smtClean="0">
                <a:latin typeface="Candara"/>
              </a:rPr>
              <a:t>.</a:t>
            </a:r>
          </a:p>
        </p:txBody>
      </p:sp>
      <p:sp>
        <p:nvSpPr>
          <p:cNvPr id="7" name="Text Box 5"/>
          <p:cNvSpPr txBox="1">
            <a:spLocks noChangeArrowheads="1"/>
          </p:cNvSpPr>
          <p:nvPr/>
        </p:nvSpPr>
        <p:spPr bwMode="auto">
          <a:xfrm>
            <a:off x="533400" y="1806575"/>
            <a:ext cx="7689472" cy="1323439"/>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A number of groups have now don</a:t>
            </a:r>
            <a:r>
              <a:rPr lang="fr-FR" sz="2000" dirty="0" smtClean="0">
                <a:latin typeface="Candara"/>
              </a:rPr>
              <a:t>e </a:t>
            </a:r>
            <a:r>
              <a:rPr lang="fr-FR" sz="2000" dirty="0" err="1" smtClean="0">
                <a:latin typeface="Candara"/>
              </a:rPr>
              <a:t>it!</a:t>
            </a:r>
            <a:endParaRPr lang="en-US" sz="2000" dirty="0">
              <a:latin typeface="Candara"/>
            </a:endParaRPr>
          </a:p>
          <a:p>
            <a:pPr marL="342900" indent="-342900">
              <a:buFont typeface="Arial"/>
              <a:buChar char="•"/>
            </a:pPr>
            <a:r>
              <a:rPr lang="en-US" sz="2000" dirty="0" err="1" smtClean="0">
                <a:latin typeface="Candara"/>
              </a:rPr>
              <a:t>Pozzi</a:t>
            </a:r>
            <a:r>
              <a:rPr lang="en-US" sz="2000" dirty="0" smtClean="0">
                <a:latin typeface="Candara"/>
              </a:rPr>
              <a:t> et al. (1974)</a:t>
            </a:r>
          </a:p>
          <a:p>
            <a:pPr marL="342900" indent="-342900">
              <a:buFont typeface="Arial"/>
              <a:buChar char="•"/>
            </a:pPr>
            <a:r>
              <a:rPr lang="en-US" sz="2000" dirty="0" err="1" smtClean="0">
                <a:latin typeface="Candara"/>
              </a:rPr>
              <a:t>Tonomura</a:t>
            </a:r>
            <a:r>
              <a:rPr lang="en-US" sz="2000" dirty="0" smtClean="0">
                <a:latin typeface="Candara"/>
              </a:rPr>
              <a:t> et al. (1982)</a:t>
            </a:r>
          </a:p>
          <a:p>
            <a:pPr marL="342900" indent="-342900">
              <a:buFont typeface="Arial"/>
              <a:buChar char="•"/>
            </a:pPr>
            <a:r>
              <a:rPr lang="en-US" sz="2000" dirty="0" err="1" smtClean="0">
                <a:latin typeface="Candara"/>
              </a:rPr>
              <a:t>Batelaan</a:t>
            </a:r>
            <a:r>
              <a:rPr lang="en-US" sz="2000" dirty="0" smtClean="0">
                <a:latin typeface="Candara"/>
              </a:rPr>
              <a:t> et al. (2013)</a:t>
            </a:r>
          </a:p>
        </p:txBody>
      </p:sp>
      <p:sp>
        <p:nvSpPr>
          <p:cNvPr id="8" name="Text Box 5"/>
          <p:cNvSpPr txBox="1">
            <a:spLocks noChangeArrowheads="1"/>
          </p:cNvSpPr>
          <p:nvPr/>
        </p:nvSpPr>
        <p:spPr bwMode="auto">
          <a:xfrm>
            <a:off x="577472" y="4003675"/>
            <a:ext cx="3441704" cy="1200328"/>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Let’s look at Dr. Quantum’s great video recap!</a:t>
            </a:r>
          </a:p>
          <a:p>
            <a:r>
              <a:rPr lang="en-US" sz="1600" dirty="0" smtClean="0">
                <a:solidFill>
                  <a:srgbClr val="0000FF"/>
                </a:solidFill>
                <a:latin typeface="Candara"/>
              </a:rPr>
              <a:t>https://</a:t>
            </a:r>
            <a:r>
              <a:rPr lang="en-US" sz="1600" dirty="0" err="1" smtClean="0">
                <a:solidFill>
                  <a:srgbClr val="0000FF"/>
                </a:solidFill>
                <a:latin typeface="Candara"/>
              </a:rPr>
              <a:t>www.youtube.com</a:t>
            </a:r>
            <a:r>
              <a:rPr lang="en-US" sz="1600" dirty="0" smtClean="0">
                <a:solidFill>
                  <a:srgbClr val="0000FF"/>
                </a:solidFill>
                <a:latin typeface="Candara"/>
              </a:rPr>
              <a:t>/</a:t>
            </a:r>
            <a:r>
              <a:rPr lang="en-US" sz="1600" dirty="0" err="1" smtClean="0">
                <a:solidFill>
                  <a:srgbClr val="0000FF"/>
                </a:solidFill>
                <a:latin typeface="Candara"/>
              </a:rPr>
              <a:t>watch?v</a:t>
            </a:r>
            <a:r>
              <a:rPr lang="en-US" sz="1600" dirty="0" smtClean="0">
                <a:solidFill>
                  <a:srgbClr val="0000FF"/>
                </a:solidFill>
                <a:latin typeface="Candara"/>
              </a:rPr>
              <a:t>=DfPeprQ7oGc</a:t>
            </a:r>
          </a:p>
        </p:txBody>
      </p:sp>
      <p:sp>
        <p:nvSpPr>
          <p:cNvPr id="9" name="Text Box 5"/>
          <p:cNvSpPr txBox="1">
            <a:spLocks noChangeArrowheads="1"/>
          </p:cNvSpPr>
          <p:nvPr/>
        </p:nvSpPr>
        <p:spPr bwMode="auto">
          <a:xfrm>
            <a:off x="621544" y="6251575"/>
            <a:ext cx="7689472" cy="523220"/>
          </a:xfrm>
          <a:prstGeom prst="rect">
            <a:avLst/>
          </a:prstGeom>
          <a:noFill/>
          <a:ln w="9525">
            <a:noFill/>
            <a:miter lim="800000"/>
            <a:headEnd/>
            <a:tailEnd/>
          </a:ln>
        </p:spPr>
        <p:txBody>
          <a:bodyPr wrap="square">
            <a:prstTxWarp prst="textNoShape">
              <a:avLst/>
            </a:prstTxWarp>
            <a:spAutoFit/>
          </a:bodyPr>
          <a:lstStyle/>
          <a:p>
            <a:r>
              <a:rPr lang="en-US" sz="1400" dirty="0" smtClean="0">
                <a:latin typeface="Candara"/>
              </a:rPr>
              <a:t>Roger Bach, Damian Pope, </a:t>
            </a:r>
            <a:r>
              <a:rPr lang="en-US" sz="1400" dirty="0" err="1" smtClean="0">
                <a:latin typeface="Candara"/>
              </a:rPr>
              <a:t>Sy</a:t>
            </a:r>
            <a:r>
              <a:rPr lang="en-US" sz="1400" dirty="0" smtClean="0">
                <a:latin typeface="Candara"/>
              </a:rPr>
              <a:t>-Hwang </a:t>
            </a:r>
            <a:r>
              <a:rPr lang="en-US" sz="1400" dirty="0" err="1" smtClean="0">
                <a:latin typeface="Candara"/>
              </a:rPr>
              <a:t>Liou</a:t>
            </a:r>
            <a:r>
              <a:rPr lang="en-US" sz="1400" dirty="0" smtClean="0">
                <a:latin typeface="Candara"/>
              </a:rPr>
              <a:t>, Herman </a:t>
            </a:r>
            <a:r>
              <a:rPr lang="en-US" sz="1400" dirty="0" err="1" smtClean="0">
                <a:latin typeface="Candara"/>
              </a:rPr>
              <a:t>Batelaan</a:t>
            </a:r>
            <a:r>
              <a:rPr lang="en-US" sz="1400" dirty="0" smtClean="0">
                <a:latin typeface="Candara"/>
              </a:rPr>
              <a:t>. Controlled double-slit electron diffraction. New Journal of Physics, 2013; 15 (3): 033018 DOI: 10.1088/1367-2630/15/3/03301</a:t>
            </a:r>
          </a:p>
        </p:txBody>
      </p:sp>
      <p:pic>
        <p:nvPicPr>
          <p:cNvPr id="10" name="Picture 9" descr="hqdefault.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47599" y="2373218"/>
            <a:ext cx="5003552" cy="3752664"/>
          </a:xfrm>
          <a:prstGeom prst="rect">
            <a:avLst/>
          </a:prstGeom>
        </p:spPr>
      </p:pic>
      <p:pic>
        <p:nvPicPr>
          <p:cNvPr id="11"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65600" y="3022600"/>
            <a:ext cx="812800" cy="812800"/>
          </a:xfrm>
          <a:prstGeom prst="rect">
            <a:avLst/>
          </a:prstGeom>
        </p:spPr>
      </p:pic>
    </p:spTree>
    <p:extLst>
      <p:ext uri="{BB962C8B-B14F-4D97-AF65-F5344CB8AC3E}">
        <p14:creationId xmlns:p14="http://schemas.microsoft.com/office/powerpoint/2010/main" val="601292855"/>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96"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95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 name="Text Box 2"/>
          <p:cNvSpPr txBox="1">
            <a:spLocks noChangeArrowheads="1"/>
          </p:cNvSpPr>
          <p:nvPr/>
        </p:nvSpPr>
        <p:spPr bwMode="auto">
          <a:xfrm>
            <a:off x="423863" y="228600"/>
            <a:ext cx="4788490"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FF"/>
                </a:solidFill>
                <a:latin typeface="Candara"/>
              </a:rPr>
              <a:t>So, why don’t atoms collapse?</a:t>
            </a:r>
            <a:endParaRPr lang="en-US" sz="2800" b="1" dirty="0">
              <a:solidFill>
                <a:srgbClr val="0000FF"/>
              </a:solidFill>
              <a:latin typeface="Candara"/>
            </a:endParaRPr>
          </a:p>
        </p:txBody>
      </p:sp>
      <p:sp>
        <p:nvSpPr>
          <p:cNvPr id="5" name="Text Box 5"/>
          <p:cNvSpPr txBox="1">
            <a:spLocks noChangeArrowheads="1"/>
          </p:cNvSpPr>
          <p:nvPr/>
        </p:nvSpPr>
        <p:spPr bwMode="auto">
          <a:xfrm>
            <a:off x="502028" y="958176"/>
            <a:ext cx="7689472" cy="163121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In our macro world atoms would collapse when the negatively charged electrons were pulled into the nucleus by electrostatic attraction. </a:t>
            </a:r>
            <a:r>
              <a:rPr lang="en-US" sz="2000" dirty="0">
                <a:latin typeface="Candara"/>
              </a:rPr>
              <a:t>U</a:t>
            </a:r>
            <a:r>
              <a:rPr lang="en-US" sz="2000" dirty="0" smtClean="0">
                <a:latin typeface="Candara"/>
              </a:rPr>
              <a:t>nless we constantly added energy to the electrons, their velocity would slow, and they would spiral into the nucleus and collapse the atom.</a:t>
            </a:r>
          </a:p>
        </p:txBody>
      </p:sp>
      <p:sp>
        <p:nvSpPr>
          <p:cNvPr id="6" name="Text Box 5"/>
          <p:cNvSpPr txBox="1">
            <a:spLocks noChangeArrowheads="1"/>
          </p:cNvSpPr>
          <p:nvPr/>
        </p:nvSpPr>
        <p:spPr bwMode="auto">
          <a:xfrm>
            <a:off x="565528" y="3030777"/>
            <a:ext cx="7689472" cy="707886"/>
          </a:xfrm>
          <a:prstGeom prst="rect">
            <a:avLst/>
          </a:prstGeom>
          <a:noFill/>
          <a:ln w="9525">
            <a:noFill/>
            <a:miter lim="800000"/>
            <a:headEnd/>
            <a:tailEnd/>
          </a:ln>
        </p:spPr>
        <p:txBody>
          <a:bodyPr wrap="square">
            <a:prstTxWarp prst="textNoShape">
              <a:avLst/>
            </a:prstTxWarp>
            <a:spAutoFit/>
          </a:bodyPr>
          <a:lstStyle/>
          <a:p>
            <a:r>
              <a:rPr lang="en-US" sz="2000" b="1" i="1" dirty="0" smtClean="0">
                <a:latin typeface="Candara"/>
              </a:rPr>
              <a:t>But</a:t>
            </a:r>
            <a:r>
              <a:rPr lang="en-US" sz="2000" dirty="0" smtClean="0">
                <a:latin typeface="Candara"/>
              </a:rPr>
              <a:t>, in the </a:t>
            </a:r>
            <a:r>
              <a:rPr lang="en-US" sz="2000" b="1" dirty="0" smtClean="0">
                <a:latin typeface="Candara"/>
              </a:rPr>
              <a:t>subatomic quantum world</a:t>
            </a:r>
            <a:r>
              <a:rPr lang="en-US" sz="2000" dirty="0" smtClean="0">
                <a:latin typeface="Candara"/>
              </a:rPr>
              <a:t>, atoms are subject to quantum mechanics rather than the Newtonian laws of motion.</a:t>
            </a:r>
            <a:endParaRPr lang="en-US" sz="2000" b="1" i="1" dirty="0" smtClean="0">
              <a:latin typeface="Candara"/>
            </a:endParaRPr>
          </a:p>
        </p:txBody>
      </p:sp>
      <p:sp>
        <p:nvSpPr>
          <p:cNvPr id="7" name="Text Box 5"/>
          <p:cNvSpPr txBox="1">
            <a:spLocks noChangeArrowheads="1"/>
          </p:cNvSpPr>
          <p:nvPr/>
        </p:nvSpPr>
        <p:spPr bwMode="auto">
          <a:xfrm>
            <a:off x="629028" y="3896878"/>
            <a:ext cx="7689472" cy="2400657"/>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sz="2000" dirty="0" smtClean="0">
                <a:latin typeface="Candara"/>
              </a:rPr>
              <a:t>Electrons have quantum energy and that level of energy can only be changed transiently.</a:t>
            </a:r>
          </a:p>
          <a:p>
            <a:endParaRPr lang="en-US" sz="1000" dirty="0" smtClean="0">
              <a:latin typeface="Candara"/>
            </a:endParaRPr>
          </a:p>
          <a:p>
            <a:pPr marL="342900" indent="-342900">
              <a:buFont typeface="Arial"/>
              <a:buChar char="•"/>
            </a:pPr>
            <a:r>
              <a:rPr lang="en-US" sz="2000" dirty="0" smtClean="0">
                <a:latin typeface="Candara"/>
              </a:rPr>
              <a:t>Uncertainty says that if an electron did approach the nucleus the uncertainty of its location would be greatly decreased. To compensate, the uncertainty of its speed or momentum would have to increase. That increased speed would push the electron away from the nucleus.</a:t>
            </a:r>
          </a:p>
        </p:txBody>
      </p:sp>
    </p:spTree>
    <p:extLst>
      <p:ext uri="{BB962C8B-B14F-4D97-AF65-F5344CB8AC3E}">
        <p14:creationId xmlns:p14="http://schemas.microsoft.com/office/powerpoint/2010/main" val="24072856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val 84"/>
          <p:cNvSpPr/>
          <p:nvPr/>
        </p:nvSpPr>
        <p:spPr bwMode="auto">
          <a:xfrm>
            <a:off x="4572000" y="3378200"/>
            <a:ext cx="381000" cy="381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475"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a:solidFill>
                  <a:srgbClr val="0000FF"/>
                </a:solidFill>
                <a:latin typeface="Candara" charset="0"/>
                <a:ea typeface="Candara" charset="0"/>
                <a:cs typeface="Candara" charset="0"/>
              </a:rPr>
              <a:t>Nuclear model of the atom</a:t>
            </a:r>
            <a:endParaRPr lang="en-US" sz="2800">
              <a:solidFill>
                <a:srgbClr val="000000"/>
              </a:solidFill>
              <a:latin typeface="Candara" charset="0"/>
              <a:ea typeface="Candara" charset="0"/>
              <a:cs typeface="Candara" charset="0"/>
            </a:endParaRPr>
          </a:p>
        </p:txBody>
      </p:sp>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5477"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105478" name="Text Box 50"/>
          <p:cNvSpPr txBox="1">
            <a:spLocks noChangeArrowheads="1"/>
          </p:cNvSpPr>
          <p:nvPr/>
        </p:nvSpPr>
        <p:spPr bwMode="auto">
          <a:xfrm>
            <a:off x="533400" y="5715000"/>
            <a:ext cx="8291513" cy="1016000"/>
          </a:xfrm>
          <a:prstGeom prst="rect">
            <a:avLst/>
          </a:prstGeom>
          <a:noFill/>
          <a:ln w="9525">
            <a:noFill/>
            <a:miter lim="800000"/>
            <a:headEnd/>
            <a:tailEnd/>
          </a:ln>
        </p:spPr>
        <p:txBody>
          <a:bodyPr wrap="none">
            <a:prstTxWarp prst="textNoShape">
              <a:avLst/>
            </a:prstTxWarp>
            <a:spAutoFit/>
          </a:bodyPr>
          <a:lstStyle/>
          <a:p>
            <a:r>
              <a:rPr lang="en-US">
                <a:latin typeface="Candara" charset="0"/>
                <a:ea typeface="Candara" charset="0"/>
                <a:cs typeface="Candara" charset="0"/>
              </a:rPr>
              <a:t>Atoms have a small central nucleus made up of the two “heavy” subatomic</a:t>
            </a:r>
            <a:br>
              <a:rPr lang="en-US">
                <a:latin typeface="Candara" charset="0"/>
                <a:ea typeface="Candara" charset="0"/>
                <a:cs typeface="Candara" charset="0"/>
              </a:rPr>
            </a:br>
            <a:r>
              <a:rPr lang="en-US">
                <a:latin typeface="Candara" charset="0"/>
                <a:ea typeface="Candara" charset="0"/>
                <a:cs typeface="Candara" charset="0"/>
              </a:rPr>
              <a:t>particles, </a:t>
            </a:r>
            <a:r>
              <a:rPr lang="en-US" b="1">
                <a:latin typeface="Candara" charset="0"/>
                <a:ea typeface="Candara" charset="0"/>
                <a:cs typeface="Candara" charset="0"/>
              </a:rPr>
              <a:t>protons </a:t>
            </a:r>
            <a:r>
              <a:rPr lang="en-US">
                <a:latin typeface="Candara" charset="0"/>
                <a:ea typeface="Candara" charset="0"/>
                <a:cs typeface="Candara" charset="0"/>
              </a:rPr>
              <a:t>(+1) &amp; </a:t>
            </a:r>
            <a:r>
              <a:rPr lang="en-US" b="1">
                <a:latin typeface="Candara" charset="0"/>
                <a:ea typeface="Candara" charset="0"/>
                <a:cs typeface="Candara" charset="0"/>
              </a:rPr>
              <a:t>neutrons</a:t>
            </a:r>
            <a:r>
              <a:rPr lang="en-US">
                <a:latin typeface="Candara" charset="0"/>
                <a:ea typeface="Candara" charset="0"/>
                <a:cs typeface="Candara" charset="0"/>
              </a:rPr>
              <a:t> (uncharged). </a:t>
            </a:r>
            <a:r>
              <a:rPr lang="en-US" b="1">
                <a:latin typeface="Candara" charset="0"/>
                <a:ea typeface="Candara" charset="0"/>
                <a:cs typeface="Candara" charset="0"/>
              </a:rPr>
              <a:t>Electrons </a:t>
            </a:r>
            <a:r>
              <a:rPr lang="en-US">
                <a:latin typeface="Candara" charset="0"/>
                <a:ea typeface="Candara" charset="0"/>
                <a:cs typeface="Candara" charset="0"/>
              </a:rPr>
              <a:t>are much smaller</a:t>
            </a:r>
            <a:br>
              <a:rPr lang="en-US">
                <a:latin typeface="Candara" charset="0"/>
                <a:ea typeface="Candara" charset="0"/>
                <a:cs typeface="Candara" charset="0"/>
              </a:rPr>
            </a:br>
            <a:r>
              <a:rPr lang="en-US">
                <a:latin typeface="Candara" charset="0"/>
                <a:ea typeface="Candara" charset="0"/>
                <a:cs typeface="Candara" charset="0"/>
              </a:rPr>
              <a:t>(-1) particles that form a diffuse cloud surrounding the nucleus.</a:t>
            </a:r>
          </a:p>
        </p:txBody>
      </p:sp>
      <p:grpSp>
        <p:nvGrpSpPr>
          <p:cNvPr id="105479" name="Group 56"/>
          <p:cNvGrpSpPr>
            <a:grpSpLocks/>
          </p:cNvGrpSpPr>
          <p:nvPr/>
        </p:nvGrpSpPr>
        <p:grpSpPr bwMode="auto">
          <a:xfrm>
            <a:off x="4030663" y="3225800"/>
            <a:ext cx="388937" cy="522288"/>
            <a:chOff x="2819400" y="1084604"/>
            <a:chExt cx="388953" cy="523220"/>
          </a:xfrm>
        </p:grpSpPr>
        <p:sp>
          <p:nvSpPr>
            <p:cNvPr id="55" name="Oval 54"/>
            <p:cNvSpPr/>
            <p:nvPr/>
          </p:nvSpPr>
          <p:spPr bwMode="auto">
            <a:xfrm>
              <a:off x="2819400" y="1219783"/>
              <a:ext cx="381016" cy="38008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42" name="TextBox 55"/>
            <p:cNvSpPr txBox="1">
              <a:spLocks noChangeArrowheads="1"/>
            </p:cNvSpPr>
            <p:nvPr/>
          </p:nvSpPr>
          <p:spPr bwMode="auto">
            <a:xfrm>
              <a:off x="2842573" y="1084604"/>
              <a:ext cx="365780" cy="523220"/>
            </a:xfrm>
            <a:prstGeom prst="rect">
              <a:avLst/>
            </a:prstGeom>
            <a:noFill/>
            <a:ln w="9525">
              <a:noFill/>
              <a:miter lim="800000"/>
              <a:headEnd/>
              <a:tailEnd/>
            </a:ln>
          </p:spPr>
          <p:txBody>
            <a:bodyPr wrap="none">
              <a:prstTxWarp prst="textNoShape">
                <a:avLst/>
              </a:prstTxWarp>
              <a:spAutoFit/>
            </a:bodyPr>
            <a:lstStyle/>
            <a:p>
              <a:r>
                <a:rPr lang="en-US" sz="2800" b="1">
                  <a:latin typeface="Candara" charset="0"/>
                  <a:ea typeface="Candara" charset="0"/>
                  <a:cs typeface="Candara" charset="0"/>
                </a:rPr>
                <a:t>+</a:t>
              </a:r>
            </a:p>
          </p:txBody>
        </p:sp>
      </p:grpSp>
      <p:grpSp>
        <p:nvGrpSpPr>
          <p:cNvPr id="105480" name="Group 57"/>
          <p:cNvGrpSpPr>
            <a:grpSpLocks/>
          </p:cNvGrpSpPr>
          <p:nvPr/>
        </p:nvGrpSpPr>
        <p:grpSpPr bwMode="auto">
          <a:xfrm>
            <a:off x="3962400" y="2768600"/>
            <a:ext cx="388938" cy="522288"/>
            <a:chOff x="2819400" y="1084604"/>
            <a:chExt cx="388953" cy="523220"/>
          </a:xfrm>
        </p:grpSpPr>
        <p:sp>
          <p:nvSpPr>
            <p:cNvPr id="59" name="Oval 58"/>
            <p:cNvSpPr/>
            <p:nvPr/>
          </p:nvSpPr>
          <p:spPr bwMode="auto">
            <a:xfrm>
              <a:off x="2819400" y="1219783"/>
              <a:ext cx="381015" cy="38008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40" name="TextBox 59"/>
            <p:cNvSpPr txBox="1">
              <a:spLocks noChangeArrowheads="1"/>
            </p:cNvSpPr>
            <p:nvPr/>
          </p:nvSpPr>
          <p:spPr bwMode="auto">
            <a:xfrm>
              <a:off x="2842573" y="1084604"/>
              <a:ext cx="365780" cy="523220"/>
            </a:xfrm>
            <a:prstGeom prst="rect">
              <a:avLst/>
            </a:prstGeom>
            <a:noFill/>
            <a:ln w="9525">
              <a:noFill/>
              <a:miter lim="800000"/>
              <a:headEnd/>
              <a:tailEnd/>
            </a:ln>
          </p:spPr>
          <p:txBody>
            <a:bodyPr wrap="none">
              <a:prstTxWarp prst="textNoShape">
                <a:avLst/>
              </a:prstTxWarp>
              <a:spAutoFit/>
            </a:bodyPr>
            <a:lstStyle/>
            <a:p>
              <a:r>
                <a:rPr lang="en-US" sz="2800" b="1">
                  <a:latin typeface="Candara" charset="0"/>
                  <a:ea typeface="Candara" charset="0"/>
                  <a:cs typeface="Candara" charset="0"/>
                </a:rPr>
                <a:t>+</a:t>
              </a:r>
            </a:p>
          </p:txBody>
        </p:sp>
      </p:grpSp>
      <p:grpSp>
        <p:nvGrpSpPr>
          <p:cNvPr id="105481" name="Group 60"/>
          <p:cNvGrpSpPr>
            <a:grpSpLocks/>
          </p:cNvGrpSpPr>
          <p:nvPr/>
        </p:nvGrpSpPr>
        <p:grpSpPr bwMode="auto">
          <a:xfrm>
            <a:off x="4343400" y="3302000"/>
            <a:ext cx="388938" cy="522288"/>
            <a:chOff x="2819400" y="1084604"/>
            <a:chExt cx="388953" cy="523220"/>
          </a:xfrm>
        </p:grpSpPr>
        <p:sp>
          <p:nvSpPr>
            <p:cNvPr id="62" name="Oval 61"/>
            <p:cNvSpPr/>
            <p:nvPr/>
          </p:nvSpPr>
          <p:spPr bwMode="auto">
            <a:xfrm>
              <a:off x="2819400" y="1219783"/>
              <a:ext cx="381015" cy="38008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38" name="TextBox 62"/>
            <p:cNvSpPr txBox="1">
              <a:spLocks noChangeArrowheads="1"/>
            </p:cNvSpPr>
            <p:nvPr/>
          </p:nvSpPr>
          <p:spPr bwMode="auto">
            <a:xfrm>
              <a:off x="2842573" y="1084604"/>
              <a:ext cx="365780" cy="523220"/>
            </a:xfrm>
            <a:prstGeom prst="rect">
              <a:avLst/>
            </a:prstGeom>
            <a:noFill/>
            <a:ln w="9525">
              <a:noFill/>
              <a:miter lim="800000"/>
              <a:headEnd/>
              <a:tailEnd/>
            </a:ln>
          </p:spPr>
          <p:txBody>
            <a:bodyPr wrap="none">
              <a:prstTxWarp prst="textNoShape">
                <a:avLst/>
              </a:prstTxWarp>
              <a:spAutoFit/>
            </a:bodyPr>
            <a:lstStyle/>
            <a:p>
              <a:r>
                <a:rPr lang="en-US" sz="2800" b="1">
                  <a:latin typeface="Candara" charset="0"/>
                  <a:ea typeface="Candara" charset="0"/>
                  <a:cs typeface="Candara" charset="0"/>
                </a:rPr>
                <a:t>+</a:t>
              </a:r>
            </a:p>
          </p:txBody>
        </p:sp>
      </p:grpSp>
      <p:grpSp>
        <p:nvGrpSpPr>
          <p:cNvPr id="105482" name="Group 66"/>
          <p:cNvGrpSpPr>
            <a:grpSpLocks/>
          </p:cNvGrpSpPr>
          <p:nvPr/>
        </p:nvGrpSpPr>
        <p:grpSpPr bwMode="auto">
          <a:xfrm>
            <a:off x="4495800" y="2616200"/>
            <a:ext cx="388938" cy="522288"/>
            <a:chOff x="2819400" y="1084604"/>
            <a:chExt cx="388953" cy="523220"/>
          </a:xfrm>
        </p:grpSpPr>
        <p:sp>
          <p:nvSpPr>
            <p:cNvPr id="68" name="Oval 67"/>
            <p:cNvSpPr/>
            <p:nvPr/>
          </p:nvSpPr>
          <p:spPr bwMode="auto">
            <a:xfrm>
              <a:off x="2819400" y="1219783"/>
              <a:ext cx="381015" cy="38008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36" name="TextBox 68"/>
            <p:cNvSpPr txBox="1">
              <a:spLocks noChangeArrowheads="1"/>
            </p:cNvSpPr>
            <p:nvPr/>
          </p:nvSpPr>
          <p:spPr bwMode="auto">
            <a:xfrm>
              <a:off x="2842573" y="1084604"/>
              <a:ext cx="365780" cy="523220"/>
            </a:xfrm>
            <a:prstGeom prst="rect">
              <a:avLst/>
            </a:prstGeom>
            <a:noFill/>
            <a:ln w="9525">
              <a:noFill/>
              <a:miter lim="800000"/>
              <a:headEnd/>
              <a:tailEnd/>
            </a:ln>
          </p:spPr>
          <p:txBody>
            <a:bodyPr wrap="none">
              <a:prstTxWarp prst="textNoShape">
                <a:avLst/>
              </a:prstTxWarp>
              <a:spAutoFit/>
            </a:bodyPr>
            <a:lstStyle/>
            <a:p>
              <a:r>
                <a:rPr lang="en-US" sz="2800" b="1">
                  <a:latin typeface="Candara" charset="0"/>
                  <a:ea typeface="Candara" charset="0"/>
                  <a:cs typeface="Candara" charset="0"/>
                </a:rPr>
                <a:t>+</a:t>
              </a:r>
            </a:p>
          </p:txBody>
        </p:sp>
      </p:grpSp>
      <p:grpSp>
        <p:nvGrpSpPr>
          <p:cNvPr id="105483" name="Group 72"/>
          <p:cNvGrpSpPr>
            <a:grpSpLocks/>
          </p:cNvGrpSpPr>
          <p:nvPr/>
        </p:nvGrpSpPr>
        <p:grpSpPr bwMode="auto">
          <a:xfrm>
            <a:off x="4191000" y="2997200"/>
            <a:ext cx="388938" cy="522288"/>
            <a:chOff x="2819400" y="1084604"/>
            <a:chExt cx="388953" cy="523220"/>
          </a:xfrm>
        </p:grpSpPr>
        <p:sp>
          <p:nvSpPr>
            <p:cNvPr id="74" name="Oval 73"/>
            <p:cNvSpPr/>
            <p:nvPr/>
          </p:nvSpPr>
          <p:spPr bwMode="auto">
            <a:xfrm>
              <a:off x="2819400" y="1219783"/>
              <a:ext cx="381015" cy="38008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34" name="TextBox 74"/>
            <p:cNvSpPr txBox="1">
              <a:spLocks noChangeArrowheads="1"/>
            </p:cNvSpPr>
            <p:nvPr/>
          </p:nvSpPr>
          <p:spPr bwMode="auto">
            <a:xfrm>
              <a:off x="2842573" y="1084604"/>
              <a:ext cx="365780" cy="523220"/>
            </a:xfrm>
            <a:prstGeom prst="rect">
              <a:avLst/>
            </a:prstGeom>
            <a:noFill/>
            <a:ln w="9525">
              <a:noFill/>
              <a:miter lim="800000"/>
              <a:headEnd/>
              <a:tailEnd/>
            </a:ln>
          </p:spPr>
          <p:txBody>
            <a:bodyPr wrap="none">
              <a:prstTxWarp prst="textNoShape">
                <a:avLst/>
              </a:prstTxWarp>
              <a:spAutoFit/>
            </a:bodyPr>
            <a:lstStyle/>
            <a:p>
              <a:r>
                <a:rPr lang="en-US" sz="2800" b="1">
                  <a:latin typeface="Candara" charset="0"/>
                  <a:ea typeface="Candara" charset="0"/>
                  <a:cs typeface="Candara" charset="0"/>
                </a:rPr>
                <a:t>+</a:t>
              </a:r>
            </a:p>
          </p:txBody>
        </p:sp>
      </p:grpSp>
      <p:sp>
        <p:nvSpPr>
          <p:cNvPr id="77" name="Oval 76"/>
          <p:cNvSpPr/>
          <p:nvPr/>
        </p:nvSpPr>
        <p:spPr bwMode="auto">
          <a:xfrm>
            <a:off x="4648200" y="2997200"/>
            <a:ext cx="381000" cy="381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79" name="Oval 78"/>
          <p:cNvSpPr/>
          <p:nvPr/>
        </p:nvSpPr>
        <p:spPr bwMode="auto">
          <a:xfrm>
            <a:off x="4267200" y="2768600"/>
            <a:ext cx="381000" cy="381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80" name="Oval 79"/>
          <p:cNvSpPr/>
          <p:nvPr/>
        </p:nvSpPr>
        <p:spPr bwMode="auto">
          <a:xfrm>
            <a:off x="4419600" y="2997200"/>
            <a:ext cx="381000" cy="381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81" name="Oval 80"/>
          <p:cNvSpPr/>
          <p:nvPr/>
        </p:nvSpPr>
        <p:spPr bwMode="auto">
          <a:xfrm>
            <a:off x="4419600" y="3225800"/>
            <a:ext cx="381000" cy="381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bodyPr>
          <a:lstStyle/>
          <a:p>
            <a:pPr>
              <a:defRPr/>
            </a:pPr>
            <a:endParaRPr lang="en-US" dirty="0">
              <a:solidFill>
                <a:schemeClr val="tx1"/>
              </a:solidFill>
              <a:latin typeface="Skia" pitchFamily="-111" charset="0"/>
            </a:endParaRPr>
          </a:p>
        </p:txBody>
      </p:sp>
      <p:grpSp>
        <p:nvGrpSpPr>
          <p:cNvPr id="105488" name="Group 69"/>
          <p:cNvGrpSpPr>
            <a:grpSpLocks/>
          </p:cNvGrpSpPr>
          <p:nvPr/>
        </p:nvGrpSpPr>
        <p:grpSpPr bwMode="auto">
          <a:xfrm>
            <a:off x="4648200" y="3073400"/>
            <a:ext cx="388938" cy="522288"/>
            <a:chOff x="2819400" y="1084604"/>
            <a:chExt cx="388953" cy="523220"/>
          </a:xfrm>
        </p:grpSpPr>
        <p:sp>
          <p:nvSpPr>
            <p:cNvPr id="71" name="Oval 70"/>
            <p:cNvSpPr/>
            <p:nvPr/>
          </p:nvSpPr>
          <p:spPr bwMode="auto">
            <a:xfrm>
              <a:off x="2819400" y="1219783"/>
              <a:ext cx="381015" cy="38008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32" name="TextBox 71"/>
            <p:cNvSpPr txBox="1">
              <a:spLocks noChangeArrowheads="1"/>
            </p:cNvSpPr>
            <p:nvPr/>
          </p:nvSpPr>
          <p:spPr bwMode="auto">
            <a:xfrm>
              <a:off x="2842573" y="1084604"/>
              <a:ext cx="365780" cy="523220"/>
            </a:xfrm>
            <a:prstGeom prst="rect">
              <a:avLst/>
            </a:prstGeom>
            <a:noFill/>
            <a:ln w="9525">
              <a:noFill/>
              <a:miter lim="800000"/>
              <a:headEnd/>
              <a:tailEnd/>
            </a:ln>
          </p:spPr>
          <p:txBody>
            <a:bodyPr wrap="none">
              <a:prstTxWarp prst="textNoShape">
                <a:avLst/>
              </a:prstTxWarp>
              <a:spAutoFit/>
            </a:bodyPr>
            <a:lstStyle/>
            <a:p>
              <a:r>
                <a:rPr lang="en-US" sz="2800" b="1">
                  <a:latin typeface="Candara" charset="0"/>
                  <a:ea typeface="Candara" charset="0"/>
                  <a:cs typeface="Candara" charset="0"/>
                </a:rPr>
                <a:t>+</a:t>
              </a:r>
            </a:p>
          </p:txBody>
        </p:sp>
      </p:grpSp>
      <p:grpSp>
        <p:nvGrpSpPr>
          <p:cNvPr id="105489" name="Group 63"/>
          <p:cNvGrpSpPr>
            <a:grpSpLocks/>
          </p:cNvGrpSpPr>
          <p:nvPr/>
        </p:nvGrpSpPr>
        <p:grpSpPr bwMode="auto">
          <a:xfrm>
            <a:off x="4191000" y="2844800"/>
            <a:ext cx="388938" cy="522288"/>
            <a:chOff x="2819400" y="1084604"/>
            <a:chExt cx="388953" cy="523220"/>
          </a:xfrm>
        </p:grpSpPr>
        <p:sp>
          <p:nvSpPr>
            <p:cNvPr id="65" name="Oval 64"/>
            <p:cNvSpPr/>
            <p:nvPr/>
          </p:nvSpPr>
          <p:spPr bwMode="auto">
            <a:xfrm>
              <a:off x="2819400" y="1219783"/>
              <a:ext cx="381015" cy="38008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30" name="TextBox 65"/>
            <p:cNvSpPr txBox="1">
              <a:spLocks noChangeArrowheads="1"/>
            </p:cNvSpPr>
            <p:nvPr/>
          </p:nvSpPr>
          <p:spPr bwMode="auto">
            <a:xfrm>
              <a:off x="2842573" y="1084604"/>
              <a:ext cx="365780" cy="523220"/>
            </a:xfrm>
            <a:prstGeom prst="rect">
              <a:avLst/>
            </a:prstGeom>
            <a:noFill/>
            <a:ln w="9525">
              <a:noFill/>
              <a:miter lim="800000"/>
              <a:headEnd/>
              <a:tailEnd/>
            </a:ln>
          </p:spPr>
          <p:txBody>
            <a:bodyPr wrap="none">
              <a:prstTxWarp prst="textNoShape">
                <a:avLst/>
              </a:prstTxWarp>
              <a:spAutoFit/>
            </a:bodyPr>
            <a:lstStyle/>
            <a:p>
              <a:r>
                <a:rPr lang="en-US" sz="2800" b="1">
                  <a:latin typeface="Candara" charset="0"/>
                  <a:ea typeface="Candara" charset="0"/>
                  <a:cs typeface="Candara" charset="0"/>
                </a:rPr>
                <a:t>+</a:t>
              </a:r>
            </a:p>
          </p:txBody>
        </p:sp>
      </p:grpSp>
      <p:sp>
        <p:nvSpPr>
          <p:cNvPr id="86" name="Oval 85"/>
          <p:cNvSpPr/>
          <p:nvPr/>
        </p:nvSpPr>
        <p:spPr bwMode="auto">
          <a:xfrm>
            <a:off x="4114800" y="3302000"/>
            <a:ext cx="381000" cy="381000"/>
          </a:xfrm>
          <a:prstGeom prst="ellipse">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prstTxWarp prst="textNoShape">
              <a:avLst/>
            </a:prstTxWarp>
          </a:bodyPr>
          <a:lstStyle/>
          <a:p>
            <a:pPr>
              <a:defRPr/>
            </a:pPr>
            <a:endParaRPr lang="en-US" dirty="0">
              <a:solidFill>
                <a:schemeClr val="tx1"/>
              </a:solidFill>
              <a:latin typeface="Skia" pitchFamily="-111" charset="0"/>
            </a:endParaRPr>
          </a:p>
        </p:txBody>
      </p:sp>
      <p:grpSp>
        <p:nvGrpSpPr>
          <p:cNvPr id="105491" name="Group 91"/>
          <p:cNvGrpSpPr>
            <a:grpSpLocks/>
          </p:cNvGrpSpPr>
          <p:nvPr/>
        </p:nvGrpSpPr>
        <p:grpSpPr bwMode="auto">
          <a:xfrm>
            <a:off x="6951663" y="3048000"/>
            <a:ext cx="287337" cy="584200"/>
            <a:chOff x="6446736" y="2957201"/>
            <a:chExt cx="288060" cy="584776"/>
          </a:xfrm>
        </p:grpSpPr>
        <p:sp>
          <p:nvSpPr>
            <p:cNvPr id="88" name="Oval 87"/>
            <p:cNvSpPr/>
            <p:nvPr/>
          </p:nvSpPr>
          <p:spPr bwMode="auto">
            <a:xfrm>
              <a:off x="6476974" y="3200328"/>
              <a:ext cx="229175" cy="228825"/>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28" name="TextBox 89"/>
            <p:cNvSpPr txBox="1">
              <a:spLocks noChangeArrowheads="1"/>
            </p:cNvSpPr>
            <p:nvPr/>
          </p:nvSpPr>
          <p:spPr bwMode="auto">
            <a:xfrm>
              <a:off x="6446736" y="2957201"/>
              <a:ext cx="288060" cy="584776"/>
            </a:xfrm>
            <a:prstGeom prst="rect">
              <a:avLst/>
            </a:prstGeom>
            <a:noFill/>
            <a:ln w="9525">
              <a:noFill/>
              <a:miter lim="800000"/>
              <a:headEnd/>
              <a:tailEnd/>
            </a:ln>
          </p:spPr>
          <p:txBody>
            <a:bodyPr wrap="none">
              <a:prstTxWarp prst="textNoShape">
                <a:avLst/>
              </a:prstTxWarp>
              <a:spAutoFit/>
            </a:bodyPr>
            <a:lstStyle/>
            <a:p>
              <a:r>
                <a:rPr lang="en-US" sz="3200" b="1">
                  <a:latin typeface="Candara" charset="0"/>
                  <a:ea typeface="Candara" charset="0"/>
                  <a:cs typeface="Candara" charset="0"/>
                </a:rPr>
                <a:t>-</a:t>
              </a:r>
            </a:p>
          </p:txBody>
        </p:sp>
      </p:grpSp>
      <p:sp>
        <p:nvSpPr>
          <p:cNvPr id="93" name="Oval 92"/>
          <p:cNvSpPr/>
          <p:nvPr/>
        </p:nvSpPr>
        <p:spPr bwMode="auto">
          <a:xfrm>
            <a:off x="2133600" y="928688"/>
            <a:ext cx="4953000" cy="4724400"/>
          </a:xfrm>
          <a:prstGeom prst="ellipse">
            <a:avLst/>
          </a:prstGeom>
          <a:solidFill>
            <a:srgbClr val="CECEEF">
              <a:alpha val="24000"/>
            </a:srgbClr>
          </a:solidFill>
          <a:ln w="9525" cap="flat" cmpd="sng" algn="ctr">
            <a:solidFill>
              <a:schemeClr val="accent6">
                <a:lumMod val="20000"/>
                <a:lumOff val="80000"/>
              </a:schemeClr>
            </a:solidFill>
            <a:prstDash val="solid"/>
            <a:round/>
            <a:headEnd type="none" w="med" len="med"/>
            <a:tailEnd type="none" w="med" len="med"/>
          </a:ln>
          <a:effectLst/>
        </p:spPr>
        <p:txBody>
          <a:bodyPr>
            <a:prstTxWarp prst="textNoShape">
              <a:avLst/>
            </a:prstTxWarp>
          </a:bodyPr>
          <a:lstStyle/>
          <a:p>
            <a:pPr>
              <a:defRPr/>
            </a:pPr>
            <a:endParaRPr lang="en-US">
              <a:latin typeface="Skia" pitchFamily="-111" charset="0"/>
            </a:endParaRPr>
          </a:p>
        </p:txBody>
      </p:sp>
      <p:grpSp>
        <p:nvGrpSpPr>
          <p:cNvPr id="105493" name="Group 93"/>
          <p:cNvGrpSpPr>
            <a:grpSpLocks/>
          </p:cNvGrpSpPr>
          <p:nvPr/>
        </p:nvGrpSpPr>
        <p:grpSpPr bwMode="auto">
          <a:xfrm>
            <a:off x="5791200" y="928688"/>
            <a:ext cx="287338" cy="585787"/>
            <a:chOff x="6446736" y="2957201"/>
            <a:chExt cx="288060" cy="584776"/>
          </a:xfrm>
        </p:grpSpPr>
        <p:sp>
          <p:nvSpPr>
            <p:cNvPr id="95" name="Oval 94"/>
            <p:cNvSpPr/>
            <p:nvPr/>
          </p:nvSpPr>
          <p:spPr bwMode="auto">
            <a:xfrm>
              <a:off x="6476975" y="3199669"/>
              <a:ext cx="229174" cy="229791"/>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26" name="TextBox 95"/>
            <p:cNvSpPr txBox="1">
              <a:spLocks noChangeArrowheads="1"/>
            </p:cNvSpPr>
            <p:nvPr/>
          </p:nvSpPr>
          <p:spPr bwMode="auto">
            <a:xfrm>
              <a:off x="6446736" y="2957201"/>
              <a:ext cx="288060" cy="584776"/>
            </a:xfrm>
            <a:prstGeom prst="rect">
              <a:avLst/>
            </a:prstGeom>
            <a:noFill/>
            <a:ln w="9525">
              <a:noFill/>
              <a:miter lim="800000"/>
              <a:headEnd/>
              <a:tailEnd/>
            </a:ln>
          </p:spPr>
          <p:txBody>
            <a:bodyPr wrap="none">
              <a:prstTxWarp prst="textNoShape">
                <a:avLst/>
              </a:prstTxWarp>
              <a:spAutoFit/>
            </a:bodyPr>
            <a:lstStyle/>
            <a:p>
              <a:r>
                <a:rPr lang="en-US" sz="3200" b="1">
                  <a:latin typeface="Candara" charset="0"/>
                  <a:ea typeface="Candara" charset="0"/>
                  <a:cs typeface="Candara" charset="0"/>
                </a:rPr>
                <a:t>-</a:t>
              </a:r>
            </a:p>
          </p:txBody>
        </p:sp>
      </p:grpSp>
      <p:grpSp>
        <p:nvGrpSpPr>
          <p:cNvPr id="105494" name="Group 96"/>
          <p:cNvGrpSpPr>
            <a:grpSpLocks/>
          </p:cNvGrpSpPr>
          <p:nvPr/>
        </p:nvGrpSpPr>
        <p:grpSpPr bwMode="auto">
          <a:xfrm>
            <a:off x="2438400" y="1538288"/>
            <a:ext cx="287338" cy="585787"/>
            <a:chOff x="6446736" y="2957201"/>
            <a:chExt cx="288060" cy="584776"/>
          </a:xfrm>
        </p:grpSpPr>
        <p:sp>
          <p:nvSpPr>
            <p:cNvPr id="98" name="Oval 97"/>
            <p:cNvSpPr/>
            <p:nvPr/>
          </p:nvSpPr>
          <p:spPr bwMode="auto">
            <a:xfrm>
              <a:off x="6476975" y="3199669"/>
              <a:ext cx="229174" cy="229791"/>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24" name="TextBox 98"/>
            <p:cNvSpPr txBox="1">
              <a:spLocks noChangeArrowheads="1"/>
            </p:cNvSpPr>
            <p:nvPr/>
          </p:nvSpPr>
          <p:spPr bwMode="auto">
            <a:xfrm>
              <a:off x="6446736" y="2957201"/>
              <a:ext cx="288060" cy="584776"/>
            </a:xfrm>
            <a:prstGeom prst="rect">
              <a:avLst/>
            </a:prstGeom>
            <a:noFill/>
            <a:ln w="9525">
              <a:noFill/>
              <a:miter lim="800000"/>
              <a:headEnd/>
              <a:tailEnd/>
            </a:ln>
          </p:spPr>
          <p:txBody>
            <a:bodyPr wrap="none">
              <a:prstTxWarp prst="textNoShape">
                <a:avLst/>
              </a:prstTxWarp>
              <a:spAutoFit/>
            </a:bodyPr>
            <a:lstStyle/>
            <a:p>
              <a:r>
                <a:rPr lang="en-US" sz="3200" b="1">
                  <a:latin typeface="Candara" charset="0"/>
                  <a:ea typeface="Candara" charset="0"/>
                  <a:cs typeface="Candara" charset="0"/>
                </a:rPr>
                <a:t>-</a:t>
              </a:r>
            </a:p>
          </p:txBody>
        </p:sp>
      </p:grpSp>
      <p:grpSp>
        <p:nvGrpSpPr>
          <p:cNvPr id="105495" name="Group 99"/>
          <p:cNvGrpSpPr>
            <a:grpSpLocks/>
          </p:cNvGrpSpPr>
          <p:nvPr/>
        </p:nvGrpSpPr>
        <p:grpSpPr bwMode="auto">
          <a:xfrm>
            <a:off x="3200400" y="5043488"/>
            <a:ext cx="287338" cy="585787"/>
            <a:chOff x="6446736" y="2957201"/>
            <a:chExt cx="288060" cy="584776"/>
          </a:xfrm>
        </p:grpSpPr>
        <p:sp>
          <p:nvSpPr>
            <p:cNvPr id="101" name="Oval 100"/>
            <p:cNvSpPr/>
            <p:nvPr/>
          </p:nvSpPr>
          <p:spPr bwMode="auto">
            <a:xfrm>
              <a:off x="6476975" y="3199669"/>
              <a:ext cx="229174" cy="229791"/>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22" name="TextBox 101"/>
            <p:cNvSpPr txBox="1">
              <a:spLocks noChangeArrowheads="1"/>
            </p:cNvSpPr>
            <p:nvPr/>
          </p:nvSpPr>
          <p:spPr bwMode="auto">
            <a:xfrm>
              <a:off x="6446736" y="2957201"/>
              <a:ext cx="288060" cy="584776"/>
            </a:xfrm>
            <a:prstGeom prst="rect">
              <a:avLst/>
            </a:prstGeom>
            <a:noFill/>
            <a:ln w="9525">
              <a:noFill/>
              <a:miter lim="800000"/>
              <a:headEnd/>
              <a:tailEnd/>
            </a:ln>
          </p:spPr>
          <p:txBody>
            <a:bodyPr wrap="none">
              <a:prstTxWarp prst="textNoShape">
                <a:avLst/>
              </a:prstTxWarp>
              <a:spAutoFit/>
            </a:bodyPr>
            <a:lstStyle/>
            <a:p>
              <a:r>
                <a:rPr lang="en-US" sz="3200" b="1">
                  <a:latin typeface="Candara" charset="0"/>
                  <a:ea typeface="Candara" charset="0"/>
                  <a:cs typeface="Candara" charset="0"/>
                </a:rPr>
                <a:t>-</a:t>
              </a:r>
            </a:p>
          </p:txBody>
        </p:sp>
      </p:grpSp>
      <p:grpSp>
        <p:nvGrpSpPr>
          <p:cNvPr id="105496" name="Group 102"/>
          <p:cNvGrpSpPr>
            <a:grpSpLocks/>
          </p:cNvGrpSpPr>
          <p:nvPr/>
        </p:nvGrpSpPr>
        <p:grpSpPr bwMode="auto">
          <a:xfrm>
            <a:off x="3048000" y="3748088"/>
            <a:ext cx="287338" cy="585787"/>
            <a:chOff x="6446736" y="2957201"/>
            <a:chExt cx="288060" cy="584776"/>
          </a:xfrm>
        </p:grpSpPr>
        <p:sp>
          <p:nvSpPr>
            <p:cNvPr id="104" name="Oval 103"/>
            <p:cNvSpPr/>
            <p:nvPr/>
          </p:nvSpPr>
          <p:spPr bwMode="auto">
            <a:xfrm>
              <a:off x="6476975" y="3199669"/>
              <a:ext cx="229174" cy="229791"/>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20" name="TextBox 104"/>
            <p:cNvSpPr txBox="1">
              <a:spLocks noChangeArrowheads="1"/>
            </p:cNvSpPr>
            <p:nvPr/>
          </p:nvSpPr>
          <p:spPr bwMode="auto">
            <a:xfrm>
              <a:off x="6446736" y="2957201"/>
              <a:ext cx="288060" cy="584776"/>
            </a:xfrm>
            <a:prstGeom prst="rect">
              <a:avLst/>
            </a:prstGeom>
            <a:noFill/>
            <a:ln w="9525">
              <a:noFill/>
              <a:miter lim="800000"/>
              <a:headEnd/>
              <a:tailEnd/>
            </a:ln>
          </p:spPr>
          <p:txBody>
            <a:bodyPr wrap="none">
              <a:prstTxWarp prst="textNoShape">
                <a:avLst/>
              </a:prstTxWarp>
              <a:spAutoFit/>
            </a:bodyPr>
            <a:lstStyle/>
            <a:p>
              <a:r>
                <a:rPr lang="en-US" sz="3200" b="1">
                  <a:latin typeface="Candara" charset="0"/>
                  <a:ea typeface="Candara" charset="0"/>
                  <a:cs typeface="Candara" charset="0"/>
                </a:rPr>
                <a:t>-</a:t>
              </a:r>
            </a:p>
          </p:txBody>
        </p:sp>
      </p:grpSp>
      <p:grpSp>
        <p:nvGrpSpPr>
          <p:cNvPr id="105497" name="Group 105"/>
          <p:cNvGrpSpPr>
            <a:grpSpLocks/>
          </p:cNvGrpSpPr>
          <p:nvPr/>
        </p:nvGrpSpPr>
        <p:grpSpPr bwMode="auto">
          <a:xfrm>
            <a:off x="2895600" y="2452688"/>
            <a:ext cx="287338" cy="585787"/>
            <a:chOff x="6446736" y="2957201"/>
            <a:chExt cx="288060" cy="584776"/>
          </a:xfrm>
        </p:grpSpPr>
        <p:sp>
          <p:nvSpPr>
            <p:cNvPr id="107" name="Oval 106"/>
            <p:cNvSpPr/>
            <p:nvPr/>
          </p:nvSpPr>
          <p:spPr bwMode="auto">
            <a:xfrm>
              <a:off x="6476975" y="3199669"/>
              <a:ext cx="229174" cy="229791"/>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18" name="TextBox 107"/>
            <p:cNvSpPr txBox="1">
              <a:spLocks noChangeArrowheads="1"/>
            </p:cNvSpPr>
            <p:nvPr/>
          </p:nvSpPr>
          <p:spPr bwMode="auto">
            <a:xfrm>
              <a:off x="6446736" y="2957201"/>
              <a:ext cx="288060" cy="584776"/>
            </a:xfrm>
            <a:prstGeom prst="rect">
              <a:avLst/>
            </a:prstGeom>
            <a:noFill/>
            <a:ln w="9525">
              <a:noFill/>
              <a:miter lim="800000"/>
              <a:headEnd/>
              <a:tailEnd/>
            </a:ln>
          </p:spPr>
          <p:txBody>
            <a:bodyPr wrap="none">
              <a:prstTxWarp prst="textNoShape">
                <a:avLst/>
              </a:prstTxWarp>
              <a:spAutoFit/>
            </a:bodyPr>
            <a:lstStyle/>
            <a:p>
              <a:r>
                <a:rPr lang="en-US" sz="3200" b="1">
                  <a:latin typeface="Candara" charset="0"/>
                  <a:ea typeface="Candara" charset="0"/>
                  <a:cs typeface="Candara" charset="0"/>
                </a:rPr>
                <a:t>-</a:t>
              </a:r>
            </a:p>
          </p:txBody>
        </p:sp>
      </p:grpSp>
      <p:grpSp>
        <p:nvGrpSpPr>
          <p:cNvPr id="105498" name="Group 108"/>
          <p:cNvGrpSpPr>
            <a:grpSpLocks/>
          </p:cNvGrpSpPr>
          <p:nvPr/>
        </p:nvGrpSpPr>
        <p:grpSpPr bwMode="auto">
          <a:xfrm>
            <a:off x="4572000" y="1538288"/>
            <a:ext cx="287338" cy="585787"/>
            <a:chOff x="6446736" y="2957201"/>
            <a:chExt cx="288060" cy="584776"/>
          </a:xfrm>
        </p:grpSpPr>
        <p:sp>
          <p:nvSpPr>
            <p:cNvPr id="110" name="Oval 109"/>
            <p:cNvSpPr/>
            <p:nvPr/>
          </p:nvSpPr>
          <p:spPr bwMode="auto">
            <a:xfrm>
              <a:off x="6476975" y="3199669"/>
              <a:ext cx="229174" cy="229791"/>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16" name="TextBox 110"/>
            <p:cNvSpPr txBox="1">
              <a:spLocks noChangeArrowheads="1"/>
            </p:cNvSpPr>
            <p:nvPr/>
          </p:nvSpPr>
          <p:spPr bwMode="auto">
            <a:xfrm>
              <a:off x="6446736" y="2957201"/>
              <a:ext cx="288060" cy="584776"/>
            </a:xfrm>
            <a:prstGeom prst="rect">
              <a:avLst/>
            </a:prstGeom>
            <a:noFill/>
            <a:ln w="9525">
              <a:noFill/>
              <a:miter lim="800000"/>
              <a:headEnd/>
              <a:tailEnd/>
            </a:ln>
          </p:spPr>
          <p:txBody>
            <a:bodyPr wrap="none">
              <a:prstTxWarp prst="textNoShape">
                <a:avLst/>
              </a:prstTxWarp>
              <a:spAutoFit/>
            </a:bodyPr>
            <a:lstStyle/>
            <a:p>
              <a:r>
                <a:rPr lang="en-US" sz="3200" b="1">
                  <a:latin typeface="Candara" charset="0"/>
                  <a:ea typeface="Candara" charset="0"/>
                  <a:cs typeface="Candara" charset="0"/>
                </a:rPr>
                <a:t>-</a:t>
              </a:r>
            </a:p>
          </p:txBody>
        </p:sp>
      </p:grpSp>
      <p:grpSp>
        <p:nvGrpSpPr>
          <p:cNvPr id="105499" name="Group 111"/>
          <p:cNvGrpSpPr>
            <a:grpSpLocks/>
          </p:cNvGrpSpPr>
          <p:nvPr/>
        </p:nvGrpSpPr>
        <p:grpSpPr bwMode="auto">
          <a:xfrm>
            <a:off x="5791200" y="2681288"/>
            <a:ext cx="287338" cy="585787"/>
            <a:chOff x="6446736" y="2957201"/>
            <a:chExt cx="288060" cy="584776"/>
          </a:xfrm>
        </p:grpSpPr>
        <p:sp>
          <p:nvSpPr>
            <p:cNvPr id="113" name="Oval 112"/>
            <p:cNvSpPr/>
            <p:nvPr/>
          </p:nvSpPr>
          <p:spPr bwMode="auto">
            <a:xfrm>
              <a:off x="6476975" y="3199669"/>
              <a:ext cx="229174" cy="229791"/>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14" name="TextBox 113"/>
            <p:cNvSpPr txBox="1">
              <a:spLocks noChangeArrowheads="1"/>
            </p:cNvSpPr>
            <p:nvPr/>
          </p:nvSpPr>
          <p:spPr bwMode="auto">
            <a:xfrm>
              <a:off x="6446736" y="2957201"/>
              <a:ext cx="288060" cy="584776"/>
            </a:xfrm>
            <a:prstGeom prst="rect">
              <a:avLst/>
            </a:prstGeom>
            <a:noFill/>
            <a:ln w="9525">
              <a:noFill/>
              <a:miter lim="800000"/>
              <a:headEnd/>
              <a:tailEnd/>
            </a:ln>
          </p:spPr>
          <p:txBody>
            <a:bodyPr wrap="none">
              <a:prstTxWarp prst="textNoShape">
                <a:avLst/>
              </a:prstTxWarp>
              <a:spAutoFit/>
            </a:bodyPr>
            <a:lstStyle/>
            <a:p>
              <a:r>
                <a:rPr lang="en-US" sz="3200" b="1">
                  <a:latin typeface="Candara" charset="0"/>
                  <a:ea typeface="Candara" charset="0"/>
                  <a:cs typeface="Candara" charset="0"/>
                </a:rPr>
                <a:t>-</a:t>
              </a:r>
            </a:p>
          </p:txBody>
        </p:sp>
      </p:grpSp>
      <p:grpSp>
        <p:nvGrpSpPr>
          <p:cNvPr id="105500" name="Group 114"/>
          <p:cNvGrpSpPr>
            <a:grpSpLocks/>
          </p:cNvGrpSpPr>
          <p:nvPr/>
        </p:nvGrpSpPr>
        <p:grpSpPr bwMode="auto">
          <a:xfrm>
            <a:off x="5105400" y="4292600"/>
            <a:ext cx="287338" cy="584200"/>
            <a:chOff x="6446736" y="2942602"/>
            <a:chExt cx="288060" cy="584776"/>
          </a:xfrm>
        </p:grpSpPr>
        <p:sp>
          <p:nvSpPr>
            <p:cNvPr id="116" name="Oval 115"/>
            <p:cNvSpPr/>
            <p:nvPr/>
          </p:nvSpPr>
          <p:spPr bwMode="auto">
            <a:xfrm>
              <a:off x="6476975" y="3200031"/>
              <a:ext cx="229174" cy="228825"/>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12" name="TextBox 116"/>
            <p:cNvSpPr txBox="1">
              <a:spLocks noChangeArrowheads="1"/>
            </p:cNvSpPr>
            <p:nvPr/>
          </p:nvSpPr>
          <p:spPr bwMode="auto">
            <a:xfrm>
              <a:off x="6446736" y="2942602"/>
              <a:ext cx="288060" cy="584776"/>
            </a:xfrm>
            <a:prstGeom prst="rect">
              <a:avLst/>
            </a:prstGeom>
            <a:noFill/>
            <a:ln w="9525">
              <a:noFill/>
              <a:miter lim="800000"/>
              <a:headEnd/>
              <a:tailEnd/>
            </a:ln>
          </p:spPr>
          <p:txBody>
            <a:bodyPr wrap="none">
              <a:prstTxWarp prst="textNoShape">
                <a:avLst/>
              </a:prstTxWarp>
              <a:spAutoFit/>
            </a:bodyPr>
            <a:lstStyle/>
            <a:p>
              <a:r>
                <a:rPr lang="en-US" sz="3200" b="1">
                  <a:latin typeface="Candara" charset="0"/>
                  <a:ea typeface="Candara" charset="0"/>
                  <a:cs typeface="Candara" charset="0"/>
                </a:rPr>
                <a:t>-</a:t>
              </a:r>
            </a:p>
          </p:txBody>
        </p:sp>
      </p:grpSp>
      <p:grpSp>
        <p:nvGrpSpPr>
          <p:cNvPr id="105501" name="Group 117"/>
          <p:cNvGrpSpPr>
            <a:grpSpLocks/>
          </p:cNvGrpSpPr>
          <p:nvPr/>
        </p:nvGrpSpPr>
        <p:grpSpPr bwMode="auto">
          <a:xfrm>
            <a:off x="4267200" y="4129088"/>
            <a:ext cx="287338" cy="585787"/>
            <a:chOff x="6446736" y="2957201"/>
            <a:chExt cx="288060" cy="584776"/>
          </a:xfrm>
        </p:grpSpPr>
        <p:sp>
          <p:nvSpPr>
            <p:cNvPr id="119" name="Oval 118"/>
            <p:cNvSpPr/>
            <p:nvPr/>
          </p:nvSpPr>
          <p:spPr bwMode="auto">
            <a:xfrm>
              <a:off x="6476975" y="3199669"/>
              <a:ext cx="229174" cy="229791"/>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10" name="TextBox 119"/>
            <p:cNvSpPr txBox="1">
              <a:spLocks noChangeArrowheads="1"/>
            </p:cNvSpPr>
            <p:nvPr/>
          </p:nvSpPr>
          <p:spPr bwMode="auto">
            <a:xfrm>
              <a:off x="6446736" y="2957201"/>
              <a:ext cx="288060" cy="584776"/>
            </a:xfrm>
            <a:prstGeom prst="rect">
              <a:avLst/>
            </a:prstGeom>
            <a:noFill/>
            <a:ln w="9525">
              <a:noFill/>
              <a:miter lim="800000"/>
              <a:headEnd/>
              <a:tailEnd/>
            </a:ln>
          </p:spPr>
          <p:txBody>
            <a:bodyPr wrap="none">
              <a:prstTxWarp prst="textNoShape">
                <a:avLst/>
              </a:prstTxWarp>
              <a:spAutoFit/>
            </a:bodyPr>
            <a:lstStyle/>
            <a:p>
              <a:r>
                <a:rPr lang="en-US" sz="3200" b="1">
                  <a:latin typeface="Candara" charset="0"/>
                  <a:ea typeface="Candara" charset="0"/>
                  <a:cs typeface="Candara" charset="0"/>
                </a:rPr>
                <a:t>-</a:t>
              </a:r>
            </a:p>
          </p:txBody>
        </p:sp>
      </p:grpSp>
      <p:grpSp>
        <p:nvGrpSpPr>
          <p:cNvPr id="105502" name="Group 120"/>
          <p:cNvGrpSpPr>
            <a:grpSpLocks/>
          </p:cNvGrpSpPr>
          <p:nvPr/>
        </p:nvGrpSpPr>
        <p:grpSpPr bwMode="auto">
          <a:xfrm>
            <a:off x="6172200" y="4662488"/>
            <a:ext cx="287338" cy="585787"/>
            <a:chOff x="6446736" y="2957201"/>
            <a:chExt cx="288060" cy="584776"/>
          </a:xfrm>
        </p:grpSpPr>
        <p:sp>
          <p:nvSpPr>
            <p:cNvPr id="122" name="Oval 121"/>
            <p:cNvSpPr/>
            <p:nvPr/>
          </p:nvSpPr>
          <p:spPr bwMode="auto">
            <a:xfrm>
              <a:off x="6476975" y="3199669"/>
              <a:ext cx="229174" cy="229791"/>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08" name="TextBox 122"/>
            <p:cNvSpPr txBox="1">
              <a:spLocks noChangeArrowheads="1"/>
            </p:cNvSpPr>
            <p:nvPr/>
          </p:nvSpPr>
          <p:spPr bwMode="auto">
            <a:xfrm>
              <a:off x="6446736" y="2957201"/>
              <a:ext cx="288060" cy="584776"/>
            </a:xfrm>
            <a:prstGeom prst="rect">
              <a:avLst/>
            </a:prstGeom>
            <a:noFill/>
            <a:ln w="9525">
              <a:noFill/>
              <a:miter lim="800000"/>
              <a:headEnd/>
              <a:tailEnd/>
            </a:ln>
          </p:spPr>
          <p:txBody>
            <a:bodyPr wrap="none">
              <a:prstTxWarp prst="textNoShape">
                <a:avLst/>
              </a:prstTxWarp>
              <a:spAutoFit/>
            </a:bodyPr>
            <a:lstStyle/>
            <a:p>
              <a:r>
                <a:rPr lang="en-US" sz="3200" b="1">
                  <a:latin typeface="Candara" charset="0"/>
                  <a:ea typeface="Candara" charset="0"/>
                  <a:cs typeface="Candara" charset="0"/>
                </a:rPr>
                <a:t>-</a:t>
              </a:r>
            </a:p>
          </p:txBody>
        </p:sp>
      </p:grpSp>
      <p:grpSp>
        <p:nvGrpSpPr>
          <p:cNvPr id="105503" name="Group 123"/>
          <p:cNvGrpSpPr>
            <a:grpSpLocks/>
          </p:cNvGrpSpPr>
          <p:nvPr/>
        </p:nvGrpSpPr>
        <p:grpSpPr bwMode="auto">
          <a:xfrm>
            <a:off x="2057400" y="3595688"/>
            <a:ext cx="287338" cy="585787"/>
            <a:chOff x="6446736" y="2957201"/>
            <a:chExt cx="288060" cy="584776"/>
          </a:xfrm>
        </p:grpSpPr>
        <p:sp>
          <p:nvSpPr>
            <p:cNvPr id="125" name="Oval 124"/>
            <p:cNvSpPr/>
            <p:nvPr/>
          </p:nvSpPr>
          <p:spPr bwMode="auto">
            <a:xfrm>
              <a:off x="6476975" y="3199669"/>
              <a:ext cx="229174" cy="229791"/>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prstTxWarp prst="textNoShape">
                <a:avLst/>
              </a:prstTxWarp>
            </a:bodyPr>
            <a:lstStyle/>
            <a:p>
              <a:pPr>
                <a:defRPr/>
              </a:pPr>
              <a:endParaRPr lang="en-US" dirty="0">
                <a:solidFill>
                  <a:schemeClr val="tx1"/>
                </a:solidFill>
                <a:latin typeface="Skia" pitchFamily="-111" charset="0"/>
              </a:endParaRPr>
            </a:p>
          </p:txBody>
        </p:sp>
        <p:sp>
          <p:nvSpPr>
            <p:cNvPr id="105506" name="TextBox 125"/>
            <p:cNvSpPr txBox="1">
              <a:spLocks noChangeArrowheads="1"/>
            </p:cNvSpPr>
            <p:nvPr/>
          </p:nvSpPr>
          <p:spPr bwMode="auto">
            <a:xfrm>
              <a:off x="6446736" y="2957201"/>
              <a:ext cx="288060" cy="584776"/>
            </a:xfrm>
            <a:prstGeom prst="rect">
              <a:avLst/>
            </a:prstGeom>
            <a:noFill/>
            <a:ln w="9525">
              <a:noFill/>
              <a:miter lim="800000"/>
              <a:headEnd/>
              <a:tailEnd/>
            </a:ln>
          </p:spPr>
          <p:txBody>
            <a:bodyPr wrap="none">
              <a:prstTxWarp prst="textNoShape">
                <a:avLst/>
              </a:prstTxWarp>
              <a:spAutoFit/>
            </a:bodyPr>
            <a:lstStyle/>
            <a:p>
              <a:r>
                <a:rPr lang="en-US" sz="3200" b="1">
                  <a:latin typeface="Candara" charset="0"/>
                  <a:ea typeface="Candara" charset="0"/>
                  <a:cs typeface="Candara" charset="0"/>
                </a:rPr>
                <a:t>-</a:t>
              </a:r>
            </a:p>
          </p:txBody>
        </p:sp>
      </p:grpSp>
      <p:sp>
        <p:nvSpPr>
          <p:cNvPr id="105504" name="TextBox 7"/>
          <p:cNvSpPr txBox="1">
            <a:spLocks noChangeArrowheads="1"/>
          </p:cNvSpPr>
          <p:nvPr/>
        </p:nvSpPr>
        <p:spPr bwMode="auto">
          <a:xfrm>
            <a:off x="7702485" y="6412468"/>
            <a:ext cx="1365315" cy="369332"/>
          </a:xfrm>
          <a:prstGeom prst="rect">
            <a:avLst/>
          </a:prstGeom>
          <a:noFill/>
          <a:ln w="9525">
            <a:noFill/>
            <a:miter lim="800000"/>
            <a:headEnd/>
            <a:tailEnd/>
          </a:ln>
        </p:spPr>
        <p:txBody>
          <a:bodyPr wrap="none">
            <a:prstTxWarp prst="textNoShape">
              <a:avLst/>
            </a:prstTxWarp>
            <a:spAutoFit/>
          </a:bodyPr>
          <a:lstStyle/>
          <a:p>
            <a:r>
              <a:rPr lang="en-US" sz="1800" dirty="0">
                <a:latin typeface="Candara" charset="0"/>
                <a:ea typeface="Candara" charset="0"/>
                <a:cs typeface="Candara" charset="0"/>
              </a:rPr>
              <a:t>D&amp;D p.22-23</a:t>
            </a:r>
          </a:p>
        </p:txBody>
      </p:sp>
    </p:spTree>
    <p:extLst>
      <p:ext uri="{BB962C8B-B14F-4D97-AF65-F5344CB8AC3E}">
        <p14:creationId xmlns:p14="http://schemas.microsoft.com/office/powerpoint/2010/main" val="39239139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12"/>
          <p:cNvSpPr txBox="1">
            <a:spLocks noChangeArrowheads="1"/>
          </p:cNvSpPr>
          <p:nvPr/>
        </p:nvSpPr>
        <p:spPr bwMode="auto">
          <a:xfrm>
            <a:off x="304800" y="228600"/>
            <a:ext cx="7467600" cy="523875"/>
          </a:xfrm>
          <a:prstGeom prst="rect">
            <a:avLst/>
          </a:prstGeom>
          <a:noFill/>
          <a:ln w="9525">
            <a:noFill/>
            <a:miter lim="800000"/>
            <a:headEnd/>
            <a:tailEnd/>
          </a:ln>
        </p:spPr>
        <p:txBody>
          <a:bodyPr>
            <a:prstTxWarp prst="textNoShape">
              <a:avLst/>
            </a:prstTxWarp>
            <a:spAutoFit/>
          </a:bodyPr>
          <a:lstStyle/>
          <a:p>
            <a:r>
              <a:rPr lang="en-US" sz="2800" b="1">
                <a:solidFill>
                  <a:srgbClr val="0000FF"/>
                </a:solidFill>
                <a:latin typeface="Candara" charset="0"/>
                <a:ea typeface="Candara" charset="0"/>
                <a:cs typeface="Candara" charset="0"/>
              </a:rPr>
              <a:t>B0hr’s “planetary model” of the atom</a:t>
            </a:r>
            <a:endParaRPr lang="en-US" sz="2800">
              <a:solidFill>
                <a:srgbClr val="000000"/>
              </a:solidFill>
              <a:latin typeface="Candara" charset="0"/>
              <a:ea typeface="Candara" charset="0"/>
              <a:cs typeface="Candara" charset="0"/>
            </a:endParaRPr>
          </a:p>
        </p:txBody>
      </p:sp>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7524"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107525" name="Oval 2"/>
          <p:cNvSpPr>
            <a:spLocks noChangeArrowheads="1"/>
          </p:cNvSpPr>
          <p:nvPr/>
        </p:nvSpPr>
        <p:spPr bwMode="auto">
          <a:xfrm>
            <a:off x="-287338" y="3348038"/>
            <a:ext cx="1127126" cy="1101725"/>
          </a:xfrm>
          <a:prstGeom prst="ellipse">
            <a:avLst/>
          </a:prstGeom>
          <a:solidFill>
            <a:schemeClr val="accent2"/>
          </a:solidFill>
          <a:ln w="9525">
            <a:solidFill>
              <a:schemeClr val="tx1"/>
            </a:solidFill>
            <a:round/>
            <a:headEnd/>
            <a:tailEnd/>
          </a:ln>
        </p:spPr>
        <p:txBody>
          <a:bodyPr wrap="none" anchor="ctr">
            <a:prstTxWarp prst="textNoShape">
              <a:avLst/>
            </a:prstTxWarp>
          </a:bodyPr>
          <a:lstStyle/>
          <a:p>
            <a:pPr algn="ctr"/>
            <a:r>
              <a:rPr lang="en-US" sz="2800">
                <a:solidFill>
                  <a:schemeClr val="bg1"/>
                </a:solidFill>
                <a:latin typeface="Candara" charset="0"/>
                <a:ea typeface="Candara" charset="0"/>
                <a:cs typeface="Candara" charset="0"/>
              </a:rPr>
              <a:t>p/n</a:t>
            </a:r>
            <a:endParaRPr lang="en-US">
              <a:latin typeface="Candara" charset="0"/>
              <a:ea typeface="Candara" charset="0"/>
              <a:cs typeface="Candara" charset="0"/>
            </a:endParaRPr>
          </a:p>
        </p:txBody>
      </p:sp>
      <p:sp>
        <p:nvSpPr>
          <p:cNvPr id="107526" name="Oval 3"/>
          <p:cNvSpPr>
            <a:spLocks noChangeArrowheads="1"/>
          </p:cNvSpPr>
          <p:nvPr/>
        </p:nvSpPr>
        <p:spPr bwMode="auto">
          <a:xfrm>
            <a:off x="-692150" y="3036888"/>
            <a:ext cx="1908175" cy="1695450"/>
          </a:xfrm>
          <a:prstGeom prst="ellipse">
            <a:avLst/>
          </a:prstGeom>
          <a:noFill/>
          <a:ln w="9525">
            <a:solidFill>
              <a:schemeClr val="tx1"/>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27" name="Oval 4"/>
          <p:cNvSpPr>
            <a:spLocks noChangeArrowheads="1"/>
          </p:cNvSpPr>
          <p:nvPr/>
        </p:nvSpPr>
        <p:spPr bwMode="auto">
          <a:xfrm>
            <a:off x="-1039813" y="2668588"/>
            <a:ext cx="2632076" cy="2374900"/>
          </a:xfrm>
          <a:prstGeom prst="ellipse">
            <a:avLst/>
          </a:prstGeom>
          <a:noFill/>
          <a:ln w="9525">
            <a:solidFill>
              <a:schemeClr val="accent2"/>
            </a:solidFill>
            <a:round/>
            <a:headEnd/>
            <a:tailEnd/>
          </a:ln>
        </p:spPr>
        <p:txBody>
          <a:bodyPr wrap="none" anchor="ctr">
            <a:prstTxWarp prst="textNoShape">
              <a:avLst/>
            </a:prstTxWarp>
          </a:bodyPr>
          <a:lstStyle/>
          <a:p>
            <a:pPr algn="ctr"/>
            <a:endParaRPr lang="en-US">
              <a:latin typeface="Candara" charset="0"/>
              <a:ea typeface="Candara" charset="0"/>
              <a:cs typeface="Candara" charset="0"/>
            </a:endParaRPr>
          </a:p>
        </p:txBody>
      </p:sp>
      <p:sp>
        <p:nvSpPr>
          <p:cNvPr id="107528" name="Oval 5"/>
          <p:cNvSpPr>
            <a:spLocks noChangeArrowheads="1"/>
          </p:cNvSpPr>
          <p:nvPr/>
        </p:nvSpPr>
        <p:spPr bwMode="auto">
          <a:xfrm>
            <a:off x="1041400" y="4110038"/>
            <a:ext cx="174625" cy="169862"/>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29" name="Oval 6"/>
          <p:cNvSpPr>
            <a:spLocks noChangeArrowheads="1"/>
          </p:cNvSpPr>
          <p:nvPr/>
        </p:nvSpPr>
        <p:spPr bwMode="auto">
          <a:xfrm>
            <a:off x="1100138" y="3686175"/>
            <a:ext cx="173037" cy="169863"/>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30" name="Oval 7"/>
          <p:cNvSpPr>
            <a:spLocks noChangeArrowheads="1"/>
          </p:cNvSpPr>
          <p:nvPr/>
        </p:nvSpPr>
        <p:spPr bwMode="auto">
          <a:xfrm>
            <a:off x="1476375" y="3602038"/>
            <a:ext cx="173038" cy="169862"/>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31" name="Oval 8"/>
          <p:cNvSpPr>
            <a:spLocks noChangeArrowheads="1"/>
          </p:cNvSpPr>
          <p:nvPr/>
        </p:nvSpPr>
        <p:spPr bwMode="auto">
          <a:xfrm>
            <a:off x="1447800" y="4152900"/>
            <a:ext cx="173038" cy="169863"/>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32" name="Oval 9"/>
          <p:cNvSpPr>
            <a:spLocks noChangeArrowheads="1"/>
          </p:cNvSpPr>
          <p:nvPr/>
        </p:nvSpPr>
        <p:spPr bwMode="auto">
          <a:xfrm>
            <a:off x="-1300163" y="2414588"/>
            <a:ext cx="3122613" cy="2967037"/>
          </a:xfrm>
          <a:prstGeom prst="ellipse">
            <a:avLst/>
          </a:prstGeom>
          <a:noFill/>
          <a:ln w="9525">
            <a:solidFill>
              <a:schemeClr val="accent2"/>
            </a:solidFill>
            <a:round/>
            <a:headEnd/>
            <a:tailEnd/>
          </a:ln>
        </p:spPr>
        <p:txBody>
          <a:bodyPr wrap="none" anchor="ctr">
            <a:prstTxWarp prst="textNoShape">
              <a:avLst/>
            </a:prstTxWarp>
          </a:bodyPr>
          <a:lstStyle/>
          <a:p>
            <a:pPr algn="ctr"/>
            <a:endParaRPr lang="en-US">
              <a:latin typeface="Candara" charset="0"/>
              <a:ea typeface="Candara" charset="0"/>
              <a:cs typeface="Candara" charset="0"/>
            </a:endParaRPr>
          </a:p>
        </p:txBody>
      </p:sp>
      <p:sp>
        <p:nvSpPr>
          <p:cNvPr id="107533" name="Oval 10"/>
          <p:cNvSpPr>
            <a:spLocks noChangeArrowheads="1"/>
          </p:cNvSpPr>
          <p:nvPr/>
        </p:nvSpPr>
        <p:spPr bwMode="auto">
          <a:xfrm>
            <a:off x="695325" y="5213350"/>
            <a:ext cx="173038" cy="16827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34" name="Oval 11"/>
          <p:cNvSpPr>
            <a:spLocks noChangeArrowheads="1"/>
          </p:cNvSpPr>
          <p:nvPr/>
        </p:nvSpPr>
        <p:spPr bwMode="auto">
          <a:xfrm>
            <a:off x="955675" y="5127625"/>
            <a:ext cx="173038" cy="169863"/>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35" name="Oval 12"/>
          <p:cNvSpPr>
            <a:spLocks noChangeArrowheads="1"/>
          </p:cNvSpPr>
          <p:nvPr/>
        </p:nvSpPr>
        <p:spPr bwMode="auto">
          <a:xfrm>
            <a:off x="1562100" y="4449763"/>
            <a:ext cx="174625" cy="169862"/>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36" name="Oval 13"/>
          <p:cNvSpPr>
            <a:spLocks noChangeArrowheads="1"/>
          </p:cNvSpPr>
          <p:nvPr/>
        </p:nvSpPr>
        <p:spPr bwMode="auto">
          <a:xfrm>
            <a:off x="1476375" y="4619625"/>
            <a:ext cx="173038" cy="169863"/>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37" name="Oval 14"/>
          <p:cNvSpPr>
            <a:spLocks noChangeArrowheads="1"/>
          </p:cNvSpPr>
          <p:nvPr/>
        </p:nvSpPr>
        <p:spPr bwMode="auto">
          <a:xfrm>
            <a:off x="1301750" y="2754313"/>
            <a:ext cx="174625" cy="169862"/>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38" name="Oval 15"/>
          <p:cNvSpPr>
            <a:spLocks noChangeArrowheads="1"/>
          </p:cNvSpPr>
          <p:nvPr/>
        </p:nvSpPr>
        <p:spPr bwMode="auto">
          <a:xfrm>
            <a:off x="1041400" y="2584450"/>
            <a:ext cx="174625" cy="169863"/>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39" name="Oval 16"/>
          <p:cNvSpPr>
            <a:spLocks noChangeArrowheads="1"/>
          </p:cNvSpPr>
          <p:nvPr/>
        </p:nvSpPr>
        <p:spPr bwMode="auto">
          <a:xfrm>
            <a:off x="-1733550" y="1990725"/>
            <a:ext cx="3990975" cy="3730625"/>
          </a:xfrm>
          <a:prstGeom prst="ellipse">
            <a:avLst/>
          </a:prstGeom>
          <a:noFill/>
          <a:ln w="9525">
            <a:solidFill>
              <a:schemeClr val="tx1"/>
            </a:solidFill>
            <a:round/>
            <a:headEnd/>
            <a:tailEnd/>
          </a:ln>
        </p:spPr>
        <p:txBody>
          <a:bodyPr wrap="none" anchor="ctr">
            <a:prstTxWarp prst="textNoShape">
              <a:avLst/>
            </a:prstTxWarp>
          </a:bodyPr>
          <a:lstStyle/>
          <a:p>
            <a:pPr algn="ctr"/>
            <a:endParaRPr lang="en-US">
              <a:latin typeface="Candara" charset="0"/>
              <a:ea typeface="Candara" charset="0"/>
              <a:cs typeface="Candara" charset="0"/>
            </a:endParaRPr>
          </a:p>
        </p:txBody>
      </p:sp>
      <p:sp>
        <p:nvSpPr>
          <p:cNvPr id="107540" name="Oval 17"/>
          <p:cNvSpPr>
            <a:spLocks noChangeArrowheads="1"/>
          </p:cNvSpPr>
          <p:nvPr/>
        </p:nvSpPr>
        <p:spPr bwMode="auto">
          <a:xfrm>
            <a:off x="-2138363" y="1665288"/>
            <a:ext cx="4829176" cy="4338637"/>
          </a:xfrm>
          <a:prstGeom prst="ellipse">
            <a:avLst/>
          </a:prstGeom>
          <a:noFill/>
          <a:ln w="9525">
            <a:solidFill>
              <a:schemeClr val="tx1"/>
            </a:solidFill>
            <a:round/>
            <a:headEnd/>
            <a:tailEnd/>
          </a:ln>
        </p:spPr>
        <p:txBody>
          <a:bodyPr wrap="none" anchor="ctr">
            <a:prstTxWarp prst="textNoShape">
              <a:avLst/>
            </a:prstTxWarp>
          </a:bodyPr>
          <a:lstStyle/>
          <a:p>
            <a:pPr algn="ctr"/>
            <a:endParaRPr lang="en-US">
              <a:latin typeface="Candara" charset="0"/>
              <a:ea typeface="Candara" charset="0"/>
              <a:cs typeface="Candara" charset="0"/>
            </a:endParaRPr>
          </a:p>
        </p:txBody>
      </p:sp>
      <p:sp>
        <p:nvSpPr>
          <p:cNvPr id="107541" name="Oval 18"/>
          <p:cNvSpPr>
            <a:spLocks noChangeArrowheads="1"/>
          </p:cNvSpPr>
          <p:nvPr/>
        </p:nvSpPr>
        <p:spPr bwMode="auto">
          <a:xfrm>
            <a:off x="-2514600" y="1227138"/>
            <a:ext cx="5595938" cy="5130800"/>
          </a:xfrm>
          <a:prstGeom prst="ellipse">
            <a:avLst/>
          </a:prstGeom>
          <a:noFill/>
          <a:ln w="9525">
            <a:solidFill>
              <a:schemeClr val="tx1"/>
            </a:solidFill>
            <a:round/>
            <a:headEnd/>
            <a:tailEnd/>
          </a:ln>
        </p:spPr>
        <p:txBody>
          <a:bodyPr wrap="none" anchor="ctr">
            <a:prstTxWarp prst="textNoShape">
              <a:avLst/>
            </a:prstTxWarp>
          </a:bodyPr>
          <a:lstStyle/>
          <a:p>
            <a:pPr algn="ctr"/>
            <a:endParaRPr lang="en-US">
              <a:latin typeface="Candara" charset="0"/>
              <a:ea typeface="Candara" charset="0"/>
              <a:cs typeface="Candara" charset="0"/>
            </a:endParaRPr>
          </a:p>
        </p:txBody>
      </p:sp>
      <p:sp>
        <p:nvSpPr>
          <p:cNvPr id="107542" name="Oval 19"/>
          <p:cNvSpPr>
            <a:spLocks noChangeArrowheads="1"/>
          </p:cNvSpPr>
          <p:nvPr/>
        </p:nvSpPr>
        <p:spPr bwMode="auto">
          <a:xfrm>
            <a:off x="2155825" y="3940175"/>
            <a:ext cx="173038" cy="169863"/>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43" name="Oval 20"/>
          <p:cNvSpPr>
            <a:spLocks noChangeArrowheads="1"/>
          </p:cNvSpPr>
          <p:nvPr/>
        </p:nvSpPr>
        <p:spPr bwMode="auto">
          <a:xfrm>
            <a:off x="2155825" y="3516313"/>
            <a:ext cx="173038" cy="169862"/>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44" name="Oval 21"/>
          <p:cNvSpPr>
            <a:spLocks noChangeArrowheads="1"/>
          </p:cNvSpPr>
          <p:nvPr/>
        </p:nvSpPr>
        <p:spPr bwMode="auto">
          <a:xfrm>
            <a:off x="1476375" y="5551488"/>
            <a:ext cx="173038" cy="169862"/>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45" name="Oval 22"/>
          <p:cNvSpPr>
            <a:spLocks noChangeArrowheads="1"/>
          </p:cNvSpPr>
          <p:nvPr/>
        </p:nvSpPr>
        <p:spPr bwMode="auto">
          <a:xfrm>
            <a:off x="1822450" y="5297488"/>
            <a:ext cx="174625" cy="169862"/>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46" name="Oval 23"/>
          <p:cNvSpPr>
            <a:spLocks noChangeArrowheads="1"/>
          </p:cNvSpPr>
          <p:nvPr/>
        </p:nvSpPr>
        <p:spPr bwMode="auto">
          <a:xfrm>
            <a:off x="2516188" y="4279900"/>
            <a:ext cx="174625" cy="169863"/>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47" name="Oval 24"/>
          <p:cNvSpPr>
            <a:spLocks noChangeArrowheads="1"/>
          </p:cNvSpPr>
          <p:nvPr/>
        </p:nvSpPr>
        <p:spPr bwMode="auto">
          <a:xfrm>
            <a:off x="2343150" y="4703763"/>
            <a:ext cx="173038" cy="169862"/>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48" name="Oval 25"/>
          <p:cNvSpPr>
            <a:spLocks noChangeArrowheads="1"/>
          </p:cNvSpPr>
          <p:nvPr/>
        </p:nvSpPr>
        <p:spPr bwMode="auto">
          <a:xfrm>
            <a:off x="2516188" y="3178175"/>
            <a:ext cx="174625" cy="169863"/>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49" name="Oval 26"/>
          <p:cNvSpPr>
            <a:spLocks noChangeArrowheads="1"/>
          </p:cNvSpPr>
          <p:nvPr/>
        </p:nvSpPr>
        <p:spPr bwMode="auto">
          <a:xfrm>
            <a:off x="2343150" y="2754313"/>
            <a:ext cx="173038" cy="169862"/>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50" name="Oval 27"/>
          <p:cNvSpPr>
            <a:spLocks noChangeArrowheads="1"/>
          </p:cNvSpPr>
          <p:nvPr/>
        </p:nvSpPr>
        <p:spPr bwMode="auto">
          <a:xfrm>
            <a:off x="1216025" y="6061075"/>
            <a:ext cx="173038" cy="169863"/>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51" name="Oval 28"/>
          <p:cNvSpPr>
            <a:spLocks noChangeArrowheads="1"/>
          </p:cNvSpPr>
          <p:nvPr/>
        </p:nvSpPr>
        <p:spPr bwMode="auto">
          <a:xfrm>
            <a:off x="1562100" y="5946775"/>
            <a:ext cx="174625" cy="169863"/>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52" name="Oval 29"/>
          <p:cNvSpPr>
            <a:spLocks noChangeArrowheads="1"/>
          </p:cNvSpPr>
          <p:nvPr/>
        </p:nvSpPr>
        <p:spPr bwMode="auto">
          <a:xfrm>
            <a:off x="2430463" y="5297488"/>
            <a:ext cx="173037" cy="169862"/>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53" name="Oval 30"/>
          <p:cNvSpPr>
            <a:spLocks noChangeArrowheads="1"/>
          </p:cNvSpPr>
          <p:nvPr/>
        </p:nvSpPr>
        <p:spPr bwMode="auto">
          <a:xfrm>
            <a:off x="2170113" y="5551488"/>
            <a:ext cx="173037" cy="169862"/>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54" name="Oval 31"/>
          <p:cNvSpPr>
            <a:spLocks noChangeArrowheads="1"/>
          </p:cNvSpPr>
          <p:nvPr/>
        </p:nvSpPr>
        <p:spPr bwMode="auto">
          <a:xfrm>
            <a:off x="2863850" y="4533900"/>
            <a:ext cx="173038" cy="169863"/>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55" name="Oval 32"/>
          <p:cNvSpPr>
            <a:spLocks noChangeArrowheads="1"/>
          </p:cNvSpPr>
          <p:nvPr/>
        </p:nvSpPr>
        <p:spPr bwMode="auto">
          <a:xfrm>
            <a:off x="2951163" y="4195763"/>
            <a:ext cx="173037" cy="169862"/>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56" name="Oval 33"/>
          <p:cNvSpPr>
            <a:spLocks noChangeArrowheads="1"/>
          </p:cNvSpPr>
          <p:nvPr/>
        </p:nvSpPr>
        <p:spPr bwMode="auto">
          <a:xfrm>
            <a:off x="2951163" y="3262313"/>
            <a:ext cx="173037" cy="169862"/>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57" name="Oval 34"/>
          <p:cNvSpPr>
            <a:spLocks noChangeArrowheads="1"/>
          </p:cNvSpPr>
          <p:nvPr/>
        </p:nvSpPr>
        <p:spPr bwMode="auto">
          <a:xfrm>
            <a:off x="2863850" y="2838450"/>
            <a:ext cx="173038" cy="169863"/>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58" name="Oval 35"/>
          <p:cNvSpPr>
            <a:spLocks noChangeArrowheads="1"/>
          </p:cNvSpPr>
          <p:nvPr/>
        </p:nvSpPr>
        <p:spPr bwMode="auto">
          <a:xfrm>
            <a:off x="2343150" y="2074863"/>
            <a:ext cx="173038" cy="169862"/>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59" name="Oval 36"/>
          <p:cNvSpPr>
            <a:spLocks noChangeArrowheads="1"/>
          </p:cNvSpPr>
          <p:nvPr/>
        </p:nvSpPr>
        <p:spPr bwMode="auto">
          <a:xfrm>
            <a:off x="2082800" y="1820863"/>
            <a:ext cx="174625" cy="169862"/>
          </a:xfrm>
          <a:prstGeom prst="ellipse">
            <a:avLst/>
          </a:prstGeom>
          <a:solidFill>
            <a:schemeClr val="bg1"/>
          </a:solidFill>
          <a:ln w="9525">
            <a:solidFill>
              <a:srgbClr val="FF0000"/>
            </a:solidFill>
            <a:round/>
            <a:headEnd/>
            <a:tailEnd/>
          </a:ln>
        </p:spPr>
        <p:txBody>
          <a:bodyPr wrap="none" anchor="ctr">
            <a:prstTxWarp prst="textNoShape">
              <a:avLst/>
            </a:prstTxWarp>
          </a:bodyPr>
          <a:lstStyle/>
          <a:p>
            <a:endParaRPr lang="en-US">
              <a:latin typeface="Candara" charset="0"/>
              <a:ea typeface="Candara" charset="0"/>
              <a:cs typeface="Candara" charset="0"/>
            </a:endParaRPr>
          </a:p>
        </p:txBody>
      </p:sp>
      <p:sp>
        <p:nvSpPr>
          <p:cNvPr id="107560" name="Text Box 37"/>
          <p:cNvSpPr txBox="1">
            <a:spLocks noChangeArrowheads="1"/>
          </p:cNvSpPr>
          <p:nvPr/>
        </p:nvSpPr>
        <p:spPr bwMode="auto">
          <a:xfrm>
            <a:off x="381000" y="2938463"/>
            <a:ext cx="384175" cy="396875"/>
          </a:xfrm>
          <a:prstGeom prst="rect">
            <a:avLst/>
          </a:prstGeom>
          <a:solidFill>
            <a:schemeClr val="bg1"/>
          </a:solidFill>
          <a:ln w="9525">
            <a:noFill/>
            <a:miter lim="800000"/>
            <a:headEnd/>
            <a:tailEnd/>
          </a:ln>
        </p:spPr>
        <p:txBody>
          <a:bodyPr wrap="none">
            <a:prstTxWarp prst="textNoShape">
              <a:avLst/>
            </a:prstTxWarp>
            <a:spAutoFit/>
          </a:bodyPr>
          <a:lstStyle/>
          <a:p>
            <a:r>
              <a:rPr lang="en-US">
                <a:latin typeface="Candara" charset="0"/>
                <a:ea typeface="Candara" charset="0"/>
                <a:cs typeface="Candara" charset="0"/>
              </a:rPr>
              <a:t>1s</a:t>
            </a:r>
          </a:p>
        </p:txBody>
      </p:sp>
      <p:sp>
        <p:nvSpPr>
          <p:cNvPr id="107561" name="Text Box 38"/>
          <p:cNvSpPr txBox="1">
            <a:spLocks noChangeArrowheads="1"/>
          </p:cNvSpPr>
          <p:nvPr/>
        </p:nvSpPr>
        <p:spPr bwMode="auto">
          <a:xfrm>
            <a:off x="1092200" y="3065463"/>
            <a:ext cx="417513" cy="396875"/>
          </a:xfrm>
          <a:prstGeom prst="rect">
            <a:avLst/>
          </a:prstGeom>
          <a:solidFill>
            <a:schemeClr val="bg1"/>
          </a:solidFill>
          <a:ln w="9525">
            <a:noFill/>
            <a:miter lim="800000"/>
            <a:headEnd/>
            <a:tailEnd/>
          </a:ln>
        </p:spPr>
        <p:txBody>
          <a:bodyPr wrap="none">
            <a:prstTxWarp prst="textNoShape">
              <a:avLst/>
            </a:prstTxWarp>
            <a:spAutoFit/>
          </a:bodyPr>
          <a:lstStyle/>
          <a:p>
            <a:r>
              <a:rPr lang="en-US">
                <a:solidFill>
                  <a:schemeClr val="accent2"/>
                </a:solidFill>
                <a:latin typeface="Candara" charset="0"/>
                <a:ea typeface="Candara" charset="0"/>
                <a:cs typeface="Candara" charset="0"/>
              </a:rPr>
              <a:t>2s</a:t>
            </a:r>
          </a:p>
        </p:txBody>
      </p:sp>
      <p:sp>
        <p:nvSpPr>
          <p:cNvPr id="107562" name="Text Box 39"/>
          <p:cNvSpPr txBox="1">
            <a:spLocks noChangeArrowheads="1"/>
          </p:cNvSpPr>
          <p:nvPr/>
        </p:nvSpPr>
        <p:spPr bwMode="auto">
          <a:xfrm>
            <a:off x="381000" y="2227263"/>
            <a:ext cx="455613" cy="396875"/>
          </a:xfrm>
          <a:prstGeom prst="rect">
            <a:avLst/>
          </a:prstGeom>
          <a:solidFill>
            <a:schemeClr val="bg1"/>
          </a:solidFill>
          <a:ln w="9525">
            <a:noFill/>
            <a:miter lim="800000"/>
            <a:headEnd/>
            <a:tailEnd/>
          </a:ln>
        </p:spPr>
        <p:txBody>
          <a:bodyPr wrap="none">
            <a:prstTxWarp prst="textNoShape">
              <a:avLst/>
            </a:prstTxWarp>
            <a:spAutoFit/>
          </a:bodyPr>
          <a:lstStyle/>
          <a:p>
            <a:r>
              <a:rPr lang="en-US">
                <a:solidFill>
                  <a:schemeClr val="accent2"/>
                </a:solidFill>
                <a:latin typeface="Candara" charset="0"/>
                <a:ea typeface="Candara" charset="0"/>
                <a:cs typeface="Candara" charset="0"/>
              </a:rPr>
              <a:t>2p</a:t>
            </a:r>
          </a:p>
        </p:txBody>
      </p:sp>
      <p:sp>
        <p:nvSpPr>
          <p:cNvPr id="107563" name="Text Box 40"/>
          <p:cNvSpPr txBox="1">
            <a:spLocks noChangeArrowheads="1"/>
          </p:cNvSpPr>
          <p:nvPr/>
        </p:nvSpPr>
        <p:spPr bwMode="auto">
          <a:xfrm>
            <a:off x="1600200" y="2455863"/>
            <a:ext cx="417513" cy="400050"/>
          </a:xfrm>
          <a:prstGeom prst="rect">
            <a:avLst/>
          </a:prstGeom>
          <a:solidFill>
            <a:schemeClr val="bg1"/>
          </a:solidFill>
          <a:ln w="9525">
            <a:noFill/>
            <a:miter lim="800000"/>
            <a:headEnd/>
            <a:tailEnd/>
          </a:ln>
        </p:spPr>
        <p:txBody>
          <a:bodyPr wrap="none">
            <a:prstTxWarp prst="textNoShape">
              <a:avLst/>
            </a:prstTxWarp>
            <a:spAutoFit/>
          </a:bodyPr>
          <a:lstStyle/>
          <a:p>
            <a:r>
              <a:rPr lang="en-US">
                <a:latin typeface="Candara" charset="0"/>
                <a:ea typeface="Candara" charset="0"/>
                <a:cs typeface="Candara" charset="0"/>
              </a:rPr>
              <a:t>3s</a:t>
            </a:r>
          </a:p>
        </p:txBody>
      </p:sp>
      <p:sp>
        <p:nvSpPr>
          <p:cNvPr id="107564" name="Text Box 41"/>
          <p:cNvSpPr txBox="1">
            <a:spLocks noChangeArrowheads="1"/>
          </p:cNvSpPr>
          <p:nvPr/>
        </p:nvSpPr>
        <p:spPr bwMode="auto">
          <a:xfrm>
            <a:off x="1371600" y="1846263"/>
            <a:ext cx="452438" cy="400050"/>
          </a:xfrm>
          <a:prstGeom prst="rect">
            <a:avLst/>
          </a:prstGeom>
          <a:solidFill>
            <a:schemeClr val="bg1"/>
          </a:solidFill>
          <a:ln w="9525">
            <a:noFill/>
            <a:miter lim="800000"/>
            <a:headEnd/>
            <a:tailEnd/>
          </a:ln>
        </p:spPr>
        <p:txBody>
          <a:bodyPr wrap="none">
            <a:prstTxWarp prst="textNoShape">
              <a:avLst/>
            </a:prstTxWarp>
            <a:spAutoFit/>
          </a:bodyPr>
          <a:lstStyle/>
          <a:p>
            <a:r>
              <a:rPr lang="en-US">
                <a:latin typeface="Candara" charset="0"/>
                <a:ea typeface="Candara" charset="0"/>
                <a:cs typeface="Candara" charset="0"/>
              </a:rPr>
              <a:t>3p</a:t>
            </a:r>
          </a:p>
        </p:txBody>
      </p:sp>
      <p:sp>
        <p:nvSpPr>
          <p:cNvPr id="107565" name="Text Box 42"/>
          <p:cNvSpPr txBox="1">
            <a:spLocks noChangeArrowheads="1"/>
          </p:cNvSpPr>
          <p:nvPr/>
        </p:nvSpPr>
        <p:spPr bwMode="auto">
          <a:xfrm>
            <a:off x="1219200" y="1236663"/>
            <a:ext cx="454025" cy="400050"/>
          </a:xfrm>
          <a:prstGeom prst="rect">
            <a:avLst/>
          </a:prstGeom>
          <a:solidFill>
            <a:schemeClr val="bg1"/>
          </a:solidFill>
          <a:ln w="9525">
            <a:noFill/>
            <a:miter lim="800000"/>
            <a:headEnd/>
            <a:tailEnd/>
          </a:ln>
        </p:spPr>
        <p:txBody>
          <a:bodyPr wrap="none">
            <a:prstTxWarp prst="textNoShape">
              <a:avLst/>
            </a:prstTxWarp>
            <a:spAutoFit/>
          </a:bodyPr>
          <a:lstStyle/>
          <a:p>
            <a:r>
              <a:rPr lang="en-US">
                <a:latin typeface="Candara" charset="0"/>
                <a:ea typeface="Candara" charset="0"/>
                <a:cs typeface="Candara" charset="0"/>
              </a:rPr>
              <a:t>3d</a:t>
            </a:r>
          </a:p>
        </p:txBody>
      </p:sp>
      <p:sp>
        <p:nvSpPr>
          <p:cNvPr id="107566" name="Text Box 44"/>
          <p:cNvSpPr txBox="1">
            <a:spLocks noChangeArrowheads="1"/>
          </p:cNvSpPr>
          <p:nvPr/>
        </p:nvSpPr>
        <p:spPr bwMode="auto">
          <a:xfrm>
            <a:off x="3276600" y="812800"/>
            <a:ext cx="3746500" cy="396875"/>
          </a:xfrm>
          <a:prstGeom prst="rect">
            <a:avLst/>
          </a:prstGeom>
          <a:noFill/>
          <a:ln w="9525">
            <a:noFill/>
            <a:miter lim="800000"/>
            <a:headEnd/>
            <a:tailEnd/>
          </a:ln>
        </p:spPr>
        <p:txBody>
          <a:bodyPr wrap="none">
            <a:prstTxWarp prst="textNoShape">
              <a:avLst/>
            </a:prstTxWarp>
            <a:spAutoFit/>
          </a:bodyPr>
          <a:lstStyle/>
          <a:p>
            <a:r>
              <a:rPr lang="en-US" b="1">
                <a:latin typeface="Candara" charset="0"/>
                <a:ea typeface="Candara" charset="0"/>
                <a:cs typeface="Candara" charset="0"/>
              </a:rPr>
              <a:t>shells	subshells    #e-	e- pairs</a:t>
            </a:r>
          </a:p>
        </p:txBody>
      </p:sp>
      <p:sp>
        <p:nvSpPr>
          <p:cNvPr id="107567" name="Text Box 45"/>
          <p:cNvSpPr txBox="1">
            <a:spLocks noChangeArrowheads="1"/>
          </p:cNvSpPr>
          <p:nvPr/>
        </p:nvSpPr>
        <p:spPr bwMode="auto">
          <a:xfrm>
            <a:off x="3486150" y="1247775"/>
            <a:ext cx="3024188" cy="396875"/>
          </a:xfrm>
          <a:prstGeom prst="rect">
            <a:avLst/>
          </a:prstGeom>
          <a:noFill/>
          <a:ln w="9525">
            <a:solidFill>
              <a:srgbClr val="7F7F7F"/>
            </a:solidFill>
            <a:prstDash val="dot"/>
            <a:miter lim="800000"/>
            <a:headEnd/>
            <a:tailEnd/>
          </a:ln>
        </p:spPr>
        <p:txBody>
          <a:bodyPr wrap="none">
            <a:prstTxWarp prst="textNoShape">
              <a:avLst/>
            </a:prstTxWarp>
            <a:spAutoFit/>
          </a:bodyPr>
          <a:lstStyle/>
          <a:p>
            <a:r>
              <a:rPr lang="en-US">
                <a:latin typeface="Candara" charset="0"/>
                <a:ea typeface="Candara" charset="0"/>
                <a:cs typeface="Candara" charset="0"/>
              </a:rPr>
              <a:t>1	s	    2	1</a:t>
            </a:r>
          </a:p>
        </p:txBody>
      </p:sp>
      <p:sp>
        <p:nvSpPr>
          <p:cNvPr id="107568" name="Text Box 46"/>
          <p:cNvSpPr txBox="1">
            <a:spLocks noChangeArrowheads="1"/>
          </p:cNvSpPr>
          <p:nvPr/>
        </p:nvSpPr>
        <p:spPr bwMode="auto">
          <a:xfrm>
            <a:off x="3495675" y="1781175"/>
            <a:ext cx="3079750" cy="708025"/>
          </a:xfrm>
          <a:prstGeom prst="rect">
            <a:avLst/>
          </a:prstGeom>
          <a:noFill/>
          <a:ln w="9525">
            <a:solidFill>
              <a:srgbClr val="7F7F7F"/>
            </a:solidFill>
            <a:prstDash val="dot"/>
            <a:miter lim="800000"/>
            <a:headEnd/>
            <a:tailEnd/>
          </a:ln>
        </p:spPr>
        <p:txBody>
          <a:bodyPr wrap="none">
            <a:prstTxWarp prst="textNoShape">
              <a:avLst/>
            </a:prstTxWarp>
            <a:spAutoFit/>
          </a:bodyPr>
          <a:lstStyle/>
          <a:p>
            <a:r>
              <a:rPr lang="en-US">
                <a:solidFill>
                  <a:schemeClr val="accent2"/>
                </a:solidFill>
                <a:latin typeface="Candara" charset="0"/>
                <a:ea typeface="Candara" charset="0"/>
                <a:cs typeface="Candara" charset="0"/>
              </a:rPr>
              <a:t>2	s	    2	1</a:t>
            </a:r>
            <a:br>
              <a:rPr lang="en-US">
                <a:solidFill>
                  <a:schemeClr val="accent2"/>
                </a:solidFill>
                <a:latin typeface="Candara" charset="0"/>
                <a:ea typeface="Candara" charset="0"/>
                <a:cs typeface="Candara" charset="0"/>
              </a:rPr>
            </a:br>
            <a:r>
              <a:rPr lang="en-US">
                <a:solidFill>
                  <a:schemeClr val="accent2"/>
                </a:solidFill>
                <a:latin typeface="Candara" charset="0"/>
                <a:ea typeface="Candara" charset="0"/>
                <a:cs typeface="Candara" charset="0"/>
              </a:rPr>
              <a:t>	p	    6	3</a:t>
            </a:r>
          </a:p>
        </p:txBody>
      </p:sp>
      <p:sp>
        <p:nvSpPr>
          <p:cNvPr id="107569" name="Text Box 47"/>
          <p:cNvSpPr txBox="1">
            <a:spLocks noChangeArrowheads="1"/>
          </p:cNvSpPr>
          <p:nvPr/>
        </p:nvSpPr>
        <p:spPr bwMode="auto">
          <a:xfrm>
            <a:off x="3495675" y="2641600"/>
            <a:ext cx="3081338" cy="1016000"/>
          </a:xfrm>
          <a:prstGeom prst="rect">
            <a:avLst/>
          </a:prstGeom>
          <a:noFill/>
          <a:ln w="9525">
            <a:solidFill>
              <a:srgbClr val="7F7F7F"/>
            </a:solidFill>
            <a:prstDash val="dot"/>
            <a:miter lim="800000"/>
            <a:headEnd/>
            <a:tailEnd/>
          </a:ln>
        </p:spPr>
        <p:txBody>
          <a:bodyPr wrap="none">
            <a:prstTxWarp prst="textNoShape">
              <a:avLst/>
            </a:prstTxWarp>
            <a:spAutoFit/>
          </a:bodyPr>
          <a:lstStyle/>
          <a:p>
            <a:r>
              <a:rPr lang="en-US">
                <a:latin typeface="Candara" charset="0"/>
                <a:ea typeface="Candara" charset="0"/>
                <a:cs typeface="Candara" charset="0"/>
              </a:rPr>
              <a:t>3	s	    2	1</a:t>
            </a:r>
            <a:br>
              <a:rPr lang="en-US">
                <a:latin typeface="Candara" charset="0"/>
                <a:ea typeface="Candara" charset="0"/>
                <a:cs typeface="Candara" charset="0"/>
              </a:rPr>
            </a:br>
            <a:r>
              <a:rPr lang="en-US">
                <a:latin typeface="Candara" charset="0"/>
                <a:ea typeface="Candara" charset="0"/>
                <a:cs typeface="Candara" charset="0"/>
              </a:rPr>
              <a:t>	p	    6	3</a:t>
            </a:r>
            <a:br>
              <a:rPr lang="en-US">
                <a:latin typeface="Candara" charset="0"/>
                <a:ea typeface="Candara" charset="0"/>
                <a:cs typeface="Candara" charset="0"/>
              </a:rPr>
            </a:br>
            <a:r>
              <a:rPr lang="en-US">
                <a:latin typeface="Candara" charset="0"/>
                <a:ea typeface="Candara" charset="0"/>
                <a:cs typeface="Candara" charset="0"/>
              </a:rPr>
              <a:t>	d	    10	5</a:t>
            </a:r>
          </a:p>
        </p:txBody>
      </p:sp>
      <p:sp>
        <p:nvSpPr>
          <p:cNvPr id="107570" name="Text Box 48"/>
          <p:cNvSpPr txBox="1">
            <a:spLocks noChangeArrowheads="1"/>
          </p:cNvSpPr>
          <p:nvPr/>
        </p:nvSpPr>
        <p:spPr bwMode="auto">
          <a:xfrm>
            <a:off x="3429000" y="4244975"/>
            <a:ext cx="3019425" cy="400050"/>
          </a:xfrm>
          <a:prstGeom prst="rect">
            <a:avLst/>
          </a:prstGeom>
          <a:noFill/>
          <a:ln w="9525">
            <a:noFill/>
            <a:miter lim="800000"/>
            <a:headEnd/>
            <a:tailEnd/>
          </a:ln>
        </p:spPr>
        <p:txBody>
          <a:bodyPr wrap="none">
            <a:prstTxWarp prst="textNoShape">
              <a:avLst/>
            </a:prstTxWarp>
            <a:spAutoFit/>
          </a:bodyPr>
          <a:lstStyle/>
          <a:p>
            <a:r>
              <a:rPr lang="en-US" dirty="0">
                <a:latin typeface="Candara" charset="0"/>
                <a:ea typeface="Candara" charset="0"/>
                <a:cs typeface="Candara" charset="0"/>
              </a:rPr>
              <a:t>Which is the valance shell?</a:t>
            </a:r>
          </a:p>
        </p:txBody>
      </p:sp>
      <p:sp>
        <p:nvSpPr>
          <p:cNvPr id="107571" name="Text Box 49"/>
          <p:cNvSpPr txBox="1">
            <a:spLocks noChangeArrowheads="1"/>
          </p:cNvSpPr>
          <p:nvPr/>
        </p:nvSpPr>
        <p:spPr bwMode="auto">
          <a:xfrm>
            <a:off x="1600200" y="6248400"/>
            <a:ext cx="1322388" cy="369888"/>
          </a:xfrm>
          <a:prstGeom prst="rect">
            <a:avLst/>
          </a:prstGeom>
          <a:noFill/>
          <a:ln w="12700">
            <a:solidFill>
              <a:srgbClr val="7F7F7F"/>
            </a:solidFill>
            <a:prstDash val="sysDash"/>
            <a:miter lim="800000"/>
            <a:headEnd/>
            <a:tailEnd/>
          </a:ln>
        </p:spPr>
        <p:txBody>
          <a:bodyPr wrap="none">
            <a:prstTxWarp prst="textNoShape">
              <a:avLst/>
            </a:prstTxWarp>
            <a:spAutoFit/>
          </a:bodyPr>
          <a:lstStyle/>
          <a:p>
            <a:r>
              <a:rPr lang="en-US" sz="1800">
                <a:solidFill>
                  <a:srgbClr val="0000FF"/>
                </a:solidFill>
                <a:latin typeface="Candara" charset="0"/>
                <a:ea typeface="Candara" charset="0"/>
                <a:cs typeface="Candara" charset="0"/>
              </a:rPr>
              <a:t>Bohr model</a:t>
            </a:r>
          </a:p>
        </p:txBody>
      </p:sp>
      <p:sp>
        <p:nvSpPr>
          <p:cNvPr id="107572" name="Text Box 50"/>
          <p:cNvSpPr txBox="1">
            <a:spLocks noChangeArrowheads="1"/>
          </p:cNvSpPr>
          <p:nvPr/>
        </p:nvSpPr>
        <p:spPr bwMode="auto">
          <a:xfrm>
            <a:off x="3476625" y="4549775"/>
            <a:ext cx="5049504" cy="646331"/>
          </a:xfrm>
          <a:prstGeom prst="rect">
            <a:avLst/>
          </a:prstGeom>
          <a:noFill/>
          <a:ln w="9525">
            <a:noFill/>
            <a:miter lim="800000"/>
            <a:headEnd/>
            <a:tailEnd/>
          </a:ln>
        </p:spPr>
        <p:txBody>
          <a:bodyPr wrap="none">
            <a:prstTxWarp prst="textNoShape">
              <a:avLst/>
            </a:prstTxWarp>
            <a:spAutoFit/>
          </a:bodyPr>
          <a:lstStyle/>
          <a:p>
            <a:r>
              <a:rPr lang="en-US" sz="1800" dirty="0">
                <a:solidFill>
                  <a:srgbClr val="0000FF"/>
                </a:solidFill>
                <a:latin typeface="Candara" charset="0"/>
                <a:ea typeface="Candara" charset="0"/>
                <a:cs typeface="Candara" charset="0"/>
              </a:rPr>
              <a:t>The valence shell is chemically active (exposed, </a:t>
            </a:r>
            <a:br>
              <a:rPr lang="en-US" sz="1800" dirty="0">
                <a:solidFill>
                  <a:srgbClr val="0000FF"/>
                </a:solidFill>
                <a:latin typeface="Candara" charset="0"/>
                <a:ea typeface="Candara" charset="0"/>
                <a:cs typeface="Candara" charset="0"/>
              </a:rPr>
            </a:br>
            <a:r>
              <a:rPr lang="en-US" sz="1800" dirty="0">
                <a:solidFill>
                  <a:srgbClr val="0000FF"/>
                </a:solidFill>
                <a:latin typeface="Candara" charset="0"/>
                <a:ea typeface="Candara" charset="0"/>
                <a:cs typeface="Candara" charset="0"/>
              </a:rPr>
              <a:t>available &amp; vulnerable) while inner shells are inert.</a:t>
            </a:r>
          </a:p>
        </p:txBody>
      </p:sp>
      <p:sp>
        <p:nvSpPr>
          <p:cNvPr id="107573" name="Text Box 51"/>
          <p:cNvSpPr txBox="1">
            <a:spLocks noChangeArrowheads="1"/>
          </p:cNvSpPr>
          <p:nvPr/>
        </p:nvSpPr>
        <p:spPr bwMode="auto">
          <a:xfrm>
            <a:off x="3433763" y="3863975"/>
            <a:ext cx="3698448" cy="400110"/>
          </a:xfrm>
          <a:prstGeom prst="rect">
            <a:avLst/>
          </a:prstGeom>
          <a:noFill/>
          <a:ln w="9525">
            <a:noFill/>
            <a:miter lim="800000"/>
            <a:headEnd/>
            <a:tailEnd/>
          </a:ln>
        </p:spPr>
        <p:txBody>
          <a:bodyPr wrap="none">
            <a:prstTxWarp prst="textNoShape">
              <a:avLst/>
            </a:prstTxWarp>
            <a:spAutoFit/>
          </a:bodyPr>
          <a:lstStyle/>
          <a:p>
            <a:r>
              <a:rPr lang="en-US" dirty="0">
                <a:latin typeface="Candara" charset="0"/>
                <a:ea typeface="Candara" charset="0"/>
                <a:cs typeface="Candara" charset="0"/>
              </a:rPr>
              <a:t>How many electrons in an atom?  </a:t>
            </a:r>
          </a:p>
        </p:txBody>
      </p:sp>
      <p:sp>
        <p:nvSpPr>
          <p:cNvPr id="107574" name="Text Box 52"/>
          <p:cNvSpPr txBox="1">
            <a:spLocks noChangeArrowheads="1"/>
          </p:cNvSpPr>
          <p:nvPr/>
        </p:nvSpPr>
        <p:spPr bwMode="auto">
          <a:xfrm>
            <a:off x="3429000" y="5257800"/>
            <a:ext cx="3608680" cy="400110"/>
          </a:xfrm>
          <a:prstGeom prst="rect">
            <a:avLst/>
          </a:prstGeom>
          <a:noFill/>
          <a:ln w="9525">
            <a:noFill/>
            <a:miter lim="800000"/>
            <a:headEnd/>
            <a:tailEnd/>
          </a:ln>
        </p:spPr>
        <p:txBody>
          <a:bodyPr wrap="none">
            <a:prstTxWarp prst="textNoShape">
              <a:avLst/>
            </a:prstTxWarp>
            <a:spAutoFit/>
          </a:bodyPr>
          <a:lstStyle/>
          <a:p>
            <a:r>
              <a:rPr lang="en-US" dirty="0">
                <a:latin typeface="Candara" charset="0"/>
                <a:ea typeface="Candara" charset="0"/>
                <a:cs typeface="Candara" charset="0"/>
              </a:rPr>
              <a:t>What causes chemical bonding</a:t>
            </a:r>
            <a:r>
              <a:rPr lang="en-US" dirty="0" smtClean="0">
                <a:latin typeface="Candara" charset="0"/>
                <a:ea typeface="Candara" charset="0"/>
                <a:cs typeface="Candara" charset="0"/>
              </a:rPr>
              <a:t>?</a:t>
            </a:r>
            <a:endParaRPr lang="en-US" dirty="0">
              <a:latin typeface="Candara" charset="0"/>
              <a:ea typeface="Candara" charset="0"/>
              <a:cs typeface="Candara" charset="0"/>
            </a:endParaRPr>
          </a:p>
        </p:txBody>
      </p:sp>
      <p:sp>
        <p:nvSpPr>
          <p:cNvPr id="55" name="TextBox 54"/>
          <p:cNvSpPr txBox="1"/>
          <p:nvPr/>
        </p:nvSpPr>
        <p:spPr>
          <a:xfrm rot="20315225">
            <a:off x="7281684" y="2133768"/>
            <a:ext cx="1060807" cy="1015663"/>
          </a:xfrm>
          <a:prstGeom prst="rect">
            <a:avLst/>
          </a:prstGeom>
          <a:noFill/>
          <a:ln w="12700" cap="flat" cmpd="sng" algn="ctr">
            <a:solidFill>
              <a:schemeClr val="bg1">
                <a:lumMod val="50000"/>
              </a:schemeClr>
            </a:solidFill>
            <a:prstDash val="dot"/>
            <a:round/>
            <a:headEnd type="none" w="med" len="med"/>
            <a:tailEnd type="none" w="med" len="med"/>
          </a:ln>
        </p:spPr>
        <p:txBody>
          <a:bodyPr wrap="none">
            <a:spAutoFit/>
          </a:bodyPr>
          <a:lstStyle/>
          <a:p>
            <a:pPr algn="ctr">
              <a:defRPr/>
            </a:pPr>
            <a:r>
              <a:rPr lang="en-US" i="1" dirty="0">
                <a:solidFill>
                  <a:srgbClr val="0000FF"/>
                </a:solidFill>
                <a:latin typeface="Candara"/>
                <a:cs typeface="Candara"/>
              </a:rPr>
              <a:t>orbiting </a:t>
            </a:r>
          </a:p>
          <a:p>
            <a:pPr algn="ctr">
              <a:defRPr/>
            </a:pPr>
            <a:r>
              <a:rPr lang="en-US" i="1" dirty="0">
                <a:solidFill>
                  <a:srgbClr val="0000FF"/>
                </a:solidFill>
                <a:latin typeface="Candara"/>
                <a:cs typeface="Candara"/>
              </a:rPr>
              <a:t>vs.</a:t>
            </a:r>
            <a:br>
              <a:rPr lang="en-US" i="1" dirty="0">
                <a:solidFill>
                  <a:srgbClr val="0000FF"/>
                </a:solidFill>
                <a:latin typeface="Candara"/>
                <a:cs typeface="Candara"/>
              </a:rPr>
            </a:br>
            <a:r>
              <a:rPr lang="en-US" i="1" dirty="0" smtClean="0">
                <a:solidFill>
                  <a:srgbClr val="0000FF"/>
                </a:solidFill>
                <a:latin typeface="Candara"/>
                <a:cs typeface="Candara"/>
              </a:rPr>
              <a:t>orbital</a:t>
            </a:r>
            <a:endParaRPr lang="en-US" i="1" dirty="0">
              <a:solidFill>
                <a:srgbClr val="0000FF"/>
              </a:solidFill>
              <a:latin typeface="Candara"/>
              <a:cs typeface="Candara"/>
            </a:endParaRPr>
          </a:p>
        </p:txBody>
      </p:sp>
      <p:sp>
        <p:nvSpPr>
          <p:cNvPr id="107576" name="TextBox 7"/>
          <p:cNvSpPr txBox="1">
            <a:spLocks noChangeArrowheads="1"/>
          </p:cNvSpPr>
          <p:nvPr/>
        </p:nvSpPr>
        <p:spPr bwMode="auto">
          <a:xfrm>
            <a:off x="7897693" y="6381750"/>
            <a:ext cx="1093907" cy="369332"/>
          </a:xfrm>
          <a:prstGeom prst="rect">
            <a:avLst/>
          </a:prstGeom>
          <a:noFill/>
          <a:ln w="9525">
            <a:noFill/>
            <a:miter lim="800000"/>
            <a:headEnd/>
            <a:tailEnd/>
          </a:ln>
        </p:spPr>
        <p:txBody>
          <a:bodyPr wrap="none">
            <a:prstTxWarp prst="textNoShape">
              <a:avLst/>
            </a:prstTxWarp>
            <a:spAutoFit/>
          </a:bodyPr>
          <a:lstStyle/>
          <a:p>
            <a:r>
              <a:rPr lang="en-US" sz="1800" dirty="0">
                <a:latin typeface="Candara" charset="0"/>
                <a:ea typeface="Candara" charset="0"/>
                <a:cs typeface="Candara" charset="0"/>
              </a:rPr>
              <a:t>D&amp;D p.23</a:t>
            </a:r>
          </a:p>
        </p:txBody>
      </p:sp>
      <p:sp>
        <p:nvSpPr>
          <p:cNvPr id="2" name="TextBox 1"/>
          <p:cNvSpPr txBox="1"/>
          <p:nvPr/>
        </p:nvSpPr>
        <p:spPr>
          <a:xfrm>
            <a:off x="7086600" y="3852149"/>
            <a:ext cx="1019743" cy="369332"/>
          </a:xfrm>
          <a:prstGeom prst="rect">
            <a:avLst/>
          </a:prstGeom>
          <a:noFill/>
        </p:spPr>
        <p:txBody>
          <a:bodyPr wrap="none" rtlCol="0">
            <a:spAutoFit/>
          </a:bodyPr>
          <a:lstStyle/>
          <a:p>
            <a:r>
              <a:rPr lang="en-US" sz="1800" dirty="0" smtClean="0">
                <a:solidFill>
                  <a:srgbClr val="0000FF"/>
                </a:solidFill>
                <a:latin typeface="Candara" charset="0"/>
                <a:ea typeface="Candara" charset="0"/>
                <a:cs typeface="Candara" charset="0"/>
              </a:rPr>
              <a:t>atomic #</a:t>
            </a:r>
            <a:endParaRPr lang="en-US" sz="1800" dirty="0">
              <a:latin typeface="Candara" charset="0"/>
              <a:ea typeface="Candara" charset="0"/>
              <a:cs typeface="Candara" charset="0"/>
            </a:endParaRPr>
          </a:p>
        </p:txBody>
      </p:sp>
      <p:sp>
        <p:nvSpPr>
          <p:cNvPr id="3" name="TextBox 2"/>
          <p:cNvSpPr txBox="1"/>
          <p:nvPr/>
        </p:nvSpPr>
        <p:spPr>
          <a:xfrm>
            <a:off x="3429000" y="5562600"/>
            <a:ext cx="5105973" cy="923330"/>
          </a:xfrm>
          <a:prstGeom prst="rect">
            <a:avLst/>
          </a:prstGeom>
          <a:noFill/>
        </p:spPr>
        <p:txBody>
          <a:bodyPr wrap="none" rtlCol="0">
            <a:spAutoFit/>
          </a:bodyPr>
          <a:lstStyle/>
          <a:p>
            <a:r>
              <a:rPr lang="en-US" sz="1800" dirty="0">
                <a:solidFill>
                  <a:srgbClr val="0000FF"/>
                </a:solidFill>
                <a:latin typeface="Candara" charset="0"/>
                <a:ea typeface="Candara" charset="0"/>
                <a:cs typeface="Candara" charset="0"/>
              </a:rPr>
              <a:t>Atoms strive to obtain and maintain stable valence</a:t>
            </a:r>
            <a:br>
              <a:rPr lang="en-US" sz="1800" dirty="0">
                <a:solidFill>
                  <a:srgbClr val="0000FF"/>
                </a:solidFill>
                <a:latin typeface="Candara" charset="0"/>
                <a:ea typeface="Candara" charset="0"/>
                <a:cs typeface="Candara" charset="0"/>
              </a:rPr>
            </a:br>
            <a:r>
              <a:rPr lang="en-US" sz="1800" dirty="0">
                <a:solidFill>
                  <a:srgbClr val="0000FF"/>
                </a:solidFill>
                <a:latin typeface="Candara" charset="0"/>
                <a:ea typeface="Candara" charset="0"/>
                <a:cs typeface="Candara" charset="0"/>
              </a:rPr>
              <a:t>shells.  Stable mean full: 8 </a:t>
            </a:r>
            <a:r>
              <a:rPr lang="en-US" sz="1800" dirty="0" err="1">
                <a:solidFill>
                  <a:srgbClr val="0000FF"/>
                </a:solidFill>
                <a:latin typeface="Candara" charset="0"/>
                <a:ea typeface="Candara" charset="0"/>
                <a:cs typeface="Candara" charset="0"/>
              </a:rPr>
              <a:t>ve</a:t>
            </a:r>
            <a:r>
              <a:rPr lang="en-US" sz="1800" dirty="0">
                <a:solidFill>
                  <a:srgbClr val="0000FF"/>
                </a:solidFill>
                <a:latin typeface="Candara" charset="0"/>
                <a:ea typeface="Candara" charset="0"/>
                <a:cs typeface="Candara" charset="0"/>
              </a:rPr>
              <a:t>- for all atoms except </a:t>
            </a:r>
            <a:br>
              <a:rPr lang="en-US" sz="1800" dirty="0">
                <a:solidFill>
                  <a:srgbClr val="0000FF"/>
                </a:solidFill>
                <a:latin typeface="Candara" charset="0"/>
                <a:ea typeface="Candara" charset="0"/>
                <a:cs typeface="Candara" charset="0"/>
              </a:rPr>
            </a:br>
            <a:r>
              <a:rPr lang="en-US" sz="1800" dirty="0">
                <a:solidFill>
                  <a:srgbClr val="0000FF"/>
                </a:solidFill>
                <a:latin typeface="Candara" charset="0"/>
                <a:ea typeface="Candara" charset="0"/>
                <a:cs typeface="Candara" charset="0"/>
              </a:rPr>
              <a:t>H or He</a:t>
            </a:r>
            <a:r>
              <a:rPr lang="en-US" sz="1800" dirty="0" smtClean="0">
                <a:solidFill>
                  <a:srgbClr val="0000FF"/>
                </a:solidFill>
                <a:latin typeface="Candara" charset="0"/>
                <a:ea typeface="Candara" charset="0"/>
                <a:cs typeface="Candara" charset="0"/>
              </a:rPr>
              <a:t>.</a:t>
            </a:r>
            <a:endParaRPr lang="en-US" sz="1800" dirty="0">
              <a:latin typeface="Candara" charset="0"/>
              <a:ea typeface="Candara" charset="0"/>
              <a:cs typeface="Candara" charset="0"/>
            </a:endParaRPr>
          </a:p>
        </p:txBody>
      </p:sp>
    </p:spTree>
    <p:extLst>
      <p:ext uri="{BB962C8B-B14F-4D97-AF65-F5344CB8AC3E}">
        <p14:creationId xmlns:p14="http://schemas.microsoft.com/office/powerpoint/2010/main" val="2394882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72" grpId="0"/>
      <p:bldP spid="55" grpId="0" animBg="1"/>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5477"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72" name="Text Box 2"/>
          <p:cNvSpPr txBox="1">
            <a:spLocks noChangeArrowheads="1"/>
          </p:cNvSpPr>
          <p:nvPr/>
        </p:nvSpPr>
        <p:spPr bwMode="auto">
          <a:xfrm>
            <a:off x="423863" y="228600"/>
            <a:ext cx="5046349"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FF"/>
                </a:solidFill>
                <a:latin typeface="Candara"/>
              </a:rPr>
              <a:t>The surprising subatomic world</a:t>
            </a:r>
            <a:endParaRPr lang="en-US" sz="2800" b="1" dirty="0">
              <a:solidFill>
                <a:srgbClr val="0000FF"/>
              </a:solidFill>
              <a:latin typeface="Candara"/>
            </a:endParaRPr>
          </a:p>
        </p:txBody>
      </p:sp>
      <p:pic>
        <p:nvPicPr>
          <p:cNvPr id="75" name="Picture 74" descr="quantmech2.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98008" y="1892300"/>
            <a:ext cx="4312802" cy="4965699"/>
          </a:xfrm>
          <a:prstGeom prst="rect">
            <a:avLst/>
          </a:prstGeom>
        </p:spPr>
      </p:pic>
      <p:sp>
        <p:nvSpPr>
          <p:cNvPr id="76" name="Rounded Rectangular Callout 75"/>
          <p:cNvSpPr/>
          <p:nvPr/>
        </p:nvSpPr>
        <p:spPr>
          <a:xfrm>
            <a:off x="5445310" y="1690269"/>
            <a:ext cx="3022600" cy="404061"/>
          </a:xfrm>
          <a:prstGeom prst="wedgeRoundRectCallout">
            <a:avLst>
              <a:gd name="adj1" fmla="val 7318"/>
              <a:gd name="adj2" fmla="val 93931"/>
              <a:gd name="adj3" fmla="val 16667"/>
            </a:avLst>
          </a:prstGeom>
          <a:solidFill>
            <a:srgbClr val="FFFF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Institute of Quantum Physics</a:t>
            </a:r>
            <a:endParaRPr lang="en-US" dirty="0">
              <a:solidFill>
                <a:schemeClr val="tx1"/>
              </a:solidFill>
            </a:endParaRPr>
          </a:p>
        </p:txBody>
      </p:sp>
      <p:sp>
        <p:nvSpPr>
          <p:cNvPr id="78" name="Rounded Rectangular Callout 77"/>
          <p:cNvSpPr/>
          <p:nvPr/>
        </p:nvSpPr>
        <p:spPr>
          <a:xfrm>
            <a:off x="4309848" y="5601869"/>
            <a:ext cx="2270924" cy="404061"/>
          </a:xfrm>
          <a:prstGeom prst="wedgeRoundRectCallout">
            <a:avLst>
              <a:gd name="adj1" fmla="val 44228"/>
              <a:gd name="adj2" fmla="val -283240"/>
              <a:gd name="adj3" fmla="val 16667"/>
            </a:avLst>
          </a:prstGeom>
          <a:solidFill>
            <a:srgbClr val="FFFF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You are HERE or HERE</a:t>
            </a:r>
            <a:endParaRPr lang="en-US" dirty="0">
              <a:solidFill>
                <a:schemeClr val="tx1"/>
              </a:solidFill>
            </a:endParaRPr>
          </a:p>
        </p:txBody>
      </p:sp>
      <p:sp>
        <p:nvSpPr>
          <p:cNvPr id="82" name="Text Box 5"/>
          <p:cNvSpPr txBox="1">
            <a:spLocks noChangeArrowheads="1"/>
          </p:cNvSpPr>
          <p:nvPr/>
        </p:nvSpPr>
        <p:spPr bwMode="auto">
          <a:xfrm>
            <a:off x="438528" y="892175"/>
            <a:ext cx="3721909" cy="163121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This slide-set introduces you to the idea that the physics – and thus behavior – of the subatomic world are different from the physics of our “macro world”.</a:t>
            </a:r>
          </a:p>
        </p:txBody>
      </p:sp>
      <p:sp>
        <p:nvSpPr>
          <p:cNvPr id="83" name="Text Box 5"/>
          <p:cNvSpPr txBox="1">
            <a:spLocks noChangeArrowheads="1"/>
          </p:cNvSpPr>
          <p:nvPr/>
        </p:nvSpPr>
        <p:spPr bwMode="auto">
          <a:xfrm>
            <a:off x="438528" y="2675791"/>
            <a:ext cx="3721909" cy="163121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The development and concepts of this quantum world are introduced without the complex mathematics used in its development.</a:t>
            </a:r>
          </a:p>
        </p:txBody>
      </p:sp>
      <p:sp>
        <p:nvSpPr>
          <p:cNvPr id="84" name="Text Box 5"/>
          <p:cNvSpPr txBox="1">
            <a:spLocks noChangeArrowheads="1"/>
          </p:cNvSpPr>
          <p:nvPr/>
        </p:nvSpPr>
        <p:spPr bwMode="auto">
          <a:xfrm>
            <a:off x="438528" y="4484807"/>
            <a:ext cx="3721909" cy="163121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The goal of this module is to introduce the general concepts in a very descriptive way in order to support some of the atom’s non-intuitive behavior.</a:t>
            </a:r>
          </a:p>
        </p:txBody>
      </p:sp>
    </p:spTree>
    <p:extLst>
      <p:ext uri="{BB962C8B-B14F-4D97-AF65-F5344CB8AC3E}">
        <p14:creationId xmlns:p14="http://schemas.microsoft.com/office/powerpoint/2010/main" val="4209241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95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 name="Text Box 2"/>
          <p:cNvSpPr txBox="1">
            <a:spLocks noChangeArrowheads="1"/>
          </p:cNvSpPr>
          <p:nvPr/>
        </p:nvSpPr>
        <p:spPr bwMode="auto">
          <a:xfrm>
            <a:off x="423863" y="228600"/>
            <a:ext cx="5814462"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FF"/>
                </a:solidFill>
                <a:latin typeface="Candara"/>
              </a:rPr>
              <a:t>Newtonian physics just doesn’t cut it</a:t>
            </a:r>
            <a:endParaRPr lang="en-US" sz="2800" b="1" dirty="0">
              <a:solidFill>
                <a:srgbClr val="0000FF"/>
              </a:solidFill>
              <a:latin typeface="Candara"/>
            </a:endParaRPr>
          </a:p>
        </p:txBody>
      </p:sp>
      <p:sp>
        <p:nvSpPr>
          <p:cNvPr id="5" name="Text Box 5"/>
          <p:cNvSpPr txBox="1">
            <a:spLocks noChangeArrowheads="1"/>
          </p:cNvSpPr>
          <p:nvPr/>
        </p:nvSpPr>
        <p:spPr bwMode="auto">
          <a:xfrm>
            <a:off x="438528" y="892175"/>
            <a:ext cx="8399417" cy="70788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The behavior of our everyday world can be described by classical, Newtonian, physics.</a:t>
            </a:r>
          </a:p>
        </p:txBody>
      </p:sp>
      <p:sp>
        <p:nvSpPr>
          <p:cNvPr id="7" name="TextBox 6"/>
          <p:cNvSpPr txBox="1"/>
          <p:nvPr/>
        </p:nvSpPr>
        <p:spPr>
          <a:xfrm>
            <a:off x="1083306" y="4936724"/>
            <a:ext cx="7298694" cy="1451679"/>
          </a:xfrm>
          <a:prstGeom prst="rect">
            <a:avLst/>
          </a:prstGeom>
          <a:noFill/>
        </p:spPr>
        <p:txBody>
          <a:bodyPr wrap="square" rtlCol="0">
            <a:spAutoFit/>
          </a:bodyPr>
          <a:lstStyle/>
          <a:p>
            <a:pPr>
              <a:lnSpc>
                <a:spcPct val="150000"/>
              </a:lnSpc>
            </a:pPr>
            <a:r>
              <a:rPr lang="en-US" sz="2000" dirty="0" smtClean="0">
                <a:latin typeface="Candara"/>
                <a:cs typeface="Candara"/>
              </a:rPr>
              <a:t>Blackbody radiation	     Max Planck 		1900</a:t>
            </a:r>
          </a:p>
          <a:p>
            <a:pPr>
              <a:lnSpc>
                <a:spcPct val="150000"/>
              </a:lnSpc>
            </a:pPr>
            <a:r>
              <a:rPr lang="en-US" sz="2000" dirty="0" smtClean="0">
                <a:latin typeface="Candara"/>
                <a:cs typeface="Candara"/>
              </a:rPr>
              <a:t>Photoelectric effect	     Albert </a:t>
            </a:r>
            <a:r>
              <a:rPr lang="en-US" sz="2000" dirty="0" err="1" smtClean="0">
                <a:latin typeface="Candara"/>
                <a:cs typeface="Candara"/>
              </a:rPr>
              <a:t>Einsetein</a:t>
            </a:r>
            <a:r>
              <a:rPr lang="en-US" sz="2000" dirty="0" smtClean="0">
                <a:latin typeface="Candara"/>
                <a:cs typeface="Candara"/>
              </a:rPr>
              <a:t>	1905</a:t>
            </a:r>
          </a:p>
          <a:p>
            <a:pPr>
              <a:lnSpc>
                <a:spcPct val="150000"/>
              </a:lnSpc>
            </a:pPr>
            <a:r>
              <a:rPr lang="en-US" sz="2000" dirty="0" smtClean="0">
                <a:latin typeface="Candara"/>
                <a:cs typeface="Candara"/>
              </a:rPr>
              <a:t>Line spectra of elements	     </a:t>
            </a:r>
            <a:r>
              <a:rPr lang="en-US" sz="2000" dirty="0" err="1" smtClean="0">
                <a:latin typeface="Candara"/>
                <a:cs typeface="Candara"/>
              </a:rPr>
              <a:t>Niels</a:t>
            </a:r>
            <a:r>
              <a:rPr lang="en-US" sz="2000" dirty="0" smtClean="0">
                <a:latin typeface="Candara"/>
                <a:cs typeface="Candara"/>
              </a:rPr>
              <a:t> Bohr		1913</a:t>
            </a:r>
            <a:endParaRPr lang="en-US" sz="2000" dirty="0">
              <a:latin typeface="Candara"/>
              <a:cs typeface="Candara"/>
            </a:endParaRPr>
          </a:p>
        </p:txBody>
      </p:sp>
      <p:sp>
        <p:nvSpPr>
          <p:cNvPr id="8" name="TextBox 7"/>
          <p:cNvSpPr txBox="1"/>
          <p:nvPr/>
        </p:nvSpPr>
        <p:spPr>
          <a:xfrm>
            <a:off x="438528" y="3705885"/>
            <a:ext cx="8304544" cy="1015663"/>
          </a:xfrm>
          <a:prstGeom prst="rect">
            <a:avLst/>
          </a:prstGeom>
          <a:noFill/>
        </p:spPr>
        <p:txBody>
          <a:bodyPr wrap="square" rtlCol="0">
            <a:spAutoFit/>
          </a:bodyPr>
          <a:lstStyle/>
          <a:p>
            <a:r>
              <a:rPr lang="en-US" sz="2000" dirty="0" smtClean="0">
                <a:latin typeface="Candara"/>
              </a:rPr>
              <a:t>Three phenomena that could not be understood with Newtonian physics were investigated and explained by radical new ideas that would lead to a new type of physics, the field that would become </a:t>
            </a:r>
            <a:r>
              <a:rPr lang="en-US" sz="2000" b="1" dirty="0" smtClean="0">
                <a:latin typeface="Candara"/>
              </a:rPr>
              <a:t>quantum mechanics</a:t>
            </a:r>
            <a:r>
              <a:rPr lang="en-US" sz="2000" dirty="0" smtClean="0">
                <a:latin typeface="Candara"/>
              </a:rPr>
              <a:t>.</a:t>
            </a:r>
          </a:p>
        </p:txBody>
      </p:sp>
      <p:sp>
        <p:nvSpPr>
          <p:cNvPr id="9" name="TextBox 8"/>
          <p:cNvSpPr txBox="1"/>
          <p:nvPr/>
        </p:nvSpPr>
        <p:spPr>
          <a:xfrm>
            <a:off x="438528" y="1676261"/>
            <a:ext cx="8373624" cy="707886"/>
          </a:xfrm>
          <a:prstGeom prst="rect">
            <a:avLst/>
          </a:prstGeom>
          <a:noFill/>
        </p:spPr>
        <p:txBody>
          <a:bodyPr wrap="square" rtlCol="0">
            <a:spAutoFit/>
          </a:bodyPr>
          <a:lstStyle/>
          <a:p>
            <a:r>
              <a:rPr lang="en-US" sz="2000" dirty="0" smtClean="0">
                <a:latin typeface="Candara"/>
              </a:rPr>
              <a:t>However, at the end of the 1800s it was clear that Newtonian physics didn’t accurately describe the behavior of </a:t>
            </a:r>
            <a:r>
              <a:rPr lang="en-US" sz="2000" b="1" dirty="0" smtClean="0">
                <a:latin typeface="Candara"/>
              </a:rPr>
              <a:t>light</a:t>
            </a:r>
            <a:r>
              <a:rPr lang="en-US" sz="2000" dirty="0" smtClean="0">
                <a:latin typeface="Candara"/>
              </a:rPr>
              <a:t> and matter at the </a:t>
            </a:r>
            <a:r>
              <a:rPr lang="en-US" sz="2000" b="1" dirty="0" smtClean="0">
                <a:latin typeface="Candara"/>
              </a:rPr>
              <a:t>atomic scale</a:t>
            </a:r>
            <a:r>
              <a:rPr lang="en-US" sz="2000" dirty="0" smtClean="0">
                <a:latin typeface="Candara"/>
              </a:rPr>
              <a:t>.</a:t>
            </a:r>
          </a:p>
        </p:txBody>
      </p:sp>
      <p:sp>
        <p:nvSpPr>
          <p:cNvPr id="10" name="TextBox 9"/>
          <p:cNvSpPr txBox="1"/>
          <p:nvPr/>
        </p:nvSpPr>
        <p:spPr>
          <a:xfrm>
            <a:off x="469900" y="2698194"/>
            <a:ext cx="8373624" cy="707886"/>
          </a:xfrm>
          <a:prstGeom prst="rect">
            <a:avLst/>
          </a:prstGeom>
          <a:noFill/>
        </p:spPr>
        <p:txBody>
          <a:bodyPr wrap="square" rtlCol="0">
            <a:spAutoFit/>
          </a:bodyPr>
          <a:lstStyle/>
          <a:p>
            <a:r>
              <a:rPr lang="en-US" sz="2000" b="1" i="1" dirty="0" smtClean="0">
                <a:latin typeface="Candara"/>
              </a:rPr>
              <a:t>For example: </a:t>
            </a:r>
            <a:r>
              <a:rPr lang="en-US" sz="2000" i="1" dirty="0" smtClean="0">
                <a:solidFill>
                  <a:srgbClr val="0000FF"/>
                </a:solidFill>
                <a:latin typeface="Candara"/>
              </a:rPr>
              <a:t>Why atoms don’t collapse?</a:t>
            </a:r>
            <a:r>
              <a:rPr lang="en-US" sz="2000" i="1" dirty="0" smtClean="0">
                <a:latin typeface="Candara"/>
              </a:rPr>
              <a:t/>
            </a:r>
            <a:br>
              <a:rPr lang="en-US" sz="2000" i="1" dirty="0" smtClean="0">
                <a:latin typeface="Candara"/>
              </a:rPr>
            </a:br>
            <a:r>
              <a:rPr lang="en-US" sz="2000" dirty="0">
                <a:latin typeface="Candara"/>
              </a:rPr>
              <a:t>	</a:t>
            </a:r>
            <a:r>
              <a:rPr lang="en-US" sz="2000" dirty="0" smtClean="0">
                <a:latin typeface="Candara"/>
              </a:rPr>
              <a:t>		</a:t>
            </a:r>
            <a:r>
              <a:rPr lang="en-US" sz="2000" i="1" dirty="0" smtClean="0">
                <a:latin typeface="Candara"/>
              </a:rPr>
              <a:t>Give that some thought…</a:t>
            </a:r>
            <a:endParaRPr lang="en-US" sz="2000" i="1" dirty="0">
              <a:latin typeface="Candara"/>
            </a:endParaRPr>
          </a:p>
        </p:txBody>
      </p:sp>
    </p:spTree>
    <p:extLst>
      <p:ext uri="{BB962C8B-B14F-4D97-AF65-F5344CB8AC3E}">
        <p14:creationId xmlns:p14="http://schemas.microsoft.com/office/powerpoint/2010/main" val="21082149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95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11" name="Text Box 2"/>
          <p:cNvSpPr txBox="1">
            <a:spLocks noChangeArrowheads="1"/>
          </p:cNvSpPr>
          <p:nvPr/>
        </p:nvSpPr>
        <p:spPr bwMode="auto">
          <a:xfrm>
            <a:off x="423863" y="228600"/>
            <a:ext cx="3257998"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FF"/>
                </a:solidFill>
                <a:latin typeface="Candara"/>
              </a:rPr>
              <a:t>Blackbody radiation</a:t>
            </a:r>
            <a:endParaRPr lang="en-US" sz="2800" b="1" dirty="0">
              <a:solidFill>
                <a:srgbClr val="0000FF"/>
              </a:solidFill>
              <a:latin typeface="Candara"/>
            </a:endParaRPr>
          </a:p>
        </p:txBody>
      </p:sp>
      <p:sp>
        <p:nvSpPr>
          <p:cNvPr id="12" name="Text Box 5"/>
          <p:cNvSpPr txBox="1">
            <a:spLocks noChangeArrowheads="1"/>
          </p:cNvSpPr>
          <p:nvPr/>
        </p:nvSpPr>
        <p:spPr bwMode="auto">
          <a:xfrm>
            <a:off x="464714" y="892175"/>
            <a:ext cx="5335440" cy="1015663"/>
          </a:xfrm>
          <a:prstGeom prst="rect">
            <a:avLst/>
          </a:prstGeom>
          <a:noFill/>
          <a:ln w="9525">
            <a:noFill/>
            <a:miter lim="800000"/>
            <a:headEnd/>
            <a:tailEnd/>
          </a:ln>
        </p:spPr>
        <p:txBody>
          <a:bodyPr wrap="none">
            <a:prstTxWarp prst="textNoShape">
              <a:avLst/>
            </a:prstTxWarp>
            <a:spAutoFit/>
          </a:bodyPr>
          <a:lstStyle/>
          <a:p>
            <a:r>
              <a:rPr lang="en-US" sz="2000" dirty="0" smtClean="0">
                <a:latin typeface="Candara"/>
              </a:rPr>
              <a:t>Hot objects emit energy as both heat and </a:t>
            </a:r>
            <a:r>
              <a:rPr lang="en-US" sz="2000" b="1" dirty="0" smtClean="0">
                <a:latin typeface="Candara"/>
              </a:rPr>
              <a:t>color</a:t>
            </a:r>
            <a:r>
              <a:rPr lang="en-US" sz="2000" dirty="0" smtClean="0">
                <a:latin typeface="Candara"/>
              </a:rPr>
              <a:t>.</a:t>
            </a:r>
            <a:br>
              <a:rPr lang="en-US" sz="2000" dirty="0" smtClean="0">
                <a:latin typeface="Candara"/>
              </a:rPr>
            </a:br>
            <a:r>
              <a:rPr lang="en-US" sz="2000" dirty="0" smtClean="0">
                <a:latin typeface="Candara"/>
              </a:rPr>
              <a:t>The color of hot objects correlates with their</a:t>
            </a:r>
            <a:br>
              <a:rPr lang="en-US" sz="2000" dirty="0" smtClean="0">
                <a:latin typeface="Candara"/>
              </a:rPr>
            </a:br>
            <a:r>
              <a:rPr lang="en-US" sz="2000" dirty="0" smtClean="0">
                <a:latin typeface="Candara"/>
              </a:rPr>
              <a:t>temperature.</a:t>
            </a:r>
          </a:p>
        </p:txBody>
      </p:sp>
      <p:pic>
        <p:nvPicPr>
          <p:cNvPr id="13" name="Picture 12" descr="06_06.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36343" y="1193800"/>
            <a:ext cx="2902857" cy="3652762"/>
          </a:xfrm>
          <a:prstGeom prst="rect">
            <a:avLst/>
          </a:prstGeom>
        </p:spPr>
      </p:pic>
      <p:sp>
        <p:nvSpPr>
          <p:cNvPr id="14" name="Text Box 5"/>
          <p:cNvSpPr txBox="1">
            <a:spLocks noChangeArrowheads="1"/>
          </p:cNvSpPr>
          <p:nvPr/>
        </p:nvSpPr>
        <p:spPr bwMode="auto">
          <a:xfrm>
            <a:off x="446896" y="1885697"/>
            <a:ext cx="4777088" cy="1477328"/>
          </a:xfrm>
          <a:prstGeom prst="rect">
            <a:avLst/>
          </a:prstGeom>
          <a:noFill/>
          <a:ln w="9525">
            <a:noFill/>
            <a:miter lim="800000"/>
            <a:headEnd/>
            <a:tailEnd/>
          </a:ln>
        </p:spPr>
        <p:txBody>
          <a:bodyPr wrap="none">
            <a:prstTxWarp prst="textNoShape">
              <a:avLst/>
            </a:prstTxWarp>
            <a:spAutoFit/>
          </a:bodyPr>
          <a:lstStyle/>
          <a:p>
            <a:pPr marL="342900" indent="-342900">
              <a:buFont typeface="Arial"/>
              <a:buChar char="•"/>
            </a:pPr>
            <a:r>
              <a:rPr lang="en-US" i="1" dirty="0" smtClean="0">
                <a:latin typeface="Candara"/>
              </a:rPr>
              <a:t>In turn of the century Germany, this was of </a:t>
            </a:r>
            <a:br>
              <a:rPr lang="en-US" i="1" dirty="0" smtClean="0">
                <a:latin typeface="Candara"/>
              </a:rPr>
            </a:br>
            <a:r>
              <a:rPr lang="en-US" i="1" dirty="0" smtClean="0">
                <a:latin typeface="Candara"/>
              </a:rPr>
              <a:t>great economic interest, as the newly unified</a:t>
            </a:r>
            <a:br>
              <a:rPr lang="en-US" i="1" dirty="0" smtClean="0">
                <a:latin typeface="Candara"/>
              </a:rPr>
            </a:br>
            <a:r>
              <a:rPr lang="en-US" i="1" dirty="0" smtClean="0">
                <a:latin typeface="Candara"/>
              </a:rPr>
              <a:t>country wanted to dominate the lighting</a:t>
            </a:r>
            <a:br>
              <a:rPr lang="en-US" i="1" dirty="0" smtClean="0">
                <a:latin typeface="Candara"/>
              </a:rPr>
            </a:br>
            <a:r>
              <a:rPr lang="en-US" i="1" dirty="0" smtClean="0">
                <a:latin typeface="Candara"/>
              </a:rPr>
              <a:t>industry. They wanted to find the best</a:t>
            </a:r>
            <a:br>
              <a:rPr lang="en-US" i="1" dirty="0" smtClean="0">
                <a:latin typeface="Candara"/>
              </a:rPr>
            </a:br>
            <a:r>
              <a:rPr lang="en-US" i="1" dirty="0" smtClean="0">
                <a:latin typeface="Candara"/>
              </a:rPr>
              <a:t>filament for light bulbs.</a:t>
            </a:r>
            <a:endParaRPr lang="en-US" i="1" dirty="0">
              <a:latin typeface="Candara"/>
            </a:endParaRPr>
          </a:p>
        </p:txBody>
      </p:sp>
      <p:sp>
        <p:nvSpPr>
          <p:cNvPr id="15" name="Text Box 5"/>
          <p:cNvSpPr txBox="1">
            <a:spLocks noChangeArrowheads="1"/>
          </p:cNvSpPr>
          <p:nvPr/>
        </p:nvSpPr>
        <p:spPr bwMode="auto">
          <a:xfrm>
            <a:off x="489328" y="3364260"/>
            <a:ext cx="5350105" cy="70788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The relationship between color &amp; temperature</a:t>
            </a:r>
            <a:r>
              <a:rPr lang="en-US" sz="2000" dirty="0">
                <a:latin typeface="Candara"/>
              </a:rPr>
              <a:t> </a:t>
            </a:r>
            <a:r>
              <a:rPr lang="en-US" sz="2000" dirty="0" smtClean="0">
                <a:latin typeface="Candara"/>
              </a:rPr>
              <a:t>was not </a:t>
            </a:r>
            <a:r>
              <a:rPr lang="en-US" sz="2000" u="sng" dirty="0" smtClean="0">
                <a:latin typeface="Candara"/>
              </a:rPr>
              <a:t>continuous</a:t>
            </a:r>
            <a:r>
              <a:rPr lang="en-US" sz="2000" dirty="0" smtClean="0">
                <a:latin typeface="Candara"/>
              </a:rPr>
              <a:t>.</a:t>
            </a:r>
          </a:p>
        </p:txBody>
      </p:sp>
      <p:sp>
        <p:nvSpPr>
          <p:cNvPr id="16" name="Text Box 5"/>
          <p:cNvSpPr txBox="1">
            <a:spLocks noChangeArrowheads="1"/>
          </p:cNvSpPr>
          <p:nvPr/>
        </p:nvSpPr>
        <p:spPr bwMode="auto">
          <a:xfrm>
            <a:off x="490900" y="4098334"/>
            <a:ext cx="5350105" cy="1015663"/>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In 1900, Max Planck found that the energy emitted or radiated from the object was in discrete energy bundles that he called </a:t>
            </a:r>
            <a:r>
              <a:rPr lang="en-US" sz="2000" b="1" dirty="0" smtClean="0">
                <a:latin typeface="Candara"/>
              </a:rPr>
              <a:t>quanta.</a:t>
            </a:r>
          </a:p>
        </p:txBody>
      </p:sp>
      <p:sp>
        <p:nvSpPr>
          <p:cNvPr id="17" name="TextBox 16"/>
          <p:cNvSpPr txBox="1"/>
          <p:nvPr/>
        </p:nvSpPr>
        <p:spPr>
          <a:xfrm>
            <a:off x="1201494" y="5113997"/>
            <a:ext cx="2586302" cy="1631216"/>
          </a:xfrm>
          <a:prstGeom prst="rect">
            <a:avLst/>
          </a:prstGeom>
          <a:noFill/>
        </p:spPr>
        <p:txBody>
          <a:bodyPr wrap="none" rtlCol="0">
            <a:spAutoFit/>
          </a:bodyPr>
          <a:lstStyle/>
          <a:p>
            <a:r>
              <a:rPr lang="en-US" sz="2000" b="1" dirty="0" smtClean="0">
                <a:latin typeface="Candara"/>
              </a:rPr>
              <a:t>E =  </a:t>
            </a:r>
            <a:r>
              <a:rPr lang="en-US" sz="2000" b="1" dirty="0" err="1" smtClean="0">
                <a:latin typeface="Candara"/>
              </a:rPr>
              <a:t>n</a:t>
            </a:r>
            <a:r>
              <a:rPr lang="en-US" sz="2000" b="1" i="1" dirty="0" err="1" smtClean="0">
                <a:latin typeface="Candara"/>
              </a:rPr>
              <a:t>hν</a:t>
            </a:r>
            <a:r>
              <a:rPr lang="en-US" sz="2000" b="1" dirty="0" smtClean="0">
                <a:latin typeface="Candara"/>
              </a:rPr>
              <a:t> </a:t>
            </a:r>
          </a:p>
          <a:p>
            <a:endParaRPr lang="en-US" sz="800" dirty="0" smtClean="0"/>
          </a:p>
          <a:p>
            <a:r>
              <a:rPr lang="en-US" dirty="0" smtClean="0"/>
              <a:t>E = energy (J)</a:t>
            </a:r>
          </a:p>
          <a:p>
            <a:r>
              <a:rPr lang="en-US" dirty="0" smtClean="0"/>
              <a:t>n = integer</a:t>
            </a:r>
          </a:p>
          <a:p>
            <a:r>
              <a:rPr lang="en-US" i="1" dirty="0"/>
              <a:t>h</a:t>
            </a:r>
            <a:r>
              <a:rPr lang="en-US" dirty="0" smtClean="0"/>
              <a:t> = Planck’s constant (J-s)</a:t>
            </a:r>
          </a:p>
          <a:p>
            <a:r>
              <a:rPr lang="en-US" dirty="0" err="1" smtClean="0"/>
              <a:t>ν</a:t>
            </a:r>
            <a:r>
              <a:rPr lang="en-US" dirty="0" smtClean="0"/>
              <a:t> = frequency (1/s) </a:t>
            </a:r>
            <a:endParaRPr lang="en-US" i="1" dirty="0"/>
          </a:p>
        </p:txBody>
      </p:sp>
      <p:sp>
        <p:nvSpPr>
          <p:cNvPr id="18" name="TextBox 17"/>
          <p:cNvSpPr txBox="1"/>
          <p:nvPr/>
        </p:nvSpPr>
        <p:spPr>
          <a:xfrm>
            <a:off x="3893991" y="5415159"/>
            <a:ext cx="4792810" cy="1015663"/>
          </a:xfrm>
          <a:prstGeom prst="rect">
            <a:avLst/>
          </a:prstGeom>
          <a:noFill/>
        </p:spPr>
        <p:txBody>
          <a:bodyPr wrap="square" rtlCol="0">
            <a:spAutoFit/>
          </a:bodyPr>
          <a:lstStyle/>
          <a:p>
            <a:r>
              <a:rPr lang="en-US" sz="2000" i="1" dirty="0" smtClean="0">
                <a:latin typeface="Candara"/>
              </a:rPr>
              <a:t>Notice that all values of E are multiples of</a:t>
            </a:r>
            <a:br>
              <a:rPr lang="en-US" sz="2000" i="1" dirty="0" smtClean="0">
                <a:latin typeface="Candara"/>
              </a:rPr>
            </a:br>
            <a:r>
              <a:rPr lang="en-US" sz="2000" i="1" dirty="0" smtClean="0">
                <a:latin typeface="Candara"/>
              </a:rPr>
              <a:t>Planck’s constant and are therefore not continuous, but discrete.</a:t>
            </a:r>
            <a:endParaRPr lang="en-US" i="1" dirty="0"/>
          </a:p>
        </p:txBody>
      </p:sp>
    </p:spTree>
    <p:extLst>
      <p:ext uri="{BB962C8B-B14F-4D97-AF65-F5344CB8AC3E}">
        <p14:creationId xmlns:p14="http://schemas.microsoft.com/office/powerpoint/2010/main" val="26871278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95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pic>
        <p:nvPicPr>
          <p:cNvPr id="4" name="Picture 3" descr="phototub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39505" y="1023577"/>
            <a:ext cx="3147295" cy="3781934"/>
          </a:xfrm>
          <a:prstGeom prst="rect">
            <a:avLst/>
          </a:prstGeom>
        </p:spPr>
      </p:pic>
      <p:sp>
        <p:nvSpPr>
          <p:cNvPr id="5" name="Text Box 2"/>
          <p:cNvSpPr txBox="1">
            <a:spLocks noChangeArrowheads="1"/>
          </p:cNvSpPr>
          <p:nvPr/>
        </p:nvSpPr>
        <p:spPr bwMode="auto">
          <a:xfrm>
            <a:off x="423863" y="228600"/>
            <a:ext cx="3223959"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FF"/>
                </a:solidFill>
                <a:latin typeface="Candara"/>
              </a:rPr>
              <a:t>Photoelectric effect</a:t>
            </a:r>
            <a:endParaRPr lang="en-US" sz="2800" b="1" dirty="0">
              <a:solidFill>
                <a:srgbClr val="0000FF"/>
              </a:solidFill>
              <a:latin typeface="Candara"/>
            </a:endParaRPr>
          </a:p>
        </p:txBody>
      </p:sp>
      <p:sp>
        <p:nvSpPr>
          <p:cNvPr id="6" name="Text Box 5"/>
          <p:cNvSpPr txBox="1">
            <a:spLocks noChangeArrowheads="1"/>
          </p:cNvSpPr>
          <p:nvPr/>
        </p:nvSpPr>
        <p:spPr bwMode="auto">
          <a:xfrm>
            <a:off x="464715" y="892175"/>
            <a:ext cx="5074790" cy="2062103"/>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In 1839 it was observed that when visible or </a:t>
            </a:r>
            <a:r>
              <a:rPr lang="en-US" sz="2000" dirty="0" err="1" smtClean="0">
                <a:latin typeface="Candara"/>
              </a:rPr>
              <a:t>uv</a:t>
            </a:r>
            <a:r>
              <a:rPr lang="en-US" sz="2000" dirty="0" smtClean="0">
                <a:latin typeface="Candara"/>
              </a:rPr>
              <a:t> light is aimed at a clean metal surface, electrons are ejected from the metal, causing an electrical current.</a:t>
            </a:r>
          </a:p>
          <a:p>
            <a:endParaRPr lang="en-US" sz="800" dirty="0" smtClean="0">
              <a:latin typeface="Candara"/>
            </a:endParaRPr>
          </a:p>
          <a:p>
            <a:r>
              <a:rPr lang="en-US" sz="2000" dirty="0" smtClean="0">
                <a:latin typeface="Candara"/>
              </a:rPr>
              <a:t>Unexpectedly, a light energy threshold was required before electrons would be emitted.</a:t>
            </a:r>
          </a:p>
        </p:txBody>
      </p:sp>
      <p:sp>
        <p:nvSpPr>
          <p:cNvPr id="7" name="TextBox 6"/>
          <p:cNvSpPr txBox="1"/>
          <p:nvPr/>
        </p:nvSpPr>
        <p:spPr>
          <a:xfrm>
            <a:off x="1335508" y="5081165"/>
            <a:ext cx="2586302" cy="1354217"/>
          </a:xfrm>
          <a:prstGeom prst="rect">
            <a:avLst/>
          </a:prstGeom>
          <a:noFill/>
        </p:spPr>
        <p:txBody>
          <a:bodyPr wrap="none" rtlCol="0">
            <a:spAutoFit/>
          </a:bodyPr>
          <a:lstStyle/>
          <a:p>
            <a:r>
              <a:rPr lang="en-US" sz="2000" b="1" dirty="0" smtClean="0">
                <a:latin typeface="Candara"/>
              </a:rPr>
              <a:t>E = </a:t>
            </a:r>
            <a:r>
              <a:rPr lang="en-US" sz="2000" b="1" i="1" dirty="0" err="1" smtClean="0">
                <a:latin typeface="Candara"/>
              </a:rPr>
              <a:t>hν</a:t>
            </a:r>
            <a:r>
              <a:rPr lang="en-US" sz="2000" b="1" dirty="0" smtClean="0">
                <a:latin typeface="Candara"/>
              </a:rPr>
              <a:t> </a:t>
            </a:r>
          </a:p>
          <a:p>
            <a:endParaRPr lang="en-US" sz="800" dirty="0" smtClean="0"/>
          </a:p>
          <a:p>
            <a:r>
              <a:rPr lang="en-US" dirty="0" smtClean="0"/>
              <a:t>E = energy (J)</a:t>
            </a:r>
          </a:p>
          <a:p>
            <a:r>
              <a:rPr lang="en-US" i="1" dirty="0" smtClean="0"/>
              <a:t>h</a:t>
            </a:r>
            <a:r>
              <a:rPr lang="en-US" dirty="0" smtClean="0"/>
              <a:t> = Planck’s constant (J-s)</a:t>
            </a:r>
          </a:p>
          <a:p>
            <a:r>
              <a:rPr lang="en-US" dirty="0" err="1" smtClean="0"/>
              <a:t>ν</a:t>
            </a:r>
            <a:r>
              <a:rPr lang="en-US" dirty="0" smtClean="0"/>
              <a:t> = frequency (1/s) </a:t>
            </a:r>
            <a:endParaRPr lang="en-US" i="1" dirty="0"/>
          </a:p>
        </p:txBody>
      </p:sp>
      <p:sp>
        <p:nvSpPr>
          <p:cNvPr id="8" name="Text Box 5"/>
          <p:cNvSpPr txBox="1">
            <a:spLocks noChangeArrowheads="1"/>
          </p:cNvSpPr>
          <p:nvPr/>
        </p:nvSpPr>
        <p:spPr bwMode="auto">
          <a:xfrm>
            <a:off x="533400" y="3017712"/>
            <a:ext cx="4913393" cy="1938992"/>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In 1905, Albert Einstein applied Planck’s idea of quanta to explain the effect. </a:t>
            </a:r>
          </a:p>
          <a:p>
            <a:pPr marL="342900" indent="-342900">
              <a:buFont typeface="Arial"/>
              <a:buChar char="•"/>
            </a:pPr>
            <a:r>
              <a:rPr lang="en-US" sz="2000" dirty="0" smtClean="0">
                <a:latin typeface="Candara"/>
              </a:rPr>
              <a:t>Einstein called these quantum bundles of light </a:t>
            </a:r>
            <a:r>
              <a:rPr lang="en-US" sz="2000" b="1" dirty="0" smtClean="0">
                <a:latin typeface="Candara"/>
              </a:rPr>
              <a:t>photons</a:t>
            </a:r>
            <a:r>
              <a:rPr lang="en-US" sz="2000" dirty="0" smtClean="0">
                <a:latin typeface="Candara"/>
              </a:rPr>
              <a:t>.</a:t>
            </a:r>
          </a:p>
          <a:p>
            <a:pPr marL="342900" indent="-342900">
              <a:buFont typeface="Arial"/>
              <a:buChar char="•"/>
            </a:pPr>
            <a:r>
              <a:rPr lang="en-US" sz="2000" dirty="0" smtClean="0">
                <a:latin typeface="Candara"/>
              </a:rPr>
              <a:t>Einstein’s work bolstered the quantum concept.</a:t>
            </a:r>
          </a:p>
        </p:txBody>
      </p:sp>
      <p:pic>
        <p:nvPicPr>
          <p:cNvPr id="9" name="Picture 8" descr="Solar_cell.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14919" y="4667392"/>
            <a:ext cx="2449172" cy="2190608"/>
          </a:xfrm>
          <a:prstGeom prst="rect">
            <a:avLst/>
          </a:prstGeom>
        </p:spPr>
      </p:pic>
    </p:spTree>
    <p:extLst>
      <p:ext uri="{BB962C8B-B14F-4D97-AF65-F5344CB8AC3E}">
        <p14:creationId xmlns:p14="http://schemas.microsoft.com/office/powerpoint/2010/main" val="1988665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32" name="Line 24"/>
          <p:cNvSpPr>
            <a:spLocks noChangeShapeType="1"/>
          </p:cNvSpPr>
          <p:nvPr/>
        </p:nvSpPr>
        <p:spPr bwMode="auto">
          <a:xfrm>
            <a:off x="427038" y="838200"/>
            <a:ext cx="8153400" cy="0"/>
          </a:xfrm>
          <a:prstGeom prst="line">
            <a:avLst/>
          </a:prstGeom>
          <a:noFill/>
          <a:ln w="28575" cap="rnd">
            <a:solidFill>
              <a:schemeClr val="tx1">
                <a:lumMod val="50000"/>
                <a:lumOff val="50000"/>
              </a:schemeClr>
            </a:solidFill>
            <a:prstDash val="sysDot"/>
            <a:round/>
            <a:headEnd/>
            <a:tailEnd/>
          </a:ln>
          <a:effectLst/>
        </p:spPr>
        <p:txBody>
          <a:bodyPr tIns="91440" bIns="91440">
            <a:prstTxWarp prst="textNoShape">
              <a:avLst/>
            </a:prstTxWarp>
          </a:bodyPr>
          <a:lstStyle/>
          <a:p>
            <a:pPr>
              <a:defRPr/>
            </a:pPr>
            <a:endParaRPr lang="en-US">
              <a:latin typeface="Skia" pitchFamily="-111" charset="0"/>
            </a:endParaRPr>
          </a:p>
        </p:txBody>
      </p:sp>
      <p:pic>
        <p:nvPicPr>
          <p:cNvPr id="109572" name="Picture 0" descr="JCE2004p1232fig1a.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78713" y="152400"/>
            <a:ext cx="1055687" cy="876300"/>
          </a:xfrm>
          <a:prstGeom prst="rect">
            <a:avLst/>
          </a:prstGeom>
          <a:noFill/>
          <a:ln w="9525">
            <a:noFill/>
            <a:miter lim="800000"/>
            <a:headEnd/>
            <a:tailEnd/>
          </a:ln>
        </p:spPr>
      </p:pic>
      <p:sp>
        <p:nvSpPr>
          <p:cNvPr id="4" name="Text Box 2"/>
          <p:cNvSpPr txBox="1">
            <a:spLocks noChangeArrowheads="1"/>
          </p:cNvSpPr>
          <p:nvPr/>
        </p:nvSpPr>
        <p:spPr bwMode="auto">
          <a:xfrm>
            <a:off x="423863" y="228600"/>
            <a:ext cx="3589194" cy="523220"/>
          </a:xfrm>
          <a:prstGeom prst="rect">
            <a:avLst/>
          </a:prstGeom>
          <a:noFill/>
          <a:ln w="9525">
            <a:noFill/>
            <a:miter lim="800000"/>
            <a:headEnd/>
            <a:tailEnd/>
          </a:ln>
        </p:spPr>
        <p:txBody>
          <a:bodyPr wrap="none">
            <a:prstTxWarp prst="textNoShape">
              <a:avLst/>
            </a:prstTxWarp>
            <a:spAutoFit/>
          </a:bodyPr>
          <a:lstStyle/>
          <a:p>
            <a:r>
              <a:rPr lang="en-US" sz="2800" b="1" dirty="0" smtClean="0">
                <a:solidFill>
                  <a:srgbClr val="0000FF"/>
                </a:solidFill>
                <a:latin typeface="Candara"/>
              </a:rPr>
              <a:t>Elemental line spectra</a:t>
            </a:r>
            <a:endParaRPr lang="en-US" sz="2800" b="1" dirty="0">
              <a:solidFill>
                <a:srgbClr val="0000FF"/>
              </a:solidFill>
              <a:latin typeface="Candara"/>
            </a:endParaRPr>
          </a:p>
        </p:txBody>
      </p:sp>
      <p:sp>
        <p:nvSpPr>
          <p:cNvPr id="5" name="Text Box 5"/>
          <p:cNvSpPr txBox="1">
            <a:spLocks noChangeArrowheads="1"/>
          </p:cNvSpPr>
          <p:nvPr/>
        </p:nvSpPr>
        <p:spPr bwMode="auto">
          <a:xfrm>
            <a:off x="452015" y="3130890"/>
            <a:ext cx="8374486" cy="400110"/>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These </a:t>
            </a:r>
            <a:r>
              <a:rPr lang="en-US" sz="2000" b="1" dirty="0" smtClean="0">
                <a:latin typeface="Candara"/>
              </a:rPr>
              <a:t>‘line spectra’ </a:t>
            </a:r>
            <a:r>
              <a:rPr lang="en-US" sz="2000" dirty="0" smtClean="0">
                <a:latin typeface="Candara"/>
              </a:rPr>
              <a:t>are discrete rather than continuous. Why?</a:t>
            </a:r>
          </a:p>
        </p:txBody>
      </p:sp>
      <p:sp>
        <p:nvSpPr>
          <p:cNvPr id="6" name="Text Box 5"/>
          <p:cNvSpPr txBox="1">
            <a:spLocks noChangeArrowheads="1"/>
          </p:cNvSpPr>
          <p:nvPr/>
        </p:nvSpPr>
        <p:spPr bwMode="auto">
          <a:xfrm>
            <a:off x="452015" y="957645"/>
            <a:ext cx="8374486" cy="70788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When gases are heated to incandescence, they emit light at a series of</a:t>
            </a:r>
          </a:p>
          <a:p>
            <a:r>
              <a:rPr lang="en-US" sz="2000" dirty="0" smtClean="0">
                <a:latin typeface="Candara"/>
              </a:rPr>
              <a:t> characteristic wavelengths due to the atomic composition of the gas.</a:t>
            </a:r>
          </a:p>
        </p:txBody>
      </p:sp>
      <p:pic>
        <p:nvPicPr>
          <p:cNvPr id="7" name="Picture 6" descr="06_13ab.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4784" y="1874521"/>
            <a:ext cx="7481460" cy="1085574"/>
          </a:xfrm>
          <a:prstGeom prst="rect">
            <a:avLst/>
          </a:prstGeom>
        </p:spPr>
      </p:pic>
      <p:sp>
        <p:nvSpPr>
          <p:cNvPr id="8" name="Text Box 5"/>
          <p:cNvSpPr txBox="1">
            <a:spLocks noChangeArrowheads="1"/>
          </p:cNvSpPr>
          <p:nvPr/>
        </p:nvSpPr>
        <p:spPr bwMode="auto">
          <a:xfrm>
            <a:off x="452015" y="3813198"/>
            <a:ext cx="8374486" cy="1323439"/>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In 1913, </a:t>
            </a:r>
            <a:r>
              <a:rPr lang="en-US" sz="2000" dirty="0" err="1" smtClean="0">
                <a:latin typeface="Candara"/>
              </a:rPr>
              <a:t>Niels</a:t>
            </a:r>
            <a:r>
              <a:rPr lang="en-US" sz="2000" dirty="0" smtClean="0">
                <a:latin typeface="Candara"/>
              </a:rPr>
              <a:t> Bohr built on the work of Planck and Einstein and hypothesized that atomic energies are discrete rather than continuous.</a:t>
            </a:r>
          </a:p>
          <a:p>
            <a:pPr marL="342900" indent="-342900">
              <a:buFont typeface="Arial"/>
              <a:buChar char="•"/>
            </a:pPr>
            <a:r>
              <a:rPr lang="en-US" sz="2000" dirty="0" smtClean="0">
                <a:latin typeface="Candara"/>
              </a:rPr>
              <a:t>The lines of elemental spectra correspond to the possible energy states of the atom’s electrons.</a:t>
            </a:r>
          </a:p>
        </p:txBody>
      </p:sp>
      <p:sp>
        <p:nvSpPr>
          <p:cNvPr id="9" name="Text Box 5"/>
          <p:cNvSpPr txBox="1">
            <a:spLocks noChangeArrowheads="1"/>
          </p:cNvSpPr>
          <p:nvPr/>
        </p:nvSpPr>
        <p:spPr bwMode="auto">
          <a:xfrm>
            <a:off x="452015" y="5492376"/>
            <a:ext cx="8374486" cy="707886"/>
          </a:xfrm>
          <a:prstGeom prst="rect">
            <a:avLst/>
          </a:prstGeom>
          <a:noFill/>
          <a:ln w="9525">
            <a:noFill/>
            <a:miter lim="800000"/>
            <a:headEnd/>
            <a:tailEnd/>
          </a:ln>
        </p:spPr>
        <p:txBody>
          <a:bodyPr wrap="square">
            <a:prstTxWarp prst="textNoShape">
              <a:avLst/>
            </a:prstTxWarp>
            <a:spAutoFit/>
          </a:bodyPr>
          <a:lstStyle/>
          <a:p>
            <a:r>
              <a:rPr lang="en-US" sz="2000" dirty="0" smtClean="0">
                <a:latin typeface="Candara"/>
              </a:rPr>
              <a:t>So Bohr applied the concept of quanta to </a:t>
            </a:r>
            <a:r>
              <a:rPr lang="en-US" sz="2000" b="1" dirty="0" smtClean="0">
                <a:latin typeface="Candara"/>
              </a:rPr>
              <a:t>matter</a:t>
            </a:r>
            <a:r>
              <a:rPr lang="en-US" sz="2000" dirty="0" smtClean="0">
                <a:latin typeface="Candara"/>
              </a:rPr>
              <a:t> and to the </a:t>
            </a:r>
            <a:r>
              <a:rPr lang="en-US" sz="2000" b="1" i="1" dirty="0" smtClean="0">
                <a:latin typeface="Candara"/>
              </a:rPr>
              <a:t>atom</a:t>
            </a:r>
            <a:r>
              <a:rPr lang="en-US" sz="2000" dirty="0" smtClean="0">
                <a:latin typeface="Candara"/>
              </a:rPr>
              <a:t> in particular.</a:t>
            </a:r>
          </a:p>
        </p:txBody>
      </p:sp>
    </p:spTree>
    <p:extLst>
      <p:ext uri="{BB962C8B-B14F-4D97-AF65-F5344CB8AC3E}">
        <p14:creationId xmlns:p14="http://schemas.microsoft.com/office/powerpoint/2010/main" val="3948251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TotalTime>
  <Words>4724</Words>
  <Application>Microsoft Macintosh PowerPoint</Application>
  <PresentationFormat>On-screen Show (4:3)</PresentationFormat>
  <Paragraphs>261</Paragraphs>
  <Slides>22</Slides>
  <Notes>22</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3</cp:revision>
  <dcterms:created xsi:type="dcterms:W3CDTF">2018-01-14T18:33:03Z</dcterms:created>
  <dcterms:modified xsi:type="dcterms:W3CDTF">2018-01-14T21:17:56Z</dcterms:modified>
</cp:coreProperties>
</file>