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1" d="100"/>
          <a:sy n="31" d="100"/>
        </p:scale>
        <p:origin x="-20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43AB7-B948-A940-B51C-CAF03E67796A}" type="datetimeFigureOut">
              <a:rPr lang="en-US" smtClean="0"/>
              <a:t>1/14/18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83D58-3AEB-764E-A82D-A58C58E0E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3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E6BBBA-439A-CF4F-9A5B-CD5DE1169D55}" type="slidenum">
              <a:rPr lang="en-US">
                <a:latin typeface="Skia" charset="0"/>
              </a:rPr>
              <a:pPr/>
              <a:t>1</a:t>
            </a:fld>
            <a:endParaRPr lang="en-US">
              <a:latin typeface="Skia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E6BBBA-439A-CF4F-9A5B-CD5DE1169D55}" type="slidenum">
              <a:rPr lang="en-US">
                <a:latin typeface="Skia" charset="0"/>
              </a:rPr>
              <a:pPr/>
              <a:t>2</a:t>
            </a:fld>
            <a:endParaRPr lang="en-US">
              <a:latin typeface="Skia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CAF0B9-F050-354B-B1C4-A7D0853546BB}" type="slidenum">
              <a:rPr lang="en-US">
                <a:latin typeface="Skia" charset="0"/>
              </a:rPr>
              <a:pPr/>
              <a:t>3</a:t>
            </a:fld>
            <a:endParaRPr lang="en-US">
              <a:latin typeface="Skia" charset="0"/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CAF0B9-F050-354B-B1C4-A7D0853546BB}" type="slidenum">
              <a:rPr lang="en-US">
                <a:latin typeface="Skia" charset="0"/>
              </a:rPr>
              <a:pPr/>
              <a:t>4</a:t>
            </a:fld>
            <a:endParaRPr lang="en-US">
              <a:latin typeface="Skia" charset="0"/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765B-CD8A-F043-8D21-D79591126BBB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52AD-D86A-374E-96C0-6EA1CE879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96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765B-CD8A-F043-8D21-D79591126BBB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52AD-D86A-374E-96C0-6EA1CE879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44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765B-CD8A-F043-8D21-D79591126BBB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52AD-D86A-374E-96C0-6EA1CE879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38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765B-CD8A-F043-8D21-D79591126BBB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52AD-D86A-374E-96C0-6EA1CE879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6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765B-CD8A-F043-8D21-D79591126BBB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52AD-D86A-374E-96C0-6EA1CE879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78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765B-CD8A-F043-8D21-D79591126BBB}" type="datetimeFigureOut">
              <a:rPr lang="en-US" smtClean="0"/>
              <a:t>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52AD-D86A-374E-96C0-6EA1CE879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5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765B-CD8A-F043-8D21-D79591126BBB}" type="datetimeFigureOut">
              <a:rPr lang="en-US" smtClean="0"/>
              <a:t>1/14/18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52AD-D86A-374E-96C0-6EA1CE879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7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765B-CD8A-F043-8D21-D79591126BBB}" type="datetimeFigureOut">
              <a:rPr lang="en-US" smtClean="0"/>
              <a:t>1/14/18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52AD-D86A-374E-96C0-6EA1CE879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8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765B-CD8A-F043-8D21-D79591126BBB}" type="datetimeFigureOut">
              <a:rPr lang="en-US" smtClean="0"/>
              <a:t>1/14/18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52AD-D86A-374E-96C0-6EA1CE879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0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765B-CD8A-F043-8D21-D79591126BBB}" type="datetimeFigureOut">
              <a:rPr lang="en-US" smtClean="0"/>
              <a:t>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52AD-D86A-374E-96C0-6EA1CE879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9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765B-CD8A-F043-8D21-D79591126BBB}" type="datetimeFigureOut">
              <a:rPr lang="en-US" smtClean="0"/>
              <a:t>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52AD-D86A-374E-96C0-6EA1CE879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54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2765B-CD8A-F043-8D21-D79591126BBB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E52AD-D86A-374E-96C0-6EA1CE879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70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 Lecture 1 terms to know (1 of 2)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95236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7" name="TextBox 6"/>
          <p:cNvSpPr txBox="1">
            <a:spLocks noChangeArrowheads="1"/>
          </p:cNvSpPr>
          <p:nvPr/>
        </p:nvSpPr>
        <p:spPr bwMode="auto">
          <a:xfrm>
            <a:off x="457200" y="990600"/>
            <a:ext cx="6324600" cy="5755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dirty="0" smtClean="0">
                <a:latin typeface="Candara"/>
                <a:cs typeface="Candara"/>
              </a:rPr>
              <a:t>What </a:t>
            </a:r>
            <a:r>
              <a:rPr lang="en-US" sz="1600" dirty="0">
                <a:latin typeface="Candara"/>
                <a:cs typeface="Candara"/>
              </a:rPr>
              <a:t>is </a:t>
            </a:r>
            <a:r>
              <a:rPr lang="en-US" sz="1600" b="1" i="1" dirty="0">
                <a:latin typeface="Candara"/>
                <a:cs typeface="Candara"/>
              </a:rPr>
              <a:t>organic chemistry</a:t>
            </a:r>
            <a:r>
              <a:rPr lang="en-US" sz="1600" dirty="0">
                <a:latin typeface="Candara"/>
                <a:cs typeface="Candara"/>
              </a:rPr>
              <a:t>?</a:t>
            </a:r>
          </a:p>
          <a:p>
            <a:pPr lvl="0"/>
            <a:r>
              <a:rPr lang="en-US" sz="1600" b="1" i="1" dirty="0" err="1">
                <a:latin typeface="Candara"/>
                <a:cs typeface="Candara"/>
              </a:rPr>
              <a:t>biomolecule</a:t>
            </a:r>
            <a:endParaRPr lang="en-US" sz="1600" dirty="0">
              <a:latin typeface="Candara"/>
              <a:cs typeface="Candara"/>
            </a:endParaRPr>
          </a:p>
          <a:p>
            <a:r>
              <a:rPr lang="en-US" sz="1600" dirty="0">
                <a:latin typeface="Candara"/>
                <a:cs typeface="Candara"/>
              </a:rPr>
              <a:t>Nuclear &amp; </a:t>
            </a:r>
            <a:r>
              <a:rPr lang="en-US" sz="1600" b="1" i="1" dirty="0">
                <a:latin typeface="Candara"/>
                <a:cs typeface="Candara"/>
              </a:rPr>
              <a:t>quantum</a:t>
            </a:r>
            <a:r>
              <a:rPr lang="en-US" sz="1600" dirty="0">
                <a:latin typeface="Candara"/>
                <a:cs typeface="Candara"/>
              </a:rPr>
              <a:t> models of the atom</a:t>
            </a:r>
          </a:p>
          <a:p>
            <a:pPr lvl="0"/>
            <a:r>
              <a:rPr lang="en-US" sz="1600" dirty="0">
                <a:latin typeface="Candara"/>
                <a:cs typeface="Candara"/>
              </a:rPr>
              <a:t>Bohr’s planetary model</a:t>
            </a:r>
          </a:p>
          <a:p>
            <a:pPr lvl="1"/>
            <a:r>
              <a:rPr lang="en-US" sz="1600" b="1" i="1" dirty="0">
                <a:latin typeface="Candara"/>
                <a:cs typeface="Candara"/>
              </a:rPr>
              <a:t>Valence electrons</a:t>
            </a:r>
            <a:endParaRPr lang="en-US" sz="1600" dirty="0">
              <a:latin typeface="Candara"/>
              <a:cs typeface="Candara"/>
            </a:endParaRPr>
          </a:p>
          <a:p>
            <a:pPr lvl="1"/>
            <a:r>
              <a:rPr lang="en-US" sz="1600" b="1" i="1" dirty="0">
                <a:latin typeface="Candara"/>
                <a:cs typeface="Candara"/>
              </a:rPr>
              <a:t>orbit vs. orbital</a:t>
            </a:r>
            <a:endParaRPr lang="en-US" sz="1600" dirty="0">
              <a:latin typeface="Candara"/>
              <a:cs typeface="Candara"/>
            </a:endParaRPr>
          </a:p>
          <a:p>
            <a:pPr lvl="1"/>
            <a:r>
              <a:rPr lang="en-US" sz="1600" b="1" i="1" dirty="0">
                <a:latin typeface="Candara"/>
                <a:cs typeface="Candara"/>
              </a:rPr>
              <a:t>octet rule</a:t>
            </a:r>
            <a:endParaRPr lang="en-US" sz="1600" dirty="0">
              <a:latin typeface="Candara"/>
              <a:cs typeface="Candara"/>
            </a:endParaRPr>
          </a:p>
          <a:p>
            <a:pPr lvl="0"/>
            <a:r>
              <a:rPr lang="en-US" sz="1600" dirty="0">
                <a:latin typeface="Candara"/>
                <a:cs typeface="Candara"/>
              </a:rPr>
              <a:t>Summary of the quantum model</a:t>
            </a:r>
          </a:p>
          <a:p>
            <a:r>
              <a:rPr lang="en-US" sz="1600" dirty="0">
                <a:latin typeface="Candara"/>
                <a:cs typeface="Candara"/>
              </a:rPr>
              <a:t>All about </a:t>
            </a:r>
            <a:r>
              <a:rPr lang="en-US" sz="1600" b="1" i="1" dirty="0" err="1">
                <a:latin typeface="Candara"/>
                <a:cs typeface="Candara"/>
              </a:rPr>
              <a:t>orbitals</a:t>
            </a:r>
            <a:endParaRPr lang="en-US" sz="1600" dirty="0">
              <a:latin typeface="Candara"/>
              <a:cs typeface="Candara"/>
            </a:endParaRPr>
          </a:p>
          <a:p>
            <a:pPr lvl="0"/>
            <a:r>
              <a:rPr lang="en-US" sz="1600" dirty="0" err="1">
                <a:latin typeface="Candara"/>
                <a:cs typeface="Candara"/>
              </a:rPr>
              <a:t>s</a:t>
            </a:r>
            <a:r>
              <a:rPr lang="en-US" sz="1600" dirty="0">
                <a:latin typeface="Candara"/>
                <a:cs typeface="Candara"/>
              </a:rPr>
              <a:t>, </a:t>
            </a:r>
            <a:r>
              <a:rPr lang="en-US" sz="1600" dirty="0" err="1">
                <a:latin typeface="Candara"/>
                <a:cs typeface="Candara"/>
              </a:rPr>
              <a:t>p</a:t>
            </a:r>
            <a:r>
              <a:rPr lang="en-US" sz="1600" dirty="0">
                <a:latin typeface="Candara"/>
                <a:cs typeface="Candara"/>
              </a:rPr>
              <a:t> &amp; </a:t>
            </a:r>
            <a:r>
              <a:rPr lang="en-US" sz="1600" dirty="0" err="1">
                <a:latin typeface="Candara"/>
                <a:cs typeface="Candara"/>
              </a:rPr>
              <a:t>d</a:t>
            </a:r>
            <a:r>
              <a:rPr lang="en-US" sz="1600" dirty="0">
                <a:latin typeface="Candara"/>
                <a:cs typeface="Candara"/>
              </a:rPr>
              <a:t> </a:t>
            </a:r>
          </a:p>
          <a:p>
            <a:r>
              <a:rPr lang="en-US" sz="1600" dirty="0">
                <a:latin typeface="Candara"/>
                <a:cs typeface="Candara"/>
              </a:rPr>
              <a:t>How </a:t>
            </a:r>
            <a:r>
              <a:rPr lang="en-US" sz="1600" dirty="0" err="1">
                <a:latin typeface="Candara"/>
                <a:cs typeface="Candara"/>
              </a:rPr>
              <a:t>orbitals</a:t>
            </a:r>
            <a:r>
              <a:rPr lang="en-US" sz="1600" dirty="0">
                <a:latin typeface="Candara"/>
                <a:cs typeface="Candara"/>
              </a:rPr>
              <a:t> fill: electron configuration</a:t>
            </a:r>
          </a:p>
          <a:p>
            <a:pPr lvl="0"/>
            <a:r>
              <a:rPr lang="en-US" sz="1600" b="1" i="1" dirty="0" err="1">
                <a:latin typeface="Candara"/>
                <a:cs typeface="Candara"/>
              </a:rPr>
              <a:t>Aufbau</a:t>
            </a:r>
            <a:r>
              <a:rPr lang="en-US" sz="1600" dirty="0">
                <a:latin typeface="Candara"/>
                <a:cs typeface="Candara"/>
              </a:rPr>
              <a:t> &amp; energy levels</a:t>
            </a:r>
          </a:p>
          <a:p>
            <a:pPr lvl="0"/>
            <a:r>
              <a:rPr lang="en-US" sz="1600" dirty="0" err="1">
                <a:latin typeface="Candara"/>
                <a:cs typeface="Candara"/>
              </a:rPr>
              <a:t>Hund’s</a:t>
            </a:r>
            <a:r>
              <a:rPr lang="en-US" sz="1600" dirty="0">
                <a:latin typeface="Candara"/>
                <a:cs typeface="Candara"/>
              </a:rPr>
              <a:t> Rule &amp; Pauli’s Exclusion Principle</a:t>
            </a:r>
          </a:p>
          <a:p>
            <a:pPr lvl="0"/>
            <a:r>
              <a:rPr lang="en-US" sz="1600" dirty="0">
                <a:latin typeface="Candara"/>
                <a:cs typeface="Candara"/>
              </a:rPr>
              <a:t>Full shells &amp; the octet rule</a:t>
            </a:r>
          </a:p>
          <a:p>
            <a:r>
              <a:rPr lang="en-US" sz="1600" dirty="0">
                <a:latin typeface="Candara"/>
                <a:cs typeface="Candara"/>
              </a:rPr>
              <a:t>Basic bonding:</a:t>
            </a:r>
            <a:r>
              <a:rPr lang="en-US" sz="1600" dirty="0" smtClean="0">
                <a:latin typeface="Candara"/>
                <a:cs typeface="Candara"/>
              </a:rPr>
              <a:t> </a:t>
            </a:r>
            <a:r>
              <a:rPr lang="en-US" sz="1600" dirty="0" err="1" smtClean="0">
                <a:latin typeface="Candara"/>
                <a:cs typeface="Candara"/>
              </a:rPr>
              <a:t>ve</a:t>
            </a:r>
            <a:r>
              <a:rPr lang="en-US" sz="1600" dirty="0" smtClean="0">
                <a:latin typeface="Candara"/>
                <a:cs typeface="Candara"/>
              </a:rPr>
              <a:t>- &amp; </a:t>
            </a:r>
            <a:r>
              <a:rPr lang="en-US" sz="1600" dirty="0">
                <a:latin typeface="Candara"/>
                <a:cs typeface="Candara"/>
              </a:rPr>
              <a:t>molecular </a:t>
            </a:r>
            <a:r>
              <a:rPr lang="en-US" sz="1600" dirty="0" err="1">
                <a:latin typeface="Candara"/>
                <a:cs typeface="Candara"/>
              </a:rPr>
              <a:t>orbitals</a:t>
            </a:r>
            <a:endParaRPr lang="en-US" sz="1600" dirty="0">
              <a:latin typeface="Candara"/>
              <a:cs typeface="Candara"/>
            </a:endParaRPr>
          </a:p>
          <a:p>
            <a:pPr lvl="0"/>
            <a:r>
              <a:rPr lang="en-US" sz="1600" dirty="0">
                <a:latin typeface="Candara"/>
                <a:cs typeface="Candara"/>
              </a:rPr>
              <a:t>Lewis dots &amp; the octet rule</a:t>
            </a:r>
          </a:p>
          <a:p>
            <a:pPr lvl="0"/>
            <a:r>
              <a:rPr lang="en-US" sz="1600" b="1" i="1" dirty="0">
                <a:latin typeface="Candara"/>
                <a:cs typeface="Candara"/>
              </a:rPr>
              <a:t>Covalent bonds</a:t>
            </a:r>
            <a:r>
              <a:rPr lang="en-US" sz="1600" dirty="0">
                <a:latin typeface="Candara"/>
                <a:cs typeface="Candara"/>
              </a:rPr>
              <a:t> are shared electrons</a:t>
            </a:r>
          </a:p>
          <a:p>
            <a:pPr lvl="0"/>
            <a:r>
              <a:rPr lang="en-US" sz="1600" dirty="0">
                <a:latin typeface="Candara"/>
                <a:cs typeface="Candara"/>
              </a:rPr>
              <a:t>Covalent bonds are </a:t>
            </a:r>
            <a:r>
              <a:rPr lang="en-US" sz="1600" b="1" i="1" dirty="0">
                <a:latin typeface="Candara"/>
                <a:cs typeface="Candara"/>
              </a:rPr>
              <a:t>molecular </a:t>
            </a:r>
            <a:r>
              <a:rPr lang="en-US" sz="1600" b="1" i="1" dirty="0" err="1">
                <a:latin typeface="Candara"/>
                <a:cs typeface="Candara"/>
              </a:rPr>
              <a:t>orbitals</a:t>
            </a:r>
            <a:endParaRPr lang="en-US" sz="1600" dirty="0">
              <a:latin typeface="Candara"/>
              <a:cs typeface="Candara"/>
            </a:endParaRPr>
          </a:p>
          <a:p>
            <a:pPr lvl="0"/>
            <a:r>
              <a:rPr lang="en-US" sz="1600" b="1" i="1" dirty="0">
                <a:latin typeface="Candara"/>
                <a:cs typeface="Candara"/>
              </a:rPr>
              <a:t>Energy minima</a:t>
            </a:r>
            <a:r>
              <a:rPr lang="en-US" sz="1600" dirty="0">
                <a:latin typeface="Candara"/>
                <a:cs typeface="Candara"/>
              </a:rPr>
              <a:t> determine bond length</a:t>
            </a:r>
          </a:p>
          <a:p>
            <a:pPr lvl="1"/>
            <a:r>
              <a:rPr lang="en-US" sz="1600" b="1" i="1" dirty="0">
                <a:latin typeface="Candara"/>
                <a:cs typeface="Candara"/>
              </a:rPr>
              <a:t>Bonding vs. </a:t>
            </a:r>
            <a:r>
              <a:rPr lang="en-US" sz="1600" b="1" i="1" dirty="0" err="1">
                <a:latin typeface="Candara"/>
                <a:cs typeface="Candara"/>
              </a:rPr>
              <a:t>antibonding</a:t>
            </a:r>
            <a:endParaRPr lang="en-US" sz="1600" dirty="0">
              <a:latin typeface="Candara"/>
              <a:cs typeface="Candara"/>
            </a:endParaRPr>
          </a:p>
          <a:p>
            <a:pPr lvl="0"/>
            <a:r>
              <a:rPr lang="en-US" sz="1600" dirty="0">
                <a:latin typeface="Candara"/>
                <a:cs typeface="Candara"/>
              </a:rPr>
              <a:t>Bond length relates to bond strength</a:t>
            </a:r>
          </a:p>
          <a:p>
            <a:r>
              <a:rPr lang="en-US" sz="1600" dirty="0">
                <a:latin typeface="Candara"/>
                <a:cs typeface="Candara"/>
              </a:rPr>
              <a:t>Lewis dot structures of molecules</a:t>
            </a:r>
          </a:p>
          <a:p>
            <a:pPr lvl="0"/>
            <a:r>
              <a:rPr lang="en-US" sz="1600" dirty="0">
                <a:latin typeface="Candara"/>
                <a:cs typeface="Candara"/>
              </a:rPr>
              <a:t>Steps for drawing </a:t>
            </a:r>
            <a:r>
              <a:rPr lang="en-US" sz="1600" dirty="0" smtClean="0">
                <a:latin typeface="Candara"/>
                <a:cs typeface="Candara"/>
              </a:rPr>
              <a:t>structures</a:t>
            </a:r>
            <a:endParaRPr lang="en-US" sz="1600" dirty="0">
              <a:latin typeface="Candara"/>
              <a:cs typeface="Candara"/>
            </a:endParaRP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4419600" y="990600"/>
            <a:ext cx="4953000" cy="5016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dirty="0" smtClean="0">
                <a:latin typeface="Candara"/>
                <a:cs typeface="Candara"/>
              </a:rPr>
              <a:t>Typical bond patterns for common atoms</a:t>
            </a:r>
          </a:p>
          <a:p>
            <a:pPr lvl="0"/>
            <a:r>
              <a:rPr lang="en-US" sz="1600" dirty="0" err="1" smtClean="0">
                <a:latin typeface="Candara"/>
                <a:cs typeface="Candara"/>
              </a:rPr>
              <a:t>Unbonded</a:t>
            </a:r>
            <a:r>
              <a:rPr lang="en-US" sz="1600" dirty="0" smtClean="0">
                <a:latin typeface="Candara"/>
                <a:cs typeface="Candara"/>
              </a:rPr>
              <a:t> </a:t>
            </a:r>
            <a:r>
              <a:rPr lang="en-US" sz="1600" dirty="0">
                <a:latin typeface="Candara"/>
                <a:cs typeface="Candara"/>
              </a:rPr>
              <a:t>electron pairs are reactive</a:t>
            </a:r>
          </a:p>
          <a:p>
            <a:pPr lvl="1"/>
            <a:r>
              <a:rPr lang="en-US" sz="1600" b="1" i="1" dirty="0">
                <a:latin typeface="Candara"/>
                <a:cs typeface="Candara"/>
              </a:rPr>
              <a:t>Dative bonds</a:t>
            </a:r>
            <a:endParaRPr lang="en-US" sz="1600" dirty="0">
              <a:latin typeface="Candara"/>
              <a:cs typeface="Candara"/>
            </a:endParaRPr>
          </a:p>
          <a:p>
            <a:r>
              <a:rPr lang="en-US" sz="1600" dirty="0" err="1">
                <a:latin typeface="Candara"/>
                <a:cs typeface="Candara"/>
              </a:rPr>
              <a:t>Electronegativity</a:t>
            </a:r>
            <a:r>
              <a:rPr lang="en-US" sz="1600" dirty="0">
                <a:latin typeface="Candara"/>
                <a:cs typeface="Candara"/>
              </a:rPr>
              <a:t> &amp; bond polarity</a:t>
            </a:r>
          </a:p>
          <a:p>
            <a:pPr lvl="0"/>
            <a:r>
              <a:rPr lang="en-US" sz="1600" b="1" i="1" dirty="0" err="1">
                <a:latin typeface="Candara"/>
                <a:cs typeface="Candara"/>
              </a:rPr>
              <a:t>Electronegativity</a:t>
            </a:r>
            <a:r>
              <a:rPr lang="en-US" sz="1600" dirty="0">
                <a:latin typeface="Candara"/>
                <a:cs typeface="Candara"/>
              </a:rPr>
              <a:t>: a</a:t>
            </a:r>
            <a:r>
              <a:rPr lang="en-US" sz="1600" dirty="0" smtClean="0">
                <a:latin typeface="Candara"/>
                <a:cs typeface="Candara"/>
              </a:rPr>
              <a:t> characteristic </a:t>
            </a:r>
            <a:r>
              <a:rPr lang="en-US" sz="1600" dirty="0">
                <a:latin typeface="Candara"/>
                <a:cs typeface="Candara"/>
              </a:rPr>
              <a:t>of each element</a:t>
            </a:r>
          </a:p>
          <a:p>
            <a:pPr lvl="0"/>
            <a:r>
              <a:rPr lang="en-US" sz="1600" dirty="0">
                <a:latin typeface="Candara"/>
                <a:cs typeface="Candara"/>
              </a:rPr>
              <a:t>Calculating bond polarity</a:t>
            </a:r>
          </a:p>
          <a:p>
            <a:pPr lvl="1"/>
            <a:r>
              <a:rPr lang="en-US" sz="1600" b="1" i="1" dirty="0" err="1">
                <a:latin typeface="Candara"/>
                <a:cs typeface="Candara"/>
              </a:rPr>
              <a:t>Nonpolar</a:t>
            </a:r>
            <a:r>
              <a:rPr lang="en-US" sz="1600" b="1" i="1" dirty="0">
                <a:latin typeface="Candara"/>
                <a:cs typeface="Candara"/>
              </a:rPr>
              <a:t>, polar, ionic</a:t>
            </a:r>
            <a:endParaRPr lang="en-US" sz="1600" dirty="0">
              <a:latin typeface="Candara"/>
              <a:cs typeface="Candara"/>
            </a:endParaRPr>
          </a:p>
          <a:p>
            <a:pPr lvl="1"/>
            <a:r>
              <a:rPr lang="en-US" sz="1600" b="1" i="1" dirty="0">
                <a:latin typeface="Candara"/>
                <a:cs typeface="Candara"/>
              </a:rPr>
              <a:t>Dipolar</a:t>
            </a:r>
            <a:endParaRPr lang="en-US" sz="1600" dirty="0">
              <a:latin typeface="Candara"/>
              <a:cs typeface="Candara"/>
            </a:endParaRPr>
          </a:p>
          <a:p>
            <a:pPr lvl="1"/>
            <a:r>
              <a:rPr lang="en-US" sz="1600" b="1" i="1" dirty="0">
                <a:latin typeface="Candara"/>
                <a:cs typeface="Candara"/>
              </a:rPr>
              <a:t>Electrostatic potential maps</a:t>
            </a:r>
            <a:endParaRPr lang="en-US" sz="1600" dirty="0">
              <a:latin typeface="Candara"/>
              <a:cs typeface="Candara"/>
            </a:endParaRPr>
          </a:p>
          <a:p>
            <a:pPr lvl="0"/>
            <a:r>
              <a:rPr lang="en-US" sz="1600" dirty="0">
                <a:latin typeface="Candara"/>
                <a:cs typeface="Candara"/>
              </a:rPr>
              <a:t>Inductive effect: neighbors influence polarity</a:t>
            </a:r>
          </a:p>
          <a:p>
            <a:pPr lvl="1"/>
            <a:r>
              <a:rPr lang="en-US" sz="1600" b="1" i="1" dirty="0">
                <a:latin typeface="Candara"/>
                <a:cs typeface="Candara"/>
              </a:rPr>
              <a:t>Inductive effects</a:t>
            </a:r>
            <a:endParaRPr lang="en-US" sz="1600" dirty="0">
              <a:latin typeface="Candara"/>
              <a:cs typeface="Candara"/>
            </a:endParaRPr>
          </a:p>
          <a:p>
            <a:pPr lvl="1"/>
            <a:r>
              <a:rPr lang="en-US" sz="1600" b="1" i="1" dirty="0">
                <a:latin typeface="Candara"/>
                <a:cs typeface="Candara"/>
              </a:rPr>
              <a:t>Field </a:t>
            </a:r>
            <a:r>
              <a:rPr lang="en-US" sz="1600" b="1" i="1" dirty="0" err="1">
                <a:latin typeface="Candara"/>
                <a:cs typeface="Candara"/>
              </a:rPr>
              <a:t>efects</a:t>
            </a:r>
            <a:endParaRPr lang="en-US" sz="1600" dirty="0">
              <a:latin typeface="Candara"/>
              <a:cs typeface="Candara"/>
            </a:endParaRPr>
          </a:p>
          <a:p>
            <a:pPr lvl="0"/>
            <a:r>
              <a:rPr lang="en-US" sz="1600" dirty="0">
                <a:latin typeface="Candara"/>
                <a:cs typeface="Candara"/>
              </a:rPr>
              <a:t>Calculating </a:t>
            </a:r>
            <a:r>
              <a:rPr lang="en-US" sz="1600" b="1" i="1" dirty="0">
                <a:latin typeface="Candara"/>
                <a:cs typeface="Candara"/>
              </a:rPr>
              <a:t>formal charge</a:t>
            </a:r>
            <a:endParaRPr lang="en-US" sz="1600" dirty="0">
              <a:latin typeface="Candara"/>
              <a:cs typeface="Candara"/>
            </a:endParaRPr>
          </a:p>
          <a:p>
            <a:pPr lvl="0"/>
            <a:r>
              <a:rPr lang="en-US" sz="1600" b="1" i="1" dirty="0">
                <a:latin typeface="Candara"/>
                <a:cs typeface="Candara"/>
              </a:rPr>
              <a:t>Dipole moment</a:t>
            </a:r>
            <a:endParaRPr lang="en-US" sz="1600" dirty="0">
              <a:latin typeface="Candara"/>
              <a:cs typeface="Candara"/>
            </a:endParaRPr>
          </a:p>
          <a:p>
            <a:r>
              <a:rPr lang="en-US" sz="1600" dirty="0">
                <a:latin typeface="Candara"/>
                <a:cs typeface="Candara"/>
              </a:rPr>
              <a:t>Resonance: a critical concept</a:t>
            </a:r>
          </a:p>
          <a:p>
            <a:pPr lvl="0"/>
            <a:r>
              <a:rPr lang="en-US" sz="1600" b="1" i="1" dirty="0">
                <a:latin typeface="Candara"/>
                <a:cs typeface="Candara"/>
              </a:rPr>
              <a:t>Resonance structures</a:t>
            </a:r>
            <a:r>
              <a:rPr lang="en-US" sz="1600" dirty="0">
                <a:latin typeface="Candara"/>
                <a:cs typeface="Candara"/>
              </a:rPr>
              <a:t> vs.</a:t>
            </a:r>
          </a:p>
          <a:p>
            <a:pPr lvl="0"/>
            <a:r>
              <a:rPr lang="en-US" sz="1600" b="1" i="1" dirty="0">
                <a:latin typeface="Candara"/>
                <a:cs typeface="Candara"/>
              </a:rPr>
              <a:t>Resonance hybrids</a:t>
            </a:r>
            <a:endParaRPr lang="en-US" sz="1600" dirty="0">
              <a:latin typeface="Candara"/>
              <a:cs typeface="Candara"/>
            </a:endParaRPr>
          </a:p>
          <a:p>
            <a:pPr lvl="0"/>
            <a:r>
              <a:rPr lang="en-US" sz="1600" dirty="0">
                <a:latin typeface="Candara"/>
                <a:cs typeface="Candara"/>
              </a:rPr>
              <a:t>Rules for resonance structures</a:t>
            </a:r>
          </a:p>
          <a:p>
            <a:pPr lvl="0"/>
            <a:r>
              <a:rPr lang="en-US" sz="1600" dirty="0">
                <a:latin typeface="Candara"/>
                <a:cs typeface="Candara"/>
              </a:rPr>
              <a:t>The effects of resonance</a:t>
            </a:r>
          </a:p>
          <a:p>
            <a:pPr lvl="1"/>
            <a:r>
              <a:rPr lang="en-US" sz="1600" b="1" i="1" dirty="0">
                <a:latin typeface="Candara"/>
                <a:cs typeface="Candara"/>
              </a:rPr>
              <a:t>Conjugated bonds</a:t>
            </a:r>
            <a:endParaRPr lang="en-US" sz="1600" dirty="0">
              <a:latin typeface="Candara"/>
              <a:cs typeface="Candara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rot="5400000">
            <a:off x="1410494" y="3811529"/>
            <a:ext cx="55626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50846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 Lecture 1 terms to know (2 of 2)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95236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 bwMode="auto">
          <a:xfrm rot="5400000">
            <a:off x="2628106" y="3811529"/>
            <a:ext cx="55626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17798" y="1001652"/>
            <a:ext cx="4872923" cy="5016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Candara"/>
                <a:cs typeface="Candara"/>
              </a:rPr>
              <a:t>Orbital hybridization</a:t>
            </a:r>
            <a:r>
              <a:rPr lang="en-US" sz="1600" dirty="0" smtClean="0">
                <a:latin typeface="Candara"/>
                <a:cs typeface="Candara"/>
              </a:rPr>
              <a:t>: the key to carbon’s flexibility </a:t>
            </a:r>
          </a:p>
          <a:p>
            <a:pPr lvl="0"/>
            <a:r>
              <a:rPr lang="en-US" sz="1600" dirty="0" smtClean="0">
                <a:latin typeface="Candara"/>
                <a:cs typeface="Candara"/>
              </a:rPr>
              <a:t>	Basic molecular geometries</a:t>
            </a:r>
          </a:p>
          <a:p>
            <a:pPr lvl="0"/>
            <a:r>
              <a:rPr lang="en-US" sz="1600" dirty="0" smtClean="0">
                <a:latin typeface="Candara"/>
                <a:cs typeface="Candara"/>
              </a:rPr>
              <a:t>	Molecular geometry &amp; orbital hybridization</a:t>
            </a:r>
          </a:p>
          <a:p>
            <a:pPr lvl="0"/>
            <a:r>
              <a:rPr lang="en-US" sz="1600" dirty="0" smtClean="0">
                <a:latin typeface="Candara"/>
                <a:cs typeface="Candara"/>
              </a:rPr>
              <a:t>	Preview of carbon hybridizations</a:t>
            </a:r>
          </a:p>
          <a:p>
            <a:r>
              <a:rPr lang="en-US" sz="1600" dirty="0" smtClean="0">
                <a:latin typeface="Candara"/>
                <a:cs typeface="Candara"/>
              </a:rPr>
              <a:t>sp3 hybridization of carbon</a:t>
            </a:r>
          </a:p>
          <a:p>
            <a:pPr lvl="0"/>
            <a:r>
              <a:rPr lang="en-US" sz="1600" b="1" i="1" dirty="0" smtClean="0">
                <a:latin typeface="Candara"/>
                <a:cs typeface="Candara"/>
              </a:rPr>
              <a:t>	Ground state</a:t>
            </a:r>
            <a:r>
              <a:rPr lang="en-US" sz="1600" dirty="0" smtClean="0">
                <a:latin typeface="Candara"/>
                <a:cs typeface="Candara"/>
              </a:rPr>
              <a:t> vs. hybridized atoms</a:t>
            </a:r>
          </a:p>
          <a:p>
            <a:pPr lvl="0"/>
            <a:r>
              <a:rPr lang="en-US" sz="1600" b="1" i="1" dirty="0" smtClean="0">
                <a:latin typeface="Candara"/>
                <a:cs typeface="Candara"/>
              </a:rPr>
              <a:t>	VSEPR</a:t>
            </a:r>
            <a:r>
              <a:rPr lang="en-US" sz="1600" dirty="0" smtClean="0">
                <a:latin typeface="Candara"/>
                <a:cs typeface="Candara"/>
              </a:rPr>
              <a:t> “shapes” the geometry</a:t>
            </a:r>
          </a:p>
          <a:p>
            <a:pPr lvl="0"/>
            <a:r>
              <a:rPr lang="en-US" sz="1600" dirty="0" smtClean="0">
                <a:latin typeface="Candara"/>
                <a:cs typeface="Candara"/>
              </a:rPr>
              <a:t>	Hybrid </a:t>
            </a:r>
            <a:r>
              <a:rPr lang="en-US" sz="1600" dirty="0" err="1" smtClean="0">
                <a:latin typeface="Candara"/>
                <a:cs typeface="Candara"/>
              </a:rPr>
              <a:t>orbitals</a:t>
            </a:r>
            <a:r>
              <a:rPr lang="en-US" sz="1600" dirty="0" smtClean="0">
                <a:latin typeface="Candara"/>
                <a:cs typeface="Candara"/>
              </a:rPr>
              <a:t> </a:t>
            </a:r>
            <a:r>
              <a:rPr lang="en-US" sz="1600" b="1" i="1" dirty="0" smtClean="0">
                <a:latin typeface="Candara"/>
                <a:cs typeface="Candara"/>
              </a:rPr>
              <a:t>overlap</a:t>
            </a:r>
            <a:r>
              <a:rPr lang="en-US" sz="1600" dirty="0" smtClean="0">
                <a:latin typeface="Candara"/>
                <a:cs typeface="Candara"/>
              </a:rPr>
              <a:t> to form bonds</a:t>
            </a:r>
          </a:p>
          <a:p>
            <a:pPr lvl="0"/>
            <a:r>
              <a:rPr lang="en-US" sz="1600" b="1" i="1" dirty="0" smtClean="0">
                <a:latin typeface="Candara"/>
                <a:cs typeface="Candara"/>
              </a:rPr>
              <a:t>	Tetrahedral </a:t>
            </a:r>
            <a:r>
              <a:rPr lang="en-US" sz="1600" dirty="0" smtClean="0">
                <a:latin typeface="Candara"/>
                <a:cs typeface="Candara"/>
              </a:rPr>
              <a:t>geometry of sp3 </a:t>
            </a:r>
            <a:r>
              <a:rPr lang="en-US" sz="1600" dirty="0" err="1" smtClean="0">
                <a:latin typeface="Candara"/>
                <a:cs typeface="Candara"/>
              </a:rPr>
              <a:t>orbitals</a:t>
            </a:r>
            <a:endParaRPr lang="en-US" sz="1600" dirty="0" smtClean="0">
              <a:latin typeface="Candara"/>
              <a:cs typeface="Candara"/>
            </a:endParaRPr>
          </a:p>
          <a:p>
            <a:pPr lvl="0"/>
            <a:r>
              <a:rPr lang="en-US" sz="1600" dirty="0" smtClean="0">
                <a:latin typeface="Candara"/>
                <a:cs typeface="Candara"/>
              </a:rPr>
              <a:t>	Free electron pairs occupy </a:t>
            </a:r>
            <a:r>
              <a:rPr lang="en-US" sz="1600" dirty="0" err="1" smtClean="0">
                <a:latin typeface="Candara"/>
                <a:cs typeface="Candara"/>
              </a:rPr>
              <a:t>orbitals</a:t>
            </a:r>
            <a:endParaRPr lang="en-US" sz="1600" dirty="0" smtClean="0">
              <a:latin typeface="Candara"/>
              <a:cs typeface="Candara"/>
            </a:endParaRPr>
          </a:p>
          <a:p>
            <a:r>
              <a:rPr lang="en-US" sz="1600" dirty="0" smtClean="0">
                <a:latin typeface="Candara"/>
                <a:cs typeface="Candara"/>
              </a:rPr>
              <a:t>sp2 hybridization of carbon</a:t>
            </a:r>
          </a:p>
          <a:p>
            <a:pPr lvl="0"/>
            <a:r>
              <a:rPr lang="en-US" sz="1600" b="1" i="1" dirty="0" smtClean="0">
                <a:latin typeface="Candara"/>
                <a:cs typeface="Candara"/>
              </a:rPr>
              <a:t>	</a:t>
            </a:r>
            <a:r>
              <a:rPr lang="en-US" sz="1600" b="1" i="1" dirty="0" err="1" smtClean="0">
                <a:latin typeface="Candara"/>
                <a:cs typeface="Candara"/>
              </a:rPr>
              <a:t>Trigonal</a:t>
            </a:r>
            <a:r>
              <a:rPr lang="en-US" sz="1600" b="1" i="1" dirty="0" smtClean="0">
                <a:latin typeface="Candara"/>
                <a:cs typeface="Candara"/>
              </a:rPr>
              <a:t> planar</a:t>
            </a:r>
            <a:r>
              <a:rPr lang="en-US" sz="1600" b="1" dirty="0" smtClean="0">
                <a:latin typeface="Candara"/>
                <a:cs typeface="Candara"/>
              </a:rPr>
              <a:t> </a:t>
            </a:r>
            <a:r>
              <a:rPr lang="en-US" sz="1600" dirty="0" smtClean="0">
                <a:latin typeface="Candara"/>
                <a:cs typeface="Candara"/>
              </a:rPr>
              <a:t>geometry of double bonds</a:t>
            </a:r>
          </a:p>
          <a:p>
            <a:pPr lvl="0"/>
            <a:r>
              <a:rPr lang="en-US" sz="1600" dirty="0" smtClean="0">
                <a:latin typeface="Candara"/>
                <a:cs typeface="Candara"/>
              </a:rPr>
              <a:t>	Double bonds combine </a:t>
            </a:r>
            <a:r>
              <a:rPr lang="en-US" sz="1600" b="1" i="1" dirty="0" smtClean="0">
                <a:latin typeface="Candara"/>
                <a:cs typeface="Candara"/>
              </a:rPr>
              <a:t>sigma</a:t>
            </a:r>
            <a:r>
              <a:rPr lang="en-US" sz="1600" b="1" dirty="0" smtClean="0">
                <a:latin typeface="Candara"/>
                <a:cs typeface="Candara"/>
              </a:rPr>
              <a:t> </a:t>
            </a:r>
            <a:r>
              <a:rPr lang="en-US" sz="1600" dirty="0" smtClean="0">
                <a:latin typeface="Candara"/>
                <a:cs typeface="Candara"/>
              </a:rPr>
              <a:t>&amp; </a:t>
            </a:r>
            <a:r>
              <a:rPr lang="en-US" sz="1600" b="1" i="1" dirty="0" smtClean="0">
                <a:latin typeface="Candara"/>
                <a:cs typeface="Candara"/>
              </a:rPr>
              <a:t>pi </a:t>
            </a:r>
            <a:r>
              <a:rPr lang="en-US" sz="1600" dirty="0" smtClean="0">
                <a:latin typeface="Candara"/>
                <a:cs typeface="Candara"/>
              </a:rPr>
              <a:t>bonds</a:t>
            </a:r>
          </a:p>
          <a:p>
            <a:pPr lvl="0"/>
            <a:r>
              <a:rPr lang="en-US" sz="1600" b="1" i="1" dirty="0" smtClean="0">
                <a:latin typeface="Candara"/>
                <a:cs typeface="Candara"/>
              </a:rPr>
              <a:t>	</a:t>
            </a:r>
            <a:r>
              <a:rPr lang="en-US" sz="1600" b="1" i="1" dirty="0" err="1" smtClean="0">
                <a:latin typeface="Candara"/>
                <a:cs typeface="Candara"/>
              </a:rPr>
              <a:t>π</a:t>
            </a:r>
            <a:r>
              <a:rPr lang="en-US" sz="1600" dirty="0" smtClean="0">
                <a:latin typeface="Candara"/>
                <a:cs typeface="Candara"/>
              </a:rPr>
              <a:t> </a:t>
            </a:r>
            <a:r>
              <a:rPr lang="en-US" sz="1600" dirty="0" err="1" smtClean="0">
                <a:latin typeface="Candara"/>
                <a:cs typeface="Candara"/>
              </a:rPr>
              <a:t>orbitals</a:t>
            </a:r>
            <a:r>
              <a:rPr lang="en-US" sz="1600" dirty="0" smtClean="0">
                <a:latin typeface="Candara"/>
                <a:cs typeface="Candara"/>
              </a:rPr>
              <a:t> are vulnerable &amp; prevent rotation</a:t>
            </a:r>
          </a:p>
          <a:p>
            <a:r>
              <a:rPr lang="en-US" sz="1600" dirty="0" smtClean="0">
                <a:latin typeface="Candara"/>
                <a:cs typeface="Candara"/>
              </a:rPr>
              <a:t>sp hybridization of carbon</a:t>
            </a:r>
          </a:p>
          <a:p>
            <a:pPr lvl="0"/>
            <a:r>
              <a:rPr lang="en-US" sz="1600" b="1" i="1" dirty="0" smtClean="0">
                <a:latin typeface="Candara"/>
                <a:cs typeface="Candara"/>
              </a:rPr>
              <a:t>	Linear</a:t>
            </a:r>
            <a:r>
              <a:rPr lang="en-US" sz="1600" dirty="0" smtClean="0">
                <a:latin typeface="Candara"/>
                <a:cs typeface="Candara"/>
              </a:rPr>
              <a:t> geometry of triple bonds</a:t>
            </a:r>
          </a:p>
          <a:p>
            <a:pPr lvl="0"/>
            <a:r>
              <a:rPr lang="en-US" sz="1600" dirty="0" smtClean="0">
                <a:latin typeface="Candara"/>
                <a:cs typeface="Candara"/>
              </a:rPr>
              <a:t>	Triple bonds: one sigma &amp; 2 pi</a:t>
            </a:r>
          </a:p>
          <a:p>
            <a:r>
              <a:rPr lang="en-US" sz="1600" dirty="0" smtClean="0">
                <a:latin typeface="Candara"/>
                <a:cs typeface="Candara"/>
              </a:rPr>
              <a:t>	Free electron pairs &amp; radicals</a:t>
            </a:r>
          </a:p>
          <a:p>
            <a:r>
              <a:rPr lang="en-US" sz="1600" dirty="0" smtClean="0">
                <a:latin typeface="Candara"/>
                <a:cs typeface="Candara"/>
              </a:rPr>
              <a:t>VSPER: system for classification</a:t>
            </a:r>
          </a:p>
          <a:p>
            <a:pPr lvl="0"/>
            <a:r>
              <a:rPr lang="en-US" sz="1600" b="1" i="1" dirty="0" smtClean="0">
                <a:latin typeface="Candara"/>
                <a:cs typeface="Candara"/>
              </a:rPr>
              <a:t>	Valence shell electron pair repulsion</a:t>
            </a:r>
            <a:endParaRPr lang="en-US" sz="1600" dirty="0" smtClean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545994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4"/>
          <p:cNvSpPr>
            <a:spLocks noChangeArrowheads="1"/>
          </p:cNvSpPr>
          <p:nvPr/>
        </p:nvSpPr>
        <p:spPr bwMode="auto">
          <a:xfrm>
            <a:off x="7513638" y="6270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46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50532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0533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 Lecture 1 key concepts (1 of 2)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50534" name="Text Box 3"/>
          <p:cNvSpPr txBox="1">
            <a:spLocks noChangeArrowheads="1"/>
          </p:cNvSpPr>
          <p:nvPr/>
        </p:nvSpPr>
        <p:spPr bwMode="auto">
          <a:xfrm>
            <a:off x="381000" y="965200"/>
            <a:ext cx="854592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indent="6350">
              <a:buFont typeface="Arial" charset="0"/>
              <a:buChar char="•"/>
            </a:pPr>
            <a:r>
              <a:rPr lang="en-US" dirty="0">
                <a:latin typeface="Candara" charset="0"/>
                <a:ea typeface="Candara" charset="0"/>
                <a:cs typeface="Candara" charset="0"/>
              </a:rPr>
              <a:t> Electrons exist only in specific energy states called </a:t>
            </a:r>
            <a:r>
              <a:rPr lang="en-US" b="1" dirty="0" err="1">
                <a:latin typeface="Candara" charset="0"/>
                <a:ea typeface="Candara" charset="0"/>
                <a:cs typeface="Candara" charset="0"/>
              </a:rPr>
              <a:t>orbitals</a:t>
            </a:r>
            <a:r>
              <a:rPr lang="en-US" dirty="0">
                <a:latin typeface="Candara" charset="0"/>
                <a:ea typeface="Candara" charset="0"/>
                <a:cs typeface="Candara" charset="0"/>
              </a:rPr>
              <a:t>, regions of</a:t>
            </a:r>
            <a:br>
              <a:rPr lang="en-US" dirty="0">
                <a:latin typeface="Candara" charset="0"/>
                <a:ea typeface="Candara" charset="0"/>
                <a:cs typeface="Candara" charset="0"/>
              </a:rPr>
            </a:br>
            <a:r>
              <a:rPr lang="en-US" dirty="0">
                <a:latin typeface="Candara" charset="0"/>
                <a:ea typeface="Candara" charset="0"/>
                <a:cs typeface="Candara" charset="0"/>
              </a:rPr>
              <a:t>    probability where </a:t>
            </a:r>
            <a:r>
              <a:rPr lang="en-US" dirty="0" err="1">
                <a:latin typeface="Candara" charset="0"/>
                <a:ea typeface="Candara" charset="0"/>
                <a:cs typeface="Candara" charset="0"/>
              </a:rPr>
              <a:t>e</a:t>
            </a:r>
            <a:r>
              <a:rPr lang="en-US" dirty="0">
                <a:latin typeface="Candara" charset="0"/>
                <a:ea typeface="Candara" charset="0"/>
                <a:cs typeface="Candara" charset="0"/>
              </a:rPr>
              <a:t>- are likely to be found.</a:t>
            </a:r>
          </a:p>
          <a:p>
            <a:pPr indent="6350">
              <a:buFont typeface="Arial" charset="0"/>
              <a:buChar char="•"/>
            </a:pPr>
            <a:endParaRPr lang="en-US" sz="800" dirty="0">
              <a:latin typeface="Candara" charset="0"/>
              <a:ea typeface="Candara" charset="0"/>
              <a:cs typeface="Candara" charset="0"/>
            </a:endParaRPr>
          </a:p>
          <a:p>
            <a:pPr indent="6350">
              <a:buFont typeface="Arial" charset="0"/>
              <a:buChar char="•"/>
            </a:pPr>
            <a:r>
              <a:rPr lang="en-US" dirty="0"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b="1" dirty="0">
                <a:latin typeface="Candara" charset="0"/>
                <a:ea typeface="Candara" charset="0"/>
                <a:cs typeface="Candara" charset="0"/>
              </a:rPr>
              <a:t>Nodes </a:t>
            </a:r>
            <a:r>
              <a:rPr lang="en-US" dirty="0">
                <a:latin typeface="Candara" charset="0"/>
                <a:ea typeface="Candara" charset="0"/>
                <a:cs typeface="Candara" charset="0"/>
              </a:rPr>
              <a:t>are regions of </a:t>
            </a:r>
            <a:r>
              <a:rPr lang="en-US" dirty="0" err="1">
                <a:latin typeface="Candara" charset="0"/>
                <a:ea typeface="Candara" charset="0"/>
                <a:cs typeface="Candara" charset="0"/>
              </a:rPr>
              <a:t>orbitals</a:t>
            </a:r>
            <a:r>
              <a:rPr lang="en-US" dirty="0">
                <a:latin typeface="Candara" charset="0"/>
                <a:ea typeface="Candara" charset="0"/>
                <a:cs typeface="Candara" charset="0"/>
              </a:rPr>
              <a:t> with no electron density.</a:t>
            </a:r>
          </a:p>
          <a:p>
            <a:pPr indent="6350">
              <a:buFont typeface="Arial" charset="0"/>
              <a:buChar char="•"/>
            </a:pPr>
            <a:endParaRPr lang="en-US" sz="800" dirty="0">
              <a:latin typeface="Candara" charset="0"/>
              <a:ea typeface="Candara" charset="0"/>
              <a:cs typeface="Candara" charset="0"/>
            </a:endParaRPr>
          </a:p>
          <a:p>
            <a:pPr indent="6350">
              <a:buFont typeface="Arial" charset="0"/>
              <a:buChar char="•"/>
            </a:pPr>
            <a:r>
              <a:rPr lang="en-US" dirty="0">
                <a:latin typeface="Candara" charset="0"/>
                <a:ea typeface="Candara" charset="0"/>
                <a:cs typeface="Candara" charset="0"/>
              </a:rPr>
              <a:t> Different types of </a:t>
            </a:r>
            <a:r>
              <a:rPr lang="en-US" dirty="0" err="1">
                <a:latin typeface="Candara" charset="0"/>
                <a:ea typeface="Candara" charset="0"/>
                <a:cs typeface="Candara" charset="0"/>
              </a:rPr>
              <a:t>orbitals</a:t>
            </a:r>
            <a:r>
              <a:rPr lang="en-US" dirty="0">
                <a:latin typeface="Candara" charset="0"/>
                <a:ea typeface="Candara" charset="0"/>
                <a:cs typeface="Candara" charset="0"/>
              </a:rPr>
              <a:t> have distinct </a:t>
            </a:r>
            <a:r>
              <a:rPr lang="en-US" b="1" dirty="0">
                <a:latin typeface="Candara" charset="0"/>
                <a:ea typeface="Candara" charset="0"/>
                <a:cs typeface="Candara" charset="0"/>
              </a:rPr>
              <a:t>shapes </a:t>
            </a:r>
            <a:r>
              <a:rPr lang="en-US" dirty="0">
                <a:latin typeface="Candara" charset="0"/>
                <a:ea typeface="Candara" charset="0"/>
                <a:cs typeface="Candara" charset="0"/>
              </a:rPr>
              <a:t>(</a:t>
            </a:r>
            <a:r>
              <a:rPr lang="en-US" dirty="0" err="1">
                <a:latin typeface="Candara" charset="0"/>
                <a:ea typeface="Candara" charset="0"/>
                <a:cs typeface="Candara" charset="0"/>
              </a:rPr>
              <a:t>s</a:t>
            </a:r>
            <a:r>
              <a:rPr lang="en-US" dirty="0">
                <a:latin typeface="Candara" charset="0"/>
                <a:ea typeface="Candara" charset="0"/>
                <a:cs typeface="Candara" charset="0"/>
              </a:rPr>
              <a:t>, </a:t>
            </a:r>
            <a:r>
              <a:rPr lang="en-US" dirty="0" err="1">
                <a:latin typeface="Candara" charset="0"/>
                <a:ea typeface="Candara" charset="0"/>
                <a:cs typeface="Candara" charset="0"/>
              </a:rPr>
              <a:t>p</a:t>
            </a:r>
            <a:r>
              <a:rPr lang="en-US" dirty="0">
                <a:latin typeface="Candara" charset="0"/>
                <a:ea typeface="Candara" charset="0"/>
                <a:cs typeface="Candara" charset="0"/>
              </a:rPr>
              <a:t>, </a:t>
            </a:r>
            <a:r>
              <a:rPr lang="en-US" dirty="0" err="1">
                <a:latin typeface="Candara" charset="0"/>
                <a:ea typeface="Candara" charset="0"/>
                <a:cs typeface="Candara" charset="0"/>
              </a:rPr>
              <a:t>d</a:t>
            </a:r>
            <a:r>
              <a:rPr lang="en-US" dirty="0">
                <a:latin typeface="Candara" charset="0"/>
                <a:ea typeface="Candara" charset="0"/>
                <a:cs typeface="Candara" charset="0"/>
              </a:rPr>
              <a:t>).</a:t>
            </a:r>
          </a:p>
          <a:p>
            <a:pPr indent="6350">
              <a:buFont typeface="Arial" charset="0"/>
              <a:buChar char="•"/>
            </a:pPr>
            <a:endParaRPr lang="en-US" sz="800" dirty="0">
              <a:latin typeface="Candara" charset="0"/>
              <a:ea typeface="Candara" charset="0"/>
              <a:cs typeface="Candara" charset="0"/>
            </a:endParaRPr>
          </a:p>
          <a:p>
            <a:pPr indent="6350">
              <a:buFont typeface="Arial" charset="0"/>
              <a:buChar char="•"/>
            </a:pPr>
            <a:r>
              <a:rPr lang="en-US" dirty="0"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b="1" dirty="0">
                <a:latin typeface="Candara" charset="0"/>
                <a:ea typeface="Candara" charset="0"/>
                <a:cs typeface="Candara" charset="0"/>
              </a:rPr>
              <a:t>Bonds </a:t>
            </a:r>
            <a:r>
              <a:rPr lang="en-US" dirty="0">
                <a:latin typeface="Candara" charset="0"/>
                <a:ea typeface="Candara" charset="0"/>
                <a:cs typeface="Candara" charset="0"/>
              </a:rPr>
              <a:t>form when </a:t>
            </a:r>
            <a:r>
              <a:rPr lang="en-US" dirty="0" err="1">
                <a:latin typeface="Candara" charset="0"/>
                <a:ea typeface="Candara" charset="0"/>
                <a:cs typeface="Candara" charset="0"/>
              </a:rPr>
              <a:t>orbitals</a:t>
            </a:r>
            <a:r>
              <a:rPr lang="en-US" dirty="0">
                <a:latin typeface="Candara" charset="0"/>
                <a:ea typeface="Candara" charset="0"/>
                <a:cs typeface="Candara" charset="0"/>
              </a:rPr>
              <a:t> of two or more atoms overlap, forming molecular</a:t>
            </a:r>
            <a:br>
              <a:rPr lang="en-US" dirty="0">
                <a:latin typeface="Candara" charset="0"/>
                <a:ea typeface="Candara" charset="0"/>
                <a:cs typeface="Candara" charset="0"/>
              </a:rPr>
            </a:br>
            <a:r>
              <a:rPr lang="en-US" dirty="0">
                <a:latin typeface="Candara" charset="0"/>
                <a:ea typeface="Candara" charset="0"/>
                <a:cs typeface="Candara" charset="0"/>
              </a:rPr>
              <a:t>    </a:t>
            </a:r>
            <a:r>
              <a:rPr lang="en-US" dirty="0" err="1">
                <a:latin typeface="Candara" charset="0"/>
                <a:ea typeface="Candara" charset="0"/>
                <a:cs typeface="Candara" charset="0"/>
              </a:rPr>
              <a:t>orbitals</a:t>
            </a:r>
            <a:r>
              <a:rPr lang="en-US" dirty="0">
                <a:latin typeface="Candara" charset="0"/>
                <a:ea typeface="Candara" charset="0"/>
                <a:cs typeface="Candara" charset="0"/>
              </a:rPr>
              <a:t>.</a:t>
            </a:r>
          </a:p>
          <a:p>
            <a:pPr indent="6350">
              <a:buFont typeface="Arial" charset="0"/>
              <a:buChar char="•"/>
            </a:pPr>
            <a:endParaRPr lang="en-US" sz="800" dirty="0">
              <a:latin typeface="Candara" charset="0"/>
              <a:ea typeface="Candara" charset="0"/>
              <a:cs typeface="Candara" charset="0"/>
            </a:endParaRPr>
          </a:p>
          <a:p>
            <a:pPr indent="6350">
              <a:buFont typeface="Arial" charset="0"/>
              <a:buChar char="•"/>
            </a:pPr>
            <a:r>
              <a:rPr lang="en-US" dirty="0">
                <a:latin typeface="Candara" charset="0"/>
                <a:ea typeface="Candara" charset="0"/>
                <a:cs typeface="Candara" charset="0"/>
              </a:rPr>
              <a:t> Arrangement of </a:t>
            </a:r>
            <a:r>
              <a:rPr lang="en-US" dirty="0" err="1">
                <a:latin typeface="Candara" charset="0"/>
                <a:ea typeface="Candara" charset="0"/>
                <a:cs typeface="Candara" charset="0"/>
              </a:rPr>
              <a:t>e</a:t>
            </a:r>
            <a:r>
              <a:rPr lang="en-US" dirty="0">
                <a:latin typeface="Candara" charset="0"/>
                <a:ea typeface="Candara" charset="0"/>
                <a:cs typeface="Candara" charset="0"/>
              </a:rPr>
              <a:t>- in atomic &amp; molecular </a:t>
            </a:r>
            <a:r>
              <a:rPr lang="en-US" dirty="0" err="1">
                <a:latin typeface="Candara" charset="0"/>
                <a:ea typeface="Candara" charset="0"/>
                <a:cs typeface="Candara" charset="0"/>
              </a:rPr>
              <a:t>orbitals</a:t>
            </a:r>
            <a:r>
              <a:rPr lang="en-US" dirty="0">
                <a:latin typeface="Candara" charset="0"/>
                <a:ea typeface="Candara" charset="0"/>
                <a:cs typeface="Candara" charset="0"/>
              </a:rPr>
              <a:t> is governed by:</a:t>
            </a:r>
          </a:p>
          <a:p>
            <a:pPr lvl="1" indent="6350">
              <a:buFont typeface="Arial" charset="0"/>
              <a:buChar char="•"/>
            </a:pPr>
            <a:r>
              <a:rPr lang="en-US" dirty="0"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dirty="0" err="1">
                <a:latin typeface="Candara" charset="0"/>
                <a:ea typeface="Candara" charset="0"/>
                <a:cs typeface="Candara" charset="0"/>
              </a:rPr>
              <a:t>Aufbau</a:t>
            </a:r>
            <a:endParaRPr lang="en-US" dirty="0">
              <a:latin typeface="Candara" charset="0"/>
              <a:ea typeface="Candara" charset="0"/>
              <a:cs typeface="Candara" charset="0"/>
            </a:endParaRPr>
          </a:p>
          <a:p>
            <a:pPr lvl="1" indent="6350">
              <a:buFont typeface="Arial" charset="0"/>
              <a:buChar char="•"/>
            </a:pPr>
            <a:r>
              <a:rPr lang="en-US" dirty="0"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dirty="0" err="1">
                <a:latin typeface="Candara" charset="0"/>
                <a:ea typeface="Candara" charset="0"/>
                <a:cs typeface="Candara" charset="0"/>
              </a:rPr>
              <a:t>Hund’s</a:t>
            </a:r>
            <a:r>
              <a:rPr lang="en-US" dirty="0">
                <a:latin typeface="Candara" charset="0"/>
                <a:ea typeface="Candara" charset="0"/>
                <a:cs typeface="Candara" charset="0"/>
              </a:rPr>
              <a:t> Rule</a:t>
            </a:r>
          </a:p>
          <a:p>
            <a:pPr lvl="1" indent="6350">
              <a:buFont typeface="Arial" charset="0"/>
              <a:buChar char="•"/>
            </a:pPr>
            <a:r>
              <a:rPr lang="en-US" dirty="0">
                <a:latin typeface="Candara" charset="0"/>
                <a:ea typeface="Candara" charset="0"/>
                <a:cs typeface="Candara" charset="0"/>
              </a:rPr>
              <a:t> Pauli Exclusion Principle</a:t>
            </a:r>
          </a:p>
          <a:p>
            <a:pPr lvl="1" indent="6350">
              <a:buFont typeface="Arial" charset="0"/>
              <a:buChar char="•"/>
            </a:pPr>
            <a:endParaRPr lang="en-US" sz="800" dirty="0">
              <a:latin typeface="Candara" charset="0"/>
              <a:ea typeface="Candara" charset="0"/>
              <a:cs typeface="Candara" charset="0"/>
            </a:endParaRPr>
          </a:p>
          <a:p>
            <a:pPr indent="6350">
              <a:buFont typeface="Arial" charset="0"/>
              <a:buChar char="•"/>
            </a:pPr>
            <a:r>
              <a:rPr lang="en-US" dirty="0">
                <a:latin typeface="Candara" charset="0"/>
                <a:ea typeface="Candara" charset="0"/>
                <a:cs typeface="Candara" charset="0"/>
              </a:rPr>
              <a:t> Bonds can be ionic (steal &amp; attract) or </a:t>
            </a:r>
            <a:r>
              <a:rPr lang="en-US" b="1" dirty="0">
                <a:latin typeface="Candara" charset="0"/>
                <a:ea typeface="Candara" charset="0"/>
                <a:cs typeface="Candara" charset="0"/>
              </a:rPr>
              <a:t>covalent </a:t>
            </a:r>
            <a:r>
              <a:rPr lang="en-US" dirty="0">
                <a:latin typeface="Candara" charset="0"/>
                <a:ea typeface="Candara" charset="0"/>
                <a:cs typeface="Candara" charset="0"/>
              </a:rPr>
              <a:t>(sharing of </a:t>
            </a:r>
            <a:r>
              <a:rPr lang="en-US" dirty="0" err="1">
                <a:latin typeface="Candara" charset="0"/>
                <a:ea typeface="Candara" charset="0"/>
                <a:cs typeface="Candara" charset="0"/>
              </a:rPr>
              <a:t>e</a:t>
            </a:r>
            <a:r>
              <a:rPr lang="en-US" dirty="0">
                <a:latin typeface="Candara" charset="0"/>
                <a:ea typeface="Candara" charset="0"/>
                <a:cs typeface="Candara" charset="0"/>
              </a:rPr>
              <a:t>- pairs).</a:t>
            </a:r>
          </a:p>
          <a:p>
            <a:pPr indent="6350"/>
            <a:endParaRPr lang="en-US" sz="800" dirty="0">
              <a:latin typeface="Candara" charset="0"/>
              <a:ea typeface="Candara" charset="0"/>
              <a:cs typeface="Candara" charset="0"/>
            </a:endParaRPr>
          </a:p>
          <a:p>
            <a:pPr indent="6350">
              <a:buFont typeface="Arial" charset="0"/>
              <a:buChar char="•"/>
            </a:pPr>
            <a:r>
              <a:rPr lang="en-US" dirty="0"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b="1" dirty="0">
                <a:latin typeface="Candara" charset="0"/>
                <a:ea typeface="Candara" charset="0"/>
                <a:cs typeface="Candara" charset="0"/>
              </a:rPr>
              <a:t>Octet rule</a:t>
            </a:r>
            <a:r>
              <a:rPr lang="en-US" dirty="0">
                <a:latin typeface="Candara" charset="0"/>
                <a:ea typeface="Candara" charset="0"/>
                <a:cs typeface="Candara" charset="0"/>
              </a:rPr>
              <a:t> governs bonding of most atoms</a:t>
            </a:r>
            <a:r>
              <a:rPr lang="en-US" dirty="0" smtClean="0">
                <a:latin typeface="Candara" charset="0"/>
                <a:ea typeface="Candara" charset="0"/>
                <a:cs typeface="Candara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9075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4"/>
          <p:cNvSpPr>
            <a:spLocks noChangeArrowheads="1"/>
          </p:cNvSpPr>
          <p:nvPr/>
        </p:nvSpPr>
        <p:spPr bwMode="auto">
          <a:xfrm>
            <a:off x="7513638" y="6270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46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50532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0533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 Lecture 1 key 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oncepts (2 of 2)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50534" name="Text Box 3"/>
          <p:cNvSpPr txBox="1">
            <a:spLocks noChangeArrowheads="1"/>
          </p:cNvSpPr>
          <p:nvPr/>
        </p:nvSpPr>
        <p:spPr bwMode="auto">
          <a:xfrm>
            <a:off x="381000" y="965200"/>
            <a:ext cx="8558753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b="1" dirty="0" smtClean="0">
                <a:latin typeface="Candara" pitchFamily="-111" charset="0"/>
                <a:ea typeface="Candara" pitchFamily="-111" charset="0"/>
                <a:cs typeface="Candara" pitchFamily="-111" charset="0"/>
              </a:rPr>
              <a:t>Hybrid </a:t>
            </a:r>
            <a:r>
              <a:rPr lang="en-US" b="1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orbitals </a:t>
            </a:r>
            <a:r>
              <a:rPr lang="en-US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form by mixing (blending) of atomic orbitals.</a:t>
            </a:r>
          </a:p>
          <a:p>
            <a:pPr indent="6350">
              <a:buFont typeface="Arial" pitchFamily="-111" charset="0"/>
              <a:buChar char="•"/>
            </a:pPr>
            <a:endParaRPr lang="en-US" sz="800" dirty="0">
              <a:latin typeface="Candara" pitchFamily="-111" charset="0"/>
              <a:ea typeface="Candara" pitchFamily="-111" charset="0"/>
              <a:cs typeface="Candara" pitchFamily="-111" charset="0"/>
            </a:endParaRPr>
          </a:p>
          <a:p>
            <a:pPr indent="6350">
              <a:buFont typeface="Arial" pitchFamily="-111" charset="0"/>
              <a:buChar char="•"/>
            </a:pPr>
            <a:r>
              <a:rPr lang="en-US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 The </a:t>
            </a:r>
            <a:r>
              <a:rPr lang="en-US" b="1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VSEPR model</a:t>
            </a:r>
            <a:r>
              <a:rPr lang="en-US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 predicts the orientation of (hybrid) orbitals in 3D space.</a:t>
            </a:r>
          </a:p>
          <a:p>
            <a:pPr lvl="1" indent="6350">
              <a:buFont typeface="Arial" pitchFamily="-111" charset="0"/>
              <a:buChar char="•"/>
            </a:pPr>
            <a:r>
              <a:rPr lang="en-US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 Tetrahedral</a:t>
            </a:r>
          </a:p>
          <a:p>
            <a:pPr lvl="1" indent="6350">
              <a:buFont typeface="Arial" pitchFamily="-111" charset="0"/>
              <a:buChar char="•"/>
            </a:pPr>
            <a:r>
              <a:rPr lang="en-US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 </a:t>
            </a:r>
            <a:r>
              <a:rPr lang="en-US" dirty="0" err="1">
                <a:latin typeface="Candara" pitchFamily="-111" charset="0"/>
                <a:ea typeface="Candara" pitchFamily="-111" charset="0"/>
                <a:cs typeface="Candara" pitchFamily="-111" charset="0"/>
              </a:rPr>
              <a:t>Trigonal</a:t>
            </a:r>
            <a:r>
              <a:rPr lang="en-US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 planar</a:t>
            </a:r>
          </a:p>
          <a:p>
            <a:pPr lvl="1" indent="6350">
              <a:buFont typeface="Arial" pitchFamily="-111" charset="0"/>
              <a:buChar char="•"/>
            </a:pPr>
            <a:r>
              <a:rPr lang="en-US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 Linear</a:t>
            </a:r>
          </a:p>
          <a:p>
            <a:pPr lvl="1" indent="6350">
              <a:buFont typeface="Arial" pitchFamily="-111" charset="0"/>
              <a:buChar char="•"/>
            </a:pPr>
            <a:r>
              <a:rPr lang="en-US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 </a:t>
            </a:r>
            <a:r>
              <a:rPr lang="en-US" dirty="0" err="1">
                <a:latin typeface="Candara" pitchFamily="-111" charset="0"/>
                <a:ea typeface="Candara" pitchFamily="-111" charset="0"/>
                <a:cs typeface="Candara" pitchFamily="-111" charset="0"/>
              </a:rPr>
              <a:t>Etc</a:t>
            </a:r>
            <a:endParaRPr lang="en-US" dirty="0">
              <a:latin typeface="Candara" pitchFamily="-111" charset="0"/>
              <a:ea typeface="Candara" pitchFamily="-111" charset="0"/>
              <a:cs typeface="Candara" pitchFamily="-111" charset="0"/>
            </a:endParaRPr>
          </a:p>
          <a:p>
            <a:pPr lvl="1" indent="6350"/>
            <a:endParaRPr lang="en-US" sz="800" dirty="0">
              <a:latin typeface="Candara" pitchFamily="-111" charset="0"/>
              <a:ea typeface="Candara" pitchFamily="-111" charset="0"/>
              <a:cs typeface="Candara" pitchFamily="-111" charset="0"/>
            </a:endParaRPr>
          </a:p>
          <a:p>
            <a:pPr indent="6350">
              <a:buFont typeface="Arial" pitchFamily="-111" charset="0"/>
              <a:buChar char="•"/>
            </a:pPr>
            <a:r>
              <a:rPr lang="en-US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 </a:t>
            </a:r>
            <a:r>
              <a:rPr lang="en-US" b="1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Multiple bonds </a:t>
            </a:r>
            <a:r>
              <a:rPr lang="en-US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consist of an inner </a:t>
            </a:r>
            <a:r>
              <a:rPr lang="en-US" dirty="0" err="1">
                <a:latin typeface="Candara" pitchFamily="-111" charset="0"/>
                <a:ea typeface="Candara" pitchFamily="-111" charset="0"/>
                <a:cs typeface="Candara" pitchFamily="-111" charset="0"/>
              </a:rPr>
              <a:t>σ</a:t>
            </a:r>
            <a:r>
              <a:rPr lang="en-US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 (or single bond) surrounded by </a:t>
            </a:r>
            <a:r>
              <a:rPr lang="en-US" dirty="0" smtClean="0">
                <a:latin typeface="Candara" pitchFamily="-111" charset="0"/>
                <a:ea typeface="Candara" pitchFamily="-111" charset="0"/>
                <a:cs typeface="Candara" pitchFamily="-111" charset="0"/>
              </a:rPr>
              <a:t>1π </a:t>
            </a:r>
            <a:r>
              <a:rPr lang="en-US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bond</a:t>
            </a:r>
            <a:br>
              <a:rPr lang="en-US" dirty="0">
                <a:latin typeface="Candara" pitchFamily="-111" charset="0"/>
                <a:ea typeface="Candara" pitchFamily="-111" charset="0"/>
                <a:cs typeface="Candara" pitchFamily="-111" charset="0"/>
              </a:rPr>
            </a:br>
            <a:r>
              <a:rPr lang="en-US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     (for double bonds) or two π bonds (for triple bonds).</a:t>
            </a:r>
          </a:p>
          <a:p>
            <a:pPr indent="6350">
              <a:buFont typeface="Arial" pitchFamily="-111" charset="0"/>
              <a:buChar char="•"/>
            </a:pPr>
            <a:endParaRPr lang="en-US" sz="800" dirty="0">
              <a:latin typeface="Candara" pitchFamily="-111" charset="0"/>
              <a:ea typeface="Candara" pitchFamily="-111" charset="0"/>
              <a:cs typeface="Candara" pitchFamily="-111" charset="0"/>
            </a:endParaRPr>
          </a:p>
          <a:p>
            <a:pPr indent="6350">
              <a:buFont typeface="Arial" pitchFamily="-111" charset="0"/>
              <a:buChar char="•"/>
            </a:pPr>
            <a:r>
              <a:rPr lang="en-US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 The </a:t>
            </a:r>
            <a:r>
              <a:rPr lang="en-US" dirty="0" smtClean="0">
                <a:latin typeface="Candara" pitchFamily="-111" charset="0"/>
                <a:ea typeface="Candara" pitchFamily="-111" charset="0"/>
                <a:cs typeface="Candara" pitchFamily="-111" charset="0"/>
              </a:rPr>
              <a:t>e- pair </a:t>
            </a:r>
            <a:r>
              <a:rPr lang="en-US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of π bonds are </a:t>
            </a:r>
            <a:r>
              <a:rPr lang="en-US" b="1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further from the nucleus </a:t>
            </a:r>
            <a:r>
              <a:rPr lang="en-US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than e- pairs of </a:t>
            </a:r>
            <a:r>
              <a:rPr lang="en-US" dirty="0" err="1">
                <a:latin typeface="Candara" pitchFamily="-111" charset="0"/>
                <a:ea typeface="Candara" pitchFamily="-111" charset="0"/>
                <a:cs typeface="Candara" pitchFamily="-111" charset="0"/>
              </a:rPr>
              <a:t>σ</a:t>
            </a:r>
            <a:r>
              <a:rPr lang="en-US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 bonds.</a:t>
            </a:r>
          </a:p>
          <a:p>
            <a:pPr indent="6350">
              <a:buFont typeface="Arial" pitchFamily="-111" charset="0"/>
              <a:buChar char="•"/>
            </a:pPr>
            <a:endParaRPr lang="en-US" sz="800" dirty="0">
              <a:latin typeface="Candara" pitchFamily="-111" charset="0"/>
              <a:ea typeface="Candara" pitchFamily="-111" charset="0"/>
              <a:cs typeface="Candara" pitchFamily="-111" charset="0"/>
            </a:endParaRPr>
          </a:p>
          <a:p>
            <a:pPr indent="6350">
              <a:buFont typeface="Arial" pitchFamily="-111" charset="0"/>
              <a:buChar char="•"/>
            </a:pPr>
            <a:r>
              <a:rPr lang="en-US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 Therefore, π bonds are </a:t>
            </a:r>
            <a:r>
              <a:rPr lang="en-US" b="1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more reactive </a:t>
            </a:r>
            <a:r>
              <a:rPr lang="en-US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(vulnerable to attach) than </a:t>
            </a:r>
            <a:r>
              <a:rPr lang="en-US" dirty="0" err="1">
                <a:latin typeface="Candara" pitchFamily="-111" charset="0"/>
                <a:ea typeface="Candara" pitchFamily="-111" charset="0"/>
                <a:cs typeface="Candara" pitchFamily="-111" charset="0"/>
              </a:rPr>
              <a:t>σ</a:t>
            </a:r>
            <a:r>
              <a:rPr lang="en-US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 bonds.</a:t>
            </a:r>
          </a:p>
          <a:p>
            <a:pPr indent="6350">
              <a:buFont typeface="Arial" pitchFamily="-111" charset="0"/>
              <a:buChar char="•"/>
            </a:pPr>
            <a:endParaRPr lang="en-US" sz="800" dirty="0">
              <a:latin typeface="Candara" pitchFamily="-111" charset="0"/>
              <a:ea typeface="Candara" pitchFamily="-111" charset="0"/>
              <a:cs typeface="Candara" pitchFamily="-111" charset="0"/>
            </a:endParaRPr>
          </a:p>
          <a:p>
            <a:pPr indent="6350">
              <a:buFont typeface="Arial" pitchFamily="-111" charset="0"/>
              <a:buChar char="•"/>
            </a:pPr>
            <a:r>
              <a:rPr lang="en-US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 Free </a:t>
            </a:r>
            <a:r>
              <a:rPr lang="en-US" b="1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electron pairs &amp; radicals </a:t>
            </a:r>
            <a:r>
              <a:rPr lang="en-US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affect polarity &amp; reactivity</a:t>
            </a:r>
          </a:p>
          <a:p>
            <a:pPr indent="6350">
              <a:buFont typeface="Arial" charset="0"/>
              <a:buChar char="•"/>
            </a:pPr>
            <a:endParaRPr lang="en-US" dirty="0"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542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Macintosh PowerPoint</Application>
  <PresentationFormat>On-screen Show (4:3)</PresentationFormat>
  <Paragraphs>102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2018-01-14T20:49:51Z</dcterms:created>
  <dcterms:modified xsi:type="dcterms:W3CDTF">2018-01-14T20:50:23Z</dcterms:modified>
</cp:coreProperties>
</file>