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1AC92-2D2B-A747-A73C-8ADB05008C3F}" type="datetimeFigureOut">
              <a:rPr lang="en-US" smtClean="0"/>
              <a:t>2/17/17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B73DE-0840-DD41-A8E8-045D1E089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29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71B94-EEAB-9D49-8AF8-DF91A5550F9D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2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AC522-B535-C743-8C5F-AAE572886059}" type="slidenum">
              <a:rPr lang="en-US"/>
              <a:pPr/>
              <a:t>3</a:t>
            </a:fld>
            <a:endParaRPr lang="en-US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AC522-B535-C743-8C5F-AAE572886059}" type="slidenum">
              <a:rPr lang="en-US"/>
              <a:pPr/>
              <a:t>4</a:t>
            </a:fld>
            <a:endParaRPr lang="en-US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69464B-21D9-0741-A73C-B64BAEA7F97C}" type="slidenum">
              <a:rPr lang="en-US"/>
              <a:pPr/>
              <a:t>5</a:t>
            </a:fld>
            <a:endParaRPr lang="en-US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C1024-6F41-B746-A563-1FCD1EF21F6F}" type="slidenum">
              <a:rPr lang="en-US"/>
              <a:pPr/>
              <a:t>6</a:t>
            </a:fld>
            <a:endParaRPr lang="en-US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C1024-6F41-B746-A563-1FCD1EF21F6F}" type="slidenum">
              <a:rPr lang="en-US"/>
              <a:pPr/>
              <a:t>7</a:t>
            </a:fld>
            <a:endParaRPr lang="en-US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5807-5AAB-2D42-8D8C-984C3B0AA33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3AE-B88C-B24D-9137-13058928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3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5807-5AAB-2D42-8D8C-984C3B0AA33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3AE-B88C-B24D-9137-13058928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2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5807-5AAB-2D42-8D8C-984C3B0AA33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3AE-B88C-B24D-9137-13058928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1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5807-5AAB-2D42-8D8C-984C3B0AA33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3AE-B88C-B24D-9137-13058928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3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5807-5AAB-2D42-8D8C-984C3B0AA33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3AE-B88C-B24D-9137-13058928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3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5807-5AAB-2D42-8D8C-984C3B0AA33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3AE-B88C-B24D-9137-13058928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1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5807-5AAB-2D42-8D8C-984C3B0AA33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3AE-B88C-B24D-9137-13058928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1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5807-5AAB-2D42-8D8C-984C3B0AA33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3AE-B88C-B24D-9137-13058928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5807-5AAB-2D42-8D8C-984C3B0AA33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3AE-B88C-B24D-9137-13058928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4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5807-5AAB-2D42-8D8C-984C3B0AA33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3AE-B88C-B24D-9137-13058928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1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5807-5AAB-2D42-8D8C-984C3B0AA33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013AE-B88C-B24D-9137-13058928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2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F5807-5AAB-2D42-8D8C-984C3B0AA332}" type="datetimeFigureOut">
              <a:rPr lang="en-US" smtClean="0"/>
              <a:t>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013AE-B88C-B24D-9137-130589288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5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25604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381000" y="778916"/>
            <a:ext cx="5891356" cy="606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latin typeface="Candara" charset="0"/>
                <a:ea typeface="Candara" charset="0"/>
                <a:cs typeface="Candara" charset="0"/>
              </a:rPr>
              <a:t>Topics</a:t>
            </a:r>
            <a:endParaRPr lang="en-US" sz="11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cs typeface="Candara"/>
              </a:rPr>
              <a:t> Drawing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cs typeface="Candara"/>
              </a:rPr>
              <a:t>molecular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cs typeface="Candara"/>
              </a:rPr>
              <a:t>structures</a:t>
            </a:r>
          </a:p>
          <a:p>
            <a:pPr algn="ctr">
              <a:defRPr/>
            </a:pPr>
            <a:endParaRPr lang="en-US" sz="800" b="1" dirty="0" smtClean="0">
              <a:solidFill>
                <a:srgbClr val="7F7F7F"/>
              </a:solidFill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7F7F7F"/>
                </a:solidFill>
                <a:cs typeface="Candara"/>
              </a:rPr>
              <a:t> </a:t>
            </a:r>
            <a:r>
              <a:rPr lang="en-US" sz="2000" dirty="0" smtClean="0">
                <a:solidFill>
                  <a:srgbClr val="7F7F7F"/>
                </a:solidFill>
                <a:cs typeface="Candara"/>
              </a:rPr>
              <a:t>Arrow formalism &amp;  </a:t>
            </a:r>
            <a:r>
              <a:rPr lang="en-US" sz="2000" dirty="0">
                <a:solidFill>
                  <a:srgbClr val="7F7F7F"/>
                </a:solidFill>
                <a:cs typeface="Candara"/>
              </a:rPr>
              <a:t>m</a:t>
            </a:r>
            <a:r>
              <a:rPr lang="en-US" sz="2000" dirty="0" smtClean="0">
                <a:solidFill>
                  <a:srgbClr val="7F7F7F"/>
                </a:solidFill>
                <a:cs typeface="Candara"/>
              </a:rPr>
              <a:t>olecular framework</a:t>
            </a:r>
          </a:p>
          <a:p>
            <a:pPr marL="685800" lvl="1" indent="-228600" algn="ctr">
              <a:buFont typeface="+mj-lt"/>
              <a:buAutoNum type="arabicPeriod"/>
              <a:defRPr/>
            </a:pPr>
            <a:endParaRPr lang="en-US" sz="800" dirty="0">
              <a:solidFill>
                <a:srgbClr val="7F7F7F"/>
              </a:solidFill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7F7F7F"/>
                </a:solidFill>
                <a:cs typeface="Candara"/>
              </a:rPr>
              <a:t> Introduction to alkanes</a:t>
            </a:r>
          </a:p>
          <a:p>
            <a:pPr marL="228600" indent="-228600" algn="ctr">
              <a:buFont typeface="+mj-lt"/>
              <a:buAutoNum type="arabicPeriod"/>
              <a:defRPr/>
            </a:pPr>
            <a:endParaRPr lang="en-US" sz="800" b="1" dirty="0" smtClean="0">
              <a:solidFill>
                <a:srgbClr val="0000FF"/>
              </a:solidFill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b="1" dirty="0">
                <a:solidFill>
                  <a:srgbClr val="0000FF"/>
                </a:solidFill>
                <a:cs typeface="Candara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cs typeface="Candara"/>
              </a:rPr>
              <a:t>Isomers</a:t>
            </a:r>
          </a:p>
          <a:p>
            <a:pPr marL="228600" indent="-228600" algn="ctr">
              <a:buFont typeface="+mj-lt"/>
              <a:buAutoNum type="arabicPeriod"/>
              <a:defRPr/>
            </a:pPr>
            <a:endParaRPr lang="en-US" sz="8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>
                <a:cs typeface="Candara"/>
              </a:rPr>
              <a:t> </a:t>
            </a:r>
            <a:r>
              <a:rPr lang="en-US" sz="2000" dirty="0" smtClean="0">
                <a:cs typeface="Candara"/>
              </a:rPr>
              <a:t>IUPAC naming of alkanes</a:t>
            </a:r>
          </a:p>
          <a:p>
            <a:pPr marL="228600" indent="-228600" algn="ctr">
              <a:buFont typeface="+mj-lt"/>
              <a:buAutoNum type="arabicPeriod"/>
              <a:defRPr/>
            </a:pPr>
            <a:endParaRPr lang="en-US" sz="8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>
                <a:cs typeface="Candara"/>
              </a:rPr>
              <a:t> </a:t>
            </a:r>
            <a:r>
              <a:rPr lang="en-US" sz="2000" dirty="0" smtClean="0">
                <a:cs typeface="Candara"/>
              </a:rPr>
              <a:t>Alkyl halides &amp; cycloalkanes</a:t>
            </a:r>
          </a:p>
          <a:p>
            <a:pPr marL="228600" indent="-228600" algn="ctr">
              <a:buFont typeface="+mj-lt"/>
              <a:buAutoNum type="arabicPeriod"/>
              <a:defRPr/>
            </a:pPr>
            <a:endParaRPr lang="en-US" sz="8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 smtClean="0">
                <a:cs typeface="Candara"/>
              </a:rPr>
              <a:t> Functional groups: where the action is</a:t>
            </a:r>
          </a:p>
          <a:p>
            <a:pPr marL="228600" indent="-228600" algn="ctr">
              <a:buFont typeface="+mj-lt"/>
              <a:buAutoNum type="arabicPeriod"/>
              <a:defRPr/>
            </a:pPr>
            <a:endParaRPr lang="en-US" sz="8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 smtClean="0">
                <a:cs typeface="Candara"/>
              </a:rPr>
              <a:t> Alkenes: hydrocarbons with </a:t>
            </a:r>
            <a:r>
              <a:rPr lang="en-US" sz="2000" u="sng" dirty="0" smtClean="0">
                <a:cs typeface="Candara"/>
              </a:rPr>
              <a:t>&gt;</a:t>
            </a:r>
            <a:r>
              <a:rPr lang="en-US" sz="2000" dirty="0" smtClean="0">
                <a:cs typeface="Candara"/>
              </a:rPr>
              <a:t> one double bond</a:t>
            </a:r>
          </a:p>
          <a:p>
            <a:pPr marL="228600" indent="-228600" algn="ctr">
              <a:buFont typeface="+mj-lt"/>
              <a:buAutoNum type="arabicPeriod"/>
              <a:defRPr/>
            </a:pPr>
            <a:endParaRPr lang="en-US" sz="8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 smtClean="0">
                <a:cs typeface="Candara"/>
              </a:rPr>
              <a:t> Alkynes: hydrocarbons with </a:t>
            </a:r>
            <a:r>
              <a:rPr lang="en-US" sz="2000" u="sng" dirty="0" smtClean="0">
                <a:cs typeface="Candara"/>
              </a:rPr>
              <a:t>&gt;</a:t>
            </a:r>
            <a:r>
              <a:rPr lang="en-US" sz="2000" dirty="0" smtClean="0">
                <a:cs typeface="Candara"/>
              </a:rPr>
              <a:t> one triple bond</a:t>
            </a:r>
          </a:p>
          <a:p>
            <a:pPr marL="685800" lvl="1" indent="-228600" algn="ctr">
              <a:buFont typeface="+mj-lt"/>
              <a:buAutoNum type="arabicPeriod"/>
              <a:defRPr/>
            </a:pPr>
            <a:endParaRPr lang="en-US" sz="8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/>
              <a:defRPr/>
            </a:pPr>
            <a:r>
              <a:rPr lang="en-US" sz="2000" dirty="0" smtClean="0">
                <a:cs typeface="Candara"/>
              </a:rPr>
              <a:t> Alkene isomers: who’s across that double bond?</a:t>
            </a:r>
          </a:p>
          <a:p>
            <a:pPr algn="ctr">
              <a:defRPr/>
            </a:pPr>
            <a:r>
              <a:rPr lang="en-US" sz="800" dirty="0">
                <a:cs typeface="Candara"/>
              </a:rPr>
              <a:t> </a:t>
            </a:r>
            <a:endParaRPr lang="en-US" sz="8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 startAt="11"/>
              <a:defRPr/>
            </a:pPr>
            <a:r>
              <a:rPr lang="en-US" sz="2000" dirty="0" smtClean="0">
                <a:cs typeface="Candara"/>
              </a:rPr>
              <a:t> </a:t>
            </a:r>
            <a:r>
              <a:rPr lang="en-US" sz="2000" dirty="0" err="1" smtClean="0">
                <a:cs typeface="Candara"/>
              </a:rPr>
              <a:t>Arenes</a:t>
            </a:r>
            <a:endParaRPr lang="en-US" sz="2000" dirty="0" smtClean="0">
              <a:cs typeface="Candara"/>
            </a:endParaRPr>
          </a:p>
          <a:p>
            <a:pPr marL="228600" indent="-228600" algn="ctr">
              <a:buFont typeface="+mj-lt"/>
              <a:buAutoNum type="arabicPeriod" startAt="11"/>
              <a:defRPr/>
            </a:pPr>
            <a:endParaRPr lang="en-US" sz="8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 startAt="11"/>
              <a:defRPr/>
            </a:pPr>
            <a:r>
              <a:rPr lang="en-US" sz="2000" dirty="0">
                <a:cs typeface="Candara"/>
              </a:rPr>
              <a:t> </a:t>
            </a:r>
            <a:r>
              <a:rPr lang="en-US" sz="2000" dirty="0" err="1" smtClean="0">
                <a:cs typeface="Candara"/>
              </a:rPr>
              <a:t>Organohalogens</a:t>
            </a:r>
            <a:endParaRPr lang="en-US" sz="2000" dirty="0">
              <a:cs typeface="Candara"/>
            </a:endParaRPr>
          </a:p>
          <a:p>
            <a:pPr marL="228600" indent="-228600" algn="ctr">
              <a:buFont typeface="+mj-lt"/>
              <a:buAutoNum type="arabicPeriod" startAt="11"/>
              <a:defRPr/>
            </a:pPr>
            <a:endParaRPr lang="en-US" sz="800" dirty="0" smtClean="0">
              <a:cs typeface="Candara"/>
            </a:endParaRPr>
          </a:p>
          <a:p>
            <a:pPr marL="457200" indent="-457200" algn="ctr">
              <a:buFont typeface="+mj-lt"/>
              <a:buAutoNum type="arabicPeriod" startAt="11"/>
              <a:defRPr/>
            </a:pPr>
            <a:r>
              <a:rPr lang="en-US" sz="2000" dirty="0" smtClean="0">
                <a:cs typeface="Candara"/>
              </a:rPr>
              <a:t> Using molecular formulas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48400" y="5616714"/>
            <a:ext cx="2603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ndara"/>
                <a:cs typeface="Candara"/>
              </a:rPr>
              <a:t>Daley &amp; Daley, Chapter 2</a:t>
            </a:r>
          </a:p>
          <a:p>
            <a:pPr algn="ctr"/>
            <a:r>
              <a:rPr lang="en-US" b="1" i="1" dirty="0" smtClean="0">
                <a:latin typeface="Candara"/>
                <a:cs typeface="Candara"/>
              </a:rPr>
              <a:t>Organic Nomenclature</a:t>
            </a:r>
            <a:br>
              <a:rPr lang="en-US" b="1" i="1" dirty="0" smtClean="0">
                <a:latin typeface="Candara"/>
                <a:cs typeface="Candara"/>
              </a:rPr>
            </a:br>
            <a:r>
              <a:rPr lang="en-US" b="1" i="1" dirty="0" smtClean="0">
                <a:latin typeface="Candara"/>
                <a:cs typeface="Candara"/>
              </a:rPr>
              <a:t>&amp; Functional Groups</a:t>
            </a:r>
            <a:endParaRPr lang="en-US" b="1" i="1" dirty="0">
              <a:latin typeface="Candara"/>
              <a:cs typeface="Candara"/>
            </a:endParaRPr>
          </a:p>
        </p:txBody>
      </p:sp>
      <p:sp>
        <p:nvSpPr>
          <p:cNvPr id="25602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620000" cy="523220"/>
          </a:xfrm>
          <a:prstGeom prst="rect">
            <a:avLst/>
          </a:prstGeom>
          <a:solidFill>
            <a:srgbClr val="FFFFFF">
              <a:alpha val="75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 2: Simple structures, functional </a:t>
            </a:r>
            <a:r>
              <a:rPr lang="en-US" sz="2800" b="1" dirty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g</a:t>
            </a:r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roups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pic>
        <p:nvPicPr>
          <p:cNvPr id="12" name="Picture 11" descr="Molecular-electrostatic-potential-map-MEP-for-meropenem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053837" y="2480563"/>
            <a:ext cx="3352800" cy="2201673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97384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838200" y="2935796"/>
            <a:ext cx="7467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Isomers</a:t>
            </a:r>
            <a:endParaRPr lang="en-US" sz="3600" i="1" dirty="0">
              <a:solidFill>
                <a:srgbClr val="000000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434193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27"/>
          <p:cNvSpPr txBox="1">
            <a:spLocks noChangeArrowheads="1"/>
          </p:cNvSpPr>
          <p:nvPr/>
        </p:nvSpPr>
        <p:spPr bwMode="auto">
          <a:xfrm>
            <a:off x="4381500" y="968514"/>
            <a:ext cx="26289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</a:rPr>
              <a:t>Same formula</a:t>
            </a:r>
          </a:p>
          <a:p>
            <a:r>
              <a:rPr lang="en-US" sz="2000" i="1" dirty="0" smtClean="0">
                <a:solidFill>
                  <a:srgbClr val="0000FF"/>
                </a:solidFill>
              </a:rPr>
              <a:t>Different in some way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</a:endParaRPr>
          </a:p>
        </p:txBody>
      </p:sp>
      <p:pic>
        <p:nvPicPr>
          <p:cNvPr id="17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Types of isomers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08900" y="6355476"/>
            <a:ext cx="1241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ndara"/>
                <a:cs typeface="Candara"/>
              </a:rPr>
              <a:t>Karty</a:t>
            </a:r>
            <a:r>
              <a:rPr lang="en-US" dirty="0" smtClean="0">
                <a:latin typeface="Candara"/>
                <a:cs typeface="Candara"/>
              </a:rPr>
              <a:t> p.177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3898900" y="1028700"/>
            <a:ext cx="482600" cy="647700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3619501" y="1625600"/>
            <a:ext cx="1054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/>
              <a:t>i</a:t>
            </a:r>
            <a:r>
              <a:rPr lang="en-US" sz="2000" b="1" dirty="0" smtClean="0"/>
              <a:t>somers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4038600" y="2051110"/>
            <a:ext cx="228600" cy="32379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6200000">
            <a:off x="4030648" y="973152"/>
            <a:ext cx="228600" cy="2803495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2616200" y="2273299"/>
            <a:ext cx="482600" cy="647700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5194300" y="2260599"/>
            <a:ext cx="482600" cy="647700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3090861" y="2149445"/>
            <a:ext cx="26289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</a:rPr>
              <a:t>Same connectivity?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5648296" y="2530445"/>
            <a:ext cx="549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</a:rPr>
              <a:t>yes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2257422" y="2562255"/>
            <a:ext cx="549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</a:rPr>
              <a:t>no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1181100" y="2879874"/>
            <a:ext cx="332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constitutional </a:t>
            </a:r>
            <a:r>
              <a:rPr lang="en-US" sz="2000" b="1" dirty="0" smtClean="0"/>
              <a:t>isomers</a:t>
            </a:r>
            <a:endParaRPr lang="en-US" sz="2000" b="1" dirty="0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4610101" y="2860764"/>
            <a:ext cx="332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/>
              <a:t>stereoisomers</a:t>
            </a:r>
            <a:endParaRPr lang="en-US" sz="2000" b="1" dirty="0"/>
          </a:p>
        </p:txBody>
      </p:sp>
      <p:sp>
        <p:nvSpPr>
          <p:cNvPr id="29" name="Rectangle 28"/>
          <p:cNvSpPr/>
          <p:nvPr/>
        </p:nvSpPr>
        <p:spPr>
          <a:xfrm>
            <a:off x="5318096" y="3225919"/>
            <a:ext cx="228600" cy="32379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16200000">
            <a:off x="5306475" y="1769590"/>
            <a:ext cx="228602" cy="3788835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6959590" y="3549709"/>
            <a:ext cx="482600" cy="647700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3406735" y="3549709"/>
            <a:ext cx="482600" cy="647700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3758101" y="3425853"/>
            <a:ext cx="36671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</a:rPr>
              <a:t>Different single bond rotation?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7315194" y="3854517"/>
            <a:ext cx="549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</a:rPr>
              <a:t>yes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3064937" y="3874586"/>
            <a:ext cx="549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</a:rPr>
              <a:t>no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6258032" y="4172008"/>
            <a:ext cx="18784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smtClean="0"/>
              <a:t>conformational</a:t>
            </a:r>
            <a:br>
              <a:rPr lang="en-US" sz="2000" b="1" dirty="0" smtClean="0"/>
            </a:br>
            <a:r>
              <a:rPr lang="en-US" sz="2000" b="1" dirty="0" smtClean="0"/>
              <a:t>isomers</a:t>
            </a:r>
            <a:endParaRPr lang="en-US" sz="2000" b="1" dirty="0"/>
          </a:p>
        </p:txBody>
      </p: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2708812" y="4163541"/>
            <a:ext cx="18784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err="1" smtClean="0"/>
              <a:t>configurational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isomers</a:t>
            </a:r>
            <a:endParaRPr lang="en-US" sz="2000" b="1" dirty="0"/>
          </a:p>
        </p:txBody>
      </p:sp>
      <p:sp>
        <p:nvSpPr>
          <p:cNvPr id="38" name="Rectangle 37"/>
          <p:cNvSpPr/>
          <p:nvPr/>
        </p:nvSpPr>
        <p:spPr>
          <a:xfrm>
            <a:off x="3529501" y="4879894"/>
            <a:ext cx="228600" cy="32379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16200000">
            <a:off x="3496737" y="4167773"/>
            <a:ext cx="228602" cy="2277532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2772302" y="5068384"/>
            <a:ext cx="36671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chemeClr val="bg1"/>
                </a:solidFill>
              </a:rPr>
              <a:t>mirror images?</a:t>
            </a: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41" name="Down Arrow 40"/>
          <p:cNvSpPr/>
          <p:nvPr/>
        </p:nvSpPr>
        <p:spPr>
          <a:xfrm>
            <a:off x="2324100" y="5192237"/>
            <a:ext cx="482600" cy="647700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wn Arrow 41"/>
          <p:cNvSpPr/>
          <p:nvPr/>
        </p:nvSpPr>
        <p:spPr>
          <a:xfrm>
            <a:off x="4432301" y="5192237"/>
            <a:ext cx="482600" cy="647700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2045756" y="5538278"/>
            <a:ext cx="549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</a:rPr>
              <a:t>no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4768818" y="5526647"/>
            <a:ext cx="5492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</a:rPr>
              <a:t>yes</a:t>
            </a:r>
            <a:endParaRPr lang="en-US" sz="2000" i="1" dirty="0">
              <a:solidFill>
                <a:srgbClr val="0000FF"/>
              </a:solidFill>
            </a:endParaRPr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1629907" y="5802916"/>
            <a:ext cx="18784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err="1" smtClean="0"/>
              <a:t>diastereomers</a:t>
            </a:r>
            <a:endParaRPr lang="en-US" sz="2000" b="1" dirty="0"/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3734383" y="5803007"/>
            <a:ext cx="18784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smtClean="0"/>
              <a:t>enantiomers</a:t>
            </a:r>
            <a:endParaRPr lang="en-US" sz="2000" b="1" dirty="0"/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1493182" y="6103334"/>
            <a:ext cx="20811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smtClean="0"/>
              <a:t>&amp; </a:t>
            </a:r>
            <a:r>
              <a:rPr lang="en-US" sz="2000" b="1" dirty="0" err="1" smtClean="0"/>
              <a:t>cis</a:t>
            </a:r>
            <a:r>
              <a:rPr lang="en-US" sz="2000" b="1" dirty="0" smtClean="0"/>
              <a:t>-trans or E-Z</a:t>
            </a:r>
            <a:endParaRPr lang="en-US" sz="20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1181100" y="2562255"/>
            <a:ext cx="2717800" cy="863598"/>
          </a:xfrm>
          <a:prstGeom prst="roundRect">
            <a:avLst/>
          </a:prstGeom>
          <a:noFill/>
          <a:ln>
            <a:solidFill>
              <a:srgbClr val="0000FF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19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27"/>
          <p:cNvSpPr txBox="1">
            <a:spLocks noChangeArrowheads="1"/>
          </p:cNvSpPr>
          <p:nvPr/>
        </p:nvSpPr>
        <p:spPr bwMode="auto">
          <a:xfrm>
            <a:off x="380999" y="828675"/>
            <a:ext cx="773844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i="1" dirty="0" smtClean="0"/>
              <a:t>Constitutional or structural isomers: </a:t>
            </a:r>
            <a:r>
              <a:rPr lang="en-US" sz="2000" dirty="0"/>
              <a:t>m</a:t>
            </a:r>
            <a:r>
              <a:rPr lang="en-US" sz="2000" dirty="0" smtClean="0"/>
              <a:t>olecules </a:t>
            </a:r>
            <a:r>
              <a:rPr lang="en-US" sz="2000" dirty="0"/>
              <a:t>that have the same </a:t>
            </a:r>
            <a:r>
              <a:rPr lang="en-US" sz="2000" u="sng" dirty="0"/>
              <a:t>types</a:t>
            </a:r>
            <a:r>
              <a:rPr lang="en-US" sz="2000" dirty="0"/>
              <a:t> &amp; </a:t>
            </a:r>
            <a:r>
              <a:rPr lang="en-US" sz="2000" i="1" u="sng" dirty="0"/>
              <a:t>numbers</a:t>
            </a:r>
            <a:r>
              <a:rPr lang="en-US" sz="2000" dirty="0"/>
              <a:t> of atoms</a:t>
            </a:r>
            <a:r>
              <a:rPr lang="en-US" sz="2000" dirty="0" smtClean="0"/>
              <a:t>, but </a:t>
            </a:r>
            <a:r>
              <a:rPr lang="en-US" sz="2000" dirty="0"/>
              <a:t>with different arrangement, bonding or connectivity.</a:t>
            </a:r>
          </a:p>
        </p:txBody>
      </p:sp>
      <p:sp>
        <p:nvSpPr>
          <p:cNvPr id="140292" name="Text Box 28"/>
          <p:cNvSpPr txBox="1">
            <a:spLocks noChangeArrowheads="1"/>
          </p:cNvSpPr>
          <p:nvPr/>
        </p:nvSpPr>
        <p:spPr bwMode="auto">
          <a:xfrm>
            <a:off x="609600" y="1745403"/>
            <a:ext cx="387798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molecular formulas </a:t>
            </a:r>
            <a:r>
              <a:rPr lang="en-US" sz="2000" dirty="0" smtClean="0"/>
              <a:t>are </a:t>
            </a:r>
            <a:r>
              <a:rPr lang="en-US" sz="2000" dirty="0"/>
              <a:t>identical</a:t>
            </a:r>
          </a:p>
          <a:p>
            <a:pPr>
              <a:buFontTx/>
              <a:buChar char="•"/>
            </a:pPr>
            <a:r>
              <a:rPr lang="en-US" sz="2000" dirty="0"/>
              <a:t> structures are distinct</a:t>
            </a:r>
          </a:p>
          <a:p>
            <a:pPr>
              <a:buFontTx/>
              <a:buChar char="•"/>
            </a:pPr>
            <a:r>
              <a:rPr lang="en-US" sz="2000" dirty="0"/>
              <a:t> physical properties differ</a:t>
            </a:r>
          </a:p>
        </p:txBody>
      </p:sp>
      <p:sp>
        <p:nvSpPr>
          <p:cNvPr id="140294" name="Line 30"/>
          <p:cNvSpPr>
            <a:spLocks noChangeShapeType="1"/>
          </p:cNvSpPr>
          <p:nvPr/>
        </p:nvSpPr>
        <p:spPr bwMode="auto">
          <a:xfrm>
            <a:off x="457200" y="2799115"/>
            <a:ext cx="8001000" cy="0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295" name="Text Box 31"/>
          <p:cNvSpPr txBox="1">
            <a:spLocks noChangeArrowheads="1"/>
          </p:cNvSpPr>
          <p:nvPr/>
        </p:nvSpPr>
        <p:spPr bwMode="auto">
          <a:xfrm>
            <a:off x="288925" y="2897540"/>
            <a:ext cx="8643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C4H8?</a:t>
            </a:r>
            <a:endParaRPr lang="en-US" sz="2000" dirty="0"/>
          </a:p>
        </p:txBody>
      </p:sp>
      <p:sp>
        <p:nvSpPr>
          <p:cNvPr id="140296" name="Text Box 32"/>
          <p:cNvSpPr txBox="1">
            <a:spLocks noChangeArrowheads="1"/>
          </p:cNvSpPr>
          <p:nvPr/>
        </p:nvSpPr>
        <p:spPr bwMode="auto">
          <a:xfrm>
            <a:off x="920750" y="3286125"/>
            <a:ext cx="184230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     H          H  H</a:t>
            </a:r>
          </a:p>
          <a:p>
            <a:r>
              <a:rPr lang="en-US" dirty="0">
                <a:solidFill>
                  <a:srgbClr val="0000FF"/>
                </a:solidFill>
              </a:rPr>
              <a:t>       |            |    |</a:t>
            </a:r>
          </a:p>
          <a:p>
            <a:r>
              <a:rPr lang="en-US" dirty="0">
                <a:solidFill>
                  <a:srgbClr val="0000FF"/>
                </a:solidFill>
              </a:rPr>
              <a:t>H - C = C - C - C - H</a:t>
            </a:r>
          </a:p>
          <a:p>
            <a:r>
              <a:rPr lang="en-US" dirty="0">
                <a:solidFill>
                  <a:srgbClr val="0000FF"/>
                </a:solidFill>
              </a:rPr>
              <a:t>              |     |    |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             H   H  H</a:t>
            </a:r>
          </a:p>
        </p:txBody>
      </p:sp>
      <p:sp>
        <p:nvSpPr>
          <p:cNvPr id="140297" name="Text Box 33"/>
          <p:cNvSpPr txBox="1">
            <a:spLocks noChangeArrowheads="1"/>
          </p:cNvSpPr>
          <p:nvPr/>
        </p:nvSpPr>
        <p:spPr bwMode="auto">
          <a:xfrm>
            <a:off x="928688" y="4940300"/>
            <a:ext cx="189235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     H          H   H</a:t>
            </a:r>
          </a:p>
          <a:p>
            <a:r>
              <a:rPr lang="en-US" dirty="0">
                <a:solidFill>
                  <a:srgbClr val="0000FF"/>
                </a:solidFill>
              </a:rPr>
              <a:t>       |            |     |</a:t>
            </a:r>
          </a:p>
          <a:p>
            <a:r>
              <a:rPr lang="en-US" dirty="0">
                <a:solidFill>
                  <a:srgbClr val="0000FF"/>
                </a:solidFill>
              </a:rPr>
              <a:t>H - C -  C = C - C - H</a:t>
            </a:r>
          </a:p>
          <a:p>
            <a:r>
              <a:rPr lang="en-US" dirty="0">
                <a:solidFill>
                  <a:srgbClr val="0000FF"/>
                </a:solidFill>
              </a:rPr>
              <a:t>       |      |           |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      H    H         H</a:t>
            </a:r>
          </a:p>
        </p:txBody>
      </p:sp>
      <p:sp>
        <p:nvSpPr>
          <p:cNvPr id="140298" name="Text Box 34"/>
          <p:cNvSpPr txBox="1">
            <a:spLocks noChangeArrowheads="1"/>
          </p:cNvSpPr>
          <p:nvPr/>
        </p:nvSpPr>
        <p:spPr bwMode="auto">
          <a:xfrm>
            <a:off x="3302000" y="3521075"/>
            <a:ext cx="1571351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              H   </a:t>
            </a:r>
            <a:r>
              <a:rPr lang="en-US" dirty="0" smtClean="0">
                <a:solidFill>
                  <a:srgbClr val="0000FF"/>
                </a:solidFill>
              </a:rPr>
              <a:t> H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	       \   / </a:t>
            </a:r>
          </a:p>
          <a:p>
            <a:r>
              <a:rPr lang="en-US" dirty="0">
                <a:solidFill>
                  <a:srgbClr val="0000FF"/>
                </a:solidFill>
              </a:rPr>
              <a:t>                   C - H</a:t>
            </a:r>
          </a:p>
          <a:p>
            <a:r>
              <a:rPr lang="en-US" dirty="0">
                <a:solidFill>
                  <a:srgbClr val="0000FF"/>
                </a:solidFill>
              </a:rPr>
              <a:t>                 /</a:t>
            </a:r>
          </a:p>
          <a:p>
            <a:r>
              <a:rPr lang="en-US" dirty="0">
                <a:solidFill>
                  <a:srgbClr val="0000FF"/>
                </a:solidFill>
              </a:rPr>
              <a:t>H - C =  C                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       |         \</a:t>
            </a:r>
          </a:p>
          <a:p>
            <a:r>
              <a:rPr lang="en-US" dirty="0">
                <a:solidFill>
                  <a:srgbClr val="0000FF"/>
                </a:solidFill>
              </a:rPr>
              <a:t>      H          C - H</a:t>
            </a:r>
          </a:p>
          <a:p>
            <a:r>
              <a:rPr lang="en-US" dirty="0">
                <a:solidFill>
                  <a:srgbClr val="0000FF"/>
                </a:solidFill>
              </a:rPr>
              <a:t>                 /   \ </a:t>
            </a:r>
          </a:p>
          <a:p>
            <a:r>
              <a:rPr lang="en-US" dirty="0">
                <a:solidFill>
                  <a:srgbClr val="0000FF"/>
                </a:solidFill>
              </a:rPr>
              <a:t>               H    H </a:t>
            </a:r>
          </a:p>
        </p:txBody>
      </p:sp>
      <p:sp>
        <p:nvSpPr>
          <p:cNvPr id="140299" name="Text Box 35"/>
          <p:cNvSpPr txBox="1">
            <a:spLocks noChangeArrowheads="1"/>
          </p:cNvSpPr>
          <p:nvPr/>
        </p:nvSpPr>
        <p:spPr bwMode="auto">
          <a:xfrm>
            <a:off x="5159375" y="3521075"/>
            <a:ext cx="148648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              H     H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	       \   </a:t>
            </a:r>
            <a:r>
              <a:rPr lang="en-US" dirty="0">
                <a:solidFill>
                  <a:srgbClr val="0000FF"/>
                </a:solidFill>
              </a:rPr>
              <a:t>/</a:t>
            </a:r>
          </a:p>
          <a:p>
            <a:r>
              <a:rPr lang="en-US" dirty="0">
                <a:solidFill>
                  <a:srgbClr val="0000FF"/>
                </a:solidFill>
              </a:rPr>
              <a:t>       H         C </a:t>
            </a:r>
          </a:p>
          <a:p>
            <a:r>
              <a:rPr lang="en-US" dirty="0">
                <a:solidFill>
                  <a:srgbClr val="0000FF"/>
                </a:solidFill>
              </a:rPr>
              <a:t>        |        /  |</a:t>
            </a:r>
          </a:p>
          <a:p>
            <a:r>
              <a:rPr lang="en-US" dirty="0">
                <a:solidFill>
                  <a:srgbClr val="0000FF"/>
                </a:solidFill>
              </a:rPr>
              <a:t>H -  C -  C    |            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        |     |  \  |</a:t>
            </a:r>
          </a:p>
          <a:p>
            <a:r>
              <a:rPr lang="en-US" dirty="0">
                <a:solidFill>
                  <a:srgbClr val="0000FF"/>
                </a:solidFill>
              </a:rPr>
              <a:t>       H   H   C </a:t>
            </a:r>
          </a:p>
          <a:p>
            <a:r>
              <a:rPr lang="en-US" dirty="0">
                <a:solidFill>
                  <a:srgbClr val="0000FF"/>
                </a:solidFill>
              </a:rPr>
              <a:t>                 /   \ </a:t>
            </a:r>
          </a:p>
          <a:p>
            <a:r>
              <a:rPr lang="en-US" dirty="0">
                <a:solidFill>
                  <a:srgbClr val="0000FF"/>
                </a:solidFill>
              </a:rPr>
              <a:t>               H    H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0300" name="Text Box 37"/>
          <p:cNvSpPr txBox="1">
            <a:spLocks noChangeArrowheads="1"/>
          </p:cNvSpPr>
          <p:nvPr/>
        </p:nvSpPr>
        <p:spPr bwMode="auto">
          <a:xfrm>
            <a:off x="7140575" y="3698875"/>
            <a:ext cx="127210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     H   H</a:t>
            </a:r>
          </a:p>
          <a:p>
            <a:r>
              <a:rPr lang="en-US" dirty="0">
                <a:solidFill>
                  <a:srgbClr val="0000FF"/>
                </a:solidFill>
              </a:rPr>
              <a:t>       |     |</a:t>
            </a:r>
          </a:p>
          <a:p>
            <a:r>
              <a:rPr lang="en-US" dirty="0">
                <a:solidFill>
                  <a:srgbClr val="0000FF"/>
                </a:solidFill>
              </a:rPr>
              <a:t>H - C -- C - H</a:t>
            </a:r>
          </a:p>
          <a:p>
            <a:r>
              <a:rPr lang="en-US" dirty="0">
                <a:solidFill>
                  <a:srgbClr val="0000FF"/>
                </a:solidFill>
              </a:rPr>
              <a:t>       |      |</a:t>
            </a:r>
          </a:p>
          <a:p>
            <a:r>
              <a:rPr lang="en-US" dirty="0">
                <a:solidFill>
                  <a:srgbClr val="0000FF"/>
                </a:solidFill>
              </a:rPr>
              <a:t>H - C -- C - H</a:t>
            </a:r>
          </a:p>
          <a:p>
            <a:r>
              <a:rPr lang="en-US" dirty="0">
                <a:solidFill>
                  <a:srgbClr val="0000FF"/>
                </a:solidFill>
              </a:rPr>
              <a:t>       |      |</a:t>
            </a:r>
          </a:p>
          <a:p>
            <a:r>
              <a:rPr lang="en-US" dirty="0">
                <a:solidFill>
                  <a:srgbClr val="0000FF"/>
                </a:solidFill>
              </a:rPr>
              <a:t>      H    H</a:t>
            </a:r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</a:endParaRPr>
          </a:p>
        </p:txBody>
      </p:sp>
      <p:pic>
        <p:nvPicPr>
          <p:cNvPr id="17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Isomers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25137" y="6388059"/>
            <a:ext cx="111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D&amp;D p.78</a:t>
            </a:r>
            <a:endParaRPr lang="en-US" dirty="0">
              <a:latin typeface="Candara"/>
              <a:cs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51775" y="1712690"/>
            <a:ext cx="3018788" cy="923330"/>
          </a:xfrm>
          <a:prstGeom prst="rect">
            <a:avLst/>
          </a:prstGeom>
          <a:noFill/>
          <a:ln>
            <a:solidFill>
              <a:srgbClr val="0000FF"/>
            </a:solidFill>
            <a:prstDash val="dot"/>
          </a:ln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00FF"/>
                </a:solidFill>
              </a:rPr>
              <a:t>Stereoisomers</a:t>
            </a:r>
            <a:r>
              <a:rPr lang="en-US" dirty="0" smtClean="0">
                <a:solidFill>
                  <a:srgbClr val="0000FF"/>
                </a:solidFill>
              </a:rPr>
              <a:t> are a different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&amp; distinct type of isomer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discussed later.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1103191" y="2900916"/>
            <a:ext cx="37958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(</a:t>
            </a:r>
            <a:r>
              <a:rPr lang="en-US" dirty="0">
                <a:solidFill>
                  <a:srgbClr val="0000FF"/>
                </a:solidFill>
              </a:rPr>
              <a:t>one C=C bond or one ring is needed)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8821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4" grpId="0" animBg="1"/>
      <p:bldP spid="140295" grpId="0"/>
      <p:bldP spid="140296" grpId="0"/>
      <p:bldP spid="140297" grpId="0"/>
      <p:bldP spid="140298" grpId="0"/>
      <p:bldP spid="140299" grpId="0"/>
      <p:bldP spid="140300" grpId="0"/>
      <p:bldP spid="2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07975" y="261938"/>
            <a:ext cx="58035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</a:rPr>
              <a:t>Isomers can be straight or branched.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381000" y="876300"/>
            <a:ext cx="65393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Draw a chain of the proper number of carbons &amp; then fill in </a:t>
            </a:r>
            <a:br>
              <a:rPr lang="en-US" sz="2000" dirty="0"/>
            </a:br>
            <a:r>
              <a:rPr lang="en-US" sz="2000" dirty="0"/>
              <a:t>     with Hs.</a:t>
            </a:r>
          </a:p>
          <a:p>
            <a:pPr>
              <a:buFontTx/>
              <a:buChar char="•"/>
            </a:pPr>
            <a:r>
              <a:rPr lang="en-US" sz="2000" dirty="0"/>
              <a:t> Chains can be</a:t>
            </a:r>
            <a:r>
              <a:rPr lang="en-US" sz="2000" dirty="0" smtClean="0"/>
              <a:t> ‘straight’ </a:t>
            </a:r>
            <a:r>
              <a:rPr lang="en-US" sz="2000" dirty="0"/>
              <a:t>or branched.</a:t>
            </a: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609600" y="1930400"/>
            <a:ext cx="27366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Make isomers of C5H12:</a:t>
            </a:r>
          </a:p>
        </p:txBody>
      </p:sp>
      <p:sp>
        <p:nvSpPr>
          <p:cNvPr id="144389" name="Text Box 14"/>
          <p:cNvSpPr txBox="1">
            <a:spLocks noChangeArrowheads="1"/>
          </p:cNvSpPr>
          <p:nvPr/>
        </p:nvSpPr>
        <p:spPr bwMode="auto">
          <a:xfrm>
            <a:off x="822325" y="2403475"/>
            <a:ext cx="29769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 - C - C - C - C    straight chain</a:t>
            </a:r>
          </a:p>
        </p:txBody>
      </p:sp>
      <p:sp>
        <p:nvSpPr>
          <p:cNvPr id="144390" name="Text Box 15"/>
          <p:cNvSpPr txBox="1">
            <a:spLocks noChangeArrowheads="1"/>
          </p:cNvSpPr>
          <p:nvPr/>
        </p:nvSpPr>
        <p:spPr bwMode="auto">
          <a:xfrm>
            <a:off x="823913" y="3057525"/>
            <a:ext cx="162545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C - C - C 	same</a:t>
            </a:r>
          </a:p>
          <a:p>
            <a:r>
              <a:rPr lang="en-US">
                <a:solidFill>
                  <a:srgbClr val="0000FF"/>
                </a:solidFill>
              </a:rPr>
              <a:t> |</a:t>
            </a:r>
          </a:p>
          <a:p>
            <a:r>
              <a:rPr lang="en-US">
                <a:solidFill>
                  <a:srgbClr val="0000FF"/>
                </a:solidFill>
              </a:rPr>
              <a:t>C</a:t>
            </a:r>
          </a:p>
          <a:p>
            <a:r>
              <a:rPr lang="en-US">
                <a:solidFill>
                  <a:srgbClr val="0000FF"/>
                </a:solidFill>
              </a:rPr>
              <a:t> |</a:t>
            </a:r>
          </a:p>
          <a:p>
            <a:r>
              <a:rPr lang="en-US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144391" name="Text Box 16"/>
          <p:cNvSpPr txBox="1">
            <a:spLocks noChangeArrowheads="1"/>
          </p:cNvSpPr>
          <p:nvPr/>
        </p:nvSpPr>
        <p:spPr bwMode="auto">
          <a:xfrm>
            <a:off x="685800" y="4460875"/>
            <a:ext cx="285772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    C</a:t>
            </a:r>
          </a:p>
          <a:p>
            <a:r>
              <a:rPr lang="en-US">
                <a:solidFill>
                  <a:srgbClr val="0000FF"/>
                </a:solidFill>
              </a:rPr>
              <a:t>      |</a:t>
            </a:r>
          </a:p>
          <a:p>
            <a:r>
              <a:rPr lang="en-US">
                <a:solidFill>
                  <a:srgbClr val="0000FF"/>
                </a:solidFill>
              </a:rPr>
              <a:t>C - C - C - C    branched chain</a:t>
            </a:r>
          </a:p>
        </p:txBody>
      </p:sp>
      <p:sp>
        <p:nvSpPr>
          <p:cNvPr id="144392" name="Text Box 17"/>
          <p:cNvSpPr txBox="1">
            <a:spLocks noChangeArrowheads="1"/>
          </p:cNvSpPr>
          <p:nvPr/>
        </p:nvSpPr>
        <p:spPr bwMode="auto">
          <a:xfrm>
            <a:off x="685800" y="5464175"/>
            <a:ext cx="18842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          C</a:t>
            </a:r>
          </a:p>
          <a:p>
            <a:r>
              <a:rPr lang="en-US">
                <a:solidFill>
                  <a:srgbClr val="0000FF"/>
                </a:solidFill>
              </a:rPr>
              <a:t>            |</a:t>
            </a:r>
          </a:p>
          <a:p>
            <a:r>
              <a:rPr lang="en-US">
                <a:solidFill>
                  <a:srgbClr val="0000FF"/>
                </a:solidFill>
              </a:rPr>
              <a:t>C - C - C - C    same</a:t>
            </a:r>
          </a:p>
        </p:txBody>
      </p:sp>
      <p:sp>
        <p:nvSpPr>
          <p:cNvPr id="144393" name="Text Box 18"/>
          <p:cNvSpPr txBox="1">
            <a:spLocks noChangeArrowheads="1"/>
          </p:cNvSpPr>
          <p:nvPr/>
        </p:nvSpPr>
        <p:spPr bwMode="auto">
          <a:xfrm>
            <a:off x="2819400" y="3546475"/>
            <a:ext cx="156966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                 C</a:t>
            </a:r>
          </a:p>
          <a:p>
            <a:r>
              <a:rPr lang="en-US">
                <a:solidFill>
                  <a:srgbClr val="0000FF"/>
                </a:solidFill>
              </a:rPr>
              <a:t>                   |</a:t>
            </a:r>
          </a:p>
          <a:p>
            <a:r>
              <a:rPr lang="en-US">
                <a:solidFill>
                  <a:srgbClr val="0000FF"/>
                </a:solidFill>
              </a:rPr>
              <a:t>            C - C - C</a:t>
            </a:r>
          </a:p>
          <a:p>
            <a:r>
              <a:rPr lang="en-US">
                <a:solidFill>
                  <a:srgbClr val="0000FF"/>
                </a:solidFill>
              </a:rPr>
              <a:t>                   |</a:t>
            </a:r>
          </a:p>
          <a:p>
            <a:r>
              <a:rPr lang="en-US">
                <a:solidFill>
                  <a:srgbClr val="0000FF"/>
                </a:solidFill>
              </a:rPr>
              <a:t>cruciform C	</a:t>
            </a:r>
          </a:p>
        </p:txBody>
      </p:sp>
      <p:sp>
        <p:nvSpPr>
          <p:cNvPr id="144394" name="AutoShape 19"/>
          <p:cNvSpPr>
            <a:spLocks noChangeArrowheads="1"/>
          </p:cNvSpPr>
          <p:nvPr/>
        </p:nvSpPr>
        <p:spPr bwMode="auto">
          <a:xfrm rot="-2154983">
            <a:off x="2514600" y="2936875"/>
            <a:ext cx="914400" cy="4572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95" name="AutoShape 20"/>
          <p:cNvSpPr>
            <a:spLocks noChangeArrowheads="1"/>
          </p:cNvSpPr>
          <p:nvPr/>
        </p:nvSpPr>
        <p:spPr bwMode="auto">
          <a:xfrm rot="-4251771">
            <a:off x="2438400" y="5527675"/>
            <a:ext cx="914400" cy="4572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396" name="Text Box 21"/>
          <p:cNvSpPr txBox="1">
            <a:spLocks noChangeArrowheads="1"/>
          </p:cNvSpPr>
          <p:nvPr/>
        </p:nvSpPr>
        <p:spPr bwMode="auto">
          <a:xfrm>
            <a:off x="4495800" y="1828800"/>
            <a:ext cx="206908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     H   H  H   H  H</a:t>
            </a:r>
          </a:p>
          <a:p>
            <a:r>
              <a:rPr lang="en-US" dirty="0">
                <a:solidFill>
                  <a:srgbClr val="0000FF"/>
                </a:solidFill>
              </a:rPr>
              <a:t>       |     |    |     |    |</a:t>
            </a:r>
          </a:p>
          <a:p>
            <a:r>
              <a:rPr lang="en-US" dirty="0">
                <a:solidFill>
                  <a:srgbClr val="0000FF"/>
                </a:solidFill>
              </a:rPr>
              <a:t>H - C - C - C - C - C - H</a:t>
            </a:r>
          </a:p>
          <a:p>
            <a:r>
              <a:rPr lang="en-US" dirty="0">
                <a:solidFill>
                  <a:srgbClr val="0000FF"/>
                </a:solidFill>
              </a:rPr>
              <a:t>       |     |     |    |    |</a:t>
            </a:r>
          </a:p>
          <a:p>
            <a:r>
              <a:rPr lang="en-US" dirty="0">
                <a:solidFill>
                  <a:srgbClr val="0000FF"/>
                </a:solidFill>
              </a:rPr>
              <a:t>      H    H   H  H  H</a:t>
            </a:r>
          </a:p>
        </p:txBody>
      </p:sp>
      <p:sp>
        <p:nvSpPr>
          <p:cNvPr id="144397" name="Text Box 22"/>
          <p:cNvSpPr txBox="1">
            <a:spLocks noChangeArrowheads="1"/>
          </p:cNvSpPr>
          <p:nvPr/>
        </p:nvSpPr>
        <p:spPr bwMode="auto">
          <a:xfrm>
            <a:off x="4953000" y="4676775"/>
            <a:ext cx="178403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      H H H</a:t>
            </a:r>
          </a:p>
          <a:p>
            <a:r>
              <a:rPr lang="en-US" dirty="0">
                <a:solidFill>
                  <a:srgbClr val="0000FF"/>
                </a:solidFill>
              </a:rPr>
              <a:t>          \ | /</a:t>
            </a:r>
          </a:p>
          <a:p>
            <a:r>
              <a:rPr lang="en-US" dirty="0">
                <a:solidFill>
                  <a:srgbClr val="0000FF"/>
                </a:solidFill>
              </a:rPr>
              <a:t>      H   C   H  H</a:t>
            </a:r>
          </a:p>
          <a:p>
            <a:r>
              <a:rPr lang="en-US" dirty="0">
                <a:solidFill>
                  <a:srgbClr val="0000FF"/>
                </a:solidFill>
              </a:rPr>
              <a:t>       |    |     |    |</a:t>
            </a:r>
          </a:p>
          <a:p>
            <a:r>
              <a:rPr lang="en-US" dirty="0">
                <a:solidFill>
                  <a:srgbClr val="0000FF"/>
                </a:solidFill>
              </a:rPr>
              <a:t>H - C - C - C - C - H</a:t>
            </a:r>
          </a:p>
          <a:p>
            <a:r>
              <a:rPr lang="en-US" dirty="0">
                <a:solidFill>
                  <a:srgbClr val="0000FF"/>
                </a:solidFill>
              </a:rPr>
              <a:t>       |     |    |    |</a:t>
            </a:r>
          </a:p>
          <a:p>
            <a:r>
              <a:rPr lang="en-US" dirty="0">
                <a:solidFill>
                  <a:srgbClr val="0000FF"/>
                </a:solidFill>
              </a:rPr>
              <a:t>      H   H   H  H</a:t>
            </a:r>
          </a:p>
        </p:txBody>
      </p:sp>
      <p:sp>
        <p:nvSpPr>
          <p:cNvPr id="144398" name="Text Box 23"/>
          <p:cNvSpPr txBox="1">
            <a:spLocks noChangeArrowheads="1"/>
          </p:cNvSpPr>
          <p:nvPr/>
        </p:nvSpPr>
        <p:spPr bwMode="auto">
          <a:xfrm>
            <a:off x="7204075" y="2616200"/>
            <a:ext cx="1498991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     H  H  H</a:t>
            </a:r>
          </a:p>
          <a:p>
            <a:r>
              <a:rPr lang="en-US" dirty="0">
                <a:solidFill>
                  <a:srgbClr val="0000FF"/>
                </a:solidFill>
              </a:rPr>
              <a:t>          \ | /</a:t>
            </a:r>
          </a:p>
          <a:p>
            <a:r>
              <a:rPr lang="en-US" dirty="0">
                <a:solidFill>
                  <a:srgbClr val="0000FF"/>
                </a:solidFill>
              </a:rPr>
              <a:t>  H       C       H</a:t>
            </a:r>
          </a:p>
          <a:p>
            <a:r>
              <a:rPr lang="en-US" dirty="0">
                <a:solidFill>
                  <a:srgbClr val="0000FF"/>
                </a:solidFill>
              </a:rPr>
              <a:t>     \      |       /</a:t>
            </a:r>
          </a:p>
          <a:p>
            <a:r>
              <a:rPr lang="en-US" dirty="0">
                <a:solidFill>
                  <a:srgbClr val="0000FF"/>
                </a:solidFill>
              </a:rPr>
              <a:t>H - C - C - C - H</a:t>
            </a:r>
          </a:p>
          <a:p>
            <a:r>
              <a:rPr lang="en-US" dirty="0">
                <a:solidFill>
                  <a:srgbClr val="0000FF"/>
                </a:solidFill>
              </a:rPr>
              <a:t>     /      |       \</a:t>
            </a:r>
          </a:p>
          <a:p>
            <a:r>
              <a:rPr lang="en-US" dirty="0">
                <a:solidFill>
                  <a:srgbClr val="0000FF"/>
                </a:solidFill>
              </a:rPr>
              <a:t> H        C	    H</a:t>
            </a:r>
          </a:p>
          <a:p>
            <a:r>
              <a:rPr lang="en-US" dirty="0">
                <a:solidFill>
                  <a:srgbClr val="0000FF"/>
                </a:solidFill>
              </a:rPr>
              <a:t>          / | \</a:t>
            </a:r>
          </a:p>
          <a:p>
            <a:r>
              <a:rPr lang="en-US" dirty="0">
                <a:solidFill>
                  <a:srgbClr val="0000FF"/>
                </a:solidFill>
              </a:rPr>
              <a:t>       H  H  H</a:t>
            </a:r>
          </a:p>
        </p:txBody>
      </p:sp>
      <p:sp>
        <p:nvSpPr>
          <p:cNvPr id="144399" name="Text Box 24"/>
          <p:cNvSpPr txBox="1">
            <a:spLocks noChangeArrowheads="1"/>
          </p:cNvSpPr>
          <p:nvPr/>
        </p:nvSpPr>
        <p:spPr bwMode="auto">
          <a:xfrm>
            <a:off x="6781800" y="5029200"/>
            <a:ext cx="2191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2,2-dimethylpropane</a:t>
            </a:r>
          </a:p>
        </p:txBody>
      </p:sp>
      <p:sp>
        <p:nvSpPr>
          <p:cNvPr id="144400" name="Text Box 25"/>
          <p:cNvSpPr txBox="1">
            <a:spLocks noChangeArrowheads="1"/>
          </p:cNvSpPr>
          <p:nvPr/>
        </p:nvSpPr>
        <p:spPr bwMode="auto">
          <a:xfrm>
            <a:off x="6203950" y="1990725"/>
            <a:ext cx="11815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0000FF"/>
                </a:solidFill>
              </a:rPr>
              <a:t>n</a:t>
            </a:r>
            <a:r>
              <a:rPr lang="en-US">
                <a:solidFill>
                  <a:srgbClr val="0000FF"/>
                </a:solidFill>
              </a:rPr>
              <a:t>-pentane</a:t>
            </a:r>
          </a:p>
        </p:txBody>
      </p:sp>
      <p:sp>
        <p:nvSpPr>
          <p:cNvPr id="144401" name="Text Box 26"/>
          <p:cNvSpPr txBox="1">
            <a:spLocks noChangeArrowheads="1"/>
          </p:cNvSpPr>
          <p:nvPr/>
        </p:nvSpPr>
        <p:spPr bwMode="auto">
          <a:xfrm>
            <a:off x="6705600" y="6019800"/>
            <a:ext cx="17164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2-methylbutane</a:t>
            </a:r>
          </a:p>
        </p:txBody>
      </p:sp>
      <p:sp>
        <p:nvSpPr>
          <p:cNvPr id="144402" name="Text Box 27"/>
          <p:cNvSpPr txBox="1">
            <a:spLocks noChangeArrowheads="1"/>
          </p:cNvSpPr>
          <p:nvPr/>
        </p:nvSpPr>
        <p:spPr bwMode="auto">
          <a:xfrm>
            <a:off x="4784725" y="3540125"/>
            <a:ext cx="1419225" cy="8350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So there are</a:t>
            </a:r>
            <a:br>
              <a:rPr lang="en-US" sz="1600" dirty="0">
                <a:solidFill>
                  <a:srgbClr val="0000FF"/>
                </a:solidFill>
              </a:rPr>
            </a:br>
            <a:r>
              <a:rPr lang="en-US" sz="1600" dirty="0">
                <a:solidFill>
                  <a:srgbClr val="0000FF"/>
                </a:solidFill>
              </a:rPr>
              <a:t>just </a:t>
            </a:r>
            <a:r>
              <a:rPr lang="en-US" sz="1600" b="1" dirty="0">
                <a:solidFill>
                  <a:srgbClr val="0000FF"/>
                </a:solidFill>
              </a:rPr>
              <a:t>3 isomers</a:t>
            </a:r>
            <a:r>
              <a:rPr lang="en-US" sz="1600" dirty="0">
                <a:solidFill>
                  <a:srgbClr val="0000FF"/>
                </a:solidFill>
              </a:rPr>
              <a:t/>
            </a:r>
            <a:br>
              <a:rPr lang="en-US" sz="1600" dirty="0">
                <a:solidFill>
                  <a:srgbClr val="0000FF"/>
                </a:solidFill>
              </a:rPr>
            </a:br>
            <a:r>
              <a:rPr lang="en-US" sz="1600" dirty="0">
                <a:solidFill>
                  <a:srgbClr val="0000FF"/>
                </a:solidFill>
              </a:rPr>
              <a:t>of C5H12.</a:t>
            </a:r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</a:endParaRPr>
          </a:p>
        </p:txBody>
      </p:sp>
      <p:pic>
        <p:nvPicPr>
          <p:cNvPr id="23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7849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/>
      <p:bldP spid="144389" grpId="0"/>
      <p:bldP spid="144390" grpId="0"/>
      <p:bldP spid="144391" grpId="0"/>
      <p:bldP spid="144392" grpId="0"/>
      <p:bldP spid="144393" grpId="0"/>
      <p:bldP spid="144394" grpId="0" animBg="1"/>
      <p:bldP spid="144395" grpId="0" animBg="1"/>
      <p:bldP spid="144396" grpId="0"/>
      <p:bldP spid="144397" grpId="0"/>
      <p:bldP spid="144398" grpId="0"/>
      <p:bldP spid="144399" grpId="0"/>
      <p:bldP spid="144400" grpId="0"/>
      <p:bldP spid="144401" grpId="0"/>
      <p:bldP spid="1444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92100" y="261938"/>
            <a:ext cx="65478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FF"/>
                </a:solidFill>
              </a:rPr>
              <a:t>Isomers</a:t>
            </a:r>
            <a:r>
              <a:rPr lang="en-US" sz="2800" b="1" dirty="0" smtClean="0">
                <a:solidFill>
                  <a:srgbClr val="0000FF"/>
                </a:solidFill>
              </a:rPr>
              <a:t> have distinct physical properties.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381000" y="923925"/>
            <a:ext cx="67316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Of course, the chemical properties of isomers may differ, but</a:t>
            </a:r>
            <a:br>
              <a:rPr lang="en-US" sz="2000" dirty="0"/>
            </a:br>
            <a:r>
              <a:rPr lang="en-US" sz="2000" dirty="0"/>
              <a:t>physical properties are also distinct.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609600" y="1609725"/>
            <a:ext cx="28405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Make isomers of C2H6O:</a:t>
            </a:r>
          </a:p>
        </p:txBody>
      </p:sp>
      <p:sp>
        <p:nvSpPr>
          <p:cNvPr id="142341" name="Text Box 9"/>
          <p:cNvSpPr txBox="1">
            <a:spLocks noChangeArrowheads="1"/>
          </p:cNvSpPr>
          <p:nvPr/>
        </p:nvSpPr>
        <p:spPr bwMode="auto">
          <a:xfrm>
            <a:off x="1293813" y="2590800"/>
            <a:ext cx="163244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     H     H   </a:t>
            </a:r>
          </a:p>
          <a:p>
            <a:r>
              <a:rPr lang="en-US" dirty="0">
                <a:solidFill>
                  <a:srgbClr val="0000FF"/>
                </a:solidFill>
              </a:rPr>
              <a:t>       |       |     </a:t>
            </a:r>
          </a:p>
          <a:p>
            <a:r>
              <a:rPr lang="en-US" dirty="0">
                <a:solidFill>
                  <a:srgbClr val="0000FF"/>
                </a:solidFill>
              </a:rPr>
              <a:t>H - C  -  C - O - H</a:t>
            </a:r>
          </a:p>
          <a:p>
            <a:r>
              <a:rPr lang="en-US" dirty="0">
                <a:solidFill>
                  <a:srgbClr val="0000FF"/>
                </a:solidFill>
              </a:rPr>
              <a:t>       |       |          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      H     H         </a:t>
            </a:r>
          </a:p>
        </p:txBody>
      </p:sp>
      <p:sp>
        <p:nvSpPr>
          <p:cNvPr id="142342" name="Text Box 13"/>
          <p:cNvSpPr txBox="1">
            <a:spLocks noChangeArrowheads="1"/>
          </p:cNvSpPr>
          <p:nvPr/>
        </p:nvSpPr>
        <p:spPr bwMode="auto">
          <a:xfrm>
            <a:off x="2325802" y="2933759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..</a:t>
            </a:r>
          </a:p>
        </p:txBody>
      </p:sp>
      <p:sp>
        <p:nvSpPr>
          <p:cNvPr id="142343" name="Text Box 14"/>
          <p:cNvSpPr txBox="1">
            <a:spLocks noChangeArrowheads="1"/>
          </p:cNvSpPr>
          <p:nvPr/>
        </p:nvSpPr>
        <p:spPr bwMode="auto">
          <a:xfrm>
            <a:off x="2303520" y="3240147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..</a:t>
            </a:r>
          </a:p>
        </p:txBody>
      </p:sp>
      <p:sp>
        <p:nvSpPr>
          <p:cNvPr id="142344" name="Text Box 15"/>
          <p:cNvSpPr txBox="1">
            <a:spLocks noChangeArrowheads="1"/>
          </p:cNvSpPr>
          <p:nvPr/>
        </p:nvSpPr>
        <p:spPr bwMode="auto">
          <a:xfrm>
            <a:off x="4646613" y="2590800"/>
            <a:ext cx="163244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     H           H   </a:t>
            </a:r>
          </a:p>
          <a:p>
            <a:r>
              <a:rPr lang="en-US" dirty="0">
                <a:solidFill>
                  <a:srgbClr val="0000FF"/>
                </a:solidFill>
              </a:rPr>
              <a:t>       |             |     </a:t>
            </a:r>
          </a:p>
          <a:p>
            <a:r>
              <a:rPr lang="en-US" dirty="0">
                <a:solidFill>
                  <a:srgbClr val="0000FF"/>
                </a:solidFill>
              </a:rPr>
              <a:t>H - C  - O -  C - H</a:t>
            </a:r>
          </a:p>
          <a:p>
            <a:r>
              <a:rPr lang="en-US" dirty="0">
                <a:solidFill>
                  <a:srgbClr val="0000FF"/>
                </a:solidFill>
              </a:rPr>
              <a:t>       |             |           </a:t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>      H           H         </a:t>
            </a:r>
          </a:p>
        </p:txBody>
      </p:sp>
      <p:sp>
        <p:nvSpPr>
          <p:cNvPr id="142345" name="Text Box 16"/>
          <p:cNvSpPr txBox="1">
            <a:spLocks noChangeArrowheads="1"/>
          </p:cNvSpPr>
          <p:nvPr/>
        </p:nvSpPr>
        <p:spPr bwMode="auto">
          <a:xfrm>
            <a:off x="5327707" y="2933759"/>
            <a:ext cx="300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..</a:t>
            </a:r>
          </a:p>
        </p:txBody>
      </p:sp>
      <p:sp>
        <p:nvSpPr>
          <p:cNvPr id="142346" name="Text Box 17"/>
          <p:cNvSpPr txBox="1">
            <a:spLocks noChangeArrowheads="1"/>
          </p:cNvSpPr>
          <p:nvPr/>
        </p:nvSpPr>
        <p:spPr bwMode="auto">
          <a:xfrm>
            <a:off x="5341388" y="3240147"/>
            <a:ext cx="2736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..</a:t>
            </a:r>
          </a:p>
        </p:txBody>
      </p:sp>
      <p:sp>
        <p:nvSpPr>
          <p:cNvPr id="142347" name="Text Box 18"/>
          <p:cNvSpPr txBox="1">
            <a:spLocks noChangeArrowheads="1"/>
          </p:cNvSpPr>
          <p:nvPr/>
        </p:nvSpPr>
        <p:spPr bwMode="auto">
          <a:xfrm>
            <a:off x="1465924" y="4108450"/>
            <a:ext cx="10321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Ethanol</a:t>
            </a:r>
          </a:p>
          <a:p>
            <a:pPr algn="ctr"/>
            <a:r>
              <a:rPr lang="en-US" dirty="0" err="1">
                <a:solidFill>
                  <a:srgbClr val="0000FF"/>
                </a:solidFill>
              </a:rPr>
              <a:t>b.p</a:t>
            </a:r>
            <a:r>
              <a:rPr lang="en-US" dirty="0">
                <a:solidFill>
                  <a:srgbClr val="0000FF"/>
                </a:solidFill>
              </a:rPr>
              <a:t>. 78°C</a:t>
            </a:r>
          </a:p>
        </p:txBody>
      </p:sp>
      <p:sp>
        <p:nvSpPr>
          <p:cNvPr id="142348" name="Text Box 19"/>
          <p:cNvSpPr txBox="1">
            <a:spLocks noChangeArrowheads="1"/>
          </p:cNvSpPr>
          <p:nvPr/>
        </p:nvSpPr>
        <p:spPr bwMode="auto">
          <a:xfrm>
            <a:off x="4656861" y="4114800"/>
            <a:ext cx="14463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</a:rPr>
              <a:t>Diethyl ether</a:t>
            </a:r>
          </a:p>
          <a:p>
            <a:pPr algn="ctr"/>
            <a:r>
              <a:rPr lang="en-US">
                <a:solidFill>
                  <a:srgbClr val="0000FF"/>
                </a:solidFill>
              </a:rPr>
              <a:t>b.p. -24°C</a:t>
            </a:r>
          </a:p>
        </p:txBody>
      </p:sp>
      <p:sp>
        <p:nvSpPr>
          <p:cNvPr id="142349" name="Text Box 20"/>
          <p:cNvSpPr txBox="1">
            <a:spLocks noChangeArrowheads="1"/>
          </p:cNvSpPr>
          <p:nvPr/>
        </p:nvSpPr>
        <p:spPr bwMode="auto">
          <a:xfrm>
            <a:off x="669925" y="5318125"/>
            <a:ext cx="53576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What do you know of their chemical properties?</a:t>
            </a:r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</a:endParaRPr>
          </a:p>
        </p:txBody>
      </p:sp>
      <p:pic>
        <p:nvPicPr>
          <p:cNvPr id="1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3571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1" grpId="0"/>
      <p:bldP spid="142342" grpId="0"/>
      <p:bldP spid="142343" grpId="0"/>
      <p:bldP spid="142344" grpId="0"/>
      <p:bldP spid="142345" grpId="0"/>
      <p:bldP spid="142346" grpId="0"/>
      <p:bldP spid="142347" grpId="0"/>
      <p:bldP spid="142348" grpId="0"/>
      <p:bldP spid="1423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92100" y="261938"/>
            <a:ext cx="47407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</a:rPr>
              <a:t>Example: How many isomers?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381000" y="923925"/>
            <a:ext cx="41500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Draw all structural isomers of C6H14! </a:t>
            </a:r>
            <a:endParaRPr lang="en-US" sz="2000" dirty="0"/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</a:endParaRPr>
          </a:p>
        </p:txBody>
      </p:sp>
      <p:pic>
        <p:nvPicPr>
          <p:cNvPr id="18" name="Picture 0" descr="JCE2004p1232fig1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 flipV="1">
            <a:off x="880439" y="1690926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383191" y="1697336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894121" y="1697336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96873" y="1703746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907803" y="1703746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87484" y="2767032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90236" y="2773442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901166" y="2773442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403918" y="2779852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390236" y="2231427"/>
            <a:ext cx="0" cy="549325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517412" y="2767032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020164" y="2773442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531094" y="2773442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033846" y="2779852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538139" y="3132013"/>
            <a:ext cx="0" cy="549325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887484" y="4040699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390236" y="4047109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901166" y="4047109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908211" y="4405680"/>
            <a:ext cx="0" cy="549325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1390236" y="3486206"/>
            <a:ext cx="0" cy="549325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258424" y="3999030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761176" y="4005440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272106" y="4005440"/>
            <a:ext cx="517975" cy="364981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4279151" y="4364012"/>
            <a:ext cx="510930" cy="549324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776399" y="4364012"/>
            <a:ext cx="495707" cy="549324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573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591</Words>
  <Application>Microsoft Macintosh PowerPoint</Application>
  <PresentationFormat>On-screen Show (4:3)</PresentationFormat>
  <Paragraphs>166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5</cp:revision>
  <dcterms:created xsi:type="dcterms:W3CDTF">2015-12-31T19:56:19Z</dcterms:created>
  <dcterms:modified xsi:type="dcterms:W3CDTF">2017-02-17T16:57:14Z</dcterms:modified>
</cp:coreProperties>
</file>