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675D8-CE14-5149-9D61-DFD42B47B62E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92925-075A-7F41-98FE-2189C3B5B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2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1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8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3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1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7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6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78F2-63BF-DB4A-80D2-5BD047846871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0BDE0-7BF4-4E44-B39B-4D304B5BA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Lecture 5: Acid-base chemistry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6701815" y="5507215"/>
            <a:ext cx="20037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andara"/>
                <a:cs typeface="Candara"/>
              </a:rPr>
              <a:t>Daley &amp; </a:t>
            </a:r>
            <a:r>
              <a:rPr lang="en-US" sz="2000" b="1" dirty="0" smtClean="0">
                <a:latin typeface="Candara"/>
                <a:cs typeface="Candara"/>
              </a:rPr>
              <a:t>Daley</a:t>
            </a:r>
            <a:endParaRPr lang="en-US" sz="2000" b="1" dirty="0">
              <a:latin typeface="Candara"/>
              <a:cs typeface="Candara"/>
            </a:endParaRPr>
          </a:p>
          <a:p>
            <a:pPr algn="ctr"/>
            <a:r>
              <a:rPr lang="en-US" sz="2000" b="1" dirty="0">
                <a:latin typeface="Candara"/>
                <a:cs typeface="Candara"/>
              </a:rPr>
              <a:t>Chapter 5</a:t>
            </a:r>
            <a:r>
              <a:rPr lang="en-US" sz="2000" b="1" dirty="0" smtClean="0">
                <a:latin typeface="Candara"/>
                <a:cs typeface="Candara"/>
              </a:rPr>
              <a:t>:</a:t>
            </a:r>
            <a:endParaRPr lang="en-US" sz="2000" b="1" dirty="0">
              <a:latin typeface="Candara"/>
              <a:cs typeface="Candara"/>
            </a:endParaRPr>
          </a:p>
          <a:p>
            <a:pPr algn="ctr"/>
            <a:r>
              <a:rPr lang="en-US" sz="2000" b="1" i="1" dirty="0" smtClean="0">
                <a:latin typeface="Candara"/>
                <a:cs typeface="Candara"/>
              </a:rPr>
              <a:t>Acid-base theory</a:t>
            </a:r>
            <a:endParaRPr lang="en-US" sz="2000" b="1" i="1" dirty="0">
              <a:latin typeface="Candara"/>
              <a:cs typeface="Candara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08607" y="1266720"/>
            <a:ext cx="5806922" cy="423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5.1   Acids &amp; bases: overview &amp; basics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5.2  Acid &amp; base strength</a:t>
            </a: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5.3  Equilibrium acid-base reactions</a:t>
            </a:r>
          </a:p>
          <a:p>
            <a:endParaRPr lang="en-US" sz="2000" b="1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5.4  The leveling effect of solvents</a:t>
            </a: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5.5  Estimation of acidity by conceptual knowledge</a:t>
            </a: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5.6	Classes of organic acids &amp; bases</a:t>
            </a: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5.7  Functional groups: acid-base nature</a:t>
            </a:r>
            <a:endParaRPr lang="en-US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900" b="1" dirty="0" smtClean="0">
              <a:solidFill>
                <a:srgbClr val="7F7F7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6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38200" y="2246734"/>
            <a:ext cx="74675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Equilibrium reactions</a:t>
            </a:r>
          </a:p>
          <a:p>
            <a:pPr algn="ctr">
              <a:defRPr/>
            </a:pPr>
            <a:endParaRPr lang="en-US" sz="3600" b="1" i="1" dirty="0">
              <a:latin typeface="Candara"/>
              <a:cs typeface="Candara"/>
            </a:endParaRPr>
          </a:p>
          <a:p>
            <a:pPr algn="ctr">
              <a:defRPr/>
            </a:pPr>
            <a:endParaRPr lang="en-US" sz="3600" b="1" i="1" dirty="0" smtClean="0">
              <a:latin typeface="Candara"/>
              <a:cs typeface="Candara"/>
            </a:endParaRPr>
          </a:p>
          <a:p>
            <a:pPr algn="ctr">
              <a:defRPr/>
            </a:pPr>
            <a:r>
              <a:rPr lang="en-US" sz="3600" i="1" dirty="0" smtClean="0">
                <a:latin typeface="Candara"/>
                <a:cs typeface="Candara"/>
              </a:rPr>
              <a:t>Using </a:t>
            </a:r>
            <a:r>
              <a:rPr lang="en-US" sz="3600" i="1" dirty="0" err="1" smtClean="0">
                <a:latin typeface="Candara"/>
                <a:cs typeface="Candara"/>
              </a:rPr>
              <a:t>pKa</a:t>
            </a:r>
            <a:r>
              <a:rPr lang="en-US" sz="3600" i="1" dirty="0" smtClean="0">
                <a:latin typeface="Candara"/>
                <a:cs typeface="Candara"/>
              </a:rPr>
              <a:t> to predict whether reactants or products predominate</a:t>
            </a:r>
          </a:p>
        </p:txBody>
      </p:sp>
    </p:spTree>
    <p:extLst>
      <p:ext uri="{BB962C8B-B14F-4D97-AF65-F5344CB8AC3E}">
        <p14:creationId xmlns:p14="http://schemas.microsoft.com/office/powerpoint/2010/main" val="329425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309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Equilibrium of conjugate acid-base pairs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545477" y="6403779"/>
            <a:ext cx="124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p.218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27038" y="900539"/>
            <a:ext cx="7968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When a reaction is reversible, the “side” with the weaker conjugate acid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(</a:t>
            </a:r>
            <a:r>
              <a:rPr lang="en-US" sz="2000" b="1" dirty="0" smtClean="0">
                <a:latin typeface="Candara"/>
              </a:rPr>
              <a:t>higher </a:t>
            </a:r>
            <a:r>
              <a:rPr lang="en-US" sz="2000" b="1" dirty="0" err="1" smtClean="0">
                <a:latin typeface="Candara"/>
              </a:rPr>
              <a:t>pka</a:t>
            </a:r>
            <a:r>
              <a:rPr lang="en-US" sz="2000" dirty="0" smtClean="0">
                <a:latin typeface="Candara"/>
              </a:rPr>
              <a:t>)</a:t>
            </a:r>
            <a:r>
              <a:rPr lang="en-US" sz="2000" dirty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is favored. Are reactants or products are favored here?</a:t>
            </a:r>
            <a:endParaRPr lang="en-US" sz="2000" dirty="0">
              <a:latin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423" y="1701655"/>
            <a:ext cx="6297523" cy="50714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5423" y="2241988"/>
            <a:ext cx="1009211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= 15.1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9965" y="2260176"/>
            <a:ext cx="926155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= 36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4376" y="3670872"/>
            <a:ext cx="1175823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= 10.66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7151" y="3992549"/>
            <a:ext cx="1084552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~ 4.76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" name="Oval 2"/>
          <p:cNvSpPr/>
          <p:nvPr/>
        </p:nvSpPr>
        <p:spPr>
          <a:xfrm>
            <a:off x="3682070" y="1899095"/>
            <a:ext cx="2300574" cy="827212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01546" y="2854466"/>
            <a:ext cx="3838653" cy="1722244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8423" y="4960511"/>
            <a:ext cx="921246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~ 26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10472" y="4576710"/>
            <a:ext cx="2060825" cy="722355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103" y="6448296"/>
            <a:ext cx="1084552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andara"/>
                <a:cs typeface="Candara"/>
              </a:rPr>
              <a:t>=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4.76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1568" y="6519446"/>
            <a:ext cx="1058904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~ - 7.5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27039" y="5720584"/>
            <a:ext cx="3557986" cy="1160040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57565" y="4791234"/>
            <a:ext cx="913732" cy="338554"/>
          </a:xfrm>
          <a:prstGeom prst="rect">
            <a:avLst/>
          </a:prstGeom>
          <a:noFill/>
          <a:ln>
            <a:noFill/>
            <a:prstDash val="dot"/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latin typeface="Candara"/>
                <a:cs typeface="Candara"/>
              </a:rPr>
              <a:t>pKa</a:t>
            </a:r>
            <a:r>
              <a:rPr lang="en-US" sz="1600" dirty="0" smtClean="0">
                <a:solidFill>
                  <a:srgbClr val="0000FF"/>
                </a:solidFill>
                <a:latin typeface="Candara"/>
                <a:cs typeface="Candara"/>
              </a:rPr>
              <a:t> = 35</a:t>
            </a:r>
            <a:endParaRPr lang="en-US" sz="16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69592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2" grpId="0"/>
      <p:bldP spid="13" grpId="0"/>
      <p:bldP spid="3" grpId="0" animBg="1"/>
      <p:bldP spid="15" grpId="0" animBg="1"/>
      <p:bldP spid="16" grpId="0"/>
      <p:bldP spid="17" grpId="0" animBg="1"/>
      <p:bldP spid="18" grpId="0"/>
      <p:bldP spid="19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737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Why is the weaker conjugate acid favored?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545477" y="6403779"/>
            <a:ext cx="128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ndara"/>
                <a:cs typeface="Candara"/>
              </a:rPr>
              <a:t>Karty</a:t>
            </a:r>
            <a:r>
              <a:rPr lang="en-US" dirty="0" smtClean="0">
                <a:latin typeface="Candara"/>
                <a:cs typeface="Candara"/>
              </a:rPr>
              <a:t> p.302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27038" y="900539"/>
            <a:ext cx="85683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It’s as if the two acids, on the reactant &amp; product sides, of the reaction are in </a:t>
            </a:r>
            <a:r>
              <a:rPr lang="en-US" sz="2000" b="1" dirty="0" smtClean="0">
                <a:latin typeface="Candara"/>
              </a:rPr>
              <a:t>competition</a:t>
            </a:r>
            <a:r>
              <a:rPr lang="en-US" sz="2000" dirty="0" smtClean="0">
                <a:latin typeface="Candara"/>
              </a:rPr>
              <a:t> with one another. 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27038" y="1705391"/>
            <a:ext cx="85683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In essence, the </a:t>
            </a:r>
            <a:r>
              <a:rPr lang="en-US" sz="2000" b="1" dirty="0" smtClean="0">
                <a:latin typeface="Candara"/>
              </a:rPr>
              <a:t>stronger acid wins </a:t>
            </a:r>
            <a:r>
              <a:rPr lang="en-US" sz="2000" dirty="0" smtClean="0">
                <a:latin typeface="Candara"/>
              </a:rPr>
              <a:t>and acts like an acid, accepting an electron pair, and driving the reaction to producing the weaker acid and the conjugate base of the stronger acid.</a:t>
            </a:r>
            <a:endParaRPr lang="en-US" sz="2000" dirty="0">
              <a:latin typeface="Candara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195247" y="3162518"/>
            <a:ext cx="41202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B: -  +  H – A  			B – H  +  :A-</a:t>
            </a:r>
            <a:endParaRPr lang="en-US" sz="2000" dirty="0">
              <a:latin typeface="Candar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59687" y="3287893"/>
            <a:ext cx="780692" cy="228131"/>
            <a:chOff x="3763634" y="3413707"/>
            <a:chExt cx="780692" cy="22813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763634" y="3495264"/>
              <a:ext cx="780692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763634" y="3566107"/>
              <a:ext cx="780692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393771" y="3413707"/>
              <a:ext cx="150555" cy="8155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763634" y="3560281"/>
              <a:ext cx="150555" cy="8155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195247" y="3545388"/>
            <a:ext cx="46561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base       acid              conjugate       conjugate</a:t>
            </a:r>
          </a:p>
          <a:p>
            <a:r>
              <a:rPr lang="en-US" dirty="0">
                <a:latin typeface="Candara"/>
              </a:rPr>
              <a:t>	</a:t>
            </a:r>
            <a:r>
              <a:rPr lang="en-US" dirty="0" smtClean="0">
                <a:latin typeface="Candara"/>
              </a:rPr>
              <a:t>				   acid       base </a:t>
            </a:r>
            <a:endParaRPr lang="en-US" dirty="0">
              <a:latin typeface="Candara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52855" y="2975165"/>
            <a:ext cx="442780" cy="277775"/>
          </a:xfrm>
          <a:prstGeom prst="right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flipH="1">
            <a:off x="4556900" y="2975165"/>
            <a:ext cx="442780" cy="277775"/>
          </a:xfrm>
          <a:prstGeom prst="right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7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2" grpId="0"/>
      <p:bldP spid="11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5848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 more detailed look the driving acid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545477" y="6403779"/>
            <a:ext cx="128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ndara"/>
                <a:cs typeface="Candara"/>
              </a:rPr>
              <a:t>Karty</a:t>
            </a:r>
            <a:r>
              <a:rPr lang="en-US" dirty="0" smtClean="0">
                <a:latin typeface="Candara"/>
                <a:cs typeface="Candara"/>
              </a:rPr>
              <a:t> p.302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1402860" y="2866114"/>
            <a:ext cx="64436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acetic acid                 methyl                            acetate           methyl </a:t>
            </a:r>
          </a:p>
          <a:p>
            <a:r>
              <a:rPr lang="en-US" dirty="0">
                <a:latin typeface="Candara"/>
              </a:rPr>
              <a:t>	</a:t>
            </a:r>
            <a:r>
              <a:rPr lang="en-US" dirty="0" smtClean="0">
                <a:latin typeface="Candara"/>
              </a:rPr>
              <a:t>			 amine				ion		  ammonium</a:t>
            </a:r>
          </a:p>
          <a:p>
            <a:r>
              <a:rPr lang="en-US" dirty="0">
                <a:latin typeface="Candara"/>
              </a:rPr>
              <a:t>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pKa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4.76									  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pKa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10.63</a:t>
            </a:r>
          </a:p>
          <a:p>
            <a:r>
              <a:rPr lang="en-US" i="1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Candara"/>
              </a:rPr>
              <a:t> stronger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2" name="Picture 1" descr="8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5" t="8020" r="44186" b="76098"/>
          <a:stretch/>
        </p:blipFill>
        <p:spPr>
          <a:xfrm>
            <a:off x="1204817" y="1515214"/>
            <a:ext cx="6641665" cy="13509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052856" y="3719538"/>
            <a:ext cx="2621727" cy="349527"/>
          </a:xfrm>
          <a:prstGeom prst="right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40331" y="3931003"/>
            <a:ext cx="129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equilibrium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27038" y="900539"/>
            <a:ext cx="85683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tabLst>
                <a:tab pos="3833813" algn="l"/>
              </a:tabLst>
            </a:pPr>
            <a:r>
              <a:rPr lang="en-US" sz="2000" dirty="0" smtClean="0">
                <a:latin typeface="Candara"/>
              </a:rPr>
              <a:t>Let’s look at a specific example with numbers.</a:t>
            </a:r>
          </a:p>
          <a:p>
            <a:pPr marL="342900" indent="-342900">
              <a:buFont typeface="Arial"/>
              <a:buChar char="•"/>
              <a:tabLst>
                <a:tab pos="3833813" algn="l"/>
              </a:tabLst>
            </a:pPr>
            <a:r>
              <a:rPr lang="en-US" sz="2000" dirty="0">
                <a:latin typeface="Candara"/>
              </a:rPr>
              <a:t>T</a:t>
            </a:r>
            <a:r>
              <a:rPr lang="en-US" sz="2000" dirty="0" smtClean="0">
                <a:latin typeface="Candara"/>
              </a:rPr>
              <a:t>he strong acid pushes equilibrium to the right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81350" y="4510053"/>
            <a:ext cx="85683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tabLst>
                <a:tab pos="3833813" algn="l"/>
              </a:tabLst>
            </a:pPr>
            <a:r>
              <a:rPr lang="en-US" sz="2000" dirty="0" smtClean="0">
                <a:latin typeface="Candara"/>
              </a:rPr>
              <a:t>We can see how strongly the reaction favors products by calculating </a:t>
            </a:r>
            <a:r>
              <a:rPr lang="en-US" sz="2000" dirty="0" err="1" smtClean="0">
                <a:latin typeface="Candara"/>
              </a:rPr>
              <a:t>Δ</a:t>
            </a:r>
            <a:r>
              <a:rPr lang="en-US" sz="2000" dirty="0" smtClean="0">
                <a:latin typeface="Candara"/>
              </a:rPr>
              <a:t> </a:t>
            </a:r>
            <a:r>
              <a:rPr lang="en-US" sz="2000" dirty="0" err="1" smtClean="0">
                <a:latin typeface="Candara"/>
              </a:rPr>
              <a:t>pKa</a:t>
            </a:r>
            <a:r>
              <a:rPr lang="en-US" sz="2000" dirty="0" smtClean="0">
                <a:latin typeface="Candara"/>
              </a:rPr>
              <a:t>.</a:t>
            </a:r>
          </a:p>
          <a:p>
            <a:r>
              <a:rPr lang="en-US" sz="800" dirty="0">
                <a:latin typeface="Candara"/>
              </a:rPr>
              <a:t>	</a:t>
            </a:r>
            <a:endParaRPr lang="en-US" sz="800" dirty="0" smtClean="0">
              <a:latin typeface="Candara"/>
            </a:endParaRPr>
          </a:p>
          <a:p>
            <a:r>
              <a:rPr lang="en-US" sz="2000" dirty="0">
                <a:latin typeface="Candara"/>
              </a:rPr>
              <a:t>	</a:t>
            </a:r>
            <a:r>
              <a:rPr lang="en-US" sz="2000" dirty="0" err="1" smtClean="0">
                <a:latin typeface="Candara"/>
              </a:rPr>
              <a:t>Δ</a:t>
            </a:r>
            <a:r>
              <a:rPr lang="en-US" sz="2000" dirty="0" smtClean="0">
                <a:latin typeface="Candara"/>
              </a:rPr>
              <a:t> </a:t>
            </a:r>
            <a:r>
              <a:rPr lang="en-US" sz="2000" dirty="0" err="1" smtClean="0">
                <a:latin typeface="Candara"/>
              </a:rPr>
              <a:t>pKa</a:t>
            </a:r>
            <a:r>
              <a:rPr lang="en-US" sz="2000" dirty="0" smtClean="0">
                <a:latin typeface="Candara"/>
              </a:rPr>
              <a:t> = 10.63 – 4.75 = 5.88</a:t>
            </a:r>
          </a:p>
          <a:p>
            <a:r>
              <a:rPr lang="en-US" sz="800" dirty="0" smtClean="0">
                <a:latin typeface="Candara"/>
              </a:rPr>
              <a:t>	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80430" y="5464160"/>
            <a:ext cx="8568397" cy="109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So the equilibrium constant for this reaction can be calculated:</a:t>
            </a:r>
          </a:p>
          <a:p>
            <a:r>
              <a:rPr lang="en-US" sz="2000" dirty="0">
                <a:latin typeface="Candara"/>
              </a:rPr>
              <a:t>	</a:t>
            </a:r>
            <a:r>
              <a:rPr lang="en-US" sz="2000" dirty="0" err="1" smtClean="0">
                <a:latin typeface="Candara"/>
              </a:rPr>
              <a:t>Keq</a:t>
            </a:r>
            <a:r>
              <a:rPr lang="en-US" sz="2000" dirty="0" smtClean="0">
                <a:latin typeface="Candara"/>
              </a:rPr>
              <a:t> = 10</a:t>
            </a:r>
            <a:r>
              <a:rPr lang="en-US" sz="2400" baseline="30000" dirty="0" smtClean="0">
                <a:latin typeface="Candara"/>
              </a:rPr>
              <a:t>5.88</a:t>
            </a:r>
            <a:r>
              <a:rPr lang="en-US" sz="2000" dirty="0" smtClean="0">
                <a:latin typeface="Candara"/>
              </a:rPr>
              <a:t> = 7.6E10</a:t>
            </a:r>
            <a:r>
              <a:rPr lang="en-US" sz="2400" baseline="30000" dirty="0" smtClean="0">
                <a:latin typeface="Candara"/>
              </a:rPr>
              <a:t>5</a:t>
            </a:r>
            <a:br>
              <a:rPr lang="en-US" sz="2400" baseline="30000" dirty="0" smtClean="0">
                <a:latin typeface="Candara"/>
              </a:rPr>
            </a:br>
            <a:r>
              <a:rPr lang="en-US" sz="800" baseline="30000" dirty="0" smtClean="0">
                <a:latin typeface="Candara"/>
              </a:rPr>
              <a:t>	</a:t>
            </a:r>
          </a:p>
          <a:p>
            <a:r>
              <a:rPr lang="en-US" sz="2000" dirty="0" smtClean="0">
                <a:latin typeface="Candara"/>
              </a:rPr>
              <a:t>In other words, products are favored by a factor of 760,000.</a:t>
            </a:r>
          </a:p>
        </p:txBody>
      </p:sp>
    </p:spTree>
    <p:extLst>
      <p:ext uri="{BB962C8B-B14F-4D97-AF65-F5344CB8AC3E}">
        <p14:creationId xmlns:p14="http://schemas.microsoft.com/office/powerpoint/2010/main" val="158909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6977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Example: quantitate the push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545477" y="6403779"/>
            <a:ext cx="128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ndara"/>
                <a:cs typeface="Candara"/>
              </a:rPr>
              <a:t>Karty</a:t>
            </a:r>
            <a:r>
              <a:rPr lang="en-US" dirty="0" smtClean="0">
                <a:latin typeface="Candara"/>
                <a:cs typeface="Candara"/>
              </a:rPr>
              <a:t> p.302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1402860" y="2866114"/>
            <a:ext cx="1405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2-methyl-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2-propoxide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" name="Right Arrow 2"/>
          <p:cNvSpPr/>
          <p:nvPr/>
        </p:nvSpPr>
        <p:spPr>
          <a:xfrm flipH="1">
            <a:off x="3926756" y="3774358"/>
            <a:ext cx="873912" cy="259754"/>
          </a:xfrm>
          <a:prstGeom prst="rightArrow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40331" y="3931003"/>
            <a:ext cx="129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equilibrium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27038" y="900539"/>
            <a:ext cx="85683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tabLst>
                <a:tab pos="3833813" algn="l"/>
              </a:tabLst>
            </a:pPr>
            <a:r>
              <a:rPr lang="en-US" sz="2000" dirty="0" smtClean="0">
                <a:latin typeface="Candara"/>
              </a:rPr>
              <a:t>Predict which side is favored and by how much.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81350" y="4510053"/>
            <a:ext cx="8568397" cy="195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tabLst>
                <a:tab pos="3833813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We can see how strongly the reaction favors 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</a:rPr>
              <a:t>reactants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 by calculating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pKa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</a:t>
            </a:r>
          </a:p>
          <a:p>
            <a:r>
              <a:rPr lang="en-US" sz="800" dirty="0">
                <a:solidFill>
                  <a:srgbClr val="0000FF"/>
                </a:solidFill>
                <a:latin typeface="Candara"/>
              </a:rPr>
              <a:t>	</a:t>
            </a:r>
            <a:endParaRPr lang="en-US" sz="800" dirty="0" smtClean="0">
              <a:solidFill>
                <a:srgbClr val="0000FF"/>
              </a:solidFill>
              <a:latin typeface="Candara"/>
            </a:endParaRPr>
          </a:p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pKa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 = 20 – 19 = 1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Candara"/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So the equilibrium constant for this reaction can be calculated:</a:t>
            </a:r>
          </a:p>
          <a:p>
            <a:r>
              <a:rPr lang="en-US" sz="2000" dirty="0">
                <a:solidFill>
                  <a:srgbClr val="0000FF"/>
                </a:solidFill>
                <a:latin typeface="Candara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Keq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 = 10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</a:rPr>
              <a:t>1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 = 1o</a:t>
            </a:r>
            <a:r>
              <a:rPr lang="en-US" sz="2400" baseline="300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2400" baseline="30000" dirty="0" smtClean="0">
                <a:solidFill>
                  <a:srgbClr val="0000FF"/>
                </a:solidFill>
                <a:latin typeface="Candara"/>
              </a:rPr>
            </a:br>
            <a:r>
              <a:rPr lang="en-US" sz="800" baseline="30000" dirty="0" smtClean="0">
                <a:solidFill>
                  <a:srgbClr val="0000FF"/>
                </a:solidFill>
                <a:latin typeface="Candara"/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In other words, 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</a:rPr>
              <a:t>reactants are favored by a factor of 10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 Barely pushed.</a:t>
            </a:r>
          </a:p>
        </p:txBody>
      </p:sp>
      <p:pic>
        <p:nvPicPr>
          <p:cNvPr id="5" name="Picture 4" descr="9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2" t="3768" r="57056" b="82230"/>
          <a:stretch/>
        </p:blipFill>
        <p:spPr>
          <a:xfrm>
            <a:off x="1456511" y="1572869"/>
            <a:ext cx="5840164" cy="1374801"/>
          </a:xfrm>
          <a:prstGeom prst="rect">
            <a:avLst/>
          </a:prstGeom>
        </p:spPr>
      </p:pic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848643" y="2866114"/>
            <a:ext cx="14053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propanone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632334" y="2866114"/>
            <a:ext cx="1405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2-methyl-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2-propanol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996553" y="2866114"/>
            <a:ext cx="1405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propanone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anion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3052856" y="3439979"/>
            <a:ext cx="937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pKa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20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772166" y="3407992"/>
            <a:ext cx="937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pKa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19</a:t>
            </a:r>
            <a:endParaRPr lang="en-US" i="1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17331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" grpId="0" animBg="1"/>
      <p:bldP spid="4" grpId="0"/>
      <p:bldP spid="20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Macintosh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2016-03-20T22:28:59Z</dcterms:created>
  <dcterms:modified xsi:type="dcterms:W3CDTF">2016-03-20T22:41:55Z</dcterms:modified>
</cp:coreProperties>
</file>