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2"/>
  </p:notesMasterIdLst>
  <p:sldIdLst>
    <p:sldId id="322" r:id="rId2"/>
    <p:sldId id="335" r:id="rId3"/>
    <p:sldId id="323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344" r:id="rId13"/>
    <p:sldId id="336" r:id="rId14"/>
    <p:sldId id="324" r:id="rId15"/>
    <p:sldId id="266" r:id="rId16"/>
    <p:sldId id="267" r:id="rId17"/>
    <p:sldId id="268" r:id="rId18"/>
    <p:sldId id="337" r:id="rId19"/>
    <p:sldId id="325" r:id="rId20"/>
    <p:sldId id="269" r:id="rId21"/>
    <p:sldId id="331" r:id="rId22"/>
    <p:sldId id="271" r:id="rId23"/>
    <p:sldId id="332" r:id="rId24"/>
    <p:sldId id="333" r:id="rId25"/>
    <p:sldId id="334" r:id="rId26"/>
    <p:sldId id="338" r:id="rId27"/>
    <p:sldId id="326" r:id="rId28"/>
    <p:sldId id="272" r:id="rId29"/>
    <p:sldId id="339" r:id="rId30"/>
    <p:sldId id="327" r:id="rId31"/>
    <p:sldId id="273" r:id="rId32"/>
    <p:sldId id="313" r:id="rId33"/>
    <p:sldId id="274" r:id="rId34"/>
    <p:sldId id="275" r:id="rId35"/>
    <p:sldId id="340" r:id="rId36"/>
    <p:sldId id="328" r:id="rId37"/>
    <p:sldId id="276" r:id="rId38"/>
    <p:sldId id="277" r:id="rId39"/>
    <p:sldId id="278" r:id="rId40"/>
    <p:sldId id="341" r:id="rId41"/>
    <p:sldId id="329" r:id="rId42"/>
    <p:sldId id="279" r:id="rId43"/>
    <p:sldId id="280" r:id="rId44"/>
    <p:sldId id="342" r:id="rId45"/>
    <p:sldId id="330" r:id="rId46"/>
    <p:sldId id="281" r:id="rId47"/>
    <p:sldId id="282" r:id="rId48"/>
    <p:sldId id="343" r:id="rId49"/>
    <p:sldId id="283" r:id="rId50"/>
    <p:sldId id="284" r:id="rId5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2654" autoAdjust="0"/>
    <p:restoredTop sz="99583" autoAdjust="0"/>
  </p:normalViewPr>
  <p:slideViewPr>
    <p:cSldViewPr snapToGrid="0" snapToObjects="1">
      <p:cViewPr>
        <p:scale>
          <a:sx n="85" d="100"/>
          <a:sy n="85" d="100"/>
        </p:scale>
        <p:origin x="360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1" d="100"/>
        <a:sy n="171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notesMaster" Target="notesMasters/notesMaster1.xml"/><Relationship Id="rId53" Type="http://schemas.openxmlformats.org/officeDocument/2006/relationships/printerSettings" Target="printerSettings/printerSettings1.bin"/><Relationship Id="rId54" Type="http://schemas.openxmlformats.org/officeDocument/2006/relationships/presProps" Target="presProps.xml"/><Relationship Id="rId55" Type="http://schemas.openxmlformats.org/officeDocument/2006/relationships/viewProps" Target="viewProps.xml"/><Relationship Id="rId56" Type="http://schemas.openxmlformats.org/officeDocument/2006/relationships/theme" Target="theme/theme1.xml"/><Relationship Id="rId57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F7D5C5-FEEA-0C4C-BC92-28850D99D85C}" type="datetimeFigureOut">
              <a:rPr lang="en-US" smtClean="0"/>
              <a:t>4/24/17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20344B-53FB-B74A-8D75-ADF452479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90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971B94-EEAB-9D49-8AF8-DF91A5550F9D}" type="slidenum">
              <a:rPr lang="en-US">
                <a:latin typeface="Skia" charset="0"/>
              </a:rPr>
              <a:pPr/>
              <a:t>1</a:t>
            </a:fld>
            <a:endParaRPr lang="en-US">
              <a:latin typeface="Skia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BAC7AF-BCE2-3040-92AF-DAAC1BD0A50C}" type="slidenum">
              <a:rPr lang="en-US"/>
              <a:pPr/>
              <a:t>10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latin typeface="Times" pitchFamily="60" charset="0"/>
                <a:ea typeface="ＭＳ Ｐゴシック" pitchFamily="60" charset="-128"/>
                <a:cs typeface="ＭＳ Ｐゴシック" pitchFamily="60" charset="-128"/>
              </a:rPr>
              <a:t>M</a:t>
            </a:r>
            <a:endParaRPr lang="en-US" dirty="0">
              <a:latin typeface="Times" pitchFamily="60" charset="0"/>
              <a:ea typeface="ＭＳ Ｐゴシック" pitchFamily="60" charset="-128"/>
              <a:cs typeface="ＭＳ Ｐゴシック" pitchFamily="60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BAC7AF-BCE2-3040-92AF-DAAC1BD0A50C}" type="slidenum">
              <a:rPr lang="en-US"/>
              <a:pPr/>
              <a:t>11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latin typeface="Times" pitchFamily="60" charset="0"/>
                <a:ea typeface="ＭＳ Ｐゴシック" pitchFamily="60" charset="-128"/>
                <a:cs typeface="ＭＳ Ｐゴシック" pitchFamily="60" charset="-128"/>
              </a:rPr>
              <a:t>M</a:t>
            </a:r>
            <a:endParaRPr lang="en-US" dirty="0">
              <a:latin typeface="Times" pitchFamily="60" charset="0"/>
              <a:ea typeface="ＭＳ Ｐゴシック" pitchFamily="60" charset="-128"/>
              <a:cs typeface="ＭＳ Ｐゴシック" pitchFamily="60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1AC522-B535-C743-8C5F-AAE572886059}" type="slidenum">
              <a:rPr lang="en-US"/>
              <a:pPr/>
              <a:t>12</a:t>
            </a:fld>
            <a:endParaRPr lang="en-US"/>
          </a:p>
        </p:txBody>
      </p:sp>
      <p:sp>
        <p:nvSpPr>
          <p:cNvPr id="141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971B94-EEAB-9D49-8AF8-DF91A5550F9D}" type="slidenum">
              <a:rPr lang="en-US">
                <a:latin typeface="Skia" charset="0"/>
              </a:rPr>
              <a:pPr/>
              <a:t>13</a:t>
            </a:fld>
            <a:endParaRPr lang="en-US">
              <a:latin typeface="Skia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14D6F6-75B1-6C4E-B46F-44C0DC6995BB}" type="slidenum">
              <a:rPr lang="en-US">
                <a:latin typeface="Skia" charset="0"/>
              </a:rPr>
              <a:pPr/>
              <a:t>14</a:t>
            </a:fld>
            <a:endParaRPr lang="en-US">
              <a:latin typeface="Skia" charset="0"/>
            </a:endParaRPr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BAC7AF-BCE2-3040-92AF-DAAC1BD0A50C}" type="slidenum">
              <a:rPr lang="en-US"/>
              <a:pPr/>
              <a:t>15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latin typeface="Times" pitchFamily="60" charset="0"/>
                <a:ea typeface="ＭＳ Ｐゴシック" pitchFamily="60" charset="-128"/>
                <a:cs typeface="ＭＳ Ｐゴシック" pitchFamily="60" charset="-128"/>
              </a:rPr>
              <a:t>M</a:t>
            </a:r>
            <a:endParaRPr lang="en-US" dirty="0">
              <a:latin typeface="Times" pitchFamily="60" charset="0"/>
              <a:ea typeface="ＭＳ Ｐゴシック" pitchFamily="60" charset="-128"/>
              <a:cs typeface="ＭＳ Ｐゴシック" pitchFamily="60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BAC7AF-BCE2-3040-92AF-DAAC1BD0A50C}" type="slidenum">
              <a:rPr lang="en-US"/>
              <a:pPr/>
              <a:t>16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latin typeface="Times" pitchFamily="60" charset="0"/>
                <a:ea typeface="ＭＳ Ｐゴシック" pitchFamily="60" charset="-128"/>
                <a:cs typeface="ＭＳ Ｐゴシック" pitchFamily="60" charset="-128"/>
              </a:rPr>
              <a:t>M</a:t>
            </a:r>
            <a:endParaRPr lang="en-US" dirty="0">
              <a:latin typeface="Times" pitchFamily="60" charset="0"/>
              <a:ea typeface="ＭＳ Ｐゴシック" pitchFamily="60" charset="-128"/>
              <a:cs typeface="ＭＳ Ｐゴシック" pitchFamily="60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BAC7AF-BCE2-3040-92AF-DAAC1BD0A50C}" type="slidenum">
              <a:rPr lang="en-US"/>
              <a:pPr/>
              <a:t>17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latin typeface="Times" pitchFamily="60" charset="0"/>
                <a:ea typeface="ＭＳ Ｐゴシック" pitchFamily="60" charset="-128"/>
                <a:cs typeface="ＭＳ Ｐゴシック" pitchFamily="60" charset="-128"/>
              </a:rPr>
              <a:t>M</a:t>
            </a:r>
            <a:endParaRPr lang="en-US" dirty="0">
              <a:latin typeface="Times" pitchFamily="60" charset="0"/>
              <a:ea typeface="ＭＳ Ｐゴシック" pitchFamily="60" charset="-128"/>
              <a:cs typeface="ＭＳ Ｐゴシック" pitchFamily="60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971B94-EEAB-9D49-8AF8-DF91A5550F9D}" type="slidenum">
              <a:rPr lang="en-US">
                <a:latin typeface="Skia" charset="0"/>
              </a:rPr>
              <a:pPr/>
              <a:t>18</a:t>
            </a:fld>
            <a:endParaRPr lang="en-US">
              <a:latin typeface="Skia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14D6F6-75B1-6C4E-B46F-44C0DC6995BB}" type="slidenum">
              <a:rPr lang="en-US">
                <a:latin typeface="Skia" charset="0"/>
              </a:rPr>
              <a:pPr/>
              <a:t>19</a:t>
            </a:fld>
            <a:endParaRPr lang="en-US">
              <a:latin typeface="Skia" charset="0"/>
            </a:endParaRPr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971B94-EEAB-9D49-8AF8-DF91A5550F9D}" type="slidenum">
              <a:rPr lang="en-US">
                <a:latin typeface="Skia" charset="0"/>
              </a:rPr>
              <a:pPr/>
              <a:t>2</a:t>
            </a:fld>
            <a:endParaRPr lang="en-US">
              <a:latin typeface="Skia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BAC7AF-BCE2-3040-92AF-DAAC1BD0A50C}" type="slidenum">
              <a:rPr lang="en-US"/>
              <a:pPr/>
              <a:t>20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latin typeface="Times" pitchFamily="60" charset="0"/>
                <a:ea typeface="ＭＳ Ｐゴシック" pitchFamily="60" charset="-128"/>
                <a:cs typeface="ＭＳ Ｐゴシック" pitchFamily="60" charset="-128"/>
              </a:rPr>
              <a:t>M</a:t>
            </a:r>
            <a:endParaRPr lang="en-US" dirty="0">
              <a:latin typeface="Times" pitchFamily="60" charset="0"/>
              <a:ea typeface="ＭＳ Ｐゴシック" pitchFamily="60" charset="-128"/>
              <a:cs typeface="ＭＳ Ｐゴシック" pitchFamily="60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BAC7AF-BCE2-3040-92AF-DAAC1BD0A50C}" type="slidenum">
              <a:rPr lang="en-US"/>
              <a:pPr/>
              <a:t>21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latin typeface="Times" pitchFamily="60" charset="0"/>
                <a:ea typeface="ＭＳ Ｐゴシック" pitchFamily="60" charset="-128"/>
                <a:cs typeface="ＭＳ Ｐゴシック" pitchFamily="60" charset="-128"/>
              </a:rPr>
              <a:t>M</a:t>
            </a:r>
            <a:endParaRPr lang="en-US" dirty="0">
              <a:latin typeface="Times" pitchFamily="60" charset="0"/>
              <a:ea typeface="ＭＳ Ｐゴシック" pitchFamily="60" charset="-128"/>
              <a:cs typeface="ＭＳ Ｐゴシック" pitchFamily="60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BAC7AF-BCE2-3040-92AF-DAAC1BD0A50C}" type="slidenum">
              <a:rPr lang="en-US"/>
              <a:pPr/>
              <a:t>22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latin typeface="Times" pitchFamily="60" charset="0"/>
                <a:ea typeface="ＭＳ Ｐゴシック" pitchFamily="60" charset="-128"/>
                <a:cs typeface="ＭＳ Ｐゴシック" pitchFamily="60" charset="-128"/>
              </a:rPr>
              <a:t>M</a:t>
            </a:r>
            <a:endParaRPr lang="en-US" dirty="0">
              <a:latin typeface="Times" pitchFamily="60" charset="0"/>
              <a:ea typeface="ＭＳ Ｐゴシック" pitchFamily="60" charset="-128"/>
              <a:cs typeface="ＭＳ Ｐゴシック" pitchFamily="60" charset="-128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BAC7AF-BCE2-3040-92AF-DAAC1BD0A50C}" type="slidenum">
              <a:rPr lang="en-US"/>
              <a:pPr/>
              <a:t>23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latin typeface="Times" pitchFamily="60" charset="0"/>
                <a:ea typeface="ＭＳ Ｐゴシック" pitchFamily="60" charset="-128"/>
                <a:cs typeface="ＭＳ Ｐゴシック" pitchFamily="60" charset="-128"/>
              </a:rPr>
              <a:t>M</a:t>
            </a:r>
            <a:endParaRPr lang="en-US" dirty="0">
              <a:latin typeface="Times" pitchFamily="60" charset="0"/>
              <a:ea typeface="ＭＳ Ｐゴシック" pitchFamily="60" charset="-128"/>
              <a:cs typeface="ＭＳ Ｐゴシック" pitchFamily="60" charset="-128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BAC7AF-BCE2-3040-92AF-DAAC1BD0A50C}" type="slidenum">
              <a:rPr lang="en-US"/>
              <a:pPr/>
              <a:t>24</a:t>
            </a:fld>
            <a:endParaRPr lang="en-US" dirty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latin typeface="Times" pitchFamily="60" charset="0"/>
                <a:ea typeface="ＭＳ Ｐゴシック" pitchFamily="60" charset="-128"/>
                <a:cs typeface="ＭＳ Ｐゴシック" pitchFamily="60" charset="-128"/>
              </a:rPr>
              <a:t>M</a:t>
            </a:r>
            <a:endParaRPr lang="en-US" dirty="0">
              <a:latin typeface="Times" pitchFamily="60" charset="0"/>
              <a:ea typeface="ＭＳ Ｐゴシック" pitchFamily="60" charset="-128"/>
              <a:cs typeface="ＭＳ Ｐゴシック" pitchFamily="60" charset="-128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BAC7AF-BCE2-3040-92AF-DAAC1BD0A50C}" type="slidenum">
              <a:rPr lang="en-US"/>
              <a:pPr/>
              <a:t>25</a:t>
            </a:fld>
            <a:endParaRPr lang="en-US" dirty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latin typeface="Times" pitchFamily="60" charset="0"/>
                <a:ea typeface="ＭＳ Ｐゴシック" pitchFamily="60" charset="-128"/>
                <a:cs typeface="ＭＳ Ｐゴシック" pitchFamily="60" charset="-128"/>
              </a:rPr>
              <a:t>M</a:t>
            </a:r>
            <a:endParaRPr lang="en-US" dirty="0">
              <a:latin typeface="Times" pitchFamily="60" charset="0"/>
              <a:ea typeface="ＭＳ Ｐゴシック" pitchFamily="60" charset="-128"/>
              <a:cs typeface="ＭＳ Ｐゴシック" pitchFamily="60" charset="-128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971B94-EEAB-9D49-8AF8-DF91A5550F9D}" type="slidenum">
              <a:rPr lang="en-US">
                <a:latin typeface="Skia" charset="0"/>
              </a:rPr>
              <a:pPr/>
              <a:t>26</a:t>
            </a:fld>
            <a:endParaRPr lang="en-US">
              <a:latin typeface="Skia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14D6F6-75B1-6C4E-B46F-44C0DC6995BB}" type="slidenum">
              <a:rPr lang="en-US">
                <a:latin typeface="Skia" charset="0"/>
              </a:rPr>
              <a:pPr/>
              <a:t>27</a:t>
            </a:fld>
            <a:endParaRPr lang="en-US" dirty="0">
              <a:latin typeface="Skia" charset="0"/>
            </a:endParaRPr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BAC7AF-BCE2-3040-92AF-DAAC1BD0A50C}" type="slidenum">
              <a:rPr lang="en-US"/>
              <a:pPr/>
              <a:t>28</a:t>
            </a:fld>
            <a:endParaRPr lang="en-US" dirty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latin typeface="Times" pitchFamily="60" charset="0"/>
                <a:ea typeface="ＭＳ Ｐゴシック" pitchFamily="60" charset="-128"/>
                <a:cs typeface="ＭＳ Ｐゴシック" pitchFamily="60" charset="-128"/>
              </a:rPr>
              <a:t>M</a:t>
            </a:r>
            <a:endParaRPr lang="en-US" dirty="0">
              <a:latin typeface="Times" pitchFamily="60" charset="0"/>
              <a:ea typeface="ＭＳ Ｐゴシック" pitchFamily="60" charset="-128"/>
              <a:cs typeface="ＭＳ Ｐゴシック" pitchFamily="60" charset="-128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971B94-EEAB-9D49-8AF8-DF91A5550F9D}" type="slidenum">
              <a:rPr lang="en-US">
                <a:latin typeface="Skia" charset="0"/>
              </a:rPr>
              <a:pPr/>
              <a:t>29</a:t>
            </a:fld>
            <a:endParaRPr lang="en-US">
              <a:latin typeface="Skia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14D6F6-75B1-6C4E-B46F-44C0DC6995BB}" type="slidenum">
              <a:rPr lang="en-US">
                <a:latin typeface="Skia" charset="0"/>
              </a:rPr>
              <a:pPr/>
              <a:t>3</a:t>
            </a:fld>
            <a:endParaRPr lang="en-US">
              <a:latin typeface="Skia" charset="0"/>
            </a:endParaRPr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14D6F6-75B1-6C4E-B46F-44C0DC6995BB}" type="slidenum">
              <a:rPr lang="en-US">
                <a:latin typeface="Skia" charset="0"/>
              </a:rPr>
              <a:pPr/>
              <a:t>30</a:t>
            </a:fld>
            <a:endParaRPr lang="en-US" dirty="0">
              <a:latin typeface="Skia" charset="0"/>
            </a:endParaRPr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BAC7AF-BCE2-3040-92AF-DAAC1BD0A50C}" type="slidenum">
              <a:rPr lang="en-US"/>
              <a:pPr/>
              <a:t>31</a:t>
            </a:fld>
            <a:endParaRPr lang="en-US" dirty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latin typeface="Times" pitchFamily="60" charset="0"/>
                <a:ea typeface="ＭＳ Ｐゴシック" pitchFamily="60" charset="-128"/>
                <a:cs typeface="ＭＳ Ｐゴシック" pitchFamily="60" charset="-128"/>
              </a:rPr>
              <a:t>M</a:t>
            </a:r>
            <a:endParaRPr lang="en-US" dirty="0">
              <a:latin typeface="Times" pitchFamily="60" charset="0"/>
              <a:ea typeface="ＭＳ Ｐゴシック" pitchFamily="60" charset="-128"/>
              <a:cs typeface="ＭＳ Ｐゴシック" pitchFamily="60" charset="-128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BAC7AF-BCE2-3040-92AF-DAAC1BD0A50C}" type="slidenum">
              <a:rPr lang="en-US"/>
              <a:pPr/>
              <a:t>32</a:t>
            </a:fld>
            <a:endParaRPr lang="en-US" dirty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latin typeface="Times" pitchFamily="60" charset="0"/>
                <a:ea typeface="ＭＳ Ｐゴシック" pitchFamily="60" charset="-128"/>
                <a:cs typeface="ＭＳ Ｐゴシック" pitchFamily="60" charset="-128"/>
              </a:rPr>
              <a:t>M</a:t>
            </a:r>
            <a:endParaRPr lang="en-US" dirty="0">
              <a:latin typeface="Times" pitchFamily="60" charset="0"/>
              <a:ea typeface="ＭＳ Ｐゴシック" pitchFamily="60" charset="-128"/>
              <a:cs typeface="ＭＳ Ｐゴシック" pitchFamily="60" charset="-128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BAC7AF-BCE2-3040-92AF-DAAC1BD0A50C}" type="slidenum">
              <a:rPr lang="en-US"/>
              <a:pPr/>
              <a:t>33</a:t>
            </a:fld>
            <a:endParaRPr lang="en-US" dirty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latin typeface="Times" pitchFamily="60" charset="0"/>
                <a:ea typeface="ＭＳ Ｐゴシック" pitchFamily="60" charset="-128"/>
                <a:cs typeface="ＭＳ Ｐゴシック" pitchFamily="60" charset="-128"/>
              </a:rPr>
              <a:t>M</a:t>
            </a:r>
            <a:endParaRPr lang="en-US" dirty="0">
              <a:latin typeface="Times" pitchFamily="60" charset="0"/>
              <a:ea typeface="ＭＳ Ｐゴシック" pitchFamily="60" charset="-128"/>
              <a:cs typeface="ＭＳ Ｐゴシック" pitchFamily="60" charset="-128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BAC7AF-BCE2-3040-92AF-DAAC1BD0A50C}" type="slidenum">
              <a:rPr lang="en-US"/>
              <a:pPr/>
              <a:t>34</a:t>
            </a:fld>
            <a:endParaRPr lang="en-US" dirty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latin typeface="Times" pitchFamily="60" charset="0"/>
                <a:ea typeface="ＭＳ Ｐゴシック" pitchFamily="60" charset="-128"/>
                <a:cs typeface="ＭＳ Ｐゴシック" pitchFamily="60" charset="-128"/>
              </a:rPr>
              <a:t>M</a:t>
            </a:r>
            <a:endParaRPr lang="en-US" dirty="0">
              <a:latin typeface="Times" pitchFamily="60" charset="0"/>
              <a:ea typeface="ＭＳ Ｐゴシック" pitchFamily="60" charset="-128"/>
              <a:cs typeface="ＭＳ Ｐゴシック" pitchFamily="60" charset="-128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971B94-EEAB-9D49-8AF8-DF91A5550F9D}" type="slidenum">
              <a:rPr lang="en-US">
                <a:latin typeface="Skia" charset="0"/>
              </a:rPr>
              <a:pPr/>
              <a:t>35</a:t>
            </a:fld>
            <a:endParaRPr lang="en-US">
              <a:latin typeface="Skia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14D6F6-75B1-6C4E-B46F-44C0DC6995BB}" type="slidenum">
              <a:rPr lang="en-US">
                <a:latin typeface="Skia" charset="0"/>
              </a:rPr>
              <a:pPr/>
              <a:t>36</a:t>
            </a:fld>
            <a:endParaRPr lang="en-US">
              <a:latin typeface="Skia" charset="0"/>
            </a:endParaRPr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BAC7AF-BCE2-3040-92AF-DAAC1BD0A50C}" type="slidenum">
              <a:rPr lang="en-US"/>
              <a:pPr/>
              <a:t>37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latin typeface="Times" pitchFamily="60" charset="0"/>
                <a:ea typeface="ＭＳ Ｐゴシック" pitchFamily="60" charset="-128"/>
                <a:cs typeface="ＭＳ Ｐゴシック" pitchFamily="60" charset="-128"/>
              </a:rPr>
              <a:t>M</a:t>
            </a:r>
            <a:endParaRPr lang="en-US" dirty="0">
              <a:latin typeface="Times" pitchFamily="60" charset="0"/>
              <a:ea typeface="ＭＳ Ｐゴシック" pitchFamily="60" charset="-128"/>
              <a:cs typeface="ＭＳ Ｐゴシック" pitchFamily="60" charset="-128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BAC7AF-BCE2-3040-92AF-DAAC1BD0A50C}" type="slidenum">
              <a:rPr lang="en-US"/>
              <a:pPr/>
              <a:t>38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latin typeface="Times" pitchFamily="60" charset="0"/>
                <a:ea typeface="ＭＳ Ｐゴシック" pitchFamily="60" charset="-128"/>
                <a:cs typeface="ＭＳ Ｐゴシック" pitchFamily="60" charset="-128"/>
              </a:rPr>
              <a:t>M</a:t>
            </a:r>
            <a:endParaRPr lang="en-US" dirty="0">
              <a:latin typeface="Times" pitchFamily="60" charset="0"/>
              <a:ea typeface="ＭＳ Ｐゴシック" pitchFamily="60" charset="-128"/>
              <a:cs typeface="ＭＳ Ｐゴシック" pitchFamily="60" charset="-128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BAC7AF-BCE2-3040-92AF-DAAC1BD0A50C}" type="slidenum">
              <a:rPr lang="en-US"/>
              <a:pPr/>
              <a:t>39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latin typeface="Times" pitchFamily="60" charset="0"/>
                <a:ea typeface="ＭＳ Ｐゴシック" pitchFamily="60" charset="-128"/>
                <a:cs typeface="ＭＳ Ｐゴシック" pitchFamily="60" charset="-128"/>
              </a:rPr>
              <a:t>M</a:t>
            </a:r>
            <a:endParaRPr lang="en-US" dirty="0">
              <a:latin typeface="Times" pitchFamily="60" charset="0"/>
              <a:ea typeface="ＭＳ Ｐゴシック" pitchFamily="60" charset="-128"/>
              <a:cs typeface="ＭＳ Ｐゴシック" pitchFamily="60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BAC7AF-BCE2-3040-92AF-DAAC1BD0A50C}" type="slidenum">
              <a:rPr lang="en-US"/>
              <a:pPr/>
              <a:t>4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latin typeface="Times" pitchFamily="60" charset="0"/>
                <a:ea typeface="ＭＳ Ｐゴシック" pitchFamily="60" charset="-128"/>
                <a:cs typeface="ＭＳ Ｐゴシック" pitchFamily="60" charset="-128"/>
              </a:rPr>
              <a:t>M</a:t>
            </a:r>
            <a:endParaRPr lang="en-US" dirty="0">
              <a:latin typeface="Times" pitchFamily="60" charset="0"/>
              <a:ea typeface="ＭＳ Ｐゴシック" pitchFamily="60" charset="-128"/>
              <a:cs typeface="ＭＳ Ｐゴシック" pitchFamily="60" charset="-128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971B94-EEAB-9D49-8AF8-DF91A5550F9D}" type="slidenum">
              <a:rPr lang="en-US">
                <a:latin typeface="Skia" charset="0"/>
              </a:rPr>
              <a:pPr/>
              <a:t>40</a:t>
            </a:fld>
            <a:endParaRPr lang="en-US">
              <a:latin typeface="Skia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14D6F6-75B1-6C4E-B46F-44C0DC6995BB}" type="slidenum">
              <a:rPr lang="en-US">
                <a:latin typeface="Skia" charset="0"/>
              </a:rPr>
              <a:pPr/>
              <a:t>41</a:t>
            </a:fld>
            <a:endParaRPr lang="en-US">
              <a:latin typeface="Skia" charset="0"/>
            </a:endParaRPr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BAC7AF-BCE2-3040-92AF-DAAC1BD0A50C}" type="slidenum">
              <a:rPr lang="en-US"/>
              <a:pPr/>
              <a:t>42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latin typeface="Times" pitchFamily="60" charset="0"/>
                <a:ea typeface="ＭＳ Ｐゴシック" pitchFamily="60" charset="-128"/>
                <a:cs typeface="ＭＳ Ｐゴシック" pitchFamily="60" charset="-128"/>
              </a:rPr>
              <a:t>M</a:t>
            </a:r>
            <a:endParaRPr lang="en-US" dirty="0">
              <a:latin typeface="Times" pitchFamily="60" charset="0"/>
              <a:ea typeface="ＭＳ Ｐゴシック" pitchFamily="60" charset="-128"/>
              <a:cs typeface="ＭＳ Ｐゴシック" pitchFamily="60" charset="-128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BAC7AF-BCE2-3040-92AF-DAAC1BD0A50C}" type="slidenum">
              <a:rPr lang="en-US"/>
              <a:pPr/>
              <a:t>43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latin typeface="Times" pitchFamily="60" charset="0"/>
                <a:ea typeface="ＭＳ Ｐゴシック" pitchFamily="60" charset="-128"/>
                <a:cs typeface="ＭＳ Ｐゴシック" pitchFamily="60" charset="-128"/>
              </a:rPr>
              <a:t>M</a:t>
            </a:r>
            <a:endParaRPr lang="en-US" dirty="0">
              <a:latin typeface="Times" pitchFamily="60" charset="0"/>
              <a:ea typeface="ＭＳ Ｐゴシック" pitchFamily="60" charset="-128"/>
              <a:cs typeface="ＭＳ Ｐゴシック" pitchFamily="60" charset="-128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971B94-EEAB-9D49-8AF8-DF91A5550F9D}" type="slidenum">
              <a:rPr lang="en-US">
                <a:latin typeface="Skia" charset="0"/>
              </a:rPr>
              <a:pPr/>
              <a:t>44</a:t>
            </a:fld>
            <a:endParaRPr lang="en-US">
              <a:latin typeface="Skia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14D6F6-75B1-6C4E-B46F-44C0DC6995BB}" type="slidenum">
              <a:rPr lang="en-US">
                <a:latin typeface="Skia" charset="0"/>
              </a:rPr>
              <a:pPr/>
              <a:t>45</a:t>
            </a:fld>
            <a:endParaRPr lang="en-US">
              <a:latin typeface="Skia" charset="0"/>
            </a:endParaRPr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BAC7AF-BCE2-3040-92AF-DAAC1BD0A50C}" type="slidenum">
              <a:rPr lang="en-US"/>
              <a:pPr/>
              <a:t>46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latin typeface="Times" pitchFamily="60" charset="0"/>
                <a:ea typeface="ＭＳ Ｐゴシック" pitchFamily="60" charset="-128"/>
                <a:cs typeface="ＭＳ Ｐゴシック" pitchFamily="60" charset="-128"/>
              </a:rPr>
              <a:t>M</a:t>
            </a:r>
            <a:endParaRPr lang="en-US" dirty="0">
              <a:latin typeface="Times" pitchFamily="60" charset="0"/>
              <a:ea typeface="ＭＳ Ｐゴシック" pitchFamily="60" charset="-128"/>
              <a:cs typeface="ＭＳ Ｐゴシック" pitchFamily="60" charset="-128"/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BAC7AF-BCE2-3040-92AF-DAAC1BD0A50C}" type="slidenum">
              <a:rPr lang="en-US"/>
              <a:pPr/>
              <a:t>47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latin typeface="Times" pitchFamily="60" charset="0"/>
                <a:ea typeface="ＭＳ Ｐゴシック" pitchFamily="60" charset="-128"/>
                <a:cs typeface="ＭＳ Ｐゴシック" pitchFamily="60" charset="-128"/>
              </a:rPr>
              <a:t>M</a:t>
            </a:r>
            <a:endParaRPr lang="en-US" dirty="0">
              <a:latin typeface="Times" pitchFamily="60" charset="0"/>
              <a:ea typeface="ＭＳ Ｐゴシック" pitchFamily="60" charset="-128"/>
              <a:cs typeface="ＭＳ Ｐゴシック" pitchFamily="60" charset="-128"/>
            </a:endParaRP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971B94-EEAB-9D49-8AF8-DF91A5550F9D}" type="slidenum">
              <a:rPr lang="en-US">
                <a:latin typeface="Skia" charset="0"/>
              </a:rPr>
              <a:pPr/>
              <a:t>48</a:t>
            </a:fld>
            <a:endParaRPr lang="en-US">
              <a:latin typeface="Skia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BAC7AF-BCE2-3040-92AF-DAAC1BD0A50C}" type="slidenum">
              <a:rPr lang="en-US"/>
              <a:pPr/>
              <a:t>49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latin typeface="Times" pitchFamily="60" charset="0"/>
                <a:ea typeface="ＭＳ Ｐゴシック" pitchFamily="60" charset="-128"/>
                <a:cs typeface="ＭＳ Ｐゴシック" pitchFamily="60" charset="-128"/>
              </a:rPr>
              <a:t>M</a:t>
            </a:r>
            <a:endParaRPr lang="en-US" dirty="0">
              <a:latin typeface="Times" pitchFamily="60" charset="0"/>
              <a:ea typeface="ＭＳ Ｐゴシック" pitchFamily="60" charset="-128"/>
              <a:cs typeface="ＭＳ Ｐゴシック" pitchFamily="60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BAC7AF-BCE2-3040-92AF-DAAC1BD0A50C}" type="slidenum">
              <a:rPr lang="en-US"/>
              <a:pPr/>
              <a:t>5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latin typeface="Times" pitchFamily="60" charset="0"/>
                <a:ea typeface="ＭＳ Ｐゴシック" pitchFamily="60" charset="-128"/>
                <a:cs typeface="ＭＳ Ｐゴシック" pitchFamily="60" charset="-128"/>
              </a:rPr>
              <a:t>M</a:t>
            </a:r>
            <a:endParaRPr lang="en-US" dirty="0">
              <a:latin typeface="Times" pitchFamily="60" charset="0"/>
              <a:ea typeface="ＭＳ Ｐゴシック" pitchFamily="60" charset="-128"/>
              <a:cs typeface="ＭＳ Ｐゴシック" pitchFamily="60" charset="-128"/>
            </a:endParaRP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BAC7AF-BCE2-3040-92AF-DAAC1BD0A50C}" type="slidenum">
              <a:rPr lang="en-US"/>
              <a:pPr/>
              <a:t>50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latin typeface="Times" pitchFamily="60" charset="0"/>
                <a:ea typeface="ＭＳ Ｐゴシック" pitchFamily="60" charset="-128"/>
                <a:cs typeface="ＭＳ Ｐゴシック" pitchFamily="60" charset="-128"/>
              </a:rPr>
              <a:t>M</a:t>
            </a:r>
            <a:endParaRPr lang="en-US" dirty="0">
              <a:latin typeface="Times" pitchFamily="60" charset="0"/>
              <a:ea typeface="ＭＳ Ｐゴシック" pitchFamily="60" charset="-128"/>
              <a:cs typeface="ＭＳ Ｐゴシック" pitchFamily="60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BAC7AF-BCE2-3040-92AF-DAAC1BD0A50C}" type="slidenum">
              <a:rPr lang="en-US"/>
              <a:pPr/>
              <a:t>6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latin typeface="Times" pitchFamily="60" charset="0"/>
                <a:ea typeface="ＭＳ Ｐゴシック" pitchFamily="60" charset="-128"/>
                <a:cs typeface="ＭＳ Ｐゴシック" pitchFamily="60" charset="-128"/>
              </a:rPr>
              <a:t>M</a:t>
            </a:r>
            <a:endParaRPr lang="en-US" dirty="0">
              <a:latin typeface="Times" pitchFamily="60" charset="0"/>
              <a:ea typeface="ＭＳ Ｐゴシック" pitchFamily="60" charset="-128"/>
              <a:cs typeface="ＭＳ Ｐゴシック" pitchFamily="60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BAC7AF-BCE2-3040-92AF-DAAC1BD0A50C}" type="slidenum">
              <a:rPr lang="en-US"/>
              <a:pPr/>
              <a:t>7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latin typeface="Times" pitchFamily="60" charset="0"/>
                <a:ea typeface="ＭＳ Ｐゴシック" pitchFamily="60" charset="-128"/>
                <a:cs typeface="ＭＳ Ｐゴシック" pitchFamily="60" charset="-128"/>
              </a:rPr>
              <a:t>M</a:t>
            </a:r>
            <a:endParaRPr lang="en-US" dirty="0">
              <a:latin typeface="Times" pitchFamily="60" charset="0"/>
              <a:ea typeface="ＭＳ Ｐゴシック" pitchFamily="60" charset="-128"/>
              <a:cs typeface="ＭＳ Ｐゴシック" pitchFamily="60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BAC7AF-BCE2-3040-92AF-DAAC1BD0A50C}" type="slidenum">
              <a:rPr lang="en-US"/>
              <a:pPr/>
              <a:t>8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latin typeface="Times" pitchFamily="60" charset="0"/>
                <a:ea typeface="ＭＳ Ｐゴシック" pitchFamily="60" charset="-128"/>
                <a:cs typeface="ＭＳ Ｐゴシック" pitchFamily="60" charset="-128"/>
              </a:rPr>
              <a:t>M</a:t>
            </a:r>
            <a:endParaRPr lang="en-US" dirty="0">
              <a:latin typeface="Times" pitchFamily="60" charset="0"/>
              <a:ea typeface="ＭＳ Ｐゴシック" pitchFamily="60" charset="-128"/>
              <a:cs typeface="ＭＳ Ｐゴシック" pitchFamily="60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BAC7AF-BCE2-3040-92AF-DAAC1BD0A50C}" type="slidenum">
              <a:rPr lang="en-US"/>
              <a:pPr/>
              <a:t>9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latin typeface="Times" pitchFamily="60" charset="0"/>
                <a:ea typeface="ＭＳ Ｐゴシック" pitchFamily="60" charset="-128"/>
                <a:cs typeface="ＭＳ Ｐゴシック" pitchFamily="60" charset="-128"/>
              </a:rPr>
              <a:t>M</a:t>
            </a:r>
            <a:endParaRPr lang="en-US" dirty="0">
              <a:latin typeface="Times" pitchFamily="60" charset="0"/>
              <a:ea typeface="ＭＳ Ｐゴシック" pitchFamily="60" charset="-128"/>
              <a:cs typeface="ＭＳ Ｐゴシック" pitchFamily="6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559D9-A52F-474B-BC82-EDE2FC829AC5}" type="datetimeFigureOut">
              <a:rPr lang="en-US" smtClean="0"/>
              <a:t>4/24/17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A6247-23A5-1B48-A829-7A7A725BF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407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559D9-A52F-474B-BC82-EDE2FC829AC5}" type="datetimeFigureOut">
              <a:rPr lang="en-US" smtClean="0"/>
              <a:t>4/24/17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A6247-23A5-1B48-A829-7A7A725BF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984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559D9-A52F-474B-BC82-EDE2FC829AC5}" type="datetimeFigureOut">
              <a:rPr lang="en-US" smtClean="0"/>
              <a:t>4/24/17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A6247-23A5-1B48-A829-7A7A725BF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087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559D9-A52F-474B-BC82-EDE2FC829AC5}" type="datetimeFigureOut">
              <a:rPr lang="en-US" smtClean="0"/>
              <a:t>4/24/17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A6247-23A5-1B48-A829-7A7A725BF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646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559D9-A52F-474B-BC82-EDE2FC829AC5}" type="datetimeFigureOut">
              <a:rPr lang="en-US" smtClean="0"/>
              <a:t>4/24/17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A6247-23A5-1B48-A829-7A7A725BF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497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559D9-A52F-474B-BC82-EDE2FC829AC5}" type="datetimeFigureOut">
              <a:rPr lang="en-US" smtClean="0"/>
              <a:t>4/24/17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A6247-23A5-1B48-A829-7A7A725BF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09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559D9-A52F-474B-BC82-EDE2FC829AC5}" type="datetimeFigureOut">
              <a:rPr lang="en-US" smtClean="0"/>
              <a:t>4/24/17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A6247-23A5-1B48-A829-7A7A725BF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009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559D9-A52F-474B-BC82-EDE2FC829AC5}" type="datetimeFigureOut">
              <a:rPr lang="en-US" smtClean="0"/>
              <a:t>4/24/17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A6247-23A5-1B48-A829-7A7A725BF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205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559D9-A52F-474B-BC82-EDE2FC829AC5}" type="datetimeFigureOut">
              <a:rPr lang="en-US" smtClean="0"/>
              <a:t>4/24/17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A6247-23A5-1B48-A829-7A7A725BF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713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559D9-A52F-474B-BC82-EDE2FC829AC5}" type="datetimeFigureOut">
              <a:rPr lang="en-US" smtClean="0"/>
              <a:t>4/24/17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A6247-23A5-1B48-A829-7A7A725BF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379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559D9-A52F-474B-BC82-EDE2FC829AC5}" type="datetimeFigureOut">
              <a:rPr lang="en-US" smtClean="0"/>
              <a:t>4/24/17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A6247-23A5-1B48-A829-7A7A725BF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251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3559D9-A52F-474B-BC82-EDE2FC829AC5}" type="datetimeFigureOut">
              <a:rPr lang="en-US" smtClean="0"/>
              <a:t>4/24/17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A6247-23A5-1B48-A829-7A7A725BF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1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15.png"/><Relationship Id="rId5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17.png"/><Relationship Id="rId5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0.png"/><Relationship Id="rId5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1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1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4" Type="http://schemas.openxmlformats.org/officeDocument/2006/relationships/image" Target="../media/image25.png"/><Relationship Id="rId5" Type="http://schemas.openxmlformats.org/officeDocument/2006/relationships/image" Target="../media/image1.png"/><Relationship Id="rId6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7.png"/><Relationship Id="rId5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9.png"/><Relationship Id="rId5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6.xml"/><Relationship Id="rId3" Type="http://schemas.openxmlformats.org/officeDocument/2006/relationships/image" Target="../media/image1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31.png"/><Relationship Id="rId5" Type="http://schemas.openxmlformats.org/officeDocument/2006/relationships/image" Target="../media/image32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33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34.png"/><Relationship Id="rId5" Type="http://schemas.openxmlformats.org/officeDocument/2006/relationships/image" Target="../media/image35.png"/><Relationship Id="rId6" Type="http://schemas.openxmlformats.org/officeDocument/2006/relationships/image" Target="../media/image36.png"/><Relationship Id="rId7" Type="http://schemas.openxmlformats.org/officeDocument/2006/relationships/image" Target="../media/image37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1.xml"/><Relationship Id="rId3" Type="http://schemas.openxmlformats.org/officeDocument/2006/relationships/image" Target="../media/image1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38.png"/><Relationship Id="rId5" Type="http://schemas.openxmlformats.org/officeDocument/2006/relationships/image" Target="../media/image39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5.xml"/><Relationship Id="rId3" Type="http://schemas.openxmlformats.org/officeDocument/2006/relationships/image" Target="../media/image1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41.png"/><Relationship Id="rId5" Type="http://schemas.openxmlformats.org/officeDocument/2006/relationships/image" Target="../media/image42.png"/><Relationship Id="rId6" Type="http://schemas.openxmlformats.org/officeDocument/2006/relationships/image" Target="../media/image43.png"/><Relationship Id="rId7" Type="http://schemas.openxmlformats.org/officeDocument/2006/relationships/image" Target="../media/image44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45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9.xm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0.xml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32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Skia" pitchFamily="-111" charset="0"/>
            </a:endParaRPr>
          </a:p>
        </p:txBody>
      </p:sp>
      <p:pic>
        <p:nvPicPr>
          <p:cNvPr id="25604" name="Picture 0" descr="JCE2004p1232fig1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6"/>
          <p:cNvSpPr txBox="1">
            <a:spLocks noChangeArrowheads="1"/>
          </p:cNvSpPr>
          <p:nvPr/>
        </p:nvSpPr>
        <p:spPr bwMode="auto">
          <a:xfrm>
            <a:off x="503422" y="1663620"/>
            <a:ext cx="5021088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b="1" dirty="0" smtClean="0">
                <a:latin typeface="Candara" charset="0"/>
                <a:ea typeface="Candara" charset="0"/>
                <a:cs typeface="Candara" charset="0"/>
              </a:rPr>
              <a:t>6.1:  </a:t>
            </a:r>
            <a:r>
              <a:rPr lang="en-US" b="1" strike="sngStrike" dirty="0" smtClean="0">
                <a:solidFill>
                  <a:schemeClr val="bg1">
                    <a:lumMod val="65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Symmetry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 </a:t>
            </a:r>
            <a:r>
              <a:rPr lang="en-US" b="1" dirty="0" smtClean="0">
                <a:latin typeface="Candara" charset="0"/>
                <a:ea typeface="Candara" charset="0"/>
                <a:cs typeface="Candara" charset="0"/>
              </a:rPr>
              <a:t>&amp; asymmetry</a:t>
            </a:r>
          </a:p>
          <a:p>
            <a:r>
              <a:rPr lang="en-US" sz="800" b="1" dirty="0" smtClean="0">
                <a:latin typeface="Candara" charset="0"/>
                <a:ea typeface="Candara" charset="0"/>
                <a:cs typeface="Candara" charset="0"/>
              </a:rPr>
              <a:t> </a:t>
            </a:r>
          </a:p>
          <a:p>
            <a:r>
              <a:rPr lang="en-US" b="1" dirty="0" smtClean="0">
                <a:latin typeface="Candara" charset="0"/>
                <a:ea typeface="Candara" charset="0"/>
                <a:cs typeface="Candara" charset="0"/>
              </a:rPr>
              <a:t>6.2: Nomenclature of </a:t>
            </a:r>
            <a:r>
              <a:rPr lang="en-US" b="1" dirty="0" err="1">
                <a:latin typeface="Candara" charset="0"/>
                <a:ea typeface="Candara" charset="0"/>
                <a:cs typeface="Candara" charset="0"/>
              </a:rPr>
              <a:t>s</a:t>
            </a:r>
            <a:r>
              <a:rPr lang="en-US" b="1" dirty="0" err="1" smtClean="0">
                <a:latin typeface="Candara" charset="0"/>
                <a:ea typeface="Candara" charset="0"/>
                <a:cs typeface="Candara" charset="0"/>
              </a:rPr>
              <a:t>tereocenters</a:t>
            </a:r>
            <a:endParaRPr lang="en-US" b="1" dirty="0" smtClean="0">
              <a:latin typeface="Candara" charset="0"/>
              <a:ea typeface="Candara" charset="0"/>
              <a:cs typeface="Candara" charset="0"/>
            </a:endParaRPr>
          </a:p>
          <a:p>
            <a:endParaRPr lang="en-US" sz="800" b="1" dirty="0" smtClean="0">
              <a:latin typeface="Candara" charset="0"/>
              <a:ea typeface="Candara" charset="0"/>
              <a:cs typeface="Candara" charset="0"/>
            </a:endParaRPr>
          </a:p>
          <a:p>
            <a:r>
              <a:rPr lang="en-US" b="1" dirty="0" smtClean="0">
                <a:latin typeface="Candara" charset="0"/>
                <a:ea typeface="Candara" charset="0"/>
                <a:cs typeface="Candara" charset="0"/>
              </a:rPr>
              <a:t>6.3: Properties of asymmetric molecules</a:t>
            </a:r>
          </a:p>
          <a:p>
            <a:endParaRPr lang="en-US" sz="800" b="1" dirty="0" smtClean="0">
              <a:latin typeface="Candara" charset="0"/>
              <a:ea typeface="Candara" charset="0"/>
              <a:cs typeface="Candara" charset="0"/>
            </a:endParaRPr>
          </a:p>
          <a:p>
            <a:r>
              <a:rPr lang="en-US" b="1" dirty="0" smtClean="0">
                <a:latin typeface="Candara" charset="0"/>
                <a:ea typeface="Candara" charset="0"/>
                <a:cs typeface="Candara" charset="0"/>
              </a:rPr>
              <a:t>6.4: </a:t>
            </a:r>
            <a:r>
              <a:rPr lang="en-US" b="1" strike="sngStrike" dirty="0" smtClean="0">
                <a:solidFill>
                  <a:srgbClr val="A6A6A6"/>
                </a:solidFill>
                <a:latin typeface="Candara" charset="0"/>
                <a:ea typeface="Candara" charset="0"/>
                <a:cs typeface="Candara" charset="0"/>
              </a:rPr>
              <a:t>Optical isomerism</a:t>
            </a:r>
          </a:p>
          <a:p>
            <a:endParaRPr lang="en-US" sz="800" b="1" dirty="0" smtClean="0">
              <a:latin typeface="Candara" charset="0"/>
              <a:ea typeface="Candara" charset="0"/>
              <a:cs typeface="Candara" charset="0"/>
            </a:endParaRPr>
          </a:p>
          <a:p>
            <a:r>
              <a:rPr lang="en-US" b="1" dirty="0" smtClean="0">
                <a:latin typeface="Candara" charset="0"/>
                <a:ea typeface="Candara" charset="0"/>
                <a:cs typeface="Candara" charset="0"/>
              </a:rPr>
              <a:t>6.5: Fisher </a:t>
            </a:r>
            <a:r>
              <a:rPr lang="en-US" b="1" dirty="0">
                <a:latin typeface="Candara" charset="0"/>
                <a:ea typeface="Candara" charset="0"/>
                <a:cs typeface="Candara" charset="0"/>
              </a:rPr>
              <a:t>p</a:t>
            </a:r>
            <a:r>
              <a:rPr lang="en-US" b="1" dirty="0" smtClean="0">
                <a:latin typeface="Candara" charset="0"/>
                <a:ea typeface="Candara" charset="0"/>
                <a:cs typeface="Candara" charset="0"/>
              </a:rPr>
              <a:t>rojections</a:t>
            </a:r>
          </a:p>
          <a:p>
            <a:endParaRPr lang="en-US" sz="800" b="1" dirty="0" smtClean="0">
              <a:latin typeface="Candara" charset="0"/>
              <a:ea typeface="Candara" charset="0"/>
              <a:cs typeface="Candara" charset="0"/>
            </a:endParaRPr>
          </a:p>
          <a:p>
            <a:r>
              <a:rPr lang="en-US" b="1" dirty="0" smtClean="0">
                <a:latin typeface="Candara" charset="0"/>
                <a:ea typeface="Candara" charset="0"/>
                <a:cs typeface="Candara" charset="0"/>
              </a:rPr>
              <a:t>6.6: Molecules with two </a:t>
            </a:r>
            <a:r>
              <a:rPr lang="en-US" b="1" dirty="0" err="1">
                <a:latin typeface="Candara" charset="0"/>
                <a:ea typeface="Candara" charset="0"/>
                <a:cs typeface="Candara" charset="0"/>
              </a:rPr>
              <a:t>s</a:t>
            </a:r>
            <a:r>
              <a:rPr lang="en-US" b="1" dirty="0" err="1" smtClean="0">
                <a:latin typeface="Candara" charset="0"/>
                <a:ea typeface="Candara" charset="0"/>
                <a:cs typeface="Candara" charset="0"/>
              </a:rPr>
              <a:t>tereocenters</a:t>
            </a:r>
            <a:endParaRPr lang="en-US" b="1" dirty="0" smtClean="0">
              <a:latin typeface="Candara" charset="0"/>
              <a:ea typeface="Candara" charset="0"/>
              <a:cs typeface="Candara" charset="0"/>
            </a:endParaRPr>
          </a:p>
          <a:p>
            <a:endParaRPr lang="en-US" sz="800" b="1" dirty="0" smtClean="0">
              <a:latin typeface="Candara" charset="0"/>
              <a:ea typeface="Candara" charset="0"/>
              <a:cs typeface="Candara" charset="0"/>
            </a:endParaRPr>
          </a:p>
          <a:p>
            <a:r>
              <a:rPr lang="en-US" b="1" dirty="0" smtClean="0">
                <a:latin typeface="Candara" charset="0"/>
                <a:ea typeface="Candara" charset="0"/>
                <a:cs typeface="Candara" charset="0"/>
              </a:rPr>
              <a:t>6.7:  </a:t>
            </a:r>
            <a:r>
              <a:rPr lang="en-US" b="1" strike="sngStrike" dirty="0" smtClean="0">
                <a:solidFill>
                  <a:srgbClr val="A6A6A6"/>
                </a:solidFill>
                <a:latin typeface="Candara" charset="0"/>
                <a:ea typeface="Candara" charset="0"/>
                <a:cs typeface="Candara" charset="0"/>
              </a:rPr>
              <a:t>Resolution of enantiomers</a:t>
            </a:r>
            <a:endParaRPr lang="en-US" b="1" strike="sngStrike" dirty="0">
              <a:solidFill>
                <a:srgbClr val="A6A6A6"/>
              </a:solidFill>
              <a:latin typeface="Candara"/>
              <a:cs typeface="Candara"/>
            </a:endParaRPr>
          </a:p>
          <a:p>
            <a:endParaRPr lang="en-US" sz="800" b="1" dirty="0" smtClean="0">
              <a:solidFill>
                <a:srgbClr val="A6A6A6"/>
              </a:solidFill>
              <a:latin typeface="Candara"/>
              <a:ea typeface="Candara" charset="0"/>
              <a:cs typeface="Candara"/>
            </a:endParaRPr>
          </a:p>
          <a:p>
            <a:r>
              <a:rPr lang="en-US" b="1" dirty="0" smtClean="0">
                <a:solidFill>
                  <a:srgbClr val="A6A6A6"/>
                </a:solidFill>
                <a:latin typeface="Candara"/>
                <a:ea typeface="Candara" charset="0"/>
                <a:cs typeface="Candara"/>
              </a:rPr>
              <a:t>6.8: </a:t>
            </a:r>
            <a:r>
              <a:rPr lang="en-US" b="1" strike="sngStrike" dirty="0" err="1" smtClean="0">
                <a:solidFill>
                  <a:srgbClr val="A6A6A6"/>
                </a:solidFill>
                <a:latin typeface="Candara"/>
                <a:ea typeface="Candara" charset="0"/>
                <a:cs typeface="Candara"/>
              </a:rPr>
              <a:t>Stereocenters</a:t>
            </a:r>
            <a:r>
              <a:rPr lang="en-US" b="1" strike="sngStrike" dirty="0" smtClean="0">
                <a:solidFill>
                  <a:srgbClr val="A6A6A6"/>
                </a:solidFill>
                <a:latin typeface="Candara"/>
                <a:ea typeface="Candara" charset="0"/>
                <a:cs typeface="Candara"/>
              </a:rPr>
              <a:t> other </a:t>
            </a:r>
            <a:r>
              <a:rPr lang="en-US" b="1" strike="sngStrike" dirty="0">
                <a:solidFill>
                  <a:srgbClr val="A6A6A6"/>
                </a:solidFill>
                <a:latin typeface="Candara"/>
                <a:ea typeface="Candara" charset="0"/>
                <a:cs typeface="Candara"/>
              </a:rPr>
              <a:t>t</a:t>
            </a:r>
            <a:r>
              <a:rPr lang="en-US" b="1" strike="sngStrike" dirty="0" smtClean="0">
                <a:solidFill>
                  <a:srgbClr val="A6A6A6"/>
                </a:solidFill>
                <a:latin typeface="Candara"/>
                <a:ea typeface="Candara" charset="0"/>
                <a:cs typeface="Candara"/>
              </a:rPr>
              <a:t>han </a:t>
            </a:r>
            <a:r>
              <a:rPr lang="en-US" b="1" strike="sngStrike" dirty="0">
                <a:solidFill>
                  <a:srgbClr val="A6A6A6"/>
                </a:solidFill>
                <a:latin typeface="Candara"/>
                <a:ea typeface="Candara" charset="0"/>
                <a:cs typeface="Candara"/>
              </a:rPr>
              <a:t>c</a:t>
            </a:r>
            <a:r>
              <a:rPr lang="en-US" b="1" strike="sngStrike" dirty="0" smtClean="0">
                <a:solidFill>
                  <a:srgbClr val="A6A6A6"/>
                </a:solidFill>
                <a:latin typeface="Candara"/>
                <a:ea typeface="Candara" charset="0"/>
                <a:cs typeface="Candara"/>
              </a:rPr>
              <a:t>arbon</a:t>
            </a:r>
          </a:p>
          <a:p>
            <a:endParaRPr lang="en-US" sz="800" b="1" dirty="0" smtClean="0">
              <a:latin typeface="Candara"/>
              <a:ea typeface="Candara" charset="0"/>
              <a:cs typeface="Candara"/>
            </a:endParaRPr>
          </a:p>
        </p:txBody>
      </p:sp>
      <p:sp>
        <p:nvSpPr>
          <p:cNvPr id="25602" name="Text Box 12"/>
          <p:cNvSpPr txBox="1">
            <a:spLocks noChangeArrowheads="1"/>
          </p:cNvSpPr>
          <p:nvPr/>
        </p:nvSpPr>
        <p:spPr bwMode="auto">
          <a:xfrm>
            <a:off x="304800" y="228600"/>
            <a:ext cx="7467600" cy="523220"/>
          </a:xfrm>
          <a:prstGeom prst="rect">
            <a:avLst/>
          </a:prstGeom>
          <a:solidFill>
            <a:schemeClr val="bg1">
              <a:alpha val="74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CHE2060</a:t>
            </a:r>
            <a:r>
              <a:rPr lang="en-US" sz="2800" b="1" dirty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 </a:t>
            </a:r>
            <a:r>
              <a:rPr lang="en-US" sz="2800" b="1" dirty="0" smtClean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Lecture </a:t>
            </a:r>
            <a:r>
              <a:rPr lang="en-US" sz="2800" b="1" dirty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6</a:t>
            </a:r>
            <a:r>
              <a:rPr lang="en-US" sz="2800" b="1" dirty="0" smtClean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: Chirality</a:t>
            </a:r>
            <a:endParaRPr lang="en-US" sz="2800" dirty="0">
              <a:solidFill>
                <a:srgbClr val="000000"/>
              </a:solidFill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28741" y="5593537"/>
            <a:ext cx="26348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latin typeface="Candara"/>
                <a:cs typeface="Candara"/>
              </a:rPr>
              <a:t>Daley &amp; Daley, Chapter 11</a:t>
            </a:r>
          </a:p>
          <a:p>
            <a:pPr algn="ctr"/>
            <a:r>
              <a:rPr lang="en-US" b="1" i="1" dirty="0" smtClean="0">
                <a:latin typeface="Candara"/>
                <a:cs typeface="Candara"/>
              </a:rPr>
              <a:t>Chirality</a:t>
            </a:r>
            <a:endParaRPr lang="en-US" b="1" i="1" dirty="0">
              <a:latin typeface="Candara"/>
              <a:cs typeface="Candara"/>
            </a:endParaRPr>
          </a:p>
        </p:txBody>
      </p:sp>
      <p:pic>
        <p:nvPicPr>
          <p:cNvPr id="8" name="Picture 7" descr="Molecular-electrostatic-potential-map-MEP-for-meropenem.jp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6053837" y="2480563"/>
            <a:ext cx="3352800" cy="2201673"/>
          </a:xfrm>
          <a:prstGeom prst="rect">
            <a:avLst/>
          </a:prstGeom>
          <a:effectLst>
            <a:reflection blurRad="6350" stA="50000" endA="300" endPos="5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266552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344358" y="152400"/>
            <a:ext cx="678578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err="1" smtClean="0">
                <a:solidFill>
                  <a:srgbClr val="0000FF"/>
                </a:solidFill>
                <a:latin typeface="Candara"/>
              </a:rPr>
              <a:t>Stereogenic</a:t>
            </a:r>
            <a:r>
              <a:rPr lang="en-US" sz="2800" b="1" dirty="0" smtClean="0">
                <a:solidFill>
                  <a:srgbClr val="0000FF"/>
                </a:solidFill>
                <a:latin typeface="Candara"/>
              </a:rPr>
              <a:t> carbons have 4 </a:t>
            </a:r>
            <a:r>
              <a:rPr lang="en-US" sz="2800" b="1" dirty="0" err="1" smtClean="0">
                <a:solidFill>
                  <a:srgbClr val="0000FF"/>
                </a:solidFill>
                <a:latin typeface="Candara"/>
              </a:rPr>
              <a:t>Δ</a:t>
            </a:r>
            <a:r>
              <a:rPr lang="en-US" sz="2800" b="1" dirty="0" smtClean="0">
                <a:solidFill>
                  <a:srgbClr val="0000FF"/>
                </a:solidFill>
                <a:latin typeface="Candara"/>
              </a:rPr>
              <a:t> substituents.</a:t>
            </a:r>
            <a:endParaRPr lang="en-US" sz="2800" b="1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35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36" name="Picture 0" descr="JCE2004p1232fig1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" name="TextBox 53"/>
          <p:cNvSpPr txBox="1"/>
          <p:nvPr/>
        </p:nvSpPr>
        <p:spPr>
          <a:xfrm>
            <a:off x="7456577" y="6403779"/>
            <a:ext cx="1285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D&amp;D, p.538 </a:t>
            </a:r>
            <a:endParaRPr lang="en-US" dirty="0">
              <a:latin typeface="Candara"/>
              <a:cs typeface="Candara"/>
            </a:endParaRPr>
          </a:p>
        </p:txBody>
      </p:sp>
      <p:sp>
        <p:nvSpPr>
          <p:cNvPr id="6" name="Text Box 22"/>
          <p:cNvSpPr txBox="1">
            <a:spLocks noChangeArrowheads="1"/>
          </p:cNvSpPr>
          <p:nvPr/>
        </p:nvSpPr>
        <p:spPr bwMode="auto">
          <a:xfrm>
            <a:off x="427038" y="1028700"/>
            <a:ext cx="7568874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latin typeface="Candara"/>
              </a:rPr>
              <a:t>A good and simple characteristic of chiral (or </a:t>
            </a:r>
            <a:r>
              <a:rPr lang="en-US" sz="2000" dirty="0" err="1" smtClean="0">
                <a:latin typeface="Candara"/>
              </a:rPr>
              <a:t>stereogenic</a:t>
            </a:r>
            <a:r>
              <a:rPr lang="en-US" sz="2000" dirty="0" smtClean="0">
                <a:latin typeface="Candara"/>
              </a:rPr>
              <a:t>) carbons is</a:t>
            </a:r>
            <a:br>
              <a:rPr lang="en-US" sz="2000" dirty="0" smtClean="0">
                <a:latin typeface="Candara"/>
              </a:rPr>
            </a:br>
            <a:r>
              <a:rPr lang="en-US" sz="2000" dirty="0" smtClean="0">
                <a:latin typeface="Candara"/>
              </a:rPr>
              <a:t>that they are bonded to four different atoms or </a:t>
            </a:r>
            <a:r>
              <a:rPr lang="en-US" sz="2000" dirty="0" err="1" smtClean="0">
                <a:latin typeface="Candara"/>
              </a:rPr>
              <a:t>substitutents</a:t>
            </a:r>
            <a:r>
              <a:rPr lang="en-US" sz="2000" dirty="0" smtClean="0">
                <a:latin typeface="Candara"/>
              </a:rPr>
              <a:t>.</a:t>
            </a:r>
          </a:p>
          <a:p>
            <a:endParaRPr lang="en-US" sz="1000" dirty="0">
              <a:latin typeface="Candara"/>
            </a:endParaRPr>
          </a:p>
          <a:p>
            <a:pPr marL="342900" indent="-342900">
              <a:buFont typeface="Arial"/>
              <a:buChar char="•"/>
            </a:pPr>
            <a:r>
              <a:rPr lang="en-US" sz="2000" dirty="0" smtClean="0">
                <a:latin typeface="Candara"/>
              </a:rPr>
              <a:t>And have no planes or centers of symmetry.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5766" y="2530203"/>
            <a:ext cx="4003698" cy="188253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68185" y="4990353"/>
            <a:ext cx="2092791" cy="1481413"/>
          </a:xfrm>
          <a:prstGeom prst="rect">
            <a:avLst/>
          </a:prstGeom>
        </p:spPr>
      </p:pic>
      <p:sp>
        <p:nvSpPr>
          <p:cNvPr id="10" name="Text Box 22"/>
          <p:cNvSpPr txBox="1">
            <a:spLocks noChangeArrowheads="1"/>
          </p:cNvSpPr>
          <p:nvPr/>
        </p:nvSpPr>
        <p:spPr bwMode="auto">
          <a:xfrm>
            <a:off x="6349463" y="4243338"/>
            <a:ext cx="188214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Candara"/>
              </a:rPr>
              <a:t>Mirror-images</a:t>
            </a:r>
          </a:p>
        </p:txBody>
      </p:sp>
      <p:sp>
        <p:nvSpPr>
          <p:cNvPr id="11" name="Text Box 22"/>
          <p:cNvSpPr txBox="1">
            <a:spLocks noChangeArrowheads="1"/>
          </p:cNvSpPr>
          <p:nvPr/>
        </p:nvSpPr>
        <p:spPr bwMode="auto">
          <a:xfrm>
            <a:off x="5866868" y="5198933"/>
            <a:ext cx="266753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Candara"/>
              </a:rPr>
              <a:t>So the central carbon of both molecules is a </a:t>
            </a:r>
            <a:r>
              <a:rPr lang="en-US" sz="2000" b="1" dirty="0" err="1" smtClean="0">
                <a:solidFill>
                  <a:srgbClr val="0000FF"/>
                </a:solidFill>
                <a:latin typeface="Candara"/>
              </a:rPr>
              <a:t>sterocenter</a:t>
            </a:r>
            <a:r>
              <a:rPr lang="en-US" sz="2000" dirty="0" smtClean="0">
                <a:solidFill>
                  <a:srgbClr val="0000FF"/>
                </a:solidFill>
                <a:latin typeface="Candara"/>
              </a:rPr>
              <a:t>.</a:t>
            </a:r>
          </a:p>
        </p:txBody>
      </p:sp>
      <p:sp>
        <p:nvSpPr>
          <p:cNvPr id="12" name="Text Box 22"/>
          <p:cNvSpPr txBox="1">
            <a:spLocks noChangeArrowheads="1"/>
          </p:cNvSpPr>
          <p:nvPr/>
        </p:nvSpPr>
        <p:spPr bwMode="auto">
          <a:xfrm>
            <a:off x="900653" y="5472649"/>
            <a:ext cx="266753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Candara"/>
              </a:rPr>
              <a:t>Non-</a:t>
            </a:r>
            <a:r>
              <a:rPr lang="en-US" sz="2000" dirty="0" err="1" smtClean="0">
                <a:solidFill>
                  <a:srgbClr val="0000FF"/>
                </a:solidFill>
                <a:latin typeface="Candara"/>
              </a:rPr>
              <a:t>superimposible</a:t>
            </a:r>
            <a:r>
              <a:rPr lang="en-US" sz="2000" dirty="0" smtClean="0">
                <a:solidFill>
                  <a:srgbClr val="0000FF"/>
                </a:solidFill>
                <a:latin typeface="Candara"/>
              </a:rPr>
              <a:t>, so enantiomers</a:t>
            </a:r>
          </a:p>
        </p:txBody>
      </p:sp>
    </p:spTree>
    <p:extLst>
      <p:ext uri="{BB962C8B-B14F-4D97-AF65-F5344CB8AC3E}">
        <p14:creationId xmlns:p14="http://schemas.microsoft.com/office/powerpoint/2010/main" val="16178206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344358" y="152400"/>
            <a:ext cx="587853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Candara"/>
              </a:rPr>
              <a:t>Are these molecules chiral or achiral?</a:t>
            </a:r>
            <a:endParaRPr lang="en-US" sz="2800" b="1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35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36" name="Picture 0" descr="JCE2004p1232fig1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" name="TextBox 53"/>
          <p:cNvSpPr txBox="1"/>
          <p:nvPr/>
        </p:nvSpPr>
        <p:spPr>
          <a:xfrm>
            <a:off x="7456577" y="6403779"/>
            <a:ext cx="1285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D&amp;D, p.538 </a:t>
            </a:r>
            <a:endParaRPr lang="en-US" dirty="0">
              <a:latin typeface="Candara"/>
              <a:cs typeface="Candara"/>
            </a:endParaRPr>
          </a:p>
        </p:txBody>
      </p:sp>
      <p:sp>
        <p:nvSpPr>
          <p:cNvPr id="6" name="Text Box 22"/>
          <p:cNvSpPr txBox="1">
            <a:spLocks noChangeArrowheads="1"/>
          </p:cNvSpPr>
          <p:nvPr/>
        </p:nvSpPr>
        <p:spPr bwMode="auto">
          <a:xfrm>
            <a:off x="427038" y="1028700"/>
            <a:ext cx="593030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latin typeface="Candara"/>
              </a:rPr>
              <a:t>Use any and all tests to find what works best for you.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/>
          <a:srcRect b="32488"/>
          <a:stretch/>
        </p:blipFill>
        <p:spPr>
          <a:xfrm>
            <a:off x="1653946" y="1957764"/>
            <a:ext cx="5802631" cy="3040834"/>
          </a:xfrm>
          <a:prstGeom prst="rect">
            <a:avLst/>
          </a:prstGeom>
        </p:spPr>
      </p:pic>
      <p:sp>
        <p:nvSpPr>
          <p:cNvPr id="10" name="Text Box 22"/>
          <p:cNvSpPr txBox="1">
            <a:spLocks noChangeArrowheads="1"/>
          </p:cNvSpPr>
          <p:nvPr/>
        </p:nvSpPr>
        <p:spPr bwMode="auto">
          <a:xfrm>
            <a:off x="2632232" y="1946803"/>
            <a:ext cx="96109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Candara"/>
              </a:rPr>
              <a:t>achiral</a:t>
            </a:r>
          </a:p>
        </p:txBody>
      </p:sp>
      <p:sp>
        <p:nvSpPr>
          <p:cNvPr id="13" name="Text Box 22"/>
          <p:cNvSpPr txBox="1">
            <a:spLocks noChangeArrowheads="1"/>
          </p:cNvSpPr>
          <p:nvPr/>
        </p:nvSpPr>
        <p:spPr bwMode="auto">
          <a:xfrm>
            <a:off x="6836694" y="2185310"/>
            <a:ext cx="96109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Candara"/>
              </a:rPr>
              <a:t>chiral</a:t>
            </a:r>
          </a:p>
        </p:txBody>
      </p:sp>
      <p:sp>
        <p:nvSpPr>
          <p:cNvPr id="14" name="Text Box 22"/>
          <p:cNvSpPr txBox="1">
            <a:spLocks noChangeArrowheads="1"/>
          </p:cNvSpPr>
          <p:nvPr/>
        </p:nvSpPr>
        <p:spPr bwMode="auto">
          <a:xfrm>
            <a:off x="2027732" y="4936992"/>
            <a:ext cx="96109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Candara"/>
              </a:rPr>
              <a:t>achiral</a:t>
            </a:r>
          </a:p>
        </p:txBody>
      </p:sp>
      <p:sp>
        <p:nvSpPr>
          <p:cNvPr id="15" name="Text Box 22"/>
          <p:cNvSpPr txBox="1">
            <a:spLocks noChangeArrowheads="1"/>
          </p:cNvSpPr>
          <p:nvPr/>
        </p:nvSpPr>
        <p:spPr bwMode="auto">
          <a:xfrm>
            <a:off x="5396252" y="4611825"/>
            <a:ext cx="96109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Candara"/>
              </a:rPr>
              <a:t>achiral</a:t>
            </a:r>
          </a:p>
        </p:txBody>
      </p:sp>
      <p:sp>
        <p:nvSpPr>
          <p:cNvPr id="2" name="Oval 1"/>
          <p:cNvSpPr/>
          <p:nvPr/>
        </p:nvSpPr>
        <p:spPr>
          <a:xfrm>
            <a:off x="3003178" y="2436559"/>
            <a:ext cx="485558" cy="432146"/>
          </a:xfrm>
          <a:prstGeom prst="ellipse">
            <a:avLst/>
          </a:prstGeom>
          <a:noFill/>
          <a:ln w="28575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035003" y="2260257"/>
            <a:ext cx="485558" cy="432146"/>
          </a:xfrm>
          <a:prstGeom prst="ellipse">
            <a:avLst/>
          </a:prstGeom>
          <a:noFill/>
          <a:ln w="28575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 rot="19562470">
            <a:off x="1713710" y="3727480"/>
            <a:ext cx="1109394" cy="710049"/>
          </a:xfrm>
          <a:prstGeom prst="ellipse">
            <a:avLst/>
          </a:prstGeom>
          <a:noFill/>
          <a:ln w="28575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 rot="19763278">
            <a:off x="2005999" y="4190159"/>
            <a:ext cx="1109394" cy="710049"/>
          </a:xfrm>
          <a:prstGeom prst="ellipse">
            <a:avLst/>
          </a:prstGeom>
          <a:noFill/>
          <a:ln w="28575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urved Right Arrow 2"/>
          <p:cNvSpPr/>
          <p:nvPr/>
        </p:nvSpPr>
        <p:spPr>
          <a:xfrm rot="14839109">
            <a:off x="6034657" y="2473914"/>
            <a:ext cx="627529" cy="1393932"/>
          </a:xfrm>
          <a:prstGeom prst="curvedRightArrow">
            <a:avLst/>
          </a:prstGeom>
          <a:noFill/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Curved Right Arrow 19"/>
          <p:cNvSpPr/>
          <p:nvPr/>
        </p:nvSpPr>
        <p:spPr>
          <a:xfrm rot="4000493" flipV="1">
            <a:off x="5649175" y="1649948"/>
            <a:ext cx="627529" cy="1393932"/>
          </a:xfrm>
          <a:prstGeom prst="curvedRightArrow">
            <a:avLst/>
          </a:prstGeom>
          <a:noFill/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 rot="771223">
            <a:off x="4882607" y="3692994"/>
            <a:ext cx="1367251" cy="710049"/>
          </a:xfrm>
          <a:prstGeom prst="ellipse">
            <a:avLst/>
          </a:prstGeom>
          <a:noFill/>
          <a:ln w="28575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 rot="2329796">
            <a:off x="6153068" y="4143523"/>
            <a:ext cx="1367251" cy="710049"/>
          </a:xfrm>
          <a:prstGeom prst="ellipse">
            <a:avLst/>
          </a:prstGeom>
          <a:noFill/>
          <a:ln w="28575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 Box 22"/>
          <p:cNvSpPr txBox="1">
            <a:spLocks noChangeArrowheads="1"/>
          </p:cNvSpPr>
          <p:nvPr/>
        </p:nvSpPr>
        <p:spPr bwMode="auto">
          <a:xfrm>
            <a:off x="412097" y="1821957"/>
            <a:ext cx="160069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Does not </a:t>
            </a:r>
            <a:br>
              <a:rPr lang="en-US" dirty="0" smtClean="0">
                <a:solidFill>
                  <a:srgbClr val="0000FF"/>
                </a:solidFill>
                <a:latin typeface="Candara"/>
              </a:rPr>
            </a:br>
            <a:r>
              <a:rPr lang="en-US" dirty="0" smtClean="0">
                <a:solidFill>
                  <a:srgbClr val="0000FF"/>
                </a:solidFill>
                <a:latin typeface="Candara"/>
              </a:rPr>
              <a:t>have 4 </a:t>
            </a:r>
            <a:r>
              <a:rPr lang="en-US" dirty="0" err="1" smtClean="0">
                <a:solidFill>
                  <a:srgbClr val="0000FF"/>
                </a:solidFill>
                <a:latin typeface="Candara"/>
              </a:rPr>
              <a:t>Δ</a:t>
            </a:r>
            <a:r>
              <a:rPr lang="en-US" dirty="0" smtClean="0">
                <a:solidFill>
                  <a:srgbClr val="0000FF"/>
                </a:solidFill>
                <a:latin typeface="Candara"/>
              </a:rPr>
              <a:t> substituents.</a:t>
            </a:r>
          </a:p>
        </p:txBody>
      </p:sp>
      <p:sp>
        <p:nvSpPr>
          <p:cNvPr id="24" name="Text Box 22"/>
          <p:cNvSpPr txBox="1">
            <a:spLocks noChangeArrowheads="1"/>
          </p:cNvSpPr>
          <p:nvPr/>
        </p:nvSpPr>
        <p:spPr bwMode="auto">
          <a:xfrm>
            <a:off x="5198699" y="5133195"/>
            <a:ext cx="354373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Does not have 4 </a:t>
            </a:r>
            <a:r>
              <a:rPr lang="en-US" dirty="0" err="1" smtClean="0">
                <a:solidFill>
                  <a:srgbClr val="0000FF"/>
                </a:solidFill>
                <a:latin typeface="Candara"/>
              </a:rPr>
              <a:t>Δ</a:t>
            </a:r>
            <a:r>
              <a:rPr lang="en-US" dirty="0" smtClean="0">
                <a:solidFill>
                  <a:srgbClr val="0000FF"/>
                </a:solidFill>
                <a:latin typeface="Candara"/>
              </a:rPr>
              <a:t> substituents.</a:t>
            </a:r>
            <a:br>
              <a:rPr lang="en-US" dirty="0" smtClean="0">
                <a:solidFill>
                  <a:srgbClr val="0000FF"/>
                </a:solidFill>
                <a:latin typeface="Candara"/>
              </a:rPr>
            </a:br>
            <a:r>
              <a:rPr lang="en-US" dirty="0" smtClean="0">
                <a:solidFill>
                  <a:srgbClr val="0000FF"/>
                </a:solidFill>
                <a:latin typeface="Candara"/>
              </a:rPr>
              <a:t>And has a mirror plane of symmetry.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396252" y="3793340"/>
            <a:ext cx="1716225" cy="818485"/>
          </a:xfrm>
          <a:prstGeom prst="line">
            <a:avLst/>
          </a:prstGeom>
          <a:ln>
            <a:solidFill>
              <a:srgbClr val="0000FF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748695" y="5315556"/>
            <a:ext cx="354373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The ring has a plane of symmetry.</a:t>
            </a:r>
          </a:p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5/6 ring carbons have two </a:t>
            </a:r>
            <a:r>
              <a:rPr lang="en-US" dirty="0" err="1" smtClean="0">
                <a:solidFill>
                  <a:srgbClr val="0000FF"/>
                </a:solidFill>
                <a:latin typeface="Candara"/>
              </a:rPr>
              <a:t>Hs</a:t>
            </a:r>
            <a:r>
              <a:rPr lang="en-US" dirty="0" smtClean="0">
                <a:solidFill>
                  <a:srgbClr val="0000FF"/>
                </a:solidFill>
                <a:latin typeface="Candara"/>
              </a:rPr>
              <a:t>, so</a:t>
            </a:r>
            <a:br>
              <a:rPr lang="en-US" dirty="0" smtClean="0">
                <a:solidFill>
                  <a:srgbClr val="0000FF"/>
                </a:solidFill>
                <a:latin typeface="Candara"/>
              </a:rPr>
            </a:br>
            <a:r>
              <a:rPr lang="en-US" dirty="0" smtClean="0">
                <a:solidFill>
                  <a:srgbClr val="0000FF"/>
                </a:solidFill>
                <a:latin typeface="Candara"/>
              </a:rPr>
              <a:t>don’t have 4 </a:t>
            </a:r>
            <a:r>
              <a:rPr lang="en-US" dirty="0" err="1" smtClean="0">
                <a:solidFill>
                  <a:srgbClr val="0000FF"/>
                </a:solidFill>
                <a:latin typeface="Candara"/>
              </a:rPr>
              <a:t>Δ</a:t>
            </a:r>
            <a:r>
              <a:rPr lang="en-US" dirty="0" smtClean="0">
                <a:solidFill>
                  <a:srgbClr val="0000FF"/>
                </a:solidFill>
                <a:latin typeface="Candara"/>
              </a:rPr>
              <a:t> substituents.</a:t>
            </a:r>
          </a:p>
        </p:txBody>
      </p:sp>
      <p:sp>
        <p:nvSpPr>
          <p:cNvPr id="27" name="Text Box 22"/>
          <p:cNvSpPr txBox="1">
            <a:spLocks noChangeArrowheads="1"/>
          </p:cNvSpPr>
          <p:nvPr/>
        </p:nvSpPr>
        <p:spPr bwMode="auto">
          <a:xfrm>
            <a:off x="6790699" y="1261979"/>
            <a:ext cx="160069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The two sides of the ring are not identical.</a:t>
            </a:r>
          </a:p>
        </p:txBody>
      </p:sp>
      <p:sp>
        <p:nvSpPr>
          <p:cNvPr id="28" name="Text Box 22"/>
          <p:cNvSpPr txBox="1">
            <a:spLocks noChangeArrowheads="1"/>
          </p:cNvSpPr>
          <p:nvPr/>
        </p:nvSpPr>
        <p:spPr bwMode="auto">
          <a:xfrm>
            <a:off x="6188855" y="2761011"/>
            <a:ext cx="3369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*</a:t>
            </a:r>
          </a:p>
        </p:txBody>
      </p:sp>
      <p:sp>
        <p:nvSpPr>
          <p:cNvPr id="29" name="Text Box 22"/>
          <p:cNvSpPr txBox="1">
            <a:spLocks noChangeArrowheads="1"/>
          </p:cNvSpPr>
          <p:nvPr/>
        </p:nvSpPr>
        <p:spPr bwMode="auto">
          <a:xfrm>
            <a:off x="5631834" y="2760228"/>
            <a:ext cx="3369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21567426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4" grpId="0"/>
      <p:bldP spid="15" grpId="0"/>
      <p:bldP spid="2" grpId="0" animBg="1"/>
      <p:bldP spid="16" grpId="0" animBg="1"/>
      <p:bldP spid="17" grpId="0" animBg="1"/>
      <p:bldP spid="18" grpId="0" animBg="1"/>
      <p:bldP spid="3" grpId="0" animBg="1"/>
      <p:bldP spid="20" grpId="0" animBg="1"/>
      <p:bldP spid="21" grpId="0" animBg="1"/>
      <p:bldP spid="22" grpId="0" animBg="1"/>
      <p:bldP spid="23" grpId="0"/>
      <p:bldP spid="24" grpId="0"/>
      <p:bldP spid="26" grpId="0"/>
      <p:bldP spid="27" grpId="0"/>
      <p:bldP spid="28" grpId="0"/>
      <p:bldP spid="2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1" name="Text Box 27"/>
          <p:cNvSpPr txBox="1">
            <a:spLocks noChangeArrowheads="1"/>
          </p:cNvSpPr>
          <p:nvPr/>
        </p:nvSpPr>
        <p:spPr bwMode="auto">
          <a:xfrm>
            <a:off x="4381500" y="968514"/>
            <a:ext cx="262890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i="1" dirty="0" smtClean="0">
                <a:solidFill>
                  <a:srgbClr val="0000FF"/>
                </a:solidFill>
              </a:rPr>
              <a:t>Same formula</a:t>
            </a:r>
          </a:p>
          <a:p>
            <a:r>
              <a:rPr lang="en-US" sz="2000" i="1" dirty="0" smtClean="0">
                <a:solidFill>
                  <a:srgbClr val="0000FF"/>
                </a:solidFill>
              </a:rPr>
              <a:t>Different in some way</a:t>
            </a:r>
            <a:endParaRPr lang="en-US" sz="2000" i="1" dirty="0">
              <a:solidFill>
                <a:srgbClr val="0000FF"/>
              </a:solidFill>
            </a:endParaRPr>
          </a:p>
        </p:txBody>
      </p:sp>
      <p:sp>
        <p:nvSpPr>
          <p:cNvPr id="16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Candara"/>
            </a:endParaRPr>
          </a:p>
        </p:txBody>
      </p:sp>
      <p:pic>
        <p:nvPicPr>
          <p:cNvPr id="17" name="Picture 0" descr="JCE2004p1232fig1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 Box 12"/>
          <p:cNvSpPr txBox="1">
            <a:spLocks noChangeArrowheads="1"/>
          </p:cNvSpPr>
          <p:nvPr/>
        </p:nvSpPr>
        <p:spPr bwMode="auto">
          <a:xfrm>
            <a:off x="304800" y="228600"/>
            <a:ext cx="7467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Types of isomers</a:t>
            </a:r>
            <a:endParaRPr lang="en-US" sz="2800" dirty="0">
              <a:solidFill>
                <a:srgbClr val="000000"/>
              </a:solidFill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708900" y="6355476"/>
            <a:ext cx="1241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andara"/>
                <a:cs typeface="Candara"/>
              </a:rPr>
              <a:t>Karty</a:t>
            </a:r>
            <a:r>
              <a:rPr lang="en-US" dirty="0" smtClean="0">
                <a:latin typeface="Candara"/>
                <a:cs typeface="Candara"/>
              </a:rPr>
              <a:t> p.177</a:t>
            </a:r>
            <a:endParaRPr lang="en-US" dirty="0">
              <a:latin typeface="Candara"/>
              <a:cs typeface="Candara"/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3898900" y="1028700"/>
            <a:ext cx="482600" cy="647700"/>
          </a:xfrm>
          <a:prstGeom prst="downArrow">
            <a:avLst/>
          </a:prstGeom>
          <a:solidFill>
            <a:srgbClr val="0000FF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 Box 27"/>
          <p:cNvSpPr txBox="1">
            <a:spLocks noChangeArrowheads="1"/>
          </p:cNvSpPr>
          <p:nvPr/>
        </p:nvSpPr>
        <p:spPr bwMode="auto">
          <a:xfrm>
            <a:off x="3619501" y="1625600"/>
            <a:ext cx="10541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b="1" dirty="0"/>
              <a:t>i</a:t>
            </a:r>
            <a:r>
              <a:rPr lang="en-US" sz="2000" b="1" dirty="0" smtClean="0"/>
              <a:t>somers</a:t>
            </a:r>
            <a:endParaRPr lang="en-US" sz="2000" b="1" dirty="0"/>
          </a:p>
        </p:txBody>
      </p:sp>
      <p:sp>
        <p:nvSpPr>
          <p:cNvPr id="4" name="Rectangle 3"/>
          <p:cNvSpPr/>
          <p:nvPr/>
        </p:nvSpPr>
        <p:spPr>
          <a:xfrm>
            <a:off x="4038600" y="2051110"/>
            <a:ext cx="228600" cy="323790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 rot="16200000">
            <a:off x="4030648" y="973152"/>
            <a:ext cx="228600" cy="2803495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own Arrow 21"/>
          <p:cNvSpPr/>
          <p:nvPr/>
        </p:nvSpPr>
        <p:spPr>
          <a:xfrm>
            <a:off x="2616200" y="2273299"/>
            <a:ext cx="482600" cy="647700"/>
          </a:xfrm>
          <a:prstGeom prst="downArrow">
            <a:avLst/>
          </a:prstGeom>
          <a:solidFill>
            <a:srgbClr val="0000FF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own Arrow 22"/>
          <p:cNvSpPr/>
          <p:nvPr/>
        </p:nvSpPr>
        <p:spPr>
          <a:xfrm>
            <a:off x="5194300" y="2260599"/>
            <a:ext cx="482600" cy="647700"/>
          </a:xfrm>
          <a:prstGeom prst="downArrow">
            <a:avLst/>
          </a:prstGeom>
          <a:solidFill>
            <a:srgbClr val="0000FF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 Box 27"/>
          <p:cNvSpPr txBox="1">
            <a:spLocks noChangeArrowheads="1"/>
          </p:cNvSpPr>
          <p:nvPr/>
        </p:nvSpPr>
        <p:spPr bwMode="auto">
          <a:xfrm>
            <a:off x="3090861" y="2149445"/>
            <a:ext cx="262890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i="1" dirty="0" smtClean="0">
                <a:solidFill>
                  <a:schemeClr val="bg1"/>
                </a:solidFill>
              </a:rPr>
              <a:t>Same connectivity?</a:t>
            </a:r>
            <a:endParaRPr lang="en-US" sz="2000" i="1" dirty="0">
              <a:solidFill>
                <a:schemeClr val="bg1"/>
              </a:solidFill>
            </a:endParaRPr>
          </a:p>
        </p:txBody>
      </p:sp>
      <p:sp>
        <p:nvSpPr>
          <p:cNvPr id="25" name="Text Box 27"/>
          <p:cNvSpPr txBox="1">
            <a:spLocks noChangeArrowheads="1"/>
          </p:cNvSpPr>
          <p:nvPr/>
        </p:nvSpPr>
        <p:spPr bwMode="auto">
          <a:xfrm>
            <a:off x="5648296" y="2530445"/>
            <a:ext cx="54927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i="1" dirty="0" smtClean="0">
                <a:solidFill>
                  <a:srgbClr val="0000FF"/>
                </a:solidFill>
              </a:rPr>
              <a:t>yes</a:t>
            </a:r>
            <a:endParaRPr lang="en-US" sz="2000" i="1" dirty="0">
              <a:solidFill>
                <a:srgbClr val="0000FF"/>
              </a:solidFill>
            </a:endParaRPr>
          </a:p>
        </p:txBody>
      </p:sp>
      <p:sp>
        <p:nvSpPr>
          <p:cNvPr id="26" name="Text Box 27"/>
          <p:cNvSpPr txBox="1">
            <a:spLocks noChangeArrowheads="1"/>
          </p:cNvSpPr>
          <p:nvPr/>
        </p:nvSpPr>
        <p:spPr bwMode="auto">
          <a:xfrm>
            <a:off x="2257422" y="2562255"/>
            <a:ext cx="54927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i="1" dirty="0" smtClean="0">
                <a:solidFill>
                  <a:srgbClr val="0000FF"/>
                </a:solidFill>
              </a:rPr>
              <a:t>no</a:t>
            </a:r>
            <a:endParaRPr lang="en-US" sz="2000" i="1" dirty="0">
              <a:solidFill>
                <a:srgbClr val="0000FF"/>
              </a:solidFill>
            </a:endParaRPr>
          </a:p>
        </p:txBody>
      </p:sp>
      <p:sp>
        <p:nvSpPr>
          <p:cNvPr id="27" name="Text Box 27"/>
          <p:cNvSpPr txBox="1">
            <a:spLocks noChangeArrowheads="1"/>
          </p:cNvSpPr>
          <p:nvPr/>
        </p:nvSpPr>
        <p:spPr bwMode="auto">
          <a:xfrm>
            <a:off x="1181100" y="2879874"/>
            <a:ext cx="3327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b="1" dirty="0" err="1" smtClean="0"/>
              <a:t>constitututional</a:t>
            </a:r>
            <a:r>
              <a:rPr lang="en-US" sz="2000" b="1" dirty="0" smtClean="0"/>
              <a:t> isomers</a:t>
            </a:r>
            <a:endParaRPr lang="en-US" sz="2000" b="1" dirty="0"/>
          </a:p>
        </p:txBody>
      </p:sp>
      <p:sp>
        <p:nvSpPr>
          <p:cNvPr id="28" name="Text Box 27"/>
          <p:cNvSpPr txBox="1">
            <a:spLocks noChangeArrowheads="1"/>
          </p:cNvSpPr>
          <p:nvPr/>
        </p:nvSpPr>
        <p:spPr bwMode="auto">
          <a:xfrm>
            <a:off x="4610101" y="2860764"/>
            <a:ext cx="3327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b="1" dirty="0" smtClean="0"/>
              <a:t>stereoisomers</a:t>
            </a:r>
            <a:endParaRPr lang="en-US" sz="2000" b="1" dirty="0"/>
          </a:p>
        </p:txBody>
      </p:sp>
      <p:sp>
        <p:nvSpPr>
          <p:cNvPr id="29" name="Rectangle 28"/>
          <p:cNvSpPr/>
          <p:nvPr/>
        </p:nvSpPr>
        <p:spPr>
          <a:xfrm>
            <a:off x="5318096" y="3225919"/>
            <a:ext cx="228600" cy="323790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16200000">
            <a:off x="5306475" y="1769590"/>
            <a:ext cx="228602" cy="3788835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Down Arrow 30"/>
          <p:cNvSpPr/>
          <p:nvPr/>
        </p:nvSpPr>
        <p:spPr>
          <a:xfrm>
            <a:off x="6959590" y="3549709"/>
            <a:ext cx="482600" cy="647700"/>
          </a:xfrm>
          <a:prstGeom prst="downArrow">
            <a:avLst/>
          </a:prstGeom>
          <a:solidFill>
            <a:srgbClr val="0000FF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Down Arrow 31"/>
          <p:cNvSpPr/>
          <p:nvPr/>
        </p:nvSpPr>
        <p:spPr>
          <a:xfrm>
            <a:off x="3406735" y="3549709"/>
            <a:ext cx="482600" cy="647700"/>
          </a:xfrm>
          <a:prstGeom prst="downArrow">
            <a:avLst/>
          </a:prstGeom>
          <a:solidFill>
            <a:srgbClr val="0000FF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 Box 27"/>
          <p:cNvSpPr txBox="1">
            <a:spLocks noChangeArrowheads="1"/>
          </p:cNvSpPr>
          <p:nvPr/>
        </p:nvSpPr>
        <p:spPr bwMode="auto">
          <a:xfrm>
            <a:off x="3758101" y="3425853"/>
            <a:ext cx="366715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i="1" dirty="0" smtClean="0">
                <a:solidFill>
                  <a:schemeClr val="bg1"/>
                </a:solidFill>
              </a:rPr>
              <a:t>Different single bond rotation?</a:t>
            </a:r>
            <a:endParaRPr lang="en-US" sz="2000" i="1" dirty="0">
              <a:solidFill>
                <a:schemeClr val="bg1"/>
              </a:solidFill>
            </a:endParaRPr>
          </a:p>
        </p:txBody>
      </p:sp>
      <p:sp>
        <p:nvSpPr>
          <p:cNvPr id="34" name="Text Box 27"/>
          <p:cNvSpPr txBox="1">
            <a:spLocks noChangeArrowheads="1"/>
          </p:cNvSpPr>
          <p:nvPr/>
        </p:nvSpPr>
        <p:spPr bwMode="auto">
          <a:xfrm>
            <a:off x="7315194" y="3854517"/>
            <a:ext cx="54927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i="1" dirty="0" smtClean="0">
                <a:solidFill>
                  <a:srgbClr val="0000FF"/>
                </a:solidFill>
              </a:rPr>
              <a:t>yes</a:t>
            </a:r>
            <a:endParaRPr lang="en-US" sz="2000" i="1" dirty="0">
              <a:solidFill>
                <a:srgbClr val="0000FF"/>
              </a:solidFill>
            </a:endParaRPr>
          </a:p>
        </p:txBody>
      </p:sp>
      <p:sp>
        <p:nvSpPr>
          <p:cNvPr id="35" name="Text Box 27"/>
          <p:cNvSpPr txBox="1">
            <a:spLocks noChangeArrowheads="1"/>
          </p:cNvSpPr>
          <p:nvPr/>
        </p:nvSpPr>
        <p:spPr bwMode="auto">
          <a:xfrm>
            <a:off x="3064937" y="3874586"/>
            <a:ext cx="54927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i="1" dirty="0" smtClean="0">
                <a:solidFill>
                  <a:srgbClr val="0000FF"/>
                </a:solidFill>
              </a:rPr>
              <a:t>no</a:t>
            </a:r>
            <a:endParaRPr lang="en-US" sz="2000" i="1" dirty="0">
              <a:solidFill>
                <a:srgbClr val="0000FF"/>
              </a:solidFill>
            </a:endParaRPr>
          </a:p>
        </p:txBody>
      </p:sp>
      <p:sp>
        <p:nvSpPr>
          <p:cNvPr id="36" name="Text Box 27"/>
          <p:cNvSpPr txBox="1">
            <a:spLocks noChangeArrowheads="1"/>
          </p:cNvSpPr>
          <p:nvPr/>
        </p:nvSpPr>
        <p:spPr bwMode="auto">
          <a:xfrm>
            <a:off x="6258032" y="4172008"/>
            <a:ext cx="187843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 smtClean="0"/>
              <a:t>conformational</a:t>
            </a:r>
            <a:br>
              <a:rPr lang="en-US" sz="2000" b="1" dirty="0" smtClean="0"/>
            </a:br>
            <a:r>
              <a:rPr lang="en-US" sz="2000" b="1" dirty="0" smtClean="0"/>
              <a:t>isomers</a:t>
            </a:r>
            <a:endParaRPr lang="en-US" sz="2000" b="1" dirty="0"/>
          </a:p>
        </p:txBody>
      </p:sp>
      <p:sp>
        <p:nvSpPr>
          <p:cNvPr id="37" name="Text Box 27"/>
          <p:cNvSpPr txBox="1">
            <a:spLocks noChangeArrowheads="1"/>
          </p:cNvSpPr>
          <p:nvPr/>
        </p:nvSpPr>
        <p:spPr bwMode="auto">
          <a:xfrm>
            <a:off x="2708812" y="4163541"/>
            <a:ext cx="187843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 err="1" smtClean="0"/>
              <a:t>configurational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smtClean="0"/>
              <a:t>isomers</a:t>
            </a:r>
            <a:endParaRPr lang="en-US" sz="2000" b="1" dirty="0"/>
          </a:p>
        </p:txBody>
      </p:sp>
      <p:sp>
        <p:nvSpPr>
          <p:cNvPr id="38" name="Rectangle 37"/>
          <p:cNvSpPr/>
          <p:nvPr/>
        </p:nvSpPr>
        <p:spPr>
          <a:xfrm>
            <a:off x="3529501" y="4879894"/>
            <a:ext cx="228600" cy="323790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 rot="16200000">
            <a:off x="3496737" y="4167773"/>
            <a:ext cx="228602" cy="2277532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 Box 27"/>
          <p:cNvSpPr txBox="1">
            <a:spLocks noChangeArrowheads="1"/>
          </p:cNvSpPr>
          <p:nvPr/>
        </p:nvSpPr>
        <p:spPr bwMode="auto">
          <a:xfrm>
            <a:off x="2772302" y="5068384"/>
            <a:ext cx="366715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i="1" dirty="0" smtClean="0">
                <a:solidFill>
                  <a:schemeClr val="bg1"/>
                </a:solidFill>
              </a:rPr>
              <a:t>mirror images?</a:t>
            </a:r>
            <a:endParaRPr lang="en-US" sz="2000" i="1" dirty="0">
              <a:solidFill>
                <a:schemeClr val="bg1"/>
              </a:solidFill>
            </a:endParaRPr>
          </a:p>
        </p:txBody>
      </p:sp>
      <p:sp>
        <p:nvSpPr>
          <p:cNvPr id="41" name="Down Arrow 40"/>
          <p:cNvSpPr/>
          <p:nvPr/>
        </p:nvSpPr>
        <p:spPr>
          <a:xfrm>
            <a:off x="2324100" y="5192237"/>
            <a:ext cx="482600" cy="647700"/>
          </a:xfrm>
          <a:prstGeom prst="downArrow">
            <a:avLst/>
          </a:prstGeom>
          <a:solidFill>
            <a:srgbClr val="0000FF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Down Arrow 41"/>
          <p:cNvSpPr/>
          <p:nvPr/>
        </p:nvSpPr>
        <p:spPr>
          <a:xfrm>
            <a:off x="4432301" y="5192237"/>
            <a:ext cx="482600" cy="647700"/>
          </a:xfrm>
          <a:prstGeom prst="downArrow">
            <a:avLst/>
          </a:prstGeom>
          <a:solidFill>
            <a:srgbClr val="0000FF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 Box 27"/>
          <p:cNvSpPr txBox="1">
            <a:spLocks noChangeArrowheads="1"/>
          </p:cNvSpPr>
          <p:nvPr/>
        </p:nvSpPr>
        <p:spPr bwMode="auto">
          <a:xfrm>
            <a:off x="2045756" y="5538278"/>
            <a:ext cx="54927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i="1" dirty="0" smtClean="0">
                <a:solidFill>
                  <a:srgbClr val="0000FF"/>
                </a:solidFill>
              </a:rPr>
              <a:t>no</a:t>
            </a:r>
            <a:endParaRPr lang="en-US" sz="2000" i="1" dirty="0">
              <a:solidFill>
                <a:srgbClr val="0000FF"/>
              </a:solidFill>
            </a:endParaRPr>
          </a:p>
        </p:txBody>
      </p:sp>
      <p:sp>
        <p:nvSpPr>
          <p:cNvPr id="44" name="Text Box 27"/>
          <p:cNvSpPr txBox="1">
            <a:spLocks noChangeArrowheads="1"/>
          </p:cNvSpPr>
          <p:nvPr/>
        </p:nvSpPr>
        <p:spPr bwMode="auto">
          <a:xfrm>
            <a:off x="4768818" y="5526647"/>
            <a:ext cx="54927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i="1" dirty="0" smtClean="0">
                <a:solidFill>
                  <a:srgbClr val="0000FF"/>
                </a:solidFill>
              </a:rPr>
              <a:t>yes</a:t>
            </a:r>
            <a:endParaRPr lang="en-US" sz="2000" i="1" dirty="0">
              <a:solidFill>
                <a:srgbClr val="0000FF"/>
              </a:solidFill>
            </a:endParaRPr>
          </a:p>
        </p:txBody>
      </p:sp>
      <p:sp>
        <p:nvSpPr>
          <p:cNvPr id="45" name="Text Box 27"/>
          <p:cNvSpPr txBox="1">
            <a:spLocks noChangeArrowheads="1"/>
          </p:cNvSpPr>
          <p:nvPr/>
        </p:nvSpPr>
        <p:spPr bwMode="auto">
          <a:xfrm>
            <a:off x="1629907" y="5802916"/>
            <a:ext cx="187843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 err="1" smtClean="0"/>
              <a:t>diastereomers</a:t>
            </a:r>
            <a:endParaRPr lang="en-US" sz="2000" b="1" dirty="0"/>
          </a:p>
        </p:txBody>
      </p:sp>
      <p:sp>
        <p:nvSpPr>
          <p:cNvPr id="46" name="Text Box 27"/>
          <p:cNvSpPr txBox="1">
            <a:spLocks noChangeArrowheads="1"/>
          </p:cNvSpPr>
          <p:nvPr/>
        </p:nvSpPr>
        <p:spPr bwMode="auto">
          <a:xfrm>
            <a:off x="3734383" y="5803007"/>
            <a:ext cx="187843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 smtClean="0"/>
              <a:t>enantiomers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0396150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32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Skia" pitchFamily="-111" charset="0"/>
            </a:endParaRPr>
          </a:p>
        </p:txBody>
      </p:sp>
      <p:pic>
        <p:nvPicPr>
          <p:cNvPr id="25604" name="Picture 0" descr="JCE2004p1232fig1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6"/>
          <p:cNvSpPr txBox="1">
            <a:spLocks noChangeArrowheads="1"/>
          </p:cNvSpPr>
          <p:nvPr/>
        </p:nvSpPr>
        <p:spPr bwMode="auto">
          <a:xfrm>
            <a:off x="503422" y="1663620"/>
            <a:ext cx="5021088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6.1:  Symmetry &amp; asymmetry</a:t>
            </a:r>
          </a:p>
          <a:p>
            <a:r>
              <a:rPr lang="en-US" sz="800" b="1" dirty="0" smtClean="0">
                <a:latin typeface="Candara" charset="0"/>
                <a:ea typeface="Candara" charset="0"/>
                <a:cs typeface="Candara" charset="0"/>
              </a:rPr>
              <a:t> </a:t>
            </a:r>
          </a:p>
          <a:p>
            <a:r>
              <a:rPr lang="en-US" b="1" dirty="0" smtClean="0">
                <a:latin typeface="Candara" charset="0"/>
                <a:ea typeface="Candara" charset="0"/>
                <a:cs typeface="Candara" charset="0"/>
              </a:rPr>
              <a:t>6.2: Nomenclature of </a:t>
            </a:r>
            <a:r>
              <a:rPr lang="en-US" b="1" dirty="0" err="1">
                <a:latin typeface="Candara" charset="0"/>
                <a:ea typeface="Candara" charset="0"/>
                <a:cs typeface="Candara" charset="0"/>
              </a:rPr>
              <a:t>s</a:t>
            </a:r>
            <a:r>
              <a:rPr lang="en-US" b="1" dirty="0" err="1" smtClean="0">
                <a:latin typeface="Candara" charset="0"/>
                <a:ea typeface="Candara" charset="0"/>
                <a:cs typeface="Candara" charset="0"/>
              </a:rPr>
              <a:t>tereocenters</a:t>
            </a:r>
            <a:endParaRPr lang="en-US" b="1" dirty="0" smtClean="0">
              <a:latin typeface="Candara" charset="0"/>
              <a:ea typeface="Candara" charset="0"/>
              <a:cs typeface="Candara" charset="0"/>
            </a:endParaRPr>
          </a:p>
          <a:p>
            <a:endParaRPr lang="en-US" sz="800" b="1" dirty="0" smtClean="0">
              <a:latin typeface="Candara" charset="0"/>
              <a:ea typeface="Candara" charset="0"/>
              <a:cs typeface="Candara" charset="0"/>
            </a:endParaRP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6.3: Properties of asymmetric molecules</a:t>
            </a:r>
          </a:p>
          <a:p>
            <a:endParaRPr lang="en-US" sz="8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andara" charset="0"/>
              <a:ea typeface="Candara" charset="0"/>
              <a:cs typeface="Candara" charset="0"/>
            </a:endParaRP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6.4: Optical isomerism</a:t>
            </a:r>
          </a:p>
          <a:p>
            <a:endParaRPr lang="en-US" sz="8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andara" charset="0"/>
              <a:ea typeface="Candara" charset="0"/>
              <a:cs typeface="Candara" charset="0"/>
            </a:endParaRP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6.5: Fisher 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p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rojections</a:t>
            </a:r>
          </a:p>
          <a:p>
            <a:endParaRPr lang="en-US" sz="8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andara" charset="0"/>
              <a:ea typeface="Candara" charset="0"/>
              <a:cs typeface="Candara" charset="0"/>
            </a:endParaRP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6.6: Molecules with two </a:t>
            </a:r>
            <a:r>
              <a:rPr lang="en-US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s</a:t>
            </a:r>
            <a:r>
              <a:rPr lang="en-US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tereocenters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latin typeface="Candara" charset="0"/>
              <a:ea typeface="Candara" charset="0"/>
              <a:cs typeface="Candara" charset="0"/>
            </a:endParaRPr>
          </a:p>
          <a:p>
            <a:endParaRPr lang="en-US" sz="8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andara" charset="0"/>
              <a:ea typeface="Candara" charset="0"/>
              <a:cs typeface="Candara" charset="0"/>
            </a:endParaRP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6.7:  Resolution of enantiomers</a:t>
            </a: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  <a:latin typeface="Candara"/>
              <a:cs typeface="Candara"/>
            </a:endParaRPr>
          </a:p>
          <a:p>
            <a:endParaRPr lang="en-US" sz="8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andara"/>
              <a:ea typeface="Candara" charset="0"/>
              <a:cs typeface="Candara"/>
            </a:endParaRP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/>
                <a:ea typeface="Candara" charset="0"/>
                <a:cs typeface="Candara"/>
              </a:rPr>
              <a:t>6.8: </a:t>
            </a:r>
            <a:r>
              <a:rPr lang="en-US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/>
                <a:ea typeface="Candara" charset="0"/>
                <a:cs typeface="Candara"/>
              </a:rPr>
              <a:t>Stereocenters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/>
                <a:ea typeface="Candara" charset="0"/>
                <a:cs typeface="Candara"/>
              </a:rPr>
              <a:t> other 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ndara"/>
                <a:ea typeface="Candara" charset="0"/>
                <a:cs typeface="Candara"/>
              </a:rPr>
              <a:t>t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/>
                <a:ea typeface="Candara" charset="0"/>
                <a:cs typeface="Candara"/>
              </a:rPr>
              <a:t>han 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ndara"/>
                <a:ea typeface="Candara" charset="0"/>
                <a:cs typeface="Candara"/>
              </a:rPr>
              <a:t>c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/>
                <a:ea typeface="Candara" charset="0"/>
                <a:cs typeface="Candara"/>
              </a:rPr>
              <a:t>arbon</a:t>
            </a:r>
          </a:p>
          <a:p>
            <a:endParaRPr lang="en-US" sz="8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andara"/>
              <a:ea typeface="Candara" charset="0"/>
              <a:cs typeface="Candara"/>
            </a:endParaRPr>
          </a:p>
        </p:txBody>
      </p:sp>
      <p:sp>
        <p:nvSpPr>
          <p:cNvPr id="25602" name="Text Box 12"/>
          <p:cNvSpPr txBox="1">
            <a:spLocks noChangeArrowheads="1"/>
          </p:cNvSpPr>
          <p:nvPr/>
        </p:nvSpPr>
        <p:spPr bwMode="auto">
          <a:xfrm>
            <a:off x="304800" y="228600"/>
            <a:ext cx="7467600" cy="523220"/>
          </a:xfrm>
          <a:prstGeom prst="rect">
            <a:avLst/>
          </a:prstGeom>
          <a:solidFill>
            <a:schemeClr val="bg1">
              <a:alpha val="74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CHE2060</a:t>
            </a:r>
            <a:r>
              <a:rPr lang="en-US" sz="2800" b="1" dirty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 </a:t>
            </a:r>
            <a:r>
              <a:rPr lang="en-US" sz="2800" b="1" dirty="0" smtClean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Lecture </a:t>
            </a:r>
            <a:r>
              <a:rPr lang="en-US" sz="2800" b="1" dirty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6</a:t>
            </a:r>
            <a:r>
              <a:rPr lang="en-US" sz="2800" b="1" dirty="0" smtClean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: Chirality</a:t>
            </a:r>
            <a:endParaRPr lang="en-US" sz="2800" dirty="0">
              <a:solidFill>
                <a:srgbClr val="000000"/>
              </a:solidFill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28741" y="5593537"/>
            <a:ext cx="26348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latin typeface="Candara"/>
                <a:cs typeface="Candara"/>
              </a:rPr>
              <a:t>Daley &amp; Daley, Chapter 11</a:t>
            </a:r>
          </a:p>
          <a:p>
            <a:pPr algn="ctr"/>
            <a:r>
              <a:rPr lang="en-US" b="1" i="1" dirty="0" smtClean="0">
                <a:latin typeface="Candara"/>
                <a:cs typeface="Candara"/>
              </a:rPr>
              <a:t>Chirality</a:t>
            </a:r>
            <a:endParaRPr lang="en-US" b="1" i="1" dirty="0">
              <a:latin typeface="Candara"/>
              <a:cs typeface="Candara"/>
            </a:endParaRPr>
          </a:p>
        </p:txBody>
      </p:sp>
      <p:pic>
        <p:nvPicPr>
          <p:cNvPr id="8" name="Picture 7" descr="Molecular-electrostatic-potential-map-MEP-for-meropenem.jp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6053837" y="2480563"/>
            <a:ext cx="3352800" cy="2201673"/>
          </a:xfrm>
          <a:prstGeom prst="rect">
            <a:avLst/>
          </a:prstGeom>
          <a:effectLst>
            <a:reflection blurRad="6350" stA="50000" endA="300" endPos="5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296373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32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103428" name="Picture 0" descr="JCE2004p1232fig1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" name="TextBox 40"/>
          <p:cNvSpPr txBox="1"/>
          <p:nvPr/>
        </p:nvSpPr>
        <p:spPr>
          <a:xfrm>
            <a:off x="895920" y="2409848"/>
            <a:ext cx="746759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b="1" i="1" dirty="0" smtClean="0">
                <a:latin typeface="Candara"/>
                <a:cs typeface="Candara"/>
              </a:rPr>
              <a:t>Nomenclature of </a:t>
            </a:r>
            <a:r>
              <a:rPr lang="en-US" sz="3600" b="1" i="1" dirty="0" err="1" smtClean="0">
                <a:latin typeface="Candara"/>
                <a:cs typeface="Candara"/>
              </a:rPr>
              <a:t>stereocenters</a:t>
            </a:r>
            <a:endParaRPr lang="en-US" sz="3600" b="1" i="1" dirty="0" smtClean="0"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1267048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344358" y="152400"/>
            <a:ext cx="563071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Candara"/>
              </a:rPr>
              <a:t>The Cahn-</a:t>
            </a:r>
            <a:r>
              <a:rPr lang="en-US" sz="2800" b="1" dirty="0" err="1" smtClean="0">
                <a:solidFill>
                  <a:srgbClr val="0000FF"/>
                </a:solidFill>
                <a:latin typeface="Candara"/>
              </a:rPr>
              <a:t>Ingold</a:t>
            </a:r>
            <a:r>
              <a:rPr lang="en-US" sz="2800" b="1" dirty="0" smtClean="0">
                <a:solidFill>
                  <a:srgbClr val="0000FF"/>
                </a:solidFill>
                <a:latin typeface="Candara"/>
              </a:rPr>
              <a:t>-Prelog convention</a:t>
            </a:r>
            <a:endParaRPr lang="en-US" sz="2800" b="1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35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36" name="Picture 0" descr="JCE2004p1232fig1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" name="TextBox 53"/>
          <p:cNvSpPr txBox="1"/>
          <p:nvPr/>
        </p:nvSpPr>
        <p:spPr>
          <a:xfrm>
            <a:off x="7456577" y="6403779"/>
            <a:ext cx="1285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D&amp;D, p.538 </a:t>
            </a:r>
            <a:endParaRPr lang="en-US" dirty="0">
              <a:latin typeface="Candara"/>
              <a:cs typeface="Candara"/>
            </a:endParaRPr>
          </a:p>
        </p:txBody>
      </p:sp>
      <p:sp>
        <p:nvSpPr>
          <p:cNvPr id="6" name="Text Box 22"/>
          <p:cNvSpPr txBox="1">
            <a:spLocks noChangeArrowheads="1"/>
          </p:cNvSpPr>
          <p:nvPr/>
        </p:nvSpPr>
        <p:spPr bwMode="auto">
          <a:xfrm>
            <a:off x="427038" y="1028700"/>
            <a:ext cx="7675949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latin typeface="Candara"/>
              </a:rPr>
              <a:t>The Cahn-</a:t>
            </a:r>
            <a:r>
              <a:rPr lang="en-US" sz="2000" dirty="0" err="1" smtClean="0">
                <a:latin typeface="Candara"/>
              </a:rPr>
              <a:t>Ingold</a:t>
            </a:r>
            <a:r>
              <a:rPr lang="en-US" sz="2000" dirty="0" smtClean="0">
                <a:latin typeface="Candara"/>
              </a:rPr>
              <a:t>-Prelog method can be used to differentiate between</a:t>
            </a:r>
            <a:br>
              <a:rPr lang="en-US" sz="2000" dirty="0" smtClean="0">
                <a:latin typeface="Candara"/>
              </a:rPr>
            </a:br>
            <a:r>
              <a:rPr lang="en-US" sz="2000" dirty="0" smtClean="0">
                <a:latin typeface="Candara"/>
              </a:rPr>
              <a:t>and name </a:t>
            </a:r>
            <a:r>
              <a:rPr lang="en-US" sz="2000" dirty="0" err="1" smtClean="0">
                <a:latin typeface="Candara"/>
              </a:rPr>
              <a:t>enantiomeric</a:t>
            </a:r>
            <a:r>
              <a:rPr lang="en-US" sz="2000" dirty="0" smtClean="0">
                <a:latin typeface="Candara"/>
              </a:rPr>
              <a:t> pairs as (R) or (S).	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 smtClean="0">
                <a:latin typeface="Candara"/>
              </a:rPr>
              <a:t>I think it’s easier with models, but some can do CIP on paper.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81947" y="4485903"/>
            <a:ext cx="2224736" cy="1917876"/>
          </a:xfrm>
          <a:prstGeom prst="rect">
            <a:avLst/>
          </a:prstGeom>
        </p:spPr>
      </p:pic>
      <p:sp>
        <p:nvSpPr>
          <p:cNvPr id="16" name="Text Box 22"/>
          <p:cNvSpPr txBox="1">
            <a:spLocks noChangeArrowheads="1"/>
          </p:cNvSpPr>
          <p:nvPr/>
        </p:nvSpPr>
        <p:spPr bwMode="auto">
          <a:xfrm>
            <a:off x="973431" y="5096203"/>
            <a:ext cx="3338889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Candara"/>
              </a:rPr>
              <a:t>Multiple bonds?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>
                <a:solidFill>
                  <a:srgbClr val="0000FF"/>
                </a:solidFill>
                <a:latin typeface="Candara"/>
              </a:rPr>
              <a:t>Double counts as two C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>
                <a:solidFill>
                  <a:srgbClr val="0000FF"/>
                </a:solidFill>
                <a:latin typeface="Candara"/>
              </a:rPr>
              <a:t>C = O counts as two O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>
                <a:solidFill>
                  <a:srgbClr val="0000FF"/>
                </a:solidFill>
                <a:latin typeface="Candara"/>
              </a:rPr>
              <a:t>Triple counts as three C</a:t>
            </a:r>
          </a:p>
        </p:txBody>
      </p:sp>
      <p:sp>
        <p:nvSpPr>
          <p:cNvPr id="9" name="Text Box 22"/>
          <p:cNvSpPr txBox="1">
            <a:spLocks noChangeArrowheads="1"/>
          </p:cNvSpPr>
          <p:nvPr/>
        </p:nvSpPr>
        <p:spPr bwMode="auto">
          <a:xfrm>
            <a:off x="463171" y="2044363"/>
            <a:ext cx="8091779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 dirty="0" smtClean="0">
                <a:latin typeface="Candara"/>
              </a:rPr>
              <a:t>Steps: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latin typeface="Candara"/>
              </a:rPr>
              <a:t>Assign a priority numbers to the four atoms or substituent groups. </a:t>
            </a:r>
            <a:br>
              <a:rPr lang="en-US" sz="2000" dirty="0" smtClean="0">
                <a:latin typeface="Candara"/>
              </a:rPr>
            </a:br>
            <a:r>
              <a:rPr lang="en-US" sz="2000" dirty="0" smtClean="0">
                <a:latin typeface="Candara"/>
              </a:rPr>
              <a:t>Priority numbers are based on atomic number: highest = 1; lowest =4.</a:t>
            </a:r>
          </a:p>
        </p:txBody>
      </p:sp>
      <p:sp>
        <p:nvSpPr>
          <p:cNvPr id="10" name="Text Box 22"/>
          <p:cNvSpPr txBox="1">
            <a:spLocks noChangeArrowheads="1"/>
          </p:cNvSpPr>
          <p:nvPr/>
        </p:nvSpPr>
        <p:spPr bwMode="auto">
          <a:xfrm>
            <a:off x="476635" y="3066769"/>
            <a:ext cx="776366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en-US" sz="2000" dirty="0" smtClean="0">
                <a:latin typeface="Candara"/>
              </a:rPr>
              <a:t>Place the lowest priority number (4) facing away from you, or into</a:t>
            </a:r>
            <a:br>
              <a:rPr lang="en-US" sz="2000" dirty="0" smtClean="0">
                <a:latin typeface="Candara"/>
              </a:rPr>
            </a:br>
            <a:r>
              <a:rPr lang="en-US" sz="2000" dirty="0" smtClean="0">
                <a:latin typeface="Candara"/>
              </a:rPr>
              <a:t>the paper.</a:t>
            </a:r>
          </a:p>
        </p:txBody>
      </p:sp>
      <p:sp>
        <p:nvSpPr>
          <p:cNvPr id="11" name="Text Box 22"/>
          <p:cNvSpPr txBox="1">
            <a:spLocks noChangeArrowheads="1"/>
          </p:cNvSpPr>
          <p:nvPr/>
        </p:nvSpPr>
        <p:spPr bwMode="auto">
          <a:xfrm>
            <a:off x="481814" y="3778206"/>
            <a:ext cx="8161209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en-US" sz="2000" dirty="0" smtClean="0">
                <a:latin typeface="Candara"/>
              </a:rPr>
              <a:t>Move from the first to the third priority group to determine (R) or (S):</a:t>
            </a:r>
          </a:p>
          <a:p>
            <a:pPr marL="914400" lvl="1" indent="-457200">
              <a:buFont typeface="Arial"/>
              <a:buChar char="•"/>
            </a:pPr>
            <a:r>
              <a:rPr lang="en-US" sz="2000" dirty="0" smtClean="0">
                <a:latin typeface="Candara"/>
              </a:rPr>
              <a:t>Clockwise = (R)</a:t>
            </a:r>
          </a:p>
          <a:p>
            <a:pPr marL="914400" lvl="1" indent="-457200">
              <a:buFont typeface="Arial"/>
              <a:buChar char="•"/>
            </a:pPr>
            <a:r>
              <a:rPr lang="en-US" sz="2000" dirty="0" smtClean="0">
                <a:latin typeface="Candara"/>
              </a:rPr>
              <a:t>Counterclockwise = (S)</a:t>
            </a:r>
          </a:p>
        </p:txBody>
      </p:sp>
      <p:sp>
        <p:nvSpPr>
          <p:cNvPr id="3" name="Oval 2"/>
          <p:cNvSpPr/>
          <p:nvPr/>
        </p:nvSpPr>
        <p:spPr>
          <a:xfrm>
            <a:off x="5975076" y="4285869"/>
            <a:ext cx="624274" cy="537882"/>
          </a:xfrm>
          <a:prstGeom prst="ellipse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599350" y="5648504"/>
            <a:ext cx="624274" cy="537882"/>
          </a:xfrm>
          <a:prstGeom prst="ellipse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677880" y="5850956"/>
            <a:ext cx="624274" cy="537882"/>
          </a:xfrm>
          <a:prstGeom prst="ellipse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935704" y="4582218"/>
            <a:ext cx="624274" cy="537882"/>
          </a:xfrm>
          <a:prstGeom prst="ellipse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5405717" y="5305686"/>
            <a:ext cx="33840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Candara"/>
              </a:rPr>
              <a:t>*</a:t>
            </a:r>
          </a:p>
        </p:txBody>
      </p:sp>
      <p:sp>
        <p:nvSpPr>
          <p:cNvPr id="18" name="Text Box 22"/>
          <p:cNvSpPr txBox="1">
            <a:spLocks noChangeArrowheads="1"/>
          </p:cNvSpPr>
          <p:nvPr/>
        </p:nvSpPr>
        <p:spPr bwMode="auto">
          <a:xfrm>
            <a:off x="6433543" y="4663988"/>
            <a:ext cx="256104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Candara"/>
              </a:rPr>
              <a:t>So this is </a:t>
            </a:r>
            <a:r>
              <a:rPr lang="en-US" sz="2000" b="1" u="sng" dirty="0" smtClean="0">
                <a:solidFill>
                  <a:srgbClr val="0000FF"/>
                </a:solidFill>
                <a:latin typeface="Candara"/>
              </a:rPr>
              <a:t>S</a:t>
            </a:r>
            <a:r>
              <a:rPr lang="en-US" sz="2000" dirty="0" smtClean="0">
                <a:solidFill>
                  <a:srgbClr val="0000FF"/>
                </a:solidFill>
                <a:latin typeface="Candara"/>
              </a:rPr>
              <a:t>-3-hydroxy</a:t>
            </a:r>
            <a:br>
              <a:rPr lang="en-US" sz="2000" dirty="0" smtClean="0">
                <a:solidFill>
                  <a:srgbClr val="0000FF"/>
                </a:solidFill>
                <a:latin typeface="Candara"/>
              </a:rPr>
            </a:br>
            <a:r>
              <a:rPr lang="en-US" sz="2000" dirty="0" smtClean="0">
                <a:solidFill>
                  <a:srgbClr val="0000FF"/>
                </a:solidFill>
                <a:latin typeface="Candara"/>
              </a:rPr>
              <a:t>-3-methylcyclohexene</a:t>
            </a:r>
          </a:p>
        </p:txBody>
      </p:sp>
    </p:spTree>
    <p:extLst>
      <p:ext uri="{BB962C8B-B14F-4D97-AF65-F5344CB8AC3E}">
        <p14:creationId xmlns:p14="http://schemas.microsoft.com/office/powerpoint/2010/main" val="2429864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9" grpId="0"/>
      <p:bldP spid="10" grpId="0"/>
      <p:bldP spid="11" grpId="0"/>
      <p:bldP spid="3" grpId="0" animBg="1"/>
      <p:bldP spid="13" grpId="0" animBg="1"/>
      <p:bldP spid="14" grpId="0" animBg="1"/>
      <p:bldP spid="15" grpId="0" animBg="1"/>
      <p:bldP spid="17" grpId="0"/>
      <p:bldP spid="18" grpId="0"/>
      <p:bldP spid="18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344358" y="152400"/>
            <a:ext cx="15115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Candara"/>
              </a:rPr>
              <a:t>Example</a:t>
            </a:r>
            <a:endParaRPr lang="en-US" sz="2800" b="1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35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36" name="Picture 0" descr="JCE2004p1232fig1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" name="TextBox 53"/>
          <p:cNvSpPr txBox="1"/>
          <p:nvPr/>
        </p:nvSpPr>
        <p:spPr>
          <a:xfrm>
            <a:off x="7456577" y="6403779"/>
            <a:ext cx="1281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D&amp;D, p.543 </a:t>
            </a:r>
            <a:endParaRPr lang="en-US" dirty="0">
              <a:latin typeface="Candara"/>
              <a:cs typeface="Candara"/>
            </a:endParaRPr>
          </a:p>
        </p:txBody>
      </p:sp>
      <p:sp>
        <p:nvSpPr>
          <p:cNvPr id="6" name="Text Box 22"/>
          <p:cNvSpPr txBox="1">
            <a:spLocks noChangeArrowheads="1"/>
          </p:cNvSpPr>
          <p:nvPr/>
        </p:nvSpPr>
        <p:spPr bwMode="auto">
          <a:xfrm>
            <a:off x="427038" y="1028700"/>
            <a:ext cx="60482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latin typeface="Candara"/>
              </a:rPr>
              <a:t>Label natural and synthetic </a:t>
            </a:r>
            <a:r>
              <a:rPr lang="en-US" sz="2000" dirty="0" err="1" smtClean="0">
                <a:latin typeface="Candara"/>
              </a:rPr>
              <a:t>serines</a:t>
            </a:r>
            <a:r>
              <a:rPr lang="en-US" sz="2000" dirty="0" smtClean="0">
                <a:latin typeface="Candara"/>
              </a:rPr>
              <a:t> as either (R) or (S)</a:t>
            </a:r>
          </a:p>
        </p:txBody>
      </p:sp>
      <p:sp>
        <p:nvSpPr>
          <p:cNvPr id="16" name="Text Box 22"/>
          <p:cNvSpPr txBox="1">
            <a:spLocks noChangeArrowheads="1"/>
          </p:cNvSpPr>
          <p:nvPr/>
        </p:nvSpPr>
        <p:spPr bwMode="auto">
          <a:xfrm>
            <a:off x="1394249" y="3988190"/>
            <a:ext cx="680216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Candara"/>
              </a:rPr>
              <a:t>(S) serine							 (R) serine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14837" y="1830439"/>
            <a:ext cx="6135098" cy="198210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406588" y="218560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4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00165" y="221848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4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88870" y="2592005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3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43328" y="2579473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3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33403" y="194117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1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98305" y="1926237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1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14837" y="2776671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2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580662" y="2821494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2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50732" y="5035176"/>
            <a:ext cx="2649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COOH &gt; CH2OH &gt; NH3 &gt; H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Curved Right Arrow 4"/>
          <p:cNvSpPr/>
          <p:nvPr/>
        </p:nvSpPr>
        <p:spPr>
          <a:xfrm rot="18459472">
            <a:off x="1479524" y="1853756"/>
            <a:ext cx="1432674" cy="2449061"/>
          </a:xfrm>
          <a:prstGeom prst="curvedRightArrow">
            <a:avLst/>
          </a:prstGeom>
          <a:noFill/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Curved Right Arrow 18"/>
          <p:cNvSpPr/>
          <p:nvPr/>
        </p:nvSpPr>
        <p:spPr>
          <a:xfrm rot="3140528" flipH="1">
            <a:off x="6535722" y="2006156"/>
            <a:ext cx="1432674" cy="2449061"/>
          </a:xfrm>
          <a:prstGeom prst="curvedRightArrow">
            <a:avLst/>
          </a:prstGeom>
          <a:noFill/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1890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" grpId="0"/>
      <p:bldP spid="10" grpId="0"/>
      <p:bldP spid="11" grpId="0"/>
      <p:bldP spid="12" grpId="0"/>
      <p:bldP spid="13" grpId="0"/>
      <p:bldP spid="14" grpId="0"/>
      <p:bldP spid="15" grpId="0"/>
      <p:bldP spid="17" grpId="0"/>
      <p:bldP spid="4" grpId="0"/>
      <p:bldP spid="5" grpId="0" animBg="1"/>
      <p:bldP spid="1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344358" y="152400"/>
            <a:ext cx="15115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Candara"/>
              </a:rPr>
              <a:t>Example</a:t>
            </a:r>
            <a:endParaRPr lang="en-US" sz="2800" b="1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35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36" name="Picture 0" descr="JCE2004p1232fig1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" name="TextBox 53"/>
          <p:cNvSpPr txBox="1"/>
          <p:nvPr/>
        </p:nvSpPr>
        <p:spPr>
          <a:xfrm>
            <a:off x="7456577" y="6403779"/>
            <a:ext cx="1281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D&amp;D, p.543 </a:t>
            </a:r>
            <a:endParaRPr lang="en-US" dirty="0">
              <a:latin typeface="Candara"/>
              <a:cs typeface="Candara"/>
            </a:endParaRPr>
          </a:p>
        </p:txBody>
      </p:sp>
      <p:sp>
        <p:nvSpPr>
          <p:cNvPr id="6" name="Text Box 22"/>
          <p:cNvSpPr txBox="1">
            <a:spLocks noChangeArrowheads="1"/>
          </p:cNvSpPr>
          <p:nvPr/>
        </p:nvSpPr>
        <p:spPr bwMode="auto">
          <a:xfrm>
            <a:off x="427038" y="1028700"/>
            <a:ext cx="402999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latin typeface="Candara"/>
              </a:rPr>
              <a:t>Look at the molecule shown below:</a:t>
            </a:r>
          </a:p>
          <a:p>
            <a:pPr marL="457200" indent="-457200">
              <a:buAutoNum type="alphaLcPeriod"/>
            </a:pPr>
            <a:r>
              <a:rPr lang="en-US" sz="2000" dirty="0" smtClean="0">
                <a:latin typeface="Candara"/>
              </a:rPr>
              <a:t>Mark any </a:t>
            </a:r>
            <a:r>
              <a:rPr lang="en-US" sz="2000" dirty="0" err="1" smtClean="0">
                <a:latin typeface="Candara"/>
              </a:rPr>
              <a:t>stereogenic</a:t>
            </a:r>
            <a:r>
              <a:rPr lang="en-US" sz="2000" dirty="0" smtClean="0">
                <a:latin typeface="Candara"/>
              </a:rPr>
              <a:t> centers.</a:t>
            </a:r>
          </a:p>
          <a:p>
            <a:pPr marL="457200" indent="-457200">
              <a:buAutoNum type="alphaLcPeriod"/>
            </a:pPr>
            <a:r>
              <a:rPr lang="en-US" sz="2000" dirty="0" smtClean="0">
                <a:latin typeface="Candara"/>
              </a:rPr>
              <a:t>R 0r S?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83228" y="2092445"/>
            <a:ext cx="2924541" cy="2585085"/>
          </a:xfrm>
          <a:prstGeom prst="rect">
            <a:avLst/>
          </a:prstGeom>
        </p:spPr>
      </p:pic>
      <p:sp>
        <p:nvSpPr>
          <p:cNvPr id="16" name="Text Box 22"/>
          <p:cNvSpPr txBox="1">
            <a:spLocks noChangeArrowheads="1"/>
          </p:cNvSpPr>
          <p:nvPr/>
        </p:nvSpPr>
        <p:spPr bwMode="auto">
          <a:xfrm>
            <a:off x="4811535" y="2540530"/>
            <a:ext cx="3566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Candara"/>
              </a:rPr>
              <a:t>*</a:t>
            </a:r>
          </a:p>
        </p:txBody>
      </p:sp>
      <p:sp>
        <p:nvSpPr>
          <p:cNvPr id="10" name="Text Box 22"/>
          <p:cNvSpPr txBox="1">
            <a:spLocks noChangeArrowheads="1"/>
          </p:cNvSpPr>
          <p:nvPr/>
        </p:nvSpPr>
        <p:spPr bwMode="auto">
          <a:xfrm>
            <a:off x="4188872" y="2696799"/>
            <a:ext cx="3566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Candara"/>
              </a:rPr>
              <a:t>*</a:t>
            </a:r>
          </a:p>
        </p:txBody>
      </p:sp>
      <p:sp>
        <p:nvSpPr>
          <p:cNvPr id="11" name="Text Box 22"/>
          <p:cNvSpPr txBox="1">
            <a:spLocks noChangeArrowheads="1"/>
          </p:cNvSpPr>
          <p:nvPr/>
        </p:nvSpPr>
        <p:spPr bwMode="auto">
          <a:xfrm>
            <a:off x="3900941" y="3772577"/>
            <a:ext cx="3566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solidFill>
                  <a:srgbClr val="008000"/>
                </a:solidFill>
                <a:latin typeface="Candara"/>
              </a:rPr>
              <a:t>*</a:t>
            </a:r>
          </a:p>
        </p:txBody>
      </p:sp>
      <p:sp>
        <p:nvSpPr>
          <p:cNvPr id="15" name="Text Box 22"/>
          <p:cNvSpPr txBox="1">
            <a:spLocks noChangeArrowheads="1"/>
          </p:cNvSpPr>
          <p:nvPr/>
        </p:nvSpPr>
        <p:spPr bwMode="auto">
          <a:xfrm>
            <a:off x="2356077" y="4993442"/>
            <a:ext cx="44132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Candara"/>
              </a:rPr>
              <a:t>(R,R,R)-3-(1-chloroethyl)</a:t>
            </a:r>
            <a:r>
              <a:rPr lang="en-US" sz="2000" dirty="0" err="1" smtClean="0">
                <a:solidFill>
                  <a:srgbClr val="0000FF"/>
                </a:solidFill>
                <a:latin typeface="Candara"/>
              </a:rPr>
              <a:t>cyclohexanol</a:t>
            </a:r>
            <a:endParaRPr lang="en-US" sz="2000" dirty="0" smtClean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22920" y="1917805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1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426604" y="3096909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2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701344" y="2912243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3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817123" y="341152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4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691207" y="2102297"/>
            <a:ext cx="497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 4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457033" y="255755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067147" y="3307319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762796" y="2772914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652108" y="3466241"/>
            <a:ext cx="497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H 4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540377" y="4168663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4F6228"/>
                </a:solidFill>
              </a:rPr>
              <a:t>1</a:t>
            </a:r>
            <a:endParaRPr lang="en-US" dirty="0">
              <a:solidFill>
                <a:srgbClr val="4F6228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162371" y="3616565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4F6228"/>
                </a:solidFill>
              </a:rPr>
              <a:t>2</a:t>
            </a:r>
            <a:endParaRPr lang="en-US" dirty="0">
              <a:solidFill>
                <a:srgbClr val="4F6228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328278" y="352213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4F6228"/>
                </a:solidFill>
              </a:rPr>
              <a:t>3</a:t>
            </a:r>
          </a:p>
        </p:txBody>
      </p:sp>
      <p:sp>
        <p:nvSpPr>
          <p:cNvPr id="5" name="Circular Arrow 4"/>
          <p:cNvSpPr/>
          <p:nvPr/>
        </p:nvSpPr>
        <p:spPr>
          <a:xfrm>
            <a:off x="4226868" y="1899615"/>
            <a:ext cx="1882588" cy="1980445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2577698"/>
              <a:gd name="adj5" fmla="val 11646"/>
            </a:avLst>
          </a:prstGeom>
          <a:noFill/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1" name="Circular Arrow 30"/>
          <p:cNvSpPr/>
          <p:nvPr/>
        </p:nvSpPr>
        <p:spPr>
          <a:xfrm rot="18331283">
            <a:off x="3285574" y="1917805"/>
            <a:ext cx="1682379" cy="1758846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2577698"/>
              <a:gd name="adj5" fmla="val 11646"/>
            </a:avLst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2" name="Circular Arrow 31"/>
          <p:cNvSpPr/>
          <p:nvPr/>
        </p:nvSpPr>
        <p:spPr>
          <a:xfrm rot="704643">
            <a:off x="3059753" y="3089085"/>
            <a:ext cx="1682379" cy="1758846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2577698"/>
              <a:gd name="adj5" fmla="val 11646"/>
            </a:avLst>
          </a:prstGeom>
          <a:noFill/>
          <a:ln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849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0" grpId="0"/>
      <p:bldP spid="11" grpId="0"/>
      <p:bldP spid="15" grpId="0"/>
      <p:bldP spid="3" grpId="0"/>
      <p:bldP spid="17" grpId="0"/>
      <p:bldP spid="18" grpId="0"/>
      <p:bldP spid="19" grpId="0"/>
      <p:bldP spid="21" grpId="0"/>
      <p:bldP spid="22" grpId="0"/>
      <p:bldP spid="23" grpId="0"/>
      <p:bldP spid="24" grpId="0"/>
      <p:bldP spid="26" grpId="0"/>
      <p:bldP spid="27" grpId="0"/>
      <p:bldP spid="28" grpId="0"/>
      <p:bldP spid="29" grpId="0"/>
      <p:bldP spid="5" grpId="0" animBg="1"/>
      <p:bldP spid="31" grpId="0" animBg="1"/>
      <p:bldP spid="3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32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Skia" pitchFamily="-111" charset="0"/>
            </a:endParaRPr>
          </a:p>
        </p:txBody>
      </p:sp>
      <p:pic>
        <p:nvPicPr>
          <p:cNvPr id="25604" name="Picture 0" descr="JCE2004p1232fig1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6"/>
          <p:cNvSpPr txBox="1">
            <a:spLocks noChangeArrowheads="1"/>
          </p:cNvSpPr>
          <p:nvPr/>
        </p:nvSpPr>
        <p:spPr bwMode="auto">
          <a:xfrm>
            <a:off x="503422" y="1663620"/>
            <a:ext cx="5021088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6.1:  Symmetry &amp; asymmetry</a:t>
            </a:r>
          </a:p>
          <a:p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 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6.2: Nomenclature of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s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tereocenters</a:t>
            </a:r>
            <a:endParaRPr lang="en-US" dirty="0" smtClean="0">
              <a:solidFill>
                <a:schemeClr val="bg1">
                  <a:lumMod val="50000"/>
                </a:schemeClr>
              </a:solidFill>
              <a:latin typeface="Candara" charset="0"/>
              <a:ea typeface="Candara" charset="0"/>
              <a:cs typeface="Candara" charset="0"/>
            </a:endParaRPr>
          </a:p>
          <a:p>
            <a:endParaRPr lang="en-US" sz="800" b="1" dirty="0" smtClean="0">
              <a:latin typeface="Candara" charset="0"/>
              <a:ea typeface="Candara" charset="0"/>
              <a:cs typeface="Candara" charset="0"/>
            </a:endParaRPr>
          </a:p>
          <a:p>
            <a:r>
              <a:rPr lang="en-US" b="1" dirty="0" smtClean="0">
                <a:latin typeface="Candara" charset="0"/>
                <a:ea typeface="Candara" charset="0"/>
                <a:cs typeface="Candara" charset="0"/>
              </a:rPr>
              <a:t>6.3: Properties of asymmetric molecules</a:t>
            </a:r>
          </a:p>
          <a:p>
            <a:endParaRPr lang="en-US" sz="800" b="1" dirty="0" smtClean="0">
              <a:latin typeface="Candara" charset="0"/>
              <a:ea typeface="Candara" charset="0"/>
              <a:cs typeface="Candara" charset="0"/>
            </a:endParaRP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6.4: Optical isomerism</a:t>
            </a:r>
          </a:p>
          <a:p>
            <a:endParaRPr lang="en-US" sz="8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andara" charset="0"/>
              <a:ea typeface="Candara" charset="0"/>
              <a:cs typeface="Candara" charset="0"/>
            </a:endParaRP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6.5: Fisher 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p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rojections</a:t>
            </a:r>
          </a:p>
          <a:p>
            <a:endParaRPr lang="en-US" sz="8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andara" charset="0"/>
              <a:ea typeface="Candara" charset="0"/>
              <a:cs typeface="Candara" charset="0"/>
            </a:endParaRP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6.6: Molecules with two </a:t>
            </a:r>
            <a:r>
              <a:rPr lang="en-US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s</a:t>
            </a:r>
            <a:r>
              <a:rPr lang="en-US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tereocenters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latin typeface="Candara" charset="0"/>
              <a:ea typeface="Candara" charset="0"/>
              <a:cs typeface="Candara" charset="0"/>
            </a:endParaRPr>
          </a:p>
          <a:p>
            <a:endParaRPr lang="en-US" sz="8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andara" charset="0"/>
              <a:ea typeface="Candara" charset="0"/>
              <a:cs typeface="Candara" charset="0"/>
            </a:endParaRP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6.7:  Resolution of enantiomers</a:t>
            </a: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  <a:latin typeface="Candara"/>
              <a:cs typeface="Candara"/>
            </a:endParaRPr>
          </a:p>
          <a:p>
            <a:endParaRPr lang="en-US" sz="8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andara"/>
              <a:ea typeface="Candara" charset="0"/>
              <a:cs typeface="Candara"/>
            </a:endParaRP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/>
                <a:ea typeface="Candara" charset="0"/>
                <a:cs typeface="Candara"/>
              </a:rPr>
              <a:t>6.8: </a:t>
            </a:r>
            <a:r>
              <a:rPr lang="en-US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/>
                <a:ea typeface="Candara" charset="0"/>
                <a:cs typeface="Candara"/>
              </a:rPr>
              <a:t>Stereocenters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/>
                <a:ea typeface="Candara" charset="0"/>
                <a:cs typeface="Candara"/>
              </a:rPr>
              <a:t> other 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ndara"/>
                <a:ea typeface="Candara" charset="0"/>
                <a:cs typeface="Candara"/>
              </a:rPr>
              <a:t>t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/>
                <a:ea typeface="Candara" charset="0"/>
                <a:cs typeface="Candara"/>
              </a:rPr>
              <a:t>han 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ndara"/>
                <a:ea typeface="Candara" charset="0"/>
                <a:cs typeface="Candara"/>
              </a:rPr>
              <a:t>c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/>
                <a:ea typeface="Candara" charset="0"/>
                <a:cs typeface="Candara"/>
              </a:rPr>
              <a:t>arbon</a:t>
            </a:r>
          </a:p>
          <a:p>
            <a:endParaRPr lang="en-US" sz="8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andara"/>
              <a:ea typeface="Candara" charset="0"/>
              <a:cs typeface="Candara"/>
            </a:endParaRPr>
          </a:p>
        </p:txBody>
      </p:sp>
      <p:sp>
        <p:nvSpPr>
          <p:cNvPr id="25602" name="Text Box 12"/>
          <p:cNvSpPr txBox="1">
            <a:spLocks noChangeArrowheads="1"/>
          </p:cNvSpPr>
          <p:nvPr/>
        </p:nvSpPr>
        <p:spPr bwMode="auto">
          <a:xfrm>
            <a:off x="304800" y="228600"/>
            <a:ext cx="7467600" cy="523220"/>
          </a:xfrm>
          <a:prstGeom prst="rect">
            <a:avLst/>
          </a:prstGeom>
          <a:solidFill>
            <a:schemeClr val="bg1">
              <a:alpha val="74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CHE2060</a:t>
            </a:r>
            <a:r>
              <a:rPr lang="en-US" sz="2800" b="1" dirty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 </a:t>
            </a:r>
            <a:r>
              <a:rPr lang="en-US" sz="2800" b="1" dirty="0" smtClean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Lecture </a:t>
            </a:r>
            <a:r>
              <a:rPr lang="en-US" sz="2800" b="1" dirty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6</a:t>
            </a:r>
            <a:r>
              <a:rPr lang="en-US" sz="2800" b="1" dirty="0" smtClean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: Chirality</a:t>
            </a:r>
            <a:endParaRPr lang="en-US" sz="2800" dirty="0">
              <a:solidFill>
                <a:srgbClr val="000000"/>
              </a:solidFill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28741" y="5593537"/>
            <a:ext cx="26348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latin typeface="Candara"/>
                <a:cs typeface="Candara"/>
              </a:rPr>
              <a:t>Daley &amp; Daley, Chapter 11</a:t>
            </a:r>
          </a:p>
          <a:p>
            <a:pPr algn="ctr"/>
            <a:r>
              <a:rPr lang="en-US" b="1" i="1" dirty="0" smtClean="0">
                <a:latin typeface="Candara"/>
                <a:cs typeface="Candara"/>
              </a:rPr>
              <a:t>Chirality</a:t>
            </a:r>
            <a:endParaRPr lang="en-US" b="1" i="1" dirty="0">
              <a:latin typeface="Candara"/>
              <a:cs typeface="Candara"/>
            </a:endParaRPr>
          </a:p>
        </p:txBody>
      </p:sp>
      <p:pic>
        <p:nvPicPr>
          <p:cNvPr id="8" name="Picture 7" descr="Molecular-electrostatic-potential-map-MEP-for-meropenem.jp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6053837" y="2480563"/>
            <a:ext cx="3352800" cy="2201673"/>
          </a:xfrm>
          <a:prstGeom prst="rect">
            <a:avLst/>
          </a:prstGeom>
          <a:effectLst>
            <a:reflection blurRad="6350" stA="50000" endA="300" endPos="5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296373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32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103428" name="Picture 0" descr="JCE2004p1232fig1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" name="TextBox 40"/>
          <p:cNvSpPr txBox="1"/>
          <p:nvPr/>
        </p:nvSpPr>
        <p:spPr>
          <a:xfrm>
            <a:off x="895920" y="2409848"/>
            <a:ext cx="746759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b="1" i="1" dirty="0" smtClean="0">
                <a:latin typeface="Candara"/>
                <a:cs typeface="Candara"/>
              </a:rPr>
              <a:t>Properties of asymmetric (chiral) molecules</a:t>
            </a:r>
          </a:p>
        </p:txBody>
      </p:sp>
    </p:spTree>
    <p:extLst>
      <p:ext uri="{BB962C8B-B14F-4D97-AF65-F5344CB8AC3E}">
        <p14:creationId xmlns:p14="http://schemas.microsoft.com/office/powerpoint/2010/main" val="3979244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32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Skia" pitchFamily="-111" charset="0"/>
            </a:endParaRPr>
          </a:p>
        </p:txBody>
      </p:sp>
      <p:pic>
        <p:nvPicPr>
          <p:cNvPr id="25604" name="Picture 0" descr="JCE2004p1232fig1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6"/>
          <p:cNvSpPr txBox="1">
            <a:spLocks noChangeArrowheads="1"/>
          </p:cNvSpPr>
          <p:nvPr/>
        </p:nvSpPr>
        <p:spPr bwMode="auto">
          <a:xfrm>
            <a:off x="503422" y="1663620"/>
            <a:ext cx="5021088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b="1" dirty="0" smtClean="0">
                <a:latin typeface="Candara" charset="0"/>
                <a:ea typeface="Candara" charset="0"/>
                <a:cs typeface="Candara" charset="0"/>
              </a:rPr>
              <a:t>6.1:  </a:t>
            </a:r>
            <a:r>
              <a:rPr lang="en-US" b="1" strike="sngStrike" dirty="0" smtClean="0">
                <a:latin typeface="Candara" charset="0"/>
                <a:ea typeface="Candara" charset="0"/>
                <a:cs typeface="Candara" charset="0"/>
              </a:rPr>
              <a:t>Symmetry</a:t>
            </a:r>
            <a:r>
              <a:rPr lang="en-US" b="1" dirty="0" smtClean="0">
                <a:latin typeface="Candara" charset="0"/>
                <a:ea typeface="Candara" charset="0"/>
                <a:cs typeface="Candara" charset="0"/>
              </a:rPr>
              <a:t> &amp; asymmetry</a:t>
            </a:r>
          </a:p>
          <a:p>
            <a:r>
              <a:rPr lang="en-US" sz="800" b="1" dirty="0" smtClean="0">
                <a:latin typeface="Candara" charset="0"/>
                <a:ea typeface="Candara" charset="0"/>
                <a:cs typeface="Candara" charset="0"/>
              </a:rPr>
              <a:t> </a:t>
            </a: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6.2: Nomenclature of </a:t>
            </a:r>
            <a:r>
              <a:rPr lang="en-US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s</a:t>
            </a:r>
            <a:r>
              <a:rPr lang="en-US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tereocenters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latin typeface="Candara" charset="0"/>
              <a:ea typeface="Candara" charset="0"/>
              <a:cs typeface="Candara" charset="0"/>
            </a:endParaRPr>
          </a:p>
          <a:p>
            <a:endParaRPr lang="en-US" sz="8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andara" charset="0"/>
              <a:ea typeface="Candara" charset="0"/>
              <a:cs typeface="Candara" charset="0"/>
            </a:endParaRP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6.3: Properties of asymmetric molecules</a:t>
            </a:r>
          </a:p>
          <a:p>
            <a:endParaRPr lang="en-US" sz="8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andara" charset="0"/>
              <a:ea typeface="Candara" charset="0"/>
              <a:cs typeface="Candara" charset="0"/>
            </a:endParaRP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6.4: Optical isomerism</a:t>
            </a:r>
          </a:p>
          <a:p>
            <a:endParaRPr lang="en-US" sz="8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andara" charset="0"/>
              <a:ea typeface="Candara" charset="0"/>
              <a:cs typeface="Candara" charset="0"/>
            </a:endParaRP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6.5: Fisher 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p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rojections</a:t>
            </a:r>
          </a:p>
          <a:p>
            <a:endParaRPr lang="en-US" sz="8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andara" charset="0"/>
              <a:ea typeface="Candara" charset="0"/>
              <a:cs typeface="Candara" charset="0"/>
            </a:endParaRP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6.6: Molecules with two </a:t>
            </a:r>
            <a:r>
              <a:rPr lang="en-US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s</a:t>
            </a:r>
            <a:r>
              <a:rPr lang="en-US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tereocenters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latin typeface="Candara" charset="0"/>
              <a:ea typeface="Candara" charset="0"/>
              <a:cs typeface="Candara" charset="0"/>
            </a:endParaRPr>
          </a:p>
          <a:p>
            <a:endParaRPr lang="en-US" sz="8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andara" charset="0"/>
              <a:ea typeface="Candara" charset="0"/>
              <a:cs typeface="Candara" charset="0"/>
            </a:endParaRP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6.7:  Resolution of enantiomers</a:t>
            </a: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  <a:latin typeface="Candara"/>
              <a:cs typeface="Candara"/>
            </a:endParaRPr>
          </a:p>
          <a:p>
            <a:endParaRPr lang="en-US" sz="8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andara"/>
              <a:ea typeface="Candara" charset="0"/>
              <a:cs typeface="Candara"/>
            </a:endParaRP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/>
                <a:ea typeface="Candara" charset="0"/>
                <a:cs typeface="Candara"/>
              </a:rPr>
              <a:t>6.8: </a:t>
            </a:r>
            <a:r>
              <a:rPr lang="en-US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/>
                <a:ea typeface="Candara" charset="0"/>
                <a:cs typeface="Candara"/>
              </a:rPr>
              <a:t>Stereocenters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/>
                <a:ea typeface="Candara" charset="0"/>
                <a:cs typeface="Candara"/>
              </a:rPr>
              <a:t> other 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ndara"/>
                <a:ea typeface="Candara" charset="0"/>
                <a:cs typeface="Candara"/>
              </a:rPr>
              <a:t>t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/>
                <a:ea typeface="Candara" charset="0"/>
                <a:cs typeface="Candara"/>
              </a:rPr>
              <a:t>han 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ndara"/>
                <a:ea typeface="Candara" charset="0"/>
                <a:cs typeface="Candara"/>
              </a:rPr>
              <a:t>c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/>
                <a:ea typeface="Candara" charset="0"/>
                <a:cs typeface="Candara"/>
              </a:rPr>
              <a:t>arbon</a:t>
            </a:r>
          </a:p>
          <a:p>
            <a:endParaRPr lang="en-US" sz="8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andara"/>
              <a:ea typeface="Candara" charset="0"/>
              <a:cs typeface="Candara"/>
            </a:endParaRPr>
          </a:p>
        </p:txBody>
      </p:sp>
      <p:sp>
        <p:nvSpPr>
          <p:cNvPr id="25602" name="Text Box 12"/>
          <p:cNvSpPr txBox="1">
            <a:spLocks noChangeArrowheads="1"/>
          </p:cNvSpPr>
          <p:nvPr/>
        </p:nvSpPr>
        <p:spPr bwMode="auto">
          <a:xfrm>
            <a:off x="304800" y="228600"/>
            <a:ext cx="7467600" cy="523220"/>
          </a:xfrm>
          <a:prstGeom prst="rect">
            <a:avLst/>
          </a:prstGeom>
          <a:solidFill>
            <a:schemeClr val="bg1">
              <a:alpha val="74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CHE2060</a:t>
            </a:r>
            <a:r>
              <a:rPr lang="en-US" sz="2800" b="1" dirty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 </a:t>
            </a:r>
            <a:r>
              <a:rPr lang="en-US" sz="2800" b="1" dirty="0" smtClean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Lecture </a:t>
            </a:r>
            <a:r>
              <a:rPr lang="en-US" sz="2800" b="1" dirty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6</a:t>
            </a:r>
            <a:r>
              <a:rPr lang="en-US" sz="2800" b="1" dirty="0" smtClean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: Chirality</a:t>
            </a:r>
            <a:endParaRPr lang="en-US" sz="2800" dirty="0">
              <a:solidFill>
                <a:srgbClr val="000000"/>
              </a:solidFill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28741" y="5593537"/>
            <a:ext cx="26348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latin typeface="Candara"/>
                <a:cs typeface="Candara"/>
              </a:rPr>
              <a:t>Daley &amp; Daley, Chapter 11</a:t>
            </a:r>
          </a:p>
          <a:p>
            <a:pPr algn="ctr"/>
            <a:r>
              <a:rPr lang="en-US" b="1" i="1" dirty="0" smtClean="0">
                <a:latin typeface="Candara"/>
                <a:cs typeface="Candara"/>
              </a:rPr>
              <a:t>Chirality</a:t>
            </a:r>
            <a:endParaRPr lang="en-US" b="1" i="1" dirty="0">
              <a:latin typeface="Candara"/>
              <a:cs typeface="Candara"/>
            </a:endParaRPr>
          </a:p>
        </p:txBody>
      </p:sp>
      <p:pic>
        <p:nvPicPr>
          <p:cNvPr id="8" name="Picture 7" descr="Molecular-electrostatic-potential-map-MEP-for-meropenem.jp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6053837" y="2480563"/>
            <a:ext cx="3352800" cy="2201673"/>
          </a:xfrm>
          <a:prstGeom prst="rect">
            <a:avLst/>
          </a:prstGeom>
          <a:effectLst>
            <a:reflection blurRad="6350" stA="50000" endA="300" endPos="5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8216792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344358" y="152400"/>
            <a:ext cx="477546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Candara"/>
              </a:rPr>
              <a:t>Properties of chiral </a:t>
            </a:r>
            <a:r>
              <a:rPr lang="en-US" sz="2800" b="1" dirty="0">
                <a:solidFill>
                  <a:srgbClr val="0000FF"/>
                </a:solidFill>
                <a:latin typeface="Candara"/>
              </a:rPr>
              <a:t>m</a:t>
            </a:r>
            <a:r>
              <a:rPr lang="en-US" sz="2800" b="1" dirty="0" smtClean="0">
                <a:solidFill>
                  <a:srgbClr val="0000FF"/>
                </a:solidFill>
                <a:latin typeface="Candara"/>
              </a:rPr>
              <a:t>olecules</a:t>
            </a:r>
            <a:endParaRPr lang="en-US" sz="2800" b="1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35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36" name="Picture 0" descr="JCE2004p1232fig1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" name="TextBox 53"/>
          <p:cNvSpPr txBox="1"/>
          <p:nvPr/>
        </p:nvSpPr>
        <p:spPr>
          <a:xfrm>
            <a:off x="7456577" y="6403779"/>
            <a:ext cx="1297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D&amp;D, p.546 </a:t>
            </a:r>
            <a:endParaRPr lang="en-US" dirty="0">
              <a:latin typeface="Candara"/>
              <a:cs typeface="Candara"/>
            </a:endParaRPr>
          </a:p>
        </p:txBody>
      </p:sp>
      <p:sp>
        <p:nvSpPr>
          <p:cNvPr id="6" name="Text Box 22"/>
          <p:cNvSpPr txBox="1">
            <a:spLocks noChangeArrowheads="1"/>
          </p:cNvSpPr>
          <p:nvPr/>
        </p:nvSpPr>
        <p:spPr bwMode="auto">
          <a:xfrm>
            <a:off x="427038" y="1028700"/>
            <a:ext cx="832666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latin typeface="Candara"/>
              </a:rPr>
              <a:t>Most physical properties of enantiomers are </a:t>
            </a:r>
            <a:r>
              <a:rPr lang="en-US" sz="2000" b="1" dirty="0" smtClean="0">
                <a:latin typeface="Candara"/>
              </a:rPr>
              <a:t>identical</a:t>
            </a:r>
            <a:r>
              <a:rPr lang="en-US" sz="2000" dirty="0" smtClean="0">
                <a:latin typeface="Candara"/>
              </a:rPr>
              <a:t>.</a:t>
            </a:r>
          </a:p>
        </p:txBody>
      </p:sp>
      <p:sp>
        <p:nvSpPr>
          <p:cNvPr id="15" name="Text Box 22"/>
          <p:cNvSpPr txBox="1">
            <a:spLocks noChangeArrowheads="1"/>
          </p:cNvSpPr>
          <p:nvPr/>
        </p:nvSpPr>
        <p:spPr bwMode="auto">
          <a:xfrm>
            <a:off x="767690" y="3613668"/>
            <a:ext cx="8135010" cy="64633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rgbClr val="0000FF"/>
                </a:solidFill>
                <a:latin typeface="Candara"/>
              </a:rPr>
              <a:t>All molecules produced biologically are chiral. So all molecules in biological organisms have only </a:t>
            </a:r>
            <a:r>
              <a:rPr lang="en-US" b="1" dirty="0" smtClean="0">
                <a:solidFill>
                  <a:srgbClr val="0000FF"/>
                </a:solidFill>
                <a:latin typeface="Candara"/>
              </a:rPr>
              <a:t>one</a:t>
            </a:r>
            <a:r>
              <a:rPr lang="en-US" dirty="0" smtClean="0">
                <a:solidFill>
                  <a:srgbClr val="0000FF"/>
                </a:solidFill>
                <a:latin typeface="Candara"/>
              </a:rPr>
              <a:t> chiral form.</a:t>
            </a:r>
          </a:p>
        </p:txBody>
      </p:sp>
      <p:sp>
        <p:nvSpPr>
          <p:cNvPr id="10" name="Text Box 22"/>
          <p:cNvSpPr txBox="1">
            <a:spLocks noChangeArrowheads="1"/>
          </p:cNvSpPr>
          <p:nvPr/>
        </p:nvSpPr>
        <p:spPr bwMode="auto">
          <a:xfrm>
            <a:off x="406752" y="1428810"/>
            <a:ext cx="8326664" cy="40011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latin typeface="Candara"/>
              </a:rPr>
              <a:t>However, there are two critical ways in which enantiomers differ:</a:t>
            </a:r>
          </a:p>
        </p:txBody>
      </p:sp>
      <p:sp>
        <p:nvSpPr>
          <p:cNvPr id="11" name="Text Box 22"/>
          <p:cNvSpPr txBox="1">
            <a:spLocks noChangeArrowheads="1"/>
          </p:cNvSpPr>
          <p:nvPr/>
        </p:nvSpPr>
        <p:spPr bwMode="auto">
          <a:xfrm>
            <a:off x="442754" y="1828564"/>
            <a:ext cx="8326664" cy="10156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457200" indent="-457200">
              <a:buAutoNum type="arabicPeriod"/>
            </a:pPr>
            <a:r>
              <a:rPr lang="en-US" sz="2000" dirty="0" smtClean="0">
                <a:latin typeface="Candara"/>
              </a:rPr>
              <a:t>Each of the two enantiomers </a:t>
            </a:r>
            <a:r>
              <a:rPr lang="en-US" sz="2000" b="1" dirty="0" smtClean="0">
                <a:latin typeface="Candara"/>
              </a:rPr>
              <a:t>rotates plane-polarized light in different</a:t>
            </a:r>
            <a:br>
              <a:rPr lang="en-US" sz="2000" b="1" dirty="0" smtClean="0">
                <a:latin typeface="Candara"/>
              </a:rPr>
            </a:br>
            <a:r>
              <a:rPr lang="en-US" sz="2000" b="1" dirty="0" smtClean="0">
                <a:latin typeface="Candara"/>
              </a:rPr>
              <a:t>    directions</a:t>
            </a:r>
            <a:r>
              <a:rPr lang="en-US" sz="2000" dirty="0" smtClean="0">
                <a:latin typeface="Candara"/>
              </a:rPr>
              <a:t>. Both rotate light to the same degree, just in different</a:t>
            </a:r>
            <a:br>
              <a:rPr lang="en-US" sz="2000" dirty="0" smtClean="0">
                <a:latin typeface="Candara"/>
              </a:rPr>
            </a:br>
            <a:r>
              <a:rPr lang="en-US" sz="2000" dirty="0" smtClean="0">
                <a:latin typeface="Candara"/>
              </a:rPr>
              <a:t>    directions.</a:t>
            </a:r>
            <a:endParaRPr lang="en-US" sz="2000" dirty="0">
              <a:latin typeface="Candara"/>
            </a:endParaRPr>
          </a:p>
        </p:txBody>
      </p:sp>
      <p:sp>
        <p:nvSpPr>
          <p:cNvPr id="12" name="Text Box 22"/>
          <p:cNvSpPr txBox="1">
            <a:spLocks noChangeArrowheads="1"/>
          </p:cNvSpPr>
          <p:nvPr/>
        </p:nvSpPr>
        <p:spPr bwMode="auto">
          <a:xfrm>
            <a:off x="417354" y="2793191"/>
            <a:ext cx="8326664" cy="70788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en-US" sz="2000" dirty="0" smtClean="0">
                <a:latin typeface="Candara"/>
              </a:rPr>
              <a:t>Each reacts differently to other chiral molecules, in biological environments.</a:t>
            </a:r>
            <a:endParaRPr lang="en-US" sz="2000" dirty="0">
              <a:latin typeface="Candara"/>
            </a:endParaRPr>
          </a:p>
        </p:txBody>
      </p:sp>
      <p:sp>
        <p:nvSpPr>
          <p:cNvPr id="13" name="Text Box 22"/>
          <p:cNvSpPr txBox="1">
            <a:spLocks noChangeArrowheads="1"/>
          </p:cNvSpPr>
          <p:nvPr/>
        </p:nvSpPr>
        <p:spPr bwMode="auto">
          <a:xfrm>
            <a:off x="774108" y="4399699"/>
            <a:ext cx="8135010" cy="92333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rgbClr val="0000FF"/>
                </a:solidFill>
                <a:latin typeface="Candara"/>
              </a:rPr>
              <a:t>So </a:t>
            </a:r>
            <a:r>
              <a:rPr lang="en-US" b="1" dirty="0" smtClean="0">
                <a:solidFill>
                  <a:srgbClr val="0000FF"/>
                </a:solidFill>
                <a:latin typeface="Candara"/>
              </a:rPr>
              <a:t>only one enantiomer </a:t>
            </a:r>
            <a:r>
              <a:rPr lang="en-US" dirty="0" smtClean="0">
                <a:solidFill>
                  <a:srgbClr val="0000FF"/>
                </a:solidFill>
                <a:latin typeface="Candara"/>
              </a:rPr>
              <a:t>of each hormone or drug will bind to and activate that hormone’s or that drug’s receptor. 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solidFill>
                  <a:srgbClr val="0000FF"/>
                </a:solidFill>
                <a:latin typeface="Candara"/>
              </a:rPr>
              <a:t>The same goes for all other biomolecules.</a:t>
            </a:r>
          </a:p>
        </p:txBody>
      </p:sp>
      <p:sp>
        <p:nvSpPr>
          <p:cNvPr id="14" name="Text Box 22"/>
          <p:cNvSpPr txBox="1">
            <a:spLocks noChangeArrowheads="1"/>
          </p:cNvSpPr>
          <p:nvPr/>
        </p:nvSpPr>
        <p:spPr bwMode="auto">
          <a:xfrm>
            <a:off x="767690" y="5404249"/>
            <a:ext cx="8135010" cy="92333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rgbClr val="0000FF"/>
                </a:solidFill>
                <a:latin typeface="Candara"/>
              </a:rPr>
              <a:t>Natural amino acids are the (L) chiral form while natural sugars are the (D) chiral form.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solidFill>
                  <a:srgbClr val="0000FF"/>
                </a:solidFill>
                <a:latin typeface="Candara"/>
              </a:rPr>
              <a:t>(L) is levorotary (to the left) while (D) is dextrorotary (to the right).</a:t>
            </a:r>
          </a:p>
        </p:txBody>
      </p:sp>
    </p:spTree>
    <p:extLst>
      <p:ext uri="{BB962C8B-B14F-4D97-AF65-F5344CB8AC3E}">
        <p14:creationId xmlns:p14="http://schemas.microsoft.com/office/powerpoint/2010/main" val="34509844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0101" y="3818437"/>
            <a:ext cx="5977516" cy="2822171"/>
          </a:xfrm>
          <a:prstGeom prst="rect">
            <a:avLst/>
          </a:prstGeom>
        </p:spPr>
      </p:pic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344358" y="152400"/>
            <a:ext cx="513296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Candara"/>
              </a:rPr>
              <a:t>Biological vs. chemical synthesis</a:t>
            </a:r>
            <a:endParaRPr lang="en-US" sz="2800" b="1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35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36" name="Picture 0" descr="JCE2004p1232fig1a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" name="TextBox 53"/>
          <p:cNvSpPr txBox="1"/>
          <p:nvPr/>
        </p:nvSpPr>
        <p:spPr>
          <a:xfrm>
            <a:off x="7456577" y="6403779"/>
            <a:ext cx="1297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D&amp;D, p.546 </a:t>
            </a:r>
            <a:endParaRPr lang="en-US" dirty="0">
              <a:latin typeface="Candara"/>
              <a:cs typeface="Candara"/>
            </a:endParaRPr>
          </a:p>
        </p:txBody>
      </p:sp>
      <p:sp>
        <p:nvSpPr>
          <p:cNvPr id="6" name="Text Box 22"/>
          <p:cNvSpPr txBox="1">
            <a:spLocks noChangeArrowheads="1"/>
          </p:cNvSpPr>
          <p:nvPr/>
        </p:nvSpPr>
        <p:spPr bwMode="auto">
          <a:xfrm>
            <a:off x="427038" y="1028700"/>
            <a:ext cx="832666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b="1" dirty="0" smtClean="0">
                <a:latin typeface="Candara"/>
              </a:rPr>
              <a:t>Biological synthesis </a:t>
            </a:r>
            <a:r>
              <a:rPr lang="en-US" sz="2000" dirty="0" smtClean="0">
                <a:latin typeface="Candara"/>
              </a:rPr>
              <a:t>of molecules always produces a </a:t>
            </a:r>
            <a:r>
              <a:rPr lang="en-US" sz="2000" b="1" dirty="0" smtClean="0">
                <a:latin typeface="Candara"/>
              </a:rPr>
              <a:t>single enantiomer</a:t>
            </a:r>
            <a:r>
              <a:rPr lang="en-US" sz="2000" dirty="0" smtClean="0">
                <a:latin typeface="Candara"/>
              </a:rPr>
              <a:t>; just one chiral form.</a:t>
            </a:r>
          </a:p>
        </p:txBody>
      </p:sp>
      <p:sp>
        <p:nvSpPr>
          <p:cNvPr id="15" name="Text Box 22"/>
          <p:cNvSpPr txBox="1">
            <a:spLocks noChangeArrowheads="1"/>
          </p:cNvSpPr>
          <p:nvPr/>
        </p:nvSpPr>
        <p:spPr bwMode="auto">
          <a:xfrm>
            <a:off x="439738" y="2269986"/>
            <a:ext cx="784291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b="1" i="1" u="sng" dirty="0" smtClean="0">
                <a:latin typeface="Candara"/>
              </a:rPr>
              <a:t>But</a:t>
            </a:r>
            <a:r>
              <a:rPr lang="en-US" sz="2000" dirty="0" smtClean="0">
                <a:latin typeface="Candara"/>
              </a:rPr>
              <a:t> </a:t>
            </a:r>
            <a:r>
              <a:rPr lang="en-US" sz="2000" b="1" dirty="0" smtClean="0">
                <a:latin typeface="Candara"/>
              </a:rPr>
              <a:t>chemical synthesis </a:t>
            </a:r>
            <a:r>
              <a:rPr lang="en-US" sz="2000" dirty="0" smtClean="0">
                <a:latin typeface="Candara"/>
              </a:rPr>
              <a:t>creates a </a:t>
            </a:r>
            <a:r>
              <a:rPr lang="en-US" sz="2000" b="1" dirty="0" smtClean="0">
                <a:latin typeface="Candara"/>
              </a:rPr>
              <a:t>racemic (50:50) mixture </a:t>
            </a:r>
            <a:r>
              <a:rPr lang="en-US" sz="2000" dirty="0" smtClean="0">
                <a:latin typeface="Candara"/>
              </a:rPr>
              <a:t>of both enantiomers.</a:t>
            </a:r>
            <a:endParaRPr lang="en-US" sz="2000" b="1" i="1" u="sng" dirty="0">
              <a:latin typeface="Candara"/>
            </a:endParaRPr>
          </a:p>
        </p:txBody>
      </p:sp>
      <p:sp>
        <p:nvSpPr>
          <p:cNvPr id="13" name="Text Box 22"/>
          <p:cNvSpPr txBox="1">
            <a:spLocks noChangeArrowheads="1"/>
          </p:cNvSpPr>
          <p:nvPr/>
        </p:nvSpPr>
        <p:spPr bwMode="auto">
          <a:xfrm>
            <a:off x="515938" y="1698486"/>
            <a:ext cx="784291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000" dirty="0" smtClean="0">
                <a:latin typeface="Candara"/>
              </a:rPr>
              <a:t>And that (biological) enantiomer is always biologically active.</a:t>
            </a:r>
            <a:endParaRPr lang="en-US" sz="2000" dirty="0">
              <a:latin typeface="Candara"/>
            </a:endParaRPr>
          </a:p>
        </p:txBody>
      </p:sp>
      <p:sp>
        <p:nvSpPr>
          <p:cNvPr id="14" name="Text Box 22"/>
          <p:cNvSpPr txBox="1">
            <a:spLocks noChangeArrowheads="1"/>
          </p:cNvSpPr>
          <p:nvPr/>
        </p:nvSpPr>
        <p:spPr bwMode="auto">
          <a:xfrm>
            <a:off x="577190" y="2943086"/>
            <a:ext cx="784291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000" dirty="0" smtClean="0">
                <a:latin typeface="Candara"/>
              </a:rPr>
              <a:t>One enantiomer will have the expected biological activity.</a:t>
            </a:r>
            <a:endParaRPr lang="en-US" sz="2000" dirty="0">
              <a:latin typeface="Candara"/>
            </a:endParaRPr>
          </a:p>
        </p:txBody>
      </p:sp>
      <p:sp>
        <p:nvSpPr>
          <p:cNvPr id="16" name="Text Box 22"/>
          <p:cNvSpPr txBox="1">
            <a:spLocks noChangeArrowheads="1"/>
          </p:cNvSpPr>
          <p:nvPr/>
        </p:nvSpPr>
        <p:spPr bwMode="auto">
          <a:xfrm>
            <a:off x="564490" y="3285986"/>
            <a:ext cx="784291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000" dirty="0" smtClean="0">
                <a:latin typeface="Candara"/>
              </a:rPr>
              <a:t>The other enantiomer will have either no biological activity, or a very different biological activity.</a:t>
            </a:r>
            <a:endParaRPr lang="en-US" sz="2000" dirty="0">
              <a:latin typeface="Candar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77190" y="5410200"/>
            <a:ext cx="227498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  <a:cs typeface="Candara"/>
              </a:rPr>
              <a:t>Chemical synthesis of</a:t>
            </a:r>
          </a:p>
          <a:p>
            <a:r>
              <a:rPr lang="en-US" dirty="0" smtClean="0">
                <a:solidFill>
                  <a:srgbClr val="0000FF"/>
                </a:solidFill>
                <a:latin typeface="Candara"/>
                <a:cs typeface="Candara"/>
              </a:rPr>
              <a:t>2-phenyl-2-butanol </a:t>
            </a:r>
            <a:br>
              <a:rPr lang="en-US" dirty="0" smtClean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dirty="0" smtClean="0">
                <a:solidFill>
                  <a:srgbClr val="0000FF"/>
                </a:solidFill>
                <a:latin typeface="Candara"/>
                <a:cs typeface="Candara"/>
              </a:rPr>
              <a:t>produces a </a:t>
            </a:r>
          </a:p>
          <a:p>
            <a:r>
              <a:rPr lang="en-US" dirty="0" smtClean="0">
                <a:solidFill>
                  <a:srgbClr val="0000FF"/>
                </a:solidFill>
                <a:latin typeface="Candara"/>
                <a:cs typeface="Candara"/>
              </a:rPr>
              <a:t>racemic mixture. </a:t>
            </a:r>
            <a:endParaRPr lang="en-US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706857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3" grpId="0"/>
      <p:bldP spid="14" grpId="0"/>
      <p:bldP spid="16" grpId="0"/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344358" y="152400"/>
            <a:ext cx="680629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Candara"/>
              </a:rPr>
              <a:t>Examples of differential chiral recognition</a:t>
            </a:r>
            <a:endParaRPr lang="en-US" sz="2800" b="1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35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36" name="Picture 0" descr="JCE2004p1232fig1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" name="TextBox 53"/>
          <p:cNvSpPr txBox="1"/>
          <p:nvPr/>
        </p:nvSpPr>
        <p:spPr>
          <a:xfrm>
            <a:off x="7456577" y="6403779"/>
            <a:ext cx="15641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D&amp;D, p.547 - 8 </a:t>
            </a:r>
            <a:endParaRPr lang="en-US" dirty="0">
              <a:latin typeface="Candara"/>
              <a:cs typeface="Candara"/>
            </a:endParaRPr>
          </a:p>
        </p:txBody>
      </p:sp>
      <p:sp>
        <p:nvSpPr>
          <p:cNvPr id="6" name="Text Box 22"/>
          <p:cNvSpPr txBox="1">
            <a:spLocks noChangeArrowheads="1"/>
          </p:cNvSpPr>
          <p:nvPr/>
        </p:nvSpPr>
        <p:spPr bwMode="auto">
          <a:xfrm>
            <a:off x="427038" y="1028700"/>
            <a:ext cx="8326664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b="1" dirty="0" err="1">
                <a:latin typeface="Candara"/>
              </a:rPr>
              <a:t>C</a:t>
            </a:r>
            <a:r>
              <a:rPr lang="en-US" sz="2000" b="1" dirty="0" err="1" smtClean="0">
                <a:latin typeface="Candara"/>
              </a:rPr>
              <a:t>arvone</a:t>
            </a:r>
            <a:r>
              <a:rPr lang="en-US" sz="2000" dirty="0" smtClean="0">
                <a:latin typeface="Candara"/>
              </a:rPr>
              <a:t> is the organic molecule responsible for the smell &amp; taste of both spearmint and caraway. How can it be these very </a:t>
            </a:r>
            <a:br>
              <a:rPr lang="en-US" sz="2000" dirty="0" smtClean="0">
                <a:latin typeface="Candara"/>
              </a:rPr>
            </a:br>
            <a:r>
              <a:rPr lang="en-US" sz="2000" dirty="0" smtClean="0">
                <a:latin typeface="Candara"/>
              </a:rPr>
              <a:t>different things? </a:t>
            </a:r>
            <a:endParaRPr lang="en-US" sz="2000" dirty="0">
              <a:latin typeface="Candara"/>
            </a:endParaRPr>
          </a:p>
          <a:p>
            <a:pPr marL="342900" indent="-342900">
              <a:buFont typeface="Arial"/>
              <a:buChar char="•"/>
            </a:pPr>
            <a:r>
              <a:rPr lang="en-US" sz="2000" dirty="0" smtClean="0">
                <a:latin typeface="Candara"/>
              </a:rPr>
              <a:t>(R)-</a:t>
            </a:r>
            <a:r>
              <a:rPr lang="en-US" sz="2000" dirty="0" err="1" smtClean="0">
                <a:latin typeface="Candara"/>
              </a:rPr>
              <a:t>carvone</a:t>
            </a:r>
            <a:r>
              <a:rPr lang="en-US" sz="2000" dirty="0" smtClean="0">
                <a:latin typeface="Candara"/>
              </a:rPr>
              <a:t> enantiomer “is” spearmint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>
                <a:latin typeface="Candara"/>
              </a:rPr>
              <a:t>(S)-</a:t>
            </a:r>
            <a:r>
              <a:rPr lang="en-US" sz="2000" dirty="0" err="1" smtClean="0">
                <a:latin typeface="Candara"/>
              </a:rPr>
              <a:t>carvone</a:t>
            </a:r>
            <a:r>
              <a:rPr lang="en-US" sz="2000" dirty="0" smtClean="0">
                <a:latin typeface="Candara"/>
              </a:rPr>
              <a:t> enantiomer “is” caraway</a:t>
            </a:r>
          </a:p>
          <a:p>
            <a:endParaRPr lang="en-US" sz="1000" dirty="0">
              <a:latin typeface="Candara"/>
            </a:endParaRPr>
          </a:p>
          <a:p>
            <a:r>
              <a:rPr lang="en-US" sz="2000" dirty="0" smtClean="0">
                <a:latin typeface="Candara"/>
              </a:rPr>
              <a:t>Each enantiomer binds only to one specific</a:t>
            </a:r>
            <a:br>
              <a:rPr lang="en-US" sz="2000" dirty="0" smtClean="0">
                <a:latin typeface="Candara"/>
              </a:rPr>
            </a:br>
            <a:r>
              <a:rPr lang="en-US" sz="2000" dirty="0" smtClean="0">
                <a:latin typeface="Candara"/>
              </a:rPr>
              <a:t>odor receptor in the nose.</a:t>
            </a:r>
            <a:endParaRPr lang="en-US" sz="2000" dirty="0">
              <a:latin typeface="Candara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/>
          <a:srcRect r="60864"/>
          <a:stretch/>
        </p:blipFill>
        <p:spPr>
          <a:xfrm>
            <a:off x="5398680" y="1732615"/>
            <a:ext cx="1450836" cy="231272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/>
          <a:srcRect l="63984"/>
          <a:stretch/>
        </p:blipFill>
        <p:spPr>
          <a:xfrm>
            <a:off x="6834391" y="1712736"/>
            <a:ext cx="1335179" cy="2312721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563118" y="3552780"/>
            <a:ext cx="4789465" cy="15119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352583" y="4204081"/>
            <a:ext cx="3227855" cy="15119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5345257" y="3589719"/>
            <a:ext cx="0" cy="629481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71239" y="4454524"/>
            <a:ext cx="2725423" cy="1844646"/>
          </a:xfrm>
          <a:prstGeom prst="rect">
            <a:avLst/>
          </a:prstGeom>
        </p:spPr>
      </p:pic>
      <p:sp>
        <p:nvSpPr>
          <p:cNvPr id="18" name="Text Box 22"/>
          <p:cNvSpPr txBox="1">
            <a:spLocks noChangeArrowheads="1"/>
          </p:cNvSpPr>
          <p:nvPr/>
        </p:nvSpPr>
        <p:spPr bwMode="auto">
          <a:xfrm>
            <a:off x="472397" y="3665309"/>
            <a:ext cx="598397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b="1" dirty="0" smtClean="0">
                <a:latin typeface="Candara"/>
              </a:rPr>
              <a:t>Thalidomide</a:t>
            </a:r>
            <a:r>
              <a:rPr lang="en-US" sz="2000" dirty="0" smtClean="0">
                <a:latin typeface="Candara"/>
              </a:rPr>
              <a:t> was used in the 1960s as a </a:t>
            </a:r>
            <a:br>
              <a:rPr lang="en-US" sz="2000" dirty="0" smtClean="0">
                <a:latin typeface="Candara"/>
              </a:rPr>
            </a:br>
            <a:r>
              <a:rPr lang="en-US" sz="2000" dirty="0" smtClean="0">
                <a:latin typeface="Candara"/>
              </a:rPr>
              <a:t>mild sedative &amp; hypnotic (mainly Europe).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>
                <a:latin typeface="Candara"/>
              </a:rPr>
              <a:t>Given to women for morning sickness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>
                <a:latin typeface="Candara"/>
              </a:rPr>
              <a:t>When given in the first trimester it caused</a:t>
            </a:r>
            <a:br>
              <a:rPr lang="en-US" sz="2000" dirty="0" smtClean="0">
                <a:latin typeface="Candara"/>
              </a:rPr>
            </a:br>
            <a:r>
              <a:rPr lang="en-US" sz="2000" dirty="0" smtClean="0">
                <a:latin typeface="Candara"/>
              </a:rPr>
              <a:t>birth defects like </a:t>
            </a:r>
            <a:r>
              <a:rPr lang="en-US" sz="2000" i="1" dirty="0" err="1" smtClean="0">
                <a:latin typeface="Candara"/>
              </a:rPr>
              <a:t>phocomelia</a:t>
            </a:r>
            <a:r>
              <a:rPr lang="en-US" sz="2000" i="1" dirty="0" smtClean="0">
                <a:latin typeface="Candara"/>
              </a:rPr>
              <a:t> </a:t>
            </a:r>
            <a:r>
              <a:rPr lang="en-US" sz="2000" dirty="0" smtClean="0">
                <a:latin typeface="Candara"/>
              </a:rPr>
              <a:t>(seal limbs)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>
                <a:latin typeface="Candara"/>
              </a:rPr>
              <a:t>(R ) enantiomer is therapeutic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>
                <a:latin typeface="Candara"/>
              </a:rPr>
              <a:t>However, in production temps were increased </a:t>
            </a:r>
            <a:br>
              <a:rPr lang="en-US" sz="2000" dirty="0" smtClean="0">
                <a:latin typeface="Candara"/>
              </a:rPr>
            </a:br>
            <a:r>
              <a:rPr lang="en-US" sz="2000" dirty="0" smtClean="0">
                <a:latin typeface="Candara"/>
              </a:rPr>
              <a:t>to speed production &amp; this increased amount of (S) enantiomer that is a </a:t>
            </a:r>
            <a:r>
              <a:rPr lang="en-US" sz="2000" dirty="0" err="1" smtClean="0">
                <a:latin typeface="Candara"/>
              </a:rPr>
              <a:t>tetratogen</a:t>
            </a:r>
            <a:r>
              <a:rPr lang="en-US" sz="2000" dirty="0" smtClean="0">
                <a:latin typeface="Candara"/>
              </a:rPr>
              <a:t>.</a:t>
            </a:r>
            <a:endParaRPr lang="en-US" sz="2000" dirty="0">
              <a:latin typeface="Candara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952886" y="2577492"/>
            <a:ext cx="3635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*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422964" y="2562551"/>
            <a:ext cx="3635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*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296962" y="4983021"/>
            <a:ext cx="3635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*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07815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344358" y="152400"/>
            <a:ext cx="32136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Candara"/>
              </a:rPr>
              <a:t>Example: ibuprofen</a:t>
            </a:r>
            <a:endParaRPr lang="en-US" sz="2800" b="1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35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36" name="Picture 0" descr="JCE2004p1232fig1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" name="TextBox 53"/>
          <p:cNvSpPr txBox="1"/>
          <p:nvPr/>
        </p:nvSpPr>
        <p:spPr>
          <a:xfrm>
            <a:off x="5009856" y="6327138"/>
            <a:ext cx="3994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ndara"/>
                <a:cs typeface="Candara"/>
              </a:rPr>
              <a:t>https://</a:t>
            </a:r>
            <a:r>
              <a:rPr lang="en-US" dirty="0" err="1">
                <a:latin typeface="Candara"/>
                <a:cs typeface="Candara"/>
              </a:rPr>
              <a:t>en.wikipedia.org</a:t>
            </a:r>
            <a:r>
              <a:rPr lang="en-US" dirty="0">
                <a:latin typeface="Candara"/>
                <a:cs typeface="Candara"/>
              </a:rPr>
              <a:t>/wiki/Ibuprofen</a:t>
            </a:r>
          </a:p>
        </p:txBody>
      </p:sp>
      <p:sp>
        <p:nvSpPr>
          <p:cNvPr id="6" name="Text Box 22"/>
          <p:cNvSpPr txBox="1">
            <a:spLocks noChangeArrowheads="1"/>
          </p:cNvSpPr>
          <p:nvPr/>
        </p:nvSpPr>
        <p:spPr bwMode="auto">
          <a:xfrm>
            <a:off x="427038" y="1028700"/>
            <a:ext cx="832666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b="1" dirty="0" smtClean="0">
                <a:latin typeface="Candara"/>
              </a:rPr>
              <a:t>Ibuprofen </a:t>
            </a:r>
            <a:r>
              <a:rPr lang="en-US" sz="2000" dirty="0" smtClean="0">
                <a:latin typeface="Candara"/>
              </a:rPr>
              <a:t>(</a:t>
            </a:r>
            <a:r>
              <a:rPr lang="en-US" sz="2000" dirty="0" err="1" smtClean="0">
                <a:latin typeface="Candara"/>
              </a:rPr>
              <a:t>isobutylphenylpropanoic</a:t>
            </a:r>
            <a:r>
              <a:rPr lang="en-US" sz="2000" dirty="0" smtClean="0">
                <a:latin typeface="Candara"/>
              </a:rPr>
              <a:t> acid) is a non-steroidal anti-</a:t>
            </a:r>
            <a:r>
              <a:rPr lang="en-US" sz="2000" dirty="0">
                <a:latin typeface="Candara"/>
              </a:rPr>
              <a:t>inflammatory drug (NSAID) available </a:t>
            </a:r>
            <a:r>
              <a:rPr lang="en-US" sz="2000" dirty="0" smtClean="0">
                <a:latin typeface="Candara"/>
              </a:rPr>
              <a:t>over the counter for inflammation and pain. </a:t>
            </a:r>
            <a:endParaRPr lang="en-US" sz="2000" dirty="0">
              <a:latin typeface="Candara"/>
            </a:endParaRPr>
          </a:p>
        </p:txBody>
      </p:sp>
      <p:pic>
        <p:nvPicPr>
          <p:cNvPr id="3" name="Picture 2" descr="R-ibuprofen-A-2D-skeletal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358" y="4101401"/>
            <a:ext cx="3490308" cy="165948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335609" y="5802821"/>
            <a:ext cx="1599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R-</a:t>
            </a:r>
            <a:r>
              <a:rPr lang="en-US" dirty="0" err="1" smtClean="0"/>
              <a:t>enantionmer</a:t>
            </a:r>
            <a:endParaRPr lang="en-US" dirty="0"/>
          </a:p>
        </p:txBody>
      </p:sp>
      <p:pic>
        <p:nvPicPr>
          <p:cNvPr id="7" name="Picture 6" descr="S-ibuprofen-B-2D-skeletal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0520" y="4086079"/>
            <a:ext cx="3629822" cy="1725815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5483891" y="5812888"/>
            <a:ext cx="1599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S-</a:t>
            </a:r>
            <a:r>
              <a:rPr lang="en-US" dirty="0" err="1" smtClean="0"/>
              <a:t>enantionmer</a:t>
            </a:r>
            <a:endParaRPr lang="en-US" dirty="0"/>
          </a:p>
        </p:txBody>
      </p:sp>
      <p:sp>
        <p:nvSpPr>
          <p:cNvPr id="21" name="Text Box 22"/>
          <p:cNvSpPr txBox="1">
            <a:spLocks noChangeArrowheads="1"/>
          </p:cNvSpPr>
          <p:nvPr/>
        </p:nvSpPr>
        <p:spPr bwMode="auto">
          <a:xfrm>
            <a:off x="459882" y="2173660"/>
            <a:ext cx="832666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latin typeface="Candara"/>
              </a:rPr>
              <a:t>The S form is biologically active.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>
                <a:latin typeface="Candara"/>
              </a:rPr>
              <a:t>Should it be separated from the R-form to make a better drug?</a:t>
            </a:r>
            <a:endParaRPr lang="en-US" sz="2000" dirty="0">
              <a:latin typeface="Candara"/>
            </a:endParaRPr>
          </a:p>
        </p:txBody>
      </p:sp>
      <p:sp>
        <p:nvSpPr>
          <p:cNvPr id="22" name="Text Box 22"/>
          <p:cNvSpPr txBox="1">
            <a:spLocks noChangeArrowheads="1"/>
          </p:cNvSpPr>
          <p:nvPr/>
        </p:nvSpPr>
        <p:spPr bwMode="auto">
          <a:xfrm>
            <a:off x="488569" y="2928233"/>
            <a:ext cx="832666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latin typeface="Candara"/>
              </a:rPr>
              <a:t>No need!</a:t>
            </a:r>
          </a:p>
          <a:p>
            <a:r>
              <a:rPr lang="en-US" sz="2000" dirty="0" smtClean="0">
                <a:latin typeface="Candara"/>
              </a:rPr>
              <a:t>The body has an </a:t>
            </a:r>
            <a:r>
              <a:rPr lang="en-US" sz="2000" b="1" dirty="0" err="1" smtClean="0">
                <a:latin typeface="Candara"/>
              </a:rPr>
              <a:t>isomerase</a:t>
            </a:r>
            <a:r>
              <a:rPr lang="en-US" sz="2000" b="1" dirty="0" smtClean="0">
                <a:latin typeface="Candara"/>
              </a:rPr>
              <a:t> enzyme </a:t>
            </a:r>
            <a:r>
              <a:rPr lang="en-US" sz="2000" dirty="0" smtClean="0">
                <a:latin typeface="Candara"/>
              </a:rPr>
              <a:t>(alpha-</a:t>
            </a:r>
            <a:r>
              <a:rPr lang="en-US" sz="2000" dirty="0" err="1" smtClean="0">
                <a:latin typeface="Candara"/>
              </a:rPr>
              <a:t>methylacyl</a:t>
            </a:r>
            <a:r>
              <a:rPr lang="en-US" sz="2000" dirty="0" smtClean="0">
                <a:latin typeface="Candara"/>
              </a:rPr>
              <a:t>-CoA-</a:t>
            </a:r>
            <a:r>
              <a:rPr lang="en-US" sz="2000" dirty="0" err="1" smtClean="0">
                <a:latin typeface="Candara"/>
              </a:rPr>
              <a:t>racemase</a:t>
            </a:r>
            <a:r>
              <a:rPr lang="en-US" sz="2000" dirty="0" smtClean="0">
                <a:latin typeface="Candara"/>
              </a:rPr>
              <a:t>) that converts the R-form to the S-form.</a:t>
            </a:r>
            <a:endParaRPr lang="en-US" sz="2000" dirty="0">
              <a:latin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15030136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0" grpId="0"/>
      <p:bldP spid="21" grpId="0"/>
      <p:bldP spid="2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344358" y="152400"/>
            <a:ext cx="309073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Candara"/>
              </a:rPr>
              <a:t>Example: tramadol</a:t>
            </a:r>
            <a:endParaRPr lang="en-US" sz="2800" b="1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35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36" name="Picture 0" descr="JCE2004p1232fig1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" name="TextBox 53"/>
          <p:cNvSpPr txBox="1"/>
          <p:nvPr/>
        </p:nvSpPr>
        <p:spPr>
          <a:xfrm>
            <a:off x="1769360" y="6403779"/>
            <a:ext cx="7166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ndara"/>
                <a:cs typeface="Candara"/>
              </a:rPr>
              <a:t>https://</a:t>
            </a:r>
            <a:r>
              <a:rPr lang="en-US" dirty="0" err="1">
                <a:latin typeface="Candara"/>
                <a:cs typeface="Candara"/>
              </a:rPr>
              <a:t>en.wikipedia.org</a:t>
            </a:r>
            <a:r>
              <a:rPr lang="en-US" dirty="0">
                <a:latin typeface="Candara"/>
                <a:cs typeface="Candara"/>
              </a:rPr>
              <a:t>/wiki/Tramadol#/media/File:R-tramadol3Dan2.gif</a:t>
            </a:r>
          </a:p>
        </p:txBody>
      </p:sp>
      <p:sp>
        <p:nvSpPr>
          <p:cNvPr id="18" name="Text Box 22"/>
          <p:cNvSpPr txBox="1">
            <a:spLocks noChangeArrowheads="1"/>
          </p:cNvSpPr>
          <p:nvPr/>
        </p:nvSpPr>
        <p:spPr bwMode="auto">
          <a:xfrm>
            <a:off x="427037" y="887072"/>
            <a:ext cx="8508767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b="1" dirty="0" smtClean="0">
                <a:latin typeface="Candara"/>
              </a:rPr>
              <a:t>Tramadol </a:t>
            </a:r>
            <a:r>
              <a:rPr lang="en-US" sz="2000" dirty="0" smtClean="0">
                <a:latin typeface="Candara"/>
              </a:rPr>
              <a:t>is an opioid pan medication with 2 different mechanisms of action:</a:t>
            </a:r>
          </a:p>
          <a:p>
            <a:pPr marL="457200" indent="-457200">
              <a:buAutoNum type="arabicPeriod"/>
            </a:pPr>
            <a:r>
              <a:rPr lang="en-US" sz="2000" dirty="0" smtClean="0">
                <a:latin typeface="Candara"/>
              </a:rPr>
              <a:t>Binds to μ-opioid receptor; and</a:t>
            </a:r>
          </a:p>
          <a:p>
            <a:pPr marL="457200" indent="-457200">
              <a:buAutoNum type="arabicPeriod"/>
            </a:pPr>
            <a:r>
              <a:rPr lang="en-US" sz="2000" dirty="0" smtClean="0">
                <a:latin typeface="Candara"/>
              </a:rPr>
              <a:t>Inhibits reuptake of serotonin &amp; norepinephrine</a:t>
            </a:r>
          </a:p>
        </p:txBody>
      </p:sp>
      <p:sp>
        <p:nvSpPr>
          <p:cNvPr id="12" name="Text Box 22"/>
          <p:cNvSpPr txBox="1">
            <a:spLocks noChangeArrowheads="1"/>
          </p:cNvSpPr>
          <p:nvPr/>
        </p:nvSpPr>
        <p:spPr bwMode="auto">
          <a:xfrm>
            <a:off x="427038" y="2009737"/>
            <a:ext cx="850876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latin typeface="Candara"/>
              </a:rPr>
              <a:t>Tramadol is administered as a racemic mixture, because that mixture is more efficacious: the two enatiomers complement each other’s effects.</a:t>
            </a:r>
          </a:p>
        </p:txBody>
      </p:sp>
      <p:pic>
        <p:nvPicPr>
          <p:cNvPr id="3" name="Picture 2" descr="Tramadol_as_a_racemic_mixture.sv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5277" y="2875514"/>
            <a:ext cx="5046637" cy="3297803"/>
          </a:xfrm>
          <a:prstGeom prst="rect">
            <a:avLst/>
          </a:prstGeom>
        </p:spPr>
      </p:pic>
      <p:sp>
        <p:nvSpPr>
          <p:cNvPr id="14" name="Text Box 22"/>
          <p:cNvSpPr txBox="1">
            <a:spLocks noChangeArrowheads="1"/>
          </p:cNvSpPr>
          <p:nvPr/>
        </p:nvSpPr>
        <p:spPr bwMode="auto">
          <a:xfrm>
            <a:off x="508878" y="2850145"/>
            <a:ext cx="2772113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latin typeface="Candara"/>
              </a:rPr>
              <a:t>Tramadol is metabolized to </a:t>
            </a:r>
            <a:r>
              <a:rPr lang="en-US" sz="2000" b="1" dirty="0" smtClean="0">
                <a:latin typeface="Candara"/>
              </a:rPr>
              <a:t>O-</a:t>
            </a:r>
            <a:r>
              <a:rPr lang="en-US" sz="2000" b="1" dirty="0" err="1" smtClean="0">
                <a:latin typeface="Candara"/>
              </a:rPr>
              <a:t>desmethyltramadol</a:t>
            </a:r>
            <a:r>
              <a:rPr lang="en-US" sz="2000" b="1" dirty="0" smtClean="0">
                <a:latin typeface="Candara"/>
              </a:rPr>
              <a:t>, </a:t>
            </a:r>
            <a:r>
              <a:rPr lang="en-US" sz="2000" dirty="0" smtClean="0">
                <a:latin typeface="Candara"/>
              </a:rPr>
              <a:t>which is more potent than the parent compound, tramadol.</a:t>
            </a:r>
          </a:p>
        </p:txBody>
      </p:sp>
      <p:sp>
        <p:nvSpPr>
          <p:cNvPr id="15" name="Text Box 22"/>
          <p:cNvSpPr txBox="1">
            <a:spLocks noChangeArrowheads="1"/>
          </p:cNvSpPr>
          <p:nvPr/>
        </p:nvSpPr>
        <p:spPr bwMode="auto">
          <a:xfrm>
            <a:off x="520158" y="4854905"/>
            <a:ext cx="2772113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latin typeface="Candara"/>
              </a:rPr>
              <a:t>Tramadol is more effective when given in combination with </a:t>
            </a:r>
            <a:r>
              <a:rPr lang="en-US" sz="2000" b="1" dirty="0" smtClean="0">
                <a:latin typeface="Candara"/>
              </a:rPr>
              <a:t>acetaminophen</a:t>
            </a:r>
            <a:r>
              <a:rPr lang="en-US" sz="2000" dirty="0" smtClean="0">
                <a:latin typeface="Candara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153638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344358" y="152400"/>
            <a:ext cx="258368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Candara"/>
              </a:rPr>
              <a:t>Example: DOPA</a:t>
            </a:r>
            <a:endParaRPr lang="en-US" sz="2800" b="1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35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36" name="Picture 0" descr="JCE2004p1232fig1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" name="TextBox 53"/>
          <p:cNvSpPr txBox="1"/>
          <p:nvPr/>
        </p:nvSpPr>
        <p:spPr>
          <a:xfrm>
            <a:off x="5134762" y="6412375"/>
            <a:ext cx="38010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ndara"/>
                <a:cs typeface="Candara"/>
              </a:rPr>
              <a:t>https://</a:t>
            </a:r>
            <a:r>
              <a:rPr lang="en-US" dirty="0" err="1">
                <a:latin typeface="Candara"/>
                <a:cs typeface="Candara"/>
              </a:rPr>
              <a:t>en.wikipedia.org</a:t>
            </a:r>
            <a:r>
              <a:rPr lang="en-US" dirty="0">
                <a:latin typeface="Candara"/>
                <a:cs typeface="Candara"/>
              </a:rPr>
              <a:t>/wiki/D-DOPA</a:t>
            </a:r>
          </a:p>
        </p:txBody>
      </p:sp>
      <p:sp>
        <p:nvSpPr>
          <p:cNvPr id="18" name="Text Box 22"/>
          <p:cNvSpPr txBox="1">
            <a:spLocks noChangeArrowheads="1"/>
          </p:cNvSpPr>
          <p:nvPr/>
        </p:nvSpPr>
        <p:spPr bwMode="auto">
          <a:xfrm>
            <a:off x="427038" y="935149"/>
            <a:ext cx="850876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b="1" dirty="0" smtClean="0">
                <a:latin typeface="Candara"/>
              </a:rPr>
              <a:t>Dopamine </a:t>
            </a:r>
            <a:r>
              <a:rPr lang="en-US" sz="2000" dirty="0" smtClean="0">
                <a:latin typeface="Candara"/>
              </a:rPr>
              <a:t>(3,4-dihydroxylphenylalanine) is a precursor to neurotransmitters and a molecule that affects brain chemistry.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44357" y="6424339"/>
            <a:ext cx="38010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ndara"/>
                <a:cs typeface="Candara"/>
              </a:rPr>
              <a:t>https://</a:t>
            </a:r>
            <a:r>
              <a:rPr lang="en-US" dirty="0" err="1">
                <a:latin typeface="Candara"/>
                <a:cs typeface="Candara"/>
              </a:rPr>
              <a:t>en.wikipedia.org</a:t>
            </a:r>
            <a:r>
              <a:rPr lang="en-US" dirty="0">
                <a:latin typeface="Candara"/>
                <a:cs typeface="Candara"/>
              </a:rPr>
              <a:t>/wiki</a:t>
            </a:r>
            <a:r>
              <a:rPr lang="en-US" dirty="0" smtClean="0">
                <a:latin typeface="Candara"/>
                <a:cs typeface="Candara"/>
              </a:rPr>
              <a:t>/L-</a:t>
            </a:r>
            <a:r>
              <a:rPr lang="en-US" dirty="0">
                <a:latin typeface="Candara"/>
                <a:cs typeface="Candara"/>
              </a:rPr>
              <a:t>DOPA</a:t>
            </a:r>
          </a:p>
        </p:txBody>
      </p:sp>
      <p:pic>
        <p:nvPicPr>
          <p:cNvPr id="4" name="Picture 3" descr="D-DOPA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762" y="3525636"/>
            <a:ext cx="3801041" cy="1795325"/>
          </a:xfrm>
          <a:prstGeom prst="rect">
            <a:avLst/>
          </a:prstGeom>
        </p:spPr>
      </p:pic>
      <p:sp>
        <p:nvSpPr>
          <p:cNvPr id="16" name="Text Box 22"/>
          <p:cNvSpPr txBox="1">
            <a:spLocks noChangeArrowheads="1"/>
          </p:cNvSpPr>
          <p:nvPr/>
        </p:nvSpPr>
        <p:spPr bwMode="auto">
          <a:xfrm>
            <a:off x="4961398" y="5460164"/>
            <a:ext cx="12487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latin typeface="Candara"/>
              </a:rPr>
              <a:t>D-DOPA</a:t>
            </a:r>
          </a:p>
        </p:txBody>
      </p:sp>
      <p:pic>
        <p:nvPicPr>
          <p:cNvPr id="5" name="Picture 4" descr="290px-3,4-Dihydroxy-L-phenylalanin_(Levodopa).svg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357" y="3547863"/>
            <a:ext cx="4047937" cy="1912301"/>
          </a:xfrm>
          <a:prstGeom prst="rect">
            <a:avLst/>
          </a:prstGeom>
        </p:spPr>
      </p:pic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463265" y="5542473"/>
            <a:ext cx="12487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latin typeface="Candara"/>
              </a:rPr>
              <a:t>L-DOPA</a:t>
            </a:r>
          </a:p>
        </p:txBody>
      </p:sp>
      <p:sp>
        <p:nvSpPr>
          <p:cNvPr id="19" name="Text Box 22"/>
          <p:cNvSpPr txBox="1">
            <a:spLocks noChangeArrowheads="1"/>
          </p:cNvSpPr>
          <p:nvPr/>
        </p:nvSpPr>
        <p:spPr bwMode="auto">
          <a:xfrm>
            <a:off x="463265" y="1696486"/>
            <a:ext cx="8508767" cy="40011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latin typeface="Candara"/>
              </a:rPr>
              <a:t>Absence of dopamine results in Parkinson’s disease.</a:t>
            </a:r>
          </a:p>
        </p:txBody>
      </p:sp>
      <p:sp>
        <p:nvSpPr>
          <p:cNvPr id="20" name="Text Box 22"/>
          <p:cNvSpPr txBox="1">
            <a:spLocks noChangeArrowheads="1"/>
          </p:cNvSpPr>
          <p:nvPr/>
        </p:nvSpPr>
        <p:spPr bwMode="auto">
          <a:xfrm>
            <a:off x="492909" y="2223943"/>
            <a:ext cx="8508767" cy="70788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000" dirty="0" smtClean="0">
                <a:latin typeface="Candara"/>
              </a:rPr>
              <a:t>L-DOPA is used to treat Parkinson’s disease.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>
                <a:latin typeface="Candara"/>
              </a:rPr>
              <a:t>D-DOPA is biologically inactive.</a:t>
            </a:r>
          </a:p>
        </p:txBody>
      </p:sp>
    </p:spTree>
    <p:extLst>
      <p:ext uri="{BB962C8B-B14F-4D97-AF65-F5344CB8AC3E}">
        <p14:creationId xmlns:p14="http://schemas.microsoft.com/office/powerpoint/2010/main" val="26691759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9" grpId="0" animBg="1"/>
      <p:bldP spid="2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32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Skia" pitchFamily="-111" charset="0"/>
            </a:endParaRPr>
          </a:p>
        </p:txBody>
      </p:sp>
      <p:pic>
        <p:nvPicPr>
          <p:cNvPr id="25604" name="Picture 0" descr="JCE2004p1232fig1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6"/>
          <p:cNvSpPr txBox="1">
            <a:spLocks noChangeArrowheads="1"/>
          </p:cNvSpPr>
          <p:nvPr/>
        </p:nvSpPr>
        <p:spPr bwMode="auto">
          <a:xfrm>
            <a:off x="503422" y="1663620"/>
            <a:ext cx="5021088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6.1:  Symmetry &amp; asymmetry</a:t>
            </a:r>
          </a:p>
          <a:p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 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6.2: Nomenclature of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s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tereocenters</a:t>
            </a:r>
            <a:endParaRPr lang="en-US" dirty="0" smtClean="0">
              <a:solidFill>
                <a:schemeClr val="bg1">
                  <a:lumMod val="50000"/>
                </a:schemeClr>
              </a:solidFill>
              <a:latin typeface="Candara" charset="0"/>
              <a:ea typeface="Candara" charset="0"/>
              <a:cs typeface="Candara" charset="0"/>
            </a:endParaRPr>
          </a:p>
          <a:p>
            <a:endParaRPr lang="en-US" sz="800" dirty="0" smtClean="0">
              <a:solidFill>
                <a:schemeClr val="bg1">
                  <a:lumMod val="50000"/>
                </a:schemeClr>
              </a:solidFill>
              <a:latin typeface="Candara" charset="0"/>
              <a:ea typeface="Candara" charset="0"/>
              <a:cs typeface="Candara" charset="0"/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6.3: Properties of asymmetric molecules</a:t>
            </a:r>
          </a:p>
          <a:p>
            <a:endParaRPr lang="en-US" sz="800" dirty="0" smtClean="0">
              <a:solidFill>
                <a:schemeClr val="bg1">
                  <a:lumMod val="50000"/>
                </a:schemeClr>
              </a:solidFill>
              <a:latin typeface="Candara" charset="0"/>
              <a:ea typeface="Candara" charset="0"/>
              <a:cs typeface="Candara" charset="0"/>
            </a:endParaRPr>
          </a:p>
          <a:p>
            <a:r>
              <a:rPr lang="en-US" b="1" dirty="0" smtClean="0">
                <a:latin typeface="Candara" charset="0"/>
                <a:ea typeface="Candara" charset="0"/>
                <a:cs typeface="Candara" charset="0"/>
              </a:rPr>
              <a:t>6.4: Optical isomerism</a:t>
            </a:r>
          </a:p>
          <a:p>
            <a:endParaRPr lang="en-US" sz="800" b="1" dirty="0" smtClean="0">
              <a:latin typeface="Candara" charset="0"/>
              <a:ea typeface="Candara" charset="0"/>
              <a:cs typeface="Candara" charset="0"/>
            </a:endParaRP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6.5: Fisher 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p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rojections</a:t>
            </a:r>
          </a:p>
          <a:p>
            <a:endParaRPr lang="en-US" sz="8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andara" charset="0"/>
              <a:ea typeface="Candara" charset="0"/>
              <a:cs typeface="Candara" charset="0"/>
            </a:endParaRP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6.6: Molecules with two </a:t>
            </a:r>
            <a:r>
              <a:rPr lang="en-US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s</a:t>
            </a:r>
            <a:r>
              <a:rPr lang="en-US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tereocenters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latin typeface="Candara" charset="0"/>
              <a:ea typeface="Candara" charset="0"/>
              <a:cs typeface="Candara" charset="0"/>
            </a:endParaRPr>
          </a:p>
          <a:p>
            <a:endParaRPr lang="en-US" sz="8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andara" charset="0"/>
              <a:ea typeface="Candara" charset="0"/>
              <a:cs typeface="Candara" charset="0"/>
            </a:endParaRP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6.7:  Resolution of enantiomers</a:t>
            </a: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  <a:latin typeface="Candara"/>
              <a:cs typeface="Candara"/>
            </a:endParaRPr>
          </a:p>
          <a:p>
            <a:endParaRPr lang="en-US" sz="8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andara"/>
              <a:ea typeface="Candara" charset="0"/>
              <a:cs typeface="Candara"/>
            </a:endParaRP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/>
                <a:ea typeface="Candara" charset="0"/>
                <a:cs typeface="Candara"/>
              </a:rPr>
              <a:t>6.8: </a:t>
            </a:r>
            <a:r>
              <a:rPr lang="en-US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/>
                <a:ea typeface="Candara" charset="0"/>
                <a:cs typeface="Candara"/>
              </a:rPr>
              <a:t>Stereocenters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/>
                <a:ea typeface="Candara" charset="0"/>
                <a:cs typeface="Candara"/>
              </a:rPr>
              <a:t> other 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ndara"/>
                <a:ea typeface="Candara" charset="0"/>
                <a:cs typeface="Candara"/>
              </a:rPr>
              <a:t>t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/>
                <a:ea typeface="Candara" charset="0"/>
                <a:cs typeface="Candara"/>
              </a:rPr>
              <a:t>han 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ndara"/>
                <a:ea typeface="Candara" charset="0"/>
                <a:cs typeface="Candara"/>
              </a:rPr>
              <a:t>c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/>
                <a:ea typeface="Candara" charset="0"/>
                <a:cs typeface="Candara"/>
              </a:rPr>
              <a:t>arbon</a:t>
            </a:r>
          </a:p>
          <a:p>
            <a:endParaRPr lang="en-US" sz="8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andara"/>
              <a:ea typeface="Candara" charset="0"/>
              <a:cs typeface="Candara"/>
            </a:endParaRPr>
          </a:p>
        </p:txBody>
      </p:sp>
      <p:sp>
        <p:nvSpPr>
          <p:cNvPr id="25602" name="Text Box 12"/>
          <p:cNvSpPr txBox="1">
            <a:spLocks noChangeArrowheads="1"/>
          </p:cNvSpPr>
          <p:nvPr/>
        </p:nvSpPr>
        <p:spPr bwMode="auto">
          <a:xfrm>
            <a:off x="304800" y="228600"/>
            <a:ext cx="7467600" cy="523220"/>
          </a:xfrm>
          <a:prstGeom prst="rect">
            <a:avLst/>
          </a:prstGeom>
          <a:solidFill>
            <a:schemeClr val="bg1">
              <a:alpha val="74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CHE2060</a:t>
            </a:r>
            <a:r>
              <a:rPr lang="en-US" sz="2800" b="1" dirty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 </a:t>
            </a:r>
            <a:r>
              <a:rPr lang="en-US" sz="2800" b="1" dirty="0" smtClean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Lecture </a:t>
            </a:r>
            <a:r>
              <a:rPr lang="en-US" sz="2800" b="1" dirty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6</a:t>
            </a:r>
            <a:r>
              <a:rPr lang="en-US" sz="2800" b="1" dirty="0" smtClean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: Chirality</a:t>
            </a:r>
            <a:endParaRPr lang="en-US" sz="2800" dirty="0">
              <a:solidFill>
                <a:srgbClr val="000000"/>
              </a:solidFill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28741" y="5593537"/>
            <a:ext cx="26348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latin typeface="Candara"/>
                <a:cs typeface="Candara"/>
              </a:rPr>
              <a:t>Daley &amp; Daley, Chapter 11</a:t>
            </a:r>
          </a:p>
          <a:p>
            <a:pPr algn="ctr"/>
            <a:r>
              <a:rPr lang="en-US" b="1" i="1" dirty="0" smtClean="0">
                <a:latin typeface="Candara"/>
                <a:cs typeface="Candara"/>
              </a:rPr>
              <a:t>Chirality</a:t>
            </a:r>
            <a:endParaRPr lang="en-US" b="1" i="1" dirty="0">
              <a:latin typeface="Candara"/>
              <a:cs typeface="Candara"/>
            </a:endParaRPr>
          </a:p>
        </p:txBody>
      </p:sp>
      <p:pic>
        <p:nvPicPr>
          <p:cNvPr id="8" name="Picture 7" descr="Molecular-electrostatic-potential-map-MEP-for-meropenem.jp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6053837" y="2480563"/>
            <a:ext cx="3352800" cy="2201673"/>
          </a:xfrm>
          <a:prstGeom prst="rect">
            <a:avLst/>
          </a:prstGeom>
          <a:effectLst>
            <a:reflection blurRad="6350" stA="50000" endA="300" endPos="55000" dir="5400000" sy="-100000" algn="bl" rotWithShape="0"/>
          </a:effectLst>
        </p:spPr>
      </p:pic>
      <p:cxnSp>
        <p:nvCxnSpPr>
          <p:cNvPr id="9" name="Straight Connector 8"/>
          <p:cNvCxnSpPr/>
          <p:nvPr/>
        </p:nvCxnSpPr>
        <p:spPr>
          <a:xfrm flipV="1">
            <a:off x="427038" y="1229503"/>
            <a:ext cx="8107362" cy="5240498"/>
          </a:xfrm>
          <a:prstGeom prst="line">
            <a:avLst/>
          </a:prstGeom>
          <a:ln w="38100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6373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32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Skia" pitchFamily="-111" charset="0"/>
            </a:endParaRPr>
          </a:p>
        </p:txBody>
      </p:sp>
      <p:pic>
        <p:nvPicPr>
          <p:cNvPr id="103428" name="Picture 0" descr="JCE2004p1232fig1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" name="TextBox 40"/>
          <p:cNvSpPr txBox="1"/>
          <p:nvPr/>
        </p:nvSpPr>
        <p:spPr>
          <a:xfrm>
            <a:off x="895920" y="2409848"/>
            <a:ext cx="746759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b="1" i="1" dirty="0" smtClean="0">
                <a:latin typeface="Candara"/>
                <a:cs typeface="Candara"/>
              </a:rPr>
              <a:t>Optical isomerism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27038" y="1229503"/>
            <a:ext cx="8107362" cy="5240498"/>
          </a:xfrm>
          <a:prstGeom prst="line">
            <a:avLst/>
          </a:prstGeom>
          <a:ln w="38100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064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344358" y="152400"/>
            <a:ext cx="257439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Candara"/>
              </a:rPr>
              <a:t>Optical isomers </a:t>
            </a:r>
            <a:endParaRPr lang="en-US" sz="2800" b="1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35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Skia" pitchFamily="-111" charset="0"/>
            </a:endParaRPr>
          </a:p>
        </p:txBody>
      </p:sp>
      <p:pic>
        <p:nvPicPr>
          <p:cNvPr id="36" name="Picture 0" descr="JCE2004p1232fig1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" name="TextBox 53"/>
          <p:cNvSpPr txBox="1"/>
          <p:nvPr/>
        </p:nvSpPr>
        <p:spPr>
          <a:xfrm>
            <a:off x="7208769" y="6403779"/>
            <a:ext cx="1699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D&amp;D, p.548 - 51</a:t>
            </a:r>
            <a:endParaRPr lang="en-US" dirty="0">
              <a:latin typeface="Candara"/>
              <a:cs typeface="Candara"/>
            </a:endParaRPr>
          </a:p>
        </p:txBody>
      </p:sp>
      <p:sp>
        <p:nvSpPr>
          <p:cNvPr id="6" name="Text Box 22"/>
          <p:cNvSpPr txBox="1">
            <a:spLocks noChangeArrowheads="1"/>
          </p:cNvSpPr>
          <p:nvPr/>
        </p:nvSpPr>
        <p:spPr bwMode="auto">
          <a:xfrm>
            <a:off x="427038" y="1028700"/>
            <a:ext cx="832666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Candara"/>
              </a:rPr>
              <a:t>C</a:t>
            </a:r>
            <a:r>
              <a:rPr lang="en-US" sz="2000" dirty="0" smtClean="0">
                <a:latin typeface="Candara"/>
              </a:rPr>
              <a:t>hiral molecules rotate plane polarized light.</a:t>
            </a:r>
            <a:endParaRPr lang="en-US" sz="2000" dirty="0">
              <a:latin typeface="Candara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4430" y="1620912"/>
            <a:ext cx="3937000" cy="2159000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5274403" y="1853593"/>
            <a:ext cx="907218" cy="90709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Arrow Connector 7"/>
          <p:cNvCxnSpPr>
            <a:stCxn id="4" idx="4"/>
            <a:endCxn id="4" idx="0"/>
          </p:cNvCxnSpPr>
          <p:nvPr/>
        </p:nvCxnSpPr>
        <p:spPr>
          <a:xfrm flipV="1">
            <a:off x="5728012" y="1853593"/>
            <a:ext cx="0" cy="907093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6463079" y="1853593"/>
            <a:ext cx="907218" cy="90709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0" name="Straight Arrow Connector 19"/>
          <p:cNvCxnSpPr>
            <a:stCxn id="19" idx="5"/>
            <a:endCxn id="19" idx="1"/>
          </p:cNvCxnSpPr>
          <p:nvPr/>
        </p:nvCxnSpPr>
        <p:spPr>
          <a:xfrm flipH="1" flipV="1">
            <a:off x="6595938" y="1986434"/>
            <a:ext cx="641500" cy="641411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7720337" y="1853593"/>
            <a:ext cx="907218" cy="90709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7853196" y="1986434"/>
            <a:ext cx="641500" cy="641411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 Box 22"/>
          <p:cNvSpPr txBox="1">
            <a:spLocks noChangeArrowheads="1"/>
          </p:cNvSpPr>
          <p:nvPr/>
        </p:nvSpPr>
        <p:spPr bwMode="auto">
          <a:xfrm>
            <a:off x="5094794" y="2826065"/>
            <a:ext cx="126643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latin typeface="Candara"/>
              </a:rPr>
              <a:t>i</a:t>
            </a:r>
            <a:r>
              <a:rPr lang="en-US" dirty="0" smtClean="0">
                <a:latin typeface="Candara"/>
              </a:rPr>
              <a:t>ncoming</a:t>
            </a:r>
            <a:br>
              <a:rPr lang="en-US" dirty="0" smtClean="0">
                <a:latin typeface="Candara"/>
              </a:rPr>
            </a:br>
            <a:r>
              <a:rPr lang="en-US" dirty="0" smtClean="0">
                <a:latin typeface="Candara"/>
              </a:rPr>
              <a:t>plane</a:t>
            </a:r>
            <a:endParaRPr lang="en-US" dirty="0">
              <a:latin typeface="Candara"/>
            </a:endParaRP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190861" y="2826065"/>
            <a:ext cx="149196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latin typeface="Candara"/>
              </a:rPr>
              <a:t>enantiomer</a:t>
            </a:r>
          </a:p>
          <a:p>
            <a:pPr algn="ctr"/>
            <a:r>
              <a:rPr lang="en-US" dirty="0">
                <a:latin typeface="Candara"/>
              </a:rPr>
              <a:t>1</a:t>
            </a: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7441089" y="2827122"/>
            <a:ext cx="149196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latin typeface="Candara"/>
              </a:rPr>
              <a:t>enantiomer</a:t>
            </a:r>
          </a:p>
          <a:p>
            <a:pPr algn="ctr"/>
            <a:r>
              <a:rPr lang="en-US" dirty="0" smtClean="0">
                <a:latin typeface="Candara"/>
              </a:rPr>
              <a:t>2</a:t>
            </a:r>
            <a:endParaRPr lang="en-US" dirty="0">
              <a:latin typeface="Candara"/>
            </a:endParaRPr>
          </a:p>
        </p:txBody>
      </p:sp>
      <p:sp>
        <p:nvSpPr>
          <p:cNvPr id="27" name="Text Box 22"/>
          <p:cNvSpPr txBox="1">
            <a:spLocks noChangeArrowheads="1"/>
          </p:cNvSpPr>
          <p:nvPr/>
        </p:nvSpPr>
        <p:spPr bwMode="auto">
          <a:xfrm>
            <a:off x="700498" y="4912395"/>
            <a:ext cx="832666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000" dirty="0" smtClean="0">
                <a:latin typeface="Candara"/>
              </a:rPr>
              <a:t>Unfortunately D &amp; L don’t have fixed associations with either R or S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>
                <a:latin typeface="Candara"/>
              </a:rPr>
              <a:t>Angle of rotation is a characteristic of the molecule.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>
                <a:latin typeface="Candara"/>
              </a:rPr>
              <a:t>A</a:t>
            </a:r>
            <a:r>
              <a:rPr lang="en-US" sz="2000" dirty="0" smtClean="0">
                <a:latin typeface="Candara"/>
              </a:rPr>
              <a:t>mount of rotation depends on concentration.</a:t>
            </a:r>
          </a:p>
        </p:txBody>
      </p:sp>
      <p:sp>
        <p:nvSpPr>
          <p:cNvPr id="18" name="Text Box 22"/>
          <p:cNvSpPr txBox="1">
            <a:spLocks noChangeArrowheads="1"/>
          </p:cNvSpPr>
          <p:nvPr/>
        </p:nvSpPr>
        <p:spPr bwMode="auto">
          <a:xfrm>
            <a:off x="700498" y="3980057"/>
            <a:ext cx="8326664" cy="86177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b="1" dirty="0" smtClean="0">
                <a:latin typeface="Candara"/>
              </a:rPr>
              <a:t>Dextrorotary (D) or (+)</a:t>
            </a:r>
            <a:r>
              <a:rPr lang="en-US" sz="2000" b="1" i="1" dirty="0" smtClean="0">
                <a:latin typeface="Candara"/>
              </a:rPr>
              <a:t>:  </a:t>
            </a:r>
            <a:r>
              <a:rPr lang="en-US" sz="2000" i="1" dirty="0" smtClean="0">
                <a:latin typeface="Candara"/>
              </a:rPr>
              <a:t>rotates light to the right</a:t>
            </a:r>
          </a:p>
          <a:p>
            <a:endParaRPr lang="en-US" sz="1000" dirty="0" smtClean="0">
              <a:latin typeface="Candara"/>
            </a:endParaRPr>
          </a:p>
          <a:p>
            <a:r>
              <a:rPr lang="en-US" sz="2000" b="1" dirty="0" smtClean="0">
                <a:latin typeface="Candara"/>
              </a:rPr>
              <a:t>Levorotary (L) or (-): </a:t>
            </a:r>
            <a:r>
              <a:rPr lang="en-US" sz="2000" i="1" dirty="0" smtClean="0">
                <a:latin typeface="Candara"/>
              </a:rPr>
              <a:t>rotates light to the left</a:t>
            </a:r>
          </a:p>
        </p:txBody>
      </p:sp>
      <p:sp>
        <p:nvSpPr>
          <p:cNvPr id="21" name="Text Box 22"/>
          <p:cNvSpPr txBox="1">
            <a:spLocks noChangeArrowheads="1"/>
          </p:cNvSpPr>
          <p:nvPr/>
        </p:nvSpPr>
        <p:spPr bwMode="auto">
          <a:xfrm>
            <a:off x="608891" y="6067389"/>
            <a:ext cx="832666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i="1" dirty="0" smtClean="0">
                <a:latin typeface="Candara"/>
              </a:rPr>
              <a:t>So what sort of rotation is seen with a racemic mixture?</a:t>
            </a:r>
            <a:endParaRPr lang="en-US" sz="2000" i="1" dirty="0">
              <a:latin typeface="Candara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 flipV="1">
            <a:off x="427038" y="1229503"/>
            <a:ext cx="8107362" cy="5240498"/>
          </a:xfrm>
          <a:prstGeom prst="line">
            <a:avLst/>
          </a:prstGeom>
          <a:ln w="38100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2559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9" grpId="0" animBg="1"/>
      <p:bldP spid="22" grpId="0" animBg="1"/>
      <p:bldP spid="24" grpId="0"/>
      <p:bldP spid="25" grpId="0"/>
      <p:bldP spid="26" grpId="0"/>
      <p:bldP spid="27" grpId="0"/>
      <p:bldP spid="18" grpId="0" animBg="1"/>
      <p:bldP spid="21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32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Skia" pitchFamily="-111" charset="0"/>
            </a:endParaRPr>
          </a:p>
        </p:txBody>
      </p:sp>
      <p:pic>
        <p:nvPicPr>
          <p:cNvPr id="25604" name="Picture 0" descr="JCE2004p1232fig1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6"/>
          <p:cNvSpPr txBox="1">
            <a:spLocks noChangeArrowheads="1"/>
          </p:cNvSpPr>
          <p:nvPr/>
        </p:nvSpPr>
        <p:spPr bwMode="auto">
          <a:xfrm>
            <a:off x="503422" y="1663620"/>
            <a:ext cx="5021088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6.1:  Symmetry &amp; asymmetry</a:t>
            </a:r>
          </a:p>
          <a:p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 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6.2: Nomenclature of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s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tereocenters</a:t>
            </a:r>
            <a:endParaRPr lang="en-US" dirty="0" smtClean="0">
              <a:solidFill>
                <a:schemeClr val="bg1">
                  <a:lumMod val="50000"/>
                </a:schemeClr>
              </a:solidFill>
              <a:latin typeface="Candara" charset="0"/>
              <a:ea typeface="Candara" charset="0"/>
              <a:cs typeface="Candara" charset="0"/>
            </a:endParaRPr>
          </a:p>
          <a:p>
            <a:endParaRPr lang="en-US" sz="800" dirty="0" smtClean="0">
              <a:solidFill>
                <a:schemeClr val="bg1">
                  <a:lumMod val="50000"/>
                </a:schemeClr>
              </a:solidFill>
              <a:latin typeface="Candara" charset="0"/>
              <a:ea typeface="Candara" charset="0"/>
              <a:cs typeface="Candara" charset="0"/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6.3: Properties of asymmetric molecules</a:t>
            </a:r>
          </a:p>
          <a:p>
            <a:endParaRPr lang="en-US" sz="800" dirty="0" smtClean="0">
              <a:solidFill>
                <a:schemeClr val="bg1">
                  <a:lumMod val="50000"/>
                </a:schemeClr>
              </a:solidFill>
              <a:latin typeface="Candara" charset="0"/>
              <a:ea typeface="Candara" charset="0"/>
              <a:cs typeface="Candara" charset="0"/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6.4: Optical isomerism</a:t>
            </a:r>
          </a:p>
          <a:p>
            <a:endParaRPr lang="en-US" sz="800" b="1" dirty="0" smtClean="0">
              <a:latin typeface="Candara" charset="0"/>
              <a:ea typeface="Candara" charset="0"/>
              <a:cs typeface="Candara" charset="0"/>
            </a:endParaRPr>
          </a:p>
          <a:p>
            <a:r>
              <a:rPr lang="en-US" b="1" dirty="0" smtClean="0">
                <a:latin typeface="Candara" charset="0"/>
                <a:ea typeface="Candara" charset="0"/>
                <a:cs typeface="Candara" charset="0"/>
              </a:rPr>
              <a:t>6.5: Fisher </a:t>
            </a:r>
            <a:r>
              <a:rPr lang="en-US" b="1" dirty="0">
                <a:latin typeface="Candara" charset="0"/>
                <a:ea typeface="Candara" charset="0"/>
                <a:cs typeface="Candara" charset="0"/>
              </a:rPr>
              <a:t>p</a:t>
            </a:r>
            <a:r>
              <a:rPr lang="en-US" b="1" dirty="0" smtClean="0">
                <a:latin typeface="Candara" charset="0"/>
                <a:ea typeface="Candara" charset="0"/>
                <a:cs typeface="Candara" charset="0"/>
              </a:rPr>
              <a:t>rojections</a:t>
            </a:r>
          </a:p>
          <a:p>
            <a:endParaRPr lang="en-US" sz="800" b="1" dirty="0" smtClean="0">
              <a:latin typeface="Candara" charset="0"/>
              <a:ea typeface="Candara" charset="0"/>
              <a:cs typeface="Candara" charset="0"/>
            </a:endParaRP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6.6: Molecules with two </a:t>
            </a:r>
            <a:r>
              <a:rPr lang="en-US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s</a:t>
            </a:r>
            <a:r>
              <a:rPr lang="en-US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tereocenters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latin typeface="Candara" charset="0"/>
              <a:ea typeface="Candara" charset="0"/>
              <a:cs typeface="Candara" charset="0"/>
            </a:endParaRPr>
          </a:p>
          <a:p>
            <a:endParaRPr lang="en-US" sz="8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andara" charset="0"/>
              <a:ea typeface="Candara" charset="0"/>
              <a:cs typeface="Candara" charset="0"/>
            </a:endParaRP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6.7:  Resolution of enantiomers</a:t>
            </a: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  <a:latin typeface="Candara"/>
              <a:cs typeface="Candara"/>
            </a:endParaRPr>
          </a:p>
          <a:p>
            <a:endParaRPr lang="en-US" sz="8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andara"/>
              <a:ea typeface="Candara" charset="0"/>
              <a:cs typeface="Candara"/>
            </a:endParaRP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/>
                <a:ea typeface="Candara" charset="0"/>
                <a:cs typeface="Candara"/>
              </a:rPr>
              <a:t>6.8: </a:t>
            </a:r>
            <a:r>
              <a:rPr lang="en-US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/>
                <a:ea typeface="Candara" charset="0"/>
                <a:cs typeface="Candara"/>
              </a:rPr>
              <a:t>Stereocenters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/>
                <a:ea typeface="Candara" charset="0"/>
                <a:cs typeface="Candara"/>
              </a:rPr>
              <a:t> other 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ndara"/>
                <a:ea typeface="Candara" charset="0"/>
                <a:cs typeface="Candara"/>
              </a:rPr>
              <a:t>t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/>
                <a:ea typeface="Candara" charset="0"/>
                <a:cs typeface="Candara"/>
              </a:rPr>
              <a:t>han 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ndara"/>
                <a:ea typeface="Candara" charset="0"/>
                <a:cs typeface="Candara"/>
              </a:rPr>
              <a:t>c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/>
                <a:ea typeface="Candara" charset="0"/>
                <a:cs typeface="Candara"/>
              </a:rPr>
              <a:t>arbon</a:t>
            </a:r>
          </a:p>
          <a:p>
            <a:endParaRPr lang="en-US" sz="8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andara"/>
              <a:ea typeface="Candara" charset="0"/>
              <a:cs typeface="Candara"/>
            </a:endParaRPr>
          </a:p>
        </p:txBody>
      </p:sp>
      <p:sp>
        <p:nvSpPr>
          <p:cNvPr id="25602" name="Text Box 12"/>
          <p:cNvSpPr txBox="1">
            <a:spLocks noChangeArrowheads="1"/>
          </p:cNvSpPr>
          <p:nvPr/>
        </p:nvSpPr>
        <p:spPr bwMode="auto">
          <a:xfrm>
            <a:off x="304800" y="228600"/>
            <a:ext cx="7467600" cy="523220"/>
          </a:xfrm>
          <a:prstGeom prst="rect">
            <a:avLst/>
          </a:prstGeom>
          <a:solidFill>
            <a:schemeClr val="bg1">
              <a:alpha val="74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CHE2060</a:t>
            </a:r>
            <a:r>
              <a:rPr lang="en-US" sz="2800" b="1" dirty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 </a:t>
            </a:r>
            <a:r>
              <a:rPr lang="en-US" sz="2800" b="1" dirty="0" smtClean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Lecture </a:t>
            </a:r>
            <a:r>
              <a:rPr lang="en-US" sz="2800" b="1" dirty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6</a:t>
            </a:r>
            <a:r>
              <a:rPr lang="en-US" sz="2800" b="1" dirty="0" smtClean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: Chirality</a:t>
            </a:r>
            <a:endParaRPr lang="en-US" sz="2800" dirty="0">
              <a:solidFill>
                <a:srgbClr val="000000"/>
              </a:solidFill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28741" y="5593537"/>
            <a:ext cx="26348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latin typeface="Candara"/>
                <a:cs typeface="Candara"/>
              </a:rPr>
              <a:t>Daley &amp; Daley, Chapter 11</a:t>
            </a:r>
          </a:p>
          <a:p>
            <a:pPr algn="ctr"/>
            <a:r>
              <a:rPr lang="en-US" b="1" i="1" dirty="0" smtClean="0">
                <a:latin typeface="Candara"/>
                <a:cs typeface="Candara"/>
              </a:rPr>
              <a:t>Chirality</a:t>
            </a:r>
            <a:endParaRPr lang="en-US" b="1" i="1" dirty="0">
              <a:latin typeface="Candara"/>
              <a:cs typeface="Candara"/>
            </a:endParaRPr>
          </a:p>
        </p:txBody>
      </p:sp>
      <p:pic>
        <p:nvPicPr>
          <p:cNvPr id="8" name="Picture 7" descr="Molecular-electrostatic-potential-map-MEP-for-meropenem.jp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6053837" y="2480563"/>
            <a:ext cx="3352800" cy="2201673"/>
          </a:xfrm>
          <a:prstGeom prst="rect">
            <a:avLst/>
          </a:prstGeom>
          <a:effectLst>
            <a:reflection blurRad="6350" stA="50000" endA="300" endPos="5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296373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32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103428" name="Picture 0" descr="JCE2004p1232fig1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" name="TextBox 40"/>
          <p:cNvSpPr txBox="1"/>
          <p:nvPr/>
        </p:nvSpPr>
        <p:spPr>
          <a:xfrm>
            <a:off x="895920" y="2409848"/>
            <a:ext cx="746759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b="1" i="1" dirty="0" smtClean="0">
                <a:latin typeface="Candara"/>
                <a:cs typeface="Candara"/>
              </a:rPr>
              <a:t>Symmetry &amp; asymmetry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427038" y="1229503"/>
            <a:ext cx="8107362" cy="5240498"/>
          </a:xfrm>
          <a:prstGeom prst="line">
            <a:avLst/>
          </a:prstGeom>
          <a:ln w="38100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1986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32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Skia" pitchFamily="-111" charset="0"/>
            </a:endParaRPr>
          </a:p>
        </p:txBody>
      </p:sp>
      <p:pic>
        <p:nvPicPr>
          <p:cNvPr id="103428" name="Picture 0" descr="JCE2004p1232fig1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" name="TextBox 40"/>
          <p:cNvSpPr txBox="1"/>
          <p:nvPr/>
        </p:nvSpPr>
        <p:spPr>
          <a:xfrm>
            <a:off x="895920" y="2409848"/>
            <a:ext cx="746759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b="1" i="1" dirty="0" smtClean="0">
                <a:latin typeface="Candara"/>
                <a:cs typeface="Candara"/>
              </a:rPr>
              <a:t>Fisher projections</a:t>
            </a:r>
          </a:p>
        </p:txBody>
      </p:sp>
    </p:spTree>
    <p:extLst>
      <p:ext uri="{BB962C8B-B14F-4D97-AF65-F5344CB8AC3E}">
        <p14:creationId xmlns:p14="http://schemas.microsoft.com/office/powerpoint/2010/main" val="42881157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344358" y="152400"/>
            <a:ext cx="293977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Candara"/>
              </a:rPr>
              <a:t>Fisher projections</a:t>
            </a:r>
            <a:endParaRPr lang="en-US" sz="2800" b="1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35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Skia" pitchFamily="-111" charset="0"/>
            </a:endParaRPr>
          </a:p>
        </p:txBody>
      </p:sp>
      <p:pic>
        <p:nvPicPr>
          <p:cNvPr id="36" name="Picture 0" descr="JCE2004p1232fig1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" name="TextBox 53"/>
          <p:cNvSpPr txBox="1"/>
          <p:nvPr/>
        </p:nvSpPr>
        <p:spPr>
          <a:xfrm>
            <a:off x="7208769" y="6403779"/>
            <a:ext cx="1377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D&amp;D, p.552 - </a:t>
            </a:r>
            <a:endParaRPr lang="en-US" dirty="0">
              <a:latin typeface="Candara"/>
              <a:cs typeface="Candara"/>
            </a:endParaRPr>
          </a:p>
        </p:txBody>
      </p:sp>
      <p:sp>
        <p:nvSpPr>
          <p:cNvPr id="6" name="Text Box 22"/>
          <p:cNvSpPr txBox="1">
            <a:spLocks noChangeArrowheads="1"/>
          </p:cNvSpPr>
          <p:nvPr/>
        </p:nvSpPr>
        <p:spPr bwMode="auto">
          <a:xfrm>
            <a:off x="427038" y="1028700"/>
            <a:ext cx="832666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latin typeface="Candara"/>
              </a:rPr>
              <a:t>Fisher projections are a systematic way of showing 3D structure on the 2D page.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29509" y="3462409"/>
            <a:ext cx="5601629" cy="1823787"/>
          </a:xfrm>
          <a:prstGeom prst="rect">
            <a:avLst/>
          </a:prstGeom>
        </p:spPr>
      </p:pic>
      <p:sp>
        <p:nvSpPr>
          <p:cNvPr id="12" name="Text Box 22"/>
          <p:cNvSpPr txBox="1">
            <a:spLocks noChangeArrowheads="1"/>
          </p:cNvSpPr>
          <p:nvPr/>
        </p:nvSpPr>
        <p:spPr bwMode="auto">
          <a:xfrm>
            <a:off x="427038" y="5693323"/>
            <a:ext cx="832666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latin typeface="Candara"/>
              </a:rPr>
              <a:t>The molecule’s long chain should be shown on the vertical axis.</a:t>
            </a:r>
            <a:endParaRPr lang="en-US" sz="2000" dirty="0">
              <a:latin typeface="Candar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31138" y="4012743"/>
            <a:ext cx="14242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Is this R or S?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03445" y="326881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4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38917" y="4599227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3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074873" y="3990311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2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39694" y="3974063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1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Circular Arrow 3"/>
          <p:cNvSpPr/>
          <p:nvPr/>
        </p:nvSpPr>
        <p:spPr>
          <a:xfrm>
            <a:off x="5638089" y="3221702"/>
            <a:ext cx="1964978" cy="1866775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2666510"/>
              <a:gd name="adj5" fmla="val 12500"/>
            </a:avLst>
          </a:prstGeom>
          <a:noFill/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Text Box 22"/>
          <p:cNvSpPr txBox="1">
            <a:spLocks noChangeArrowheads="1"/>
          </p:cNvSpPr>
          <p:nvPr/>
        </p:nvSpPr>
        <p:spPr bwMode="auto">
          <a:xfrm>
            <a:off x="423114" y="1704853"/>
            <a:ext cx="832666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latin typeface="Candara"/>
              </a:rPr>
              <a:t>Projections use dash-wedge symbolism and are “coded” by vertical &amp; horizontal axes:</a:t>
            </a:r>
            <a:endParaRPr lang="en-US" sz="2000" dirty="0">
              <a:latin typeface="Candara"/>
            </a:endParaRPr>
          </a:p>
        </p:txBody>
      </p:sp>
      <p:sp>
        <p:nvSpPr>
          <p:cNvPr id="16" name="Text Box 22"/>
          <p:cNvSpPr txBox="1">
            <a:spLocks noChangeArrowheads="1"/>
          </p:cNvSpPr>
          <p:nvPr/>
        </p:nvSpPr>
        <p:spPr bwMode="auto">
          <a:xfrm>
            <a:off x="443965" y="2378871"/>
            <a:ext cx="832666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000" dirty="0" smtClean="0">
                <a:latin typeface="Candara"/>
              </a:rPr>
              <a:t>Groups shown on the </a:t>
            </a:r>
            <a:r>
              <a:rPr lang="en-US" sz="2000" u="sng" dirty="0" smtClean="0">
                <a:latin typeface="Candara"/>
              </a:rPr>
              <a:t>horizontal</a:t>
            </a:r>
            <a:r>
              <a:rPr lang="en-US" sz="2000" dirty="0" smtClean="0">
                <a:latin typeface="Candara"/>
              </a:rPr>
              <a:t> axis come out of the paper </a:t>
            </a:r>
            <a:r>
              <a:rPr lang="en-US" sz="2000" b="1" dirty="0" smtClean="0">
                <a:latin typeface="Candara"/>
              </a:rPr>
              <a:t>toward us</a:t>
            </a:r>
            <a:r>
              <a:rPr lang="en-US" sz="2000" dirty="0" smtClean="0">
                <a:latin typeface="Candara"/>
              </a:rPr>
              <a:t>.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>
                <a:latin typeface="Candara"/>
              </a:rPr>
              <a:t>Groups shown on the </a:t>
            </a:r>
            <a:r>
              <a:rPr lang="en-US" sz="2000" u="sng" dirty="0" smtClean="0">
                <a:latin typeface="Candara"/>
              </a:rPr>
              <a:t>vertical</a:t>
            </a:r>
            <a:r>
              <a:rPr lang="en-US" sz="2000" dirty="0" smtClean="0">
                <a:latin typeface="Candara"/>
              </a:rPr>
              <a:t> axis recede into the paper </a:t>
            </a:r>
            <a:r>
              <a:rPr lang="en-US" sz="2000" b="1" dirty="0" smtClean="0">
                <a:latin typeface="Candara"/>
              </a:rPr>
              <a:t>away from us</a:t>
            </a:r>
            <a:r>
              <a:rPr lang="en-US" sz="2000" dirty="0" smtClean="0">
                <a:latin typeface="Candara"/>
              </a:rPr>
              <a:t>.</a:t>
            </a:r>
            <a:endParaRPr lang="en-US" sz="2000" dirty="0">
              <a:latin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25950042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3" grpId="0"/>
      <p:bldP spid="10" grpId="0"/>
      <p:bldP spid="11" grpId="0"/>
      <p:bldP spid="13" grpId="0"/>
      <p:bldP spid="14" grpId="0"/>
      <p:bldP spid="4" grpId="0" animBg="1"/>
      <p:bldP spid="15" grpId="0"/>
      <p:bldP spid="1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4689" y="5262385"/>
            <a:ext cx="7336470" cy="1216100"/>
          </a:xfrm>
          <a:prstGeom prst="rect">
            <a:avLst/>
          </a:prstGeom>
          <a:ln>
            <a:solidFill>
              <a:srgbClr val="A6A6A6"/>
            </a:solidFill>
            <a:prstDash val="dot"/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4689" y="3447585"/>
            <a:ext cx="7782540" cy="1333581"/>
          </a:xfrm>
          <a:prstGeom prst="rect">
            <a:avLst/>
          </a:prstGeom>
          <a:ln>
            <a:solidFill>
              <a:schemeClr val="tx1"/>
            </a:solidFill>
            <a:prstDash val="dot"/>
          </a:ln>
        </p:spPr>
      </p:pic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344358" y="152400"/>
            <a:ext cx="435222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Candara"/>
              </a:rPr>
              <a:t>Rotating Fisher projections</a:t>
            </a:r>
            <a:endParaRPr lang="en-US" sz="2800" b="1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35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Skia" pitchFamily="-111" charset="0"/>
            </a:endParaRPr>
          </a:p>
        </p:txBody>
      </p:sp>
      <p:pic>
        <p:nvPicPr>
          <p:cNvPr id="36" name="Picture 0" descr="JCE2004p1232fig1a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" name="TextBox 53"/>
          <p:cNvSpPr txBox="1"/>
          <p:nvPr/>
        </p:nvSpPr>
        <p:spPr>
          <a:xfrm>
            <a:off x="7208769" y="6403779"/>
            <a:ext cx="1377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D&amp;D, p.552 - </a:t>
            </a:r>
            <a:endParaRPr lang="en-US" dirty="0">
              <a:latin typeface="Candara"/>
              <a:cs typeface="Candara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4689" y="1709011"/>
            <a:ext cx="7899382" cy="1365049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  <a:prstDash val="dot"/>
          </a:ln>
        </p:spPr>
      </p:pic>
      <p:sp>
        <p:nvSpPr>
          <p:cNvPr id="3" name="TextBox 2"/>
          <p:cNvSpPr txBox="1"/>
          <p:nvPr/>
        </p:nvSpPr>
        <p:spPr>
          <a:xfrm>
            <a:off x="427038" y="941297"/>
            <a:ext cx="61478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ndara"/>
                <a:cs typeface="Candara"/>
              </a:rPr>
              <a:t>Rotating Fisher projections 180° does not change them.</a:t>
            </a:r>
            <a:endParaRPr lang="en-US" sz="2000" dirty="0">
              <a:latin typeface="Candara"/>
              <a:cs typeface="Candara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27038" y="3447585"/>
            <a:ext cx="7780191" cy="1333581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27038" y="5262385"/>
            <a:ext cx="7780191" cy="1141394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27038" y="1292706"/>
            <a:ext cx="7380646" cy="40011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ndara"/>
                <a:cs typeface="Candara"/>
              </a:rPr>
              <a:t>However, they are altered by 90</a:t>
            </a:r>
            <a:r>
              <a:rPr lang="en-US" sz="2000" dirty="0">
                <a:latin typeface="Candara"/>
                <a:cs typeface="Candara"/>
              </a:rPr>
              <a:t>°</a:t>
            </a:r>
            <a:r>
              <a:rPr lang="en-US" sz="2000" dirty="0" smtClean="0">
                <a:latin typeface="Candara"/>
                <a:cs typeface="Candara"/>
              </a:rPr>
              <a:t> rotation or by flipping them over.</a:t>
            </a:r>
            <a:endParaRPr lang="en-US" sz="2000" dirty="0"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481783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344358" y="152400"/>
            <a:ext cx="267047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Candara"/>
              </a:rPr>
              <a:t>Fisher examples</a:t>
            </a:r>
            <a:endParaRPr lang="en-US" sz="2800" b="1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35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Skia" pitchFamily="-111" charset="0"/>
            </a:endParaRPr>
          </a:p>
        </p:txBody>
      </p:sp>
      <p:pic>
        <p:nvPicPr>
          <p:cNvPr id="36" name="Picture 0" descr="JCE2004p1232fig1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" name="TextBox 53"/>
          <p:cNvSpPr txBox="1"/>
          <p:nvPr/>
        </p:nvSpPr>
        <p:spPr>
          <a:xfrm>
            <a:off x="7208769" y="6403779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D&amp;D, p.554 - </a:t>
            </a:r>
            <a:endParaRPr lang="en-US" dirty="0">
              <a:latin typeface="Candara"/>
              <a:cs typeface="Candara"/>
            </a:endParaRPr>
          </a:p>
        </p:txBody>
      </p:sp>
      <p:sp>
        <p:nvSpPr>
          <p:cNvPr id="6" name="Text Box 22"/>
          <p:cNvSpPr txBox="1">
            <a:spLocks noChangeArrowheads="1"/>
          </p:cNvSpPr>
          <p:nvPr/>
        </p:nvSpPr>
        <p:spPr bwMode="auto">
          <a:xfrm>
            <a:off x="427038" y="1028700"/>
            <a:ext cx="832666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latin typeface="Candara"/>
              </a:rPr>
              <a:t>Can you tell whether these Fisher pairs are identical molecules, enantiomers, or different molecules altogether?</a:t>
            </a:r>
            <a:endParaRPr lang="en-US" sz="2000" dirty="0">
              <a:latin typeface="Candar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37255" y="2236148"/>
            <a:ext cx="21552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  <a:cs typeface="Candara"/>
              </a:rPr>
              <a:t>Rotate 90° &amp; now </a:t>
            </a:r>
            <a:br>
              <a:rPr lang="en-US" dirty="0" smtClean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dirty="0" smtClean="0">
                <a:solidFill>
                  <a:srgbClr val="0000FF"/>
                </a:solidFill>
                <a:latin typeface="Candara"/>
                <a:cs typeface="Candara"/>
              </a:rPr>
              <a:t>the</a:t>
            </a:r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andara"/>
                <a:cs typeface="Candara"/>
              </a:rPr>
              <a:t>(R) enantiomer.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2276" y="1958171"/>
            <a:ext cx="4922768" cy="181474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5"/>
          <a:srcRect l="1414" t="5420"/>
          <a:stretch/>
        </p:blipFill>
        <p:spPr>
          <a:xfrm>
            <a:off x="738810" y="4342874"/>
            <a:ext cx="4562911" cy="1781981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5938856" y="4606814"/>
            <a:ext cx="2479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  <a:cs typeface="Candara"/>
              </a:rPr>
              <a:t>Rotate 180° &amp; so</a:t>
            </a:r>
            <a:br>
              <a:rPr lang="en-US" dirty="0" smtClean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dirty="0" smtClean="0">
                <a:solidFill>
                  <a:srgbClr val="0000FF"/>
                </a:solidFill>
                <a:latin typeface="Candara"/>
                <a:cs typeface="Candara"/>
              </a:rPr>
              <a:t>identical.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333997" y="3300344"/>
            <a:ext cx="3439459" cy="923330"/>
          </a:xfrm>
          <a:prstGeom prst="rect">
            <a:avLst/>
          </a:prstGeom>
          <a:noFill/>
          <a:ln w="28575" cmpd="sng">
            <a:solidFill>
              <a:srgbClr val="0000FF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  <a:cs typeface="Candara"/>
              </a:rPr>
              <a:t>When you aren’t sure, build</a:t>
            </a:r>
            <a:br>
              <a:rPr lang="en-US" dirty="0" smtClean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dirty="0" smtClean="0">
                <a:solidFill>
                  <a:srgbClr val="0000FF"/>
                </a:solidFill>
                <a:latin typeface="Candara"/>
                <a:cs typeface="Candara"/>
              </a:rPr>
              <a:t>models of both &amp; try to overlap them as an identity test.</a:t>
            </a:r>
          </a:p>
        </p:txBody>
      </p:sp>
    </p:spTree>
    <p:extLst>
      <p:ext uri="{BB962C8B-B14F-4D97-AF65-F5344CB8AC3E}">
        <p14:creationId xmlns:p14="http://schemas.microsoft.com/office/powerpoint/2010/main" val="33258732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4" grpId="0"/>
      <p:bldP spid="11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344358" y="152400"/>
            <a:ext cx="26759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Candara"/>
              </a:rPr>
              <a:t>Fisher examples</a:t>
            </a:r>
            <a:endParaRPr lang="en-US" sz="2800" b="1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35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Skia" pitchFamily="-111" charset="0"/>
            </a:endParaRPr>
          </a:p>
        </p:txBody>
      </p:sp>
      <p:pic>
        <p:nvPicPr>
          <p:cNvPr id="36" name="Picture 0" descr="JCE2004p1232fig1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" name="TextBox 53"/>
          <p:cNvSpPr txBox="1"/>
          <p:nvPr/>
        </p:nvSpPr>
        <p:spPr>
          <a:xfrm>
            <a:off x="7208769" y="6403779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D&amp;D, p.554 - </a:t>
            </a:r>
            <a:endParaRPr lang="en-US" dirty="0">
              <a:latin typeface="Candara"/>
              <a:cs typeface="Candara"/>
            </a:endParaRPr>
          </a:p>
        </p:txBody>
      </p:sp>
      <p:sp>
        <p:nvSpPr>
          <p:cNvPr id="6" name="Text Box 22"/>
          <p:cNvSpPr txBox="1">
            <a:spLocks noChangeArrowheads="1"/>
          </p:cNvSpPr>
          <p:nvPr/>
        </p:nvSpPr>
        <p:spPr bwMode="auto">
          <a:xfrm>
            <a:off x="427038" y="1028700"/>
            <a:ext cx="832666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latin typeface="Candara"/>
              </a:rPr>
              <a:t>How does the first Fisher relate to the other 3?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 smtClean="0">
                <a:latin typeface="Candara"/>
              </a:rPr>
              <a:t>Identical?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 smtClean="0">
                <a:latin typeface="Candara"/>
              </a:rPr>
              <a:t>Enantiomer?</a:t>
            </a:r>
            <a:endParaRPr lang="en-US" sz="2000" dirty="0">
              <a:latin typeface="Candara"/>
            </a:endParaRPr>
          </a:p>
          <a:p>
            <a:pPr marL="800100" lvl="1" indent="-342900">
              <a:buFont typeface="Arial"/>
              <a:buChar char="•"/>
            </a:pPr>
            <a:r>
              <a:rPr lang="en-US" sz="2000" dirty="0" smtClean="0">
                <a:latin typeface="Candara"/>
              </a:rPr>
              <a:t>Different molecule?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8405" y="2814986"/>
            <a:ext cx="7717410" cy="141336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8640" y="4659898"/>
            <a:ext cx="7651999" cy="139127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18120" y="2560989"/>
            <a:ext cx="14436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</a:rPr>
              <a:t>enantiomer</a:t>
            </a:r>
            <a:endParaRPr lang="en-US" sz="20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02519" y="2546048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</a:rPr>
              <a:t>identical</a:t>
            </a:r>
            <a:endParaRPr lang="en-US" sz="20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86918" y="2531107"/>
            <a:ext cx="14436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</a:rPr>
              <a:t>enantiomer</a:t>
            </a:r>
            <a:endParaRPr lang="en-US" sz="20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49995" y="1441769"/>
            <a:ext cx="3439459" cy="923330"/>
          </a:xfrm>
          <a:prstGeom prst="rect">
            <a:avLst/>
          </a:prstGeom>
          <a:noFill/>
          <a:ln w="28575" cmpd="sng">
            <a:solidFill>
              <a:srgbClr val="0000FF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  <a:cs typeface="Candara"/>
              </a:rPr>
              <a:t>When you aren’t sure, build</a:t>
            </a:r>
            <a:br>
              <a:rPr lang="en-US" dirty="0" smtClean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dirty="0" smtClean="0">
                <a:solidFill>
                  <a:srgbClr val="0000FF"/>
                </a:solidFill>
                <a:latin typeface="Candara"/>
                <a:cs typeface="Candara"/>
              </a:rPr>
              <a:t>models of both &amp; try to overlap them as an identity test.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826874" y="5973787"/>
            <a:ext cx="14436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</a:rPr>
              <a:t>enantiomer</a:t>
            </a:r>
            <a:endParaRPr lang="en-US" sz="20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47338" y="5976466"/>
            <a:ext cx="14436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</a:rPr>
              <a:t>enantiomer</a:t>
            </a:r>
            <a:endParaRPr lang="en-US" sz="20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190737" y="5934322"/>
            <a:ext cx="14436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</a:rPr>
              <a:t>enantiomer</a:t>
            </a:r>
            <a:endParaRPr lang="en-US" sz="20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3730422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  <p:bldP spid="11" grpId="0"/>
      <p:bldP spid="12" grpId="0" animBg="1"/>
      <p:bldP spid="13" grpId="0"/>
      <p:bldP spid="14" grpId="0"/>
      <p:bldP spid="1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32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Skia" pitchFamily="-111" charset="0"/>
            </a:endParaRPr>
          </a:p>
        </p:txBody>
      </p:sp>
      <p:pic>
        <p:nvPicPr>
          <p:cNvPr id="25604" name="Picture 0" descr="JCE2004p1232fig1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6"/>
          <p:cNvSpPr txBox="1">
            <a:spLocks noChangeArrowheads="1"/>
          </p:cNvSpPr>
          <p:nvPr/>
        </p:nvSpPr>
        <p:spPr bwMode="auto">
          <a:xfrm>
            <a:off x="503422" y="1663620"/>
            <a:ext cx="5021088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6.1:  Symmetry &amp; asymmetry</a:t>
            </a:r>
          </a:p>
          <a:p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 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6.2: Nomenclature of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s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tereocenters</a:t>
            </a:r>
            <a:endParaRPr lang="en-US" dirty="0" smtClean="0">
              <a:solidFill>
                <a:schemeClr val="bg1">
                  <a:lumMod val="50000"/>
                </a:schemeClr>
              </a:solidFill>
              <a:latin typeface="Candara" charset="0"/>
              <a:ea typeface="Candara" charset="0"/>
              <a:cs typeface="Candara" charset="0"/>
            </a:endParaRPr>
          </a:p>
          <a:p>
            <a:endParaRPr lang="en-US" sz="800" dirty="0" smtClean="0">
              <a:solidFill>
                <a:schemeClr val="bg1">
                  <a:lumMod val="50000"/>
                </a:schemeClr>
              </a:solidFill>
              <a:latin typeface="Candara" charset="0"/>
              <a:ea typeface="Candara" charset="0"/>
              <a:cs typeface="Candara" charset="0"/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6.3: Properties of asymmetric molecules</a:t>
            </a:r>
          </a:p>
          <a:p>
            <a:endParaRPr lang="en-US" sz="800" dirty="0" smtClean="0">
              <a:solidFill>
                <a:schemeClr val="bg1">
                  <a:lumMod val="50000"/>
                </a:schemeClr>
              </a:solidFill>
              <a:latin typeface="Candara" charset="0"/>
              <a:ea typeface="Candara" charset="0"/>
              <a:cs typeface="Candara" charset="0"/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6.4: Optical isomerism</a:t>
            </a:r>
          </a:p>
          <a:p>
            <a:endParaRPr lang="en-US" sz="800" dirty="0" smtClean="0">
              <a:solidFill>
                <a:schemeClr val="bg1">
                  <a:lumMod val="50000"/>
                </a:schemeClr>
              </a:solidFill>
              <a:latin typeface="Candara" charset="0"/>
              <a:ea typeface="Candara" charset="0"/>
              <a:cs typeface="Candara" charset="0"/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6.5: Fisher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p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rojections</a:t>
            </a:r>
          </a:p>
          <a:p>
            <a:endParaRPr lang="en-US" sz="800" b="1" dirty="0" smtClean="0">
              <a:latin typeface="Candara" charset="0"/>
              <a:ea typeface="Candara" charset="0"/>
              <a:cs typeface="Candara" charset="0"/>
            </a:endParaRPr>
          </a:p>
          <a:p>
            <a:r>
              <a:rPr lang="en-US" b="1" dirty="0" smtClean="0">
                <a:latin typeface="Candara" charset="0"/>
                <a:ea typeface="Candara" charset="0"/>
                <a:cs typeface="Candara" charset="0"/>
              </a:rPr>
              <a:t>6.6: Molecules with two </a:t>
            </a:r>
            <a:r>
              <a:rPr lang="en-US" b="1" dirty="0" err="1">
                <a:latin typeface="Candara" charset="0"/>
                <a:ea typeface="Candara" charset="0"/>
                <a:cs typeface="Candara" charset="0"/>
              </a:rPr>
              <a:t>s</a:t>
            </a:r>
            <a:r>
              <a:rPr lang="en-US" b="1" dirty="0" err="1" smtClean="0">
                <a:latin typeface="Candara" charset="0"/>
                <a:ea typeface="Candara" charset="0"/>
                <a:cs typeface="Candara" charset="0"/>
              </a:rPr>
              <a:t>tereocenters</a:t>
            </a:r>
            <a:endParaRPr lang="en-US" b="1" dirty="0" smtClean="0">
              <a:latin typeface="Candara" charset="0"/>
              <a:ea typeface="Candara" charset="0"/>
              <a:cs typeface="Candara" charset="0"/>
            </a:endParaRPr>
          </a:p>
          <a:p>
            <a:endParaRPr lang="en-US" sz="800" b="1" dirty="0" smtClean="0">
              <a:latin typeface="Candara" charset="0"/>
              <a:ea typeface="Candara" charset="0"/>
              <a:cs typeface="Candara" charset="0"/>
            </a:endParaRP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6.7:  Resolution of enantiomers</a:t>
            </a: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  <a:latin typeface="Candara"/>
              <a:cs typeface="Candara"/>
            </a:endParaRPr>
          </a:p>
          <a:p>
            <a:endParaRPr lang="en-US" sz="8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andara"/>
              <a:ea typeface="Candara" charset="0"/>
              <a:cs typeface="Candara"/>
            </a:endParaRP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/>
                <a:ea typeface="Candara" charset="0"/>
                <a:cs typeface="Candara"/>
              </a:rPr>
              <a:t>6.8: </a:t>
            </a:r>
            <a:r>
              <a:rPr lang="en-US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/>
                <a:ea typeface="Candara" charset="0"/>
                <a:cs typeface="Candara"/>
              </a:rPr>
              <a:t>Stereocenters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/>
                <a:ea typeface="Candara" charset="0"/>
                <a:cs typeface="Candara"/>
              </a:rPr>
              <a:t> other 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ndara"/>
                <a:ea typeface="Candara" charset="0"/>
                <a:cs typeface="Candara"/>
              </a:rPr>
              <a:t>t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/>
                <a:ea typeface="Candara" charset="0"/>
                <a:cs typeface="Candara"/>
              </a:rPr>
              <a:t>han 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ndara"/>
                <a:ea typeface="Candara" charset="0"/>
                <a:cs typeface="Candara"/>
              </a:rPr>
              <a:t>c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/>
                <a:ea typeface="Candara" charset="0"/>
                <a:cs typeface="Candara"/>
              </a:rPr>
              <a:t>arbon</a:t>
            </a:r>
          </a:p>
          <a:p>
            <a:endParaRPr lang="en-US" sz="8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andara"/>
              <a:ea typeface="Candara" charset="0"/>
              <a:cs typeface="Candara"/>
            </a:endParaRPr>
          </a:p>
        </p:txBody>
      </p:sp>
      <p:sp>
        <p:nvSpPr>
          <p:cNvPr id="25602" name="Text Box 12"/>
          <p:cNvSpPr txBox="1">
            <a:spLocks noChangeArrowheads="1"/>
          </p:cNvSpPr>
          <p:nvPr/>
        </p:nvSpPr>
        <p:spPr bwMode="auto">
          <a:xfrm>
            <a:off x="304800" y="228600"/>
            <a:ext cx="7467600" cy="523220"/>
          </a:xfrm>
          <a:prstGeom prst="rect">
            <a:avLst/>
          </a:prstGeom>
          <a:solidFill>
            <a:schemeClr val="bg1">
              <a:alpha val="74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CHE2060</a:t>
            </a:r>
            <a:r>
              <a:rPr lang="en-US" sz="2800" b="1" dirty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 </a:t>
            </a:r>
            <a:r>
              <a:rPr lang="en-US" sz="2800" b="1" dirty="0" smtClean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Lecture </a:t>
            </a:r>
            <a:r>
              <a:rPr lang="en-US" sz="2800" b="1" dirty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6</a:t>
            </a:r>
            <a:r>
              <a:rPr lang="en-US" sz="2800" b="1" dirty="0" smtClean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: Chirality</a:t>
            </a:r>
            <a:endParaRPr lang="en-US" sz="2800" dirty="0">
              <a:solidFill>
                <a:srgbClr val="000000"/>
              </a:solidFill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28741" y="5593537"/>
            <a:ext cx="26348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latin typeface="Candara"/>
                <a:cs typeface="Candara"/>
              </a:rPr>
              <a:t>Daley &amp; Daley, Chapter 11</a:t>
            </a:r>
          </a:p>
          <a:p>
            <a:pPr algn="ctr"/>
            <a:r>
              <a:rPr lang="en-US" b="1" i="1" dirty="0" smtClean="0">
                <a:latin typeface="Candara"/>
                <a:cs typeface="Candara"/>
              </a:rPr>
              <a:t>Chirality</a:t>
            </a:r>
            <a:endParaRPr lang="en-US" b="1" i="1" dirty="0">
              <a:latin typeface="Candara"/>
              <a:cs typeface="Candara"/>
            </a:endParaRPr>
          </a:p>
        </p:txBody>
      </p:sp>
      <p:pic>
        <p:nvPicPr>
          <p:cNvPr id="8" name="Picture 7" descr="Molecular-electrostatic-potential-map-MEP-for-meropenem.jp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6053837" y="2480563"/>
            <a:ext cx="3352800" cy="2201673"/>
          </a:xfrm>
          <a:prstGeom prst="rect">
            <a:avLst/>
          </a:prstGeom>
          <a:effectLst>
            <a:reflection blurRad="6350" stA="50000" endA="300" endPos="5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296373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32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Skia" pitchFamily="-111" charset="0"/>
            </a:endParaRPr>
          </a:p>
        </p:txBody>
      </p:sp>
      <p:pic>
        <p:nvPicPr>
          <p:cNvPr id="103428" name="Picture 0" descr="JCE2004p1232fig1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" name="TextBox 40"/>
          <p:cNvSpPr txBox="1"/>
          <p:nvPr/>
        </p:nvSpPr>
        <p:spPr>
          <a:xfrm>
            <a:off x="895920" y="2409848"/>
            <a:ext cx="746759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b="1" i="1" dirty="0" smtClean="0">
                <a:latin typeface="Candara"/>
                <a:cs typeface="Candara"/>
              </a:rPr>
              <a:t>More than one </a:t>
            </a:r>
            <a:r>
              <a:rPr lang="en-US" sz="3600" b="1" i="1" dirty="0" err="1" smtClean="0">
                <a:latin typeface="Candara"/>
                <a:cs typeface="Candara"/>
              </a:rPr>
              <a:t>stereocenter</a:t>
            </a:r>
            <a:endParaRPr lang="en-US" sz="3600" b="1" i="1" dirty="0" smtClean="0"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2909382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344358" y="152400"/>
            <a:ext cx="633378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Candara"/>
              </a:rPr>
              <a:t>Multiple chiral carbons &amp; </a:t>
            </a:r>
            <a:r>
              <a:rPr lang="en-US" sz="2800" b="1" dirty="0" err="1">
                <a:solidFill>
                  <a:srgbClr val="0000FF"/>
                </a:solidFill>
                <a:latin typeface="Candara"/>
              </a:rPr>
              <a:t>d</a:t>
            </a:r>
            <a:r>
              <a:rPr lang="en-US" sz="2800" b="1" dirty="0" err="1" smtClean="0">
                <a:solidFill>
                  <a:srgbClr val="0000FF"/>
                </a:solidFill>
                <a:latin typeface="Candara"/>
              </a:rPr>
              <a:t>iastereomers</a:t>
            </a:r>
            <a:endParaRPr lang="en-US" sz="2800" b="1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35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36" name="Picture 0" descr="JCE2004p1232fig1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" name="TextBox 53"/>
          <p:cNvSpPr txBox="1"/>
          <p:nvPr/>
        </p:nvSpPr>
        <p:spPr>
          <a:xfrm>
            <a:off x="7208769" y="6403779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D&amp;D, p.556 - </a:t>
            </a:r>
            <a:endParaRPr lang="en-US" dirty="0">
              <a:latin typeface="Candara"/>
              <a:cs typeface="Candara"/>
            </a:endParaRPr>
          </a:p>
        </p:txBody>
      </p:sp>
      <p:sp>
        <p:nvSpPr>
          <p:cNvPr id="6" name="Text Box 22"/>
          <p:cNvSpPr txBox="1">
            <a:spLocks noChangeArrowheads="1"/>
          </p:cNvSpPr>
          <p:nvPr/>
        </p:nvSpPr>
        <p:spPr bwMode="auto">
          <a:xfrm>
            <a:off x="427038" y="919210"/>
            <a:ext cx="832666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latin typeface="Candara"/>
              </a:rPr>
              <a:t>Not all pairs of stereoisomers are enantiomers or mirror images.</a:t>
            </a:r>
            <a:br>
              <a:rPr lang="en-US" sz="2000" dirty="0" smtClean="0">
                <a:latin typeface="Candara"/>
              </a:rPr>
            </a:br>
            <a:r>
              <a:rPr lang="en-US" sz="2000" dirty="0" smtClean="0">
                <a:latin typeface="Candara"/>
              </a:rPr>
              <a:t>These are both 3-chloro-2-butanol, and they are </a:t>
            </a:r>
            <a:r>
              <a:rPr lang="en-US" sz="2000" b="1" dirty="0" err="1" smtClean="0">
                <a:latin typeface="Candara"/>
              </a:rPr>
              <a:t>diastereomers</a:t>
            </a:r>
            <a:r>
              <a:rPr lang="en-US" sz="2000" b="1" dirty="0" smtClean="0">
                <a:latin typeface="Candara"/>
              </a:rPr>
              <a:t>.</a:t>
            </a:r>
            <a:endParaRPr lang="en-US" sz="2000" dirty="0" smtClean="0">
              <a:latin typeface="Candara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36238" y="1989377"/>
            <a:ext cx="3780366" cy="1769533"/>
          </a:xfrm>
          <a:prstGeom prst="rect">
            <a:avLst/>
          </a:prstGeom>
        </p:spPr>
      </p:pic>
      <p:sp>
        <p:nvSpPr>
          <p:cNvPr id="10" name="Text Box 22"/>
          <p:cNvSpPr txBox="1">
            <a:spLocks noChangeArrowheads="1"/>
          </p:cNvSpPr>
          <p:nvPr/>
        </p:nvSpPr>
        <p:spPr bwMode="auto">
          <a:xfrm>
            <a:off x="5985934" y="2723804"/>
            <a:ext cx="236696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Conformation @ C3</a:t>
            </a:r>
          </a:p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has been switched.</a:t>
            </a:r>
          </a:p>
        </p:txBody>
      </p:sp>
      <p:sp>
        <p:nvSpPr>
          <p:cNvPr id="11" name="Text Box 22"/>
          <p:cNvSpPr txBox="1">
            <a:spLocks noChangeArrowheads="1"/>
          </p:cNvSpPr>
          <p:nvPr/>
        </p:nvSpPr>
        <p:spPr bwMode="auto">
          <a:xfrm>
            <a:off x="2717801" y="2286740"/>
            <a:ext cx="34713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S</a:t>
            </a:r>
          </a:p>
        </p:txBody>
      </p:sp>
      <p:sp>
        <p:nvSpPr>
          <p:cNvPr id="12" name="Text Box 22"/>
          <p:cNvSpPr txBox="1">
            <a:spLocks noChangeArrowheads="1"/>
          </p:cNvSpPr>
          <p:nvPr/>
        </p:nvSpPr>
        <p:spPr bwMode="auto">
          <a:xfrm>
            <a:off x="5037668" y="2313059"/>
            <a:ext cx="34713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S</a:t>
            </a:r>
          </a:p>
        </p:txBody>
      </p:sp>
      <p:sp>
        <p:nvSpPr>
          <p:cNvPr id="13" name="Text Box 22"/>
          <p:cNvSpPr txBox="1">
            <a:spLocks noChangeArrowheads="1"/>
          </p:cNvSpPr>
          <p:nvPr/>
        </p:nvSpPr>
        <p:spPr bwMode="auto">
          <a:xfrm>
            <a:off x="5037668" y="2723804"/>
            <a:ext cx="34713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S</a:t>
            </a:r>
          </a:p>
        </p:txBody>
      </p:sp>
      <p:sp>
        <p:nvSpPr>
          <p:cNvPr id="14" name="Text Box 22"/>
          <p:cNvSpPr txBox="1">
            <a:spLocks noChangeArrowheads="1"/>
          </p:cNvSpPr>
          <p:nvPr/>
        </p:nvSpPr>
        <p:spPr bwMode="auto">
          <a:xfrm>
            <a:off x="2717801" y="2722435"/>
            <a:ext cx="34713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R</a:t>
            </a:r>
          </a:p>
        </p:txBody>
      </p:sp>
      <p:sp>
        <p:nvSpPr>
          <p:cNvPr id="15" name="Text Box 22"/>
          <p:cNvSpPr txBox="1">
            <a:spLocks noChangeArrowheads="1"/>
          </p:cNvSpPr>
          <p:nvPr/>
        </p:nvSpPr>
        <p:spPr bwMode="auto">
          <a:xfrm>
            <a:off x="579438" y="3716476"/>
            <a:ext cx="832666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latin typeface="Candara"/>
              </a:rPr>
              <a:t>Each of these </a:t>
            </a:r>
            <a:r>
              <a:rPr lang="en-US" sz="2000" b="1" dirty="0" err="1" smtClean="0">
                <a:latin typeface="Candara"/>
              </a:rPr>
              <a:t>diastereomers</a:t>
            </a:r>
            <a:r>
              <a:rPr lang="en-US" sz="2000" dirty="0">
                <a:latin typeface="Candara"/>
              </a:rPr>
              <a:t> </a:t>
            </a:r>
            <a:r>
              <a:rPr lang="en-US" sz="2000" dirty="0" smtClean="0">
                <a:latin typeface="Candara"/>
              </a:rPr>
              <a:t>has a mirror image enantiomer. Draw them!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6202" y="4223581"/>
            <a:ext cx="6332010" cy="1634067"/>
          </a:xfrm>
          <a:prstGeom prst="rect">
            <a:avLst/>
          </a:prstGeom>
          <a:ln w="28575" cmpd="sng">
            <a:solidFill>
              <a:srgbClr val="0000FF"/>
            </a:solidFill>
            <a:prstDash val="sysDash"/>
          </a:ln>
        </p:spPr>
      </p:pic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662541" y="5966570"/>
            <a:ext cx="832666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latin typeface="Candara"/>
              </a:rPr>
              <a:t>How many stereoisomers can a molecule have? Well, if it has </a:t>
            </a:r>
            <a:r>
              <a:rPr lang="en-US" sz="2000" b="1" i="1" dirty="0" smtClean="0">
                <a:latin typeface="Candara"/>
              </a:rPr>
              <a:t>n</a:t>
            </a:r>
            <a:r>
              <a:rPr lang="en-US" sz="2000" dirty="0" smtClean="0">
                <a:latin typeface="Candara"/>
              </a:rPr>
              <a:t> chiral carbons, there can be </a:t>
            </a:r>
            <a:r>
              <a:rPr lang="en-US" sz="2000" b="1" i="1" dirty="0" smtClean="0">
                <a:latin typeface="Candara"/>
              </a:rPr>
              <a:t>2</a:t>
            </a:r>
            <a:r>
              <a:rPr lang="en-US" sz="2800" b="1" i="1" baseline="30000" dirty="0" smtClean="0">
                <a:latin typeface="Candara"/>
              </a:rPr>
              <a:t>n</a:t>
            </a:r>
            <a:r>
              <a:rPr lang="en-US" sz="2000" dirty="0" smtClean="0">
                <a:latin typeface="Candara"/>
              </a:rPr>
              <a:t> stereoisomers.</a:t>
            </a:r>
          </a:p>
        </p:txBody>
      </p:sp>
      <p:sp>
        <p:nvSpPr>
          <p:cNvPr id="16" name="Text Box 22"/>
          <p:cNvSpPr txBox="1">
            <a:spLocks noChangeArrowheads="1"/>
          </p:cNvSpPr>
          <p:nvPr/>
        </p:nvSpPr>
        <p:spPr bwMode="auto">
          <a:xfrm>
            <a:off x="459882" y="1589788"/>
            <a:ext cx="832666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b="1" dirty="0" err="1" smtClean="0">
                <a:latin typeface="Candara"/>
              </a:rPr>
              <a:t>Diastereomers</a:t>
            </a:r>
            <a:r>
              <a:rPr lang="en-US" sz="2000" b="1" dirty="0" smtClean="0">
                <a:latin typeface="Candara"/>
              </a:rPr>
              <a:t>: </a:t>
            </a:r>
            <a:r>
              <a:rPr lang="en-US" sz="2000" i="1" dirty="0" smtClean="0">
                <a:latin typeface="Candara"/>
              </a:rPr>
              <a:t>stereoisomers that are not </a:t>
            </a:r>
            <a:r>
              <a:rPr lang="en-US" sz="2000" i="1" dirty="0" err="1" smtClean="0">
                <a:latin typeface="Candara"/>
              </a:rPr>
              <a:t>enationmers</a:t>
            </a:r>
            <a:r>
              <a:rPr lang="en-US" sz="2000" i="1" dirty="0" smtClean="0">
                <a:latin typeface="Candara"/>
              </a:rPr>
              <a:t>.</a:t>
            </a:r>
            <a:endParaRPr lang="en-US" sz="2000" dirty="0" smtClean="0">
              <a:latin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261499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7" grpId="0"/>
      <p:bldP spid="16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344358" y="152400"/>
            <a:ext cx="231999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err="1" smtClean="0">
                <a:solidFill>
                  <a:srgbClr val="0000FF"/>
                </a:solidFill>
                <a:latin typeface="Candara"/>
              </a:rPr>
              <a:t>Meso</a:t>
            </a:r>
            <a:r>
              <a:rPr lang="en-US" sz="2800" b="1" dirty="0" smtClean="0">
                <a:solidFill>
                  <a:srgbClr val="0000FF"/>
                </a:solidFill>
                <a:latin typeface="Candara"/>
              </a:rPr>
              <a:t> </a:t>
            </a:r>
            <a:r>
              <a:rPr lang="en-US" sz="2800" b="1" dirty="0">
                <a:solidFill>
                  <a:srgbClr val="0000FF"/>
                </a:solidFill>
                <a:latin typeface="Candara"/>
              </a:rPr>
              <a:t>i</a:t>
            </a:r>
            <a:r>
              <a:rPr lang="en-US" sz="2800" b="1" dirty="0" smtClean="0">
                <a:solidFill>
                  <a:srgbClr val="0000FF"/>
                </a:solidFill>
                <a:latin typeface="Candara"/>
              </a:rPr>
              <a:t>somers</a:t>
            </a:r>
            <a:endParaRPr lang="en-US" sz="2800" b="1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35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36" name="Picture 0" descr="JCE2004p1232fig1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" name="TextBox 53"/>
          <p:cNvSpPr txBox="1"/>
          <p:nvPr/>
        </p:nvSpPr>
        <p:spPr>
          <a:xfrm>
            <a:off x="7208769" y="6403779"/>
            <a:ext cx="13773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D&amp;D, p.557 - </a:t>
            </a:r>
            <a:endParaRPr lang="en-US" dirty="0">
              <a:latin typeface="Candara"/>
              <a:cs typeface="Candara"/>
            </a:endParaRPr>
          </a:p>
        </p:txBody>
      </p:sp>
      <p:sp>
        <p:nvSpPr>
          <p:cNvPr id="6" name="Text Box 22"/>
          <p:cNvSpPr txBox="1">
            <a:spLocks noChangeArrowheads="1"/>
          </p:cNvSpPr>
          <p:nvPr/>
        </p:nvSpPr>
        <p:spPr bwMode="auto">
          <a:xfrm>
            <a:off x="427038" y="1028700"/>
            <a:ext cx="832666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b="1" dirty="0" err="1" smtClean="0">
                <a:latin typeface="Candara"/>
              </a:rPr>
              <a:t>Meso</a:t>
            </a:r>
            <a:r>
              <a:rPr lang="en-US" sz="2000" b="1" dirty="0" smtClean="0">
                <a:latin typeface="Candara"/>
              </a:rPr>
              <a:t> </a:t>
            </a:r>
            <a:r>
              <a:rPr lang="en-US" sz="2000" dirty="0" smtClean="0">
                <a:latin typeface="Candara"/>
              </a:rPr>
              <a:t>compounds: </a:t>
            </a:r>
            <a:r>
              <a:rPr lang="en-US" sz="2000" i="1" dirty="0" smtClean="0">
                <a:latin typeface="Candara"/>
              </a:rPr>
              <a:t>another form of stereoisomer defined by an internal plane of symmetry (internal reflection).</a:t>
            </a:r>
            <a:endParaRPr lang="en-US" sz="2000" b="1" i="1" dirty="0" smtClean="0">
              <a:latin typeface="Candara"/>
            </a:endParaRPr>
          </a:p>
        </p:txBody>
      </p:sp>
      <p:sp>
        <p:nvSpPr>
          <p:cNvPr id="10" name="Text Box 22"/>
          <p:cNvSpPr txBox="1">
            <a:spLocks noChangeArrowheads="1"/>
          </p:cNvSpPr>
          <p:nvPr/>
        </p:nvSpPr>
        <p:spPr bwMode="auto">
          <a:xfrm>
            <a:off x="2315883" y="4707226"/>
            <a:ext cx="598743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In </a:t>
            </a:r>
            <a:r>
              <a:rPr lang="en-US" dirty="0" err="1" smtClean="0">
                <a:solidFill>
                  <a:srgbClr val="0000FF"/>
                </a:solidFill>
                <a:latin typeface="Candara"/>
              </a:rPr>
              <a:t>meso</a:t>
            </a:r>
            <a:r>
              <a:rPr lang="en-US" dirty="0" smtClean="0">
                <a:solidFill>
                  <a:srgbClr val="0000FF"/>
                </a:solidFill>
                <a:latin typeface="Candara"/>
              </a:rPr>
              <a:t> compounds the groups at C2 &amp; C3 are the </a:t>
            </a:r>
            <a:r>
              <a:rPr lang="en-US" b="1" dirty="0" smtClean="0">
                <a:solidFill>
                  <a:srgbClr val="0000FF"/>
                </a:solidFill>
                <a:latin typeface="Candara"/>
              </a:rPr>
              <a:t>same</a:t>
            </a:r>
            <a:r>
              <a:rPr lang="en-US" dirty="0" smtClean="0">
                <a:solidFill>
                  <a:srgbClr val="0000FF"/>
                </a:solidFill>
                <a:latin typeface="Candara"/>
              </a:rPr>
              <a:t>… </a:t>
            </a:r>
          </a:p>
          <a:p>
            <a:endParaRPr lang="en-US" dirty="0">
              <a:solidFill>
                <a:srgbClr val="0000FF"/>
              </a:solidFill>
              <a:latin typeface="Candara"/>
            </a:endParaRPr>
          </a:p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…but the conformations at  C2 &amp; C3 are </a:t>
            </a:r>
            <a:r>
              <a:rPr lang="en-US" b="1" dirty="0" smtClean="0">
                <a:solidFill>
                  <a:srgbClr val="0000FF"/>
                </a:solidFill>
                <a:latin typeface="Candara"/>
              </a:rPr>
              <a:t>opposite</a:t>
            </a:r>
            <a:r>
              <a:rPr lang="en-US" dirty="0" smtClean="0">
                <a:solidFill>
                  <a:srgbClr val="0000FF"/>
                </a:solidFill>
                <a:latin typeface="Candara"/>
              </a:rPr>
              <a:t>.</a:t>
            </a:r>
          </a:p>
        </p:txBody>
      </p:sp>
      <p:sp>
        <p:nvSpPr>
          <p:cNvPr id="15" name="Text Box 22"/>
          <p:cNvSpPr txBox="1">
            <a:spLocks noChangeArrowheads="1"/>
          </p:cNvSpPr>
          <p:nvPr/>
        </p:nvSpPr>
        <p:spPr bwMode="auto">
          <a:xfrm>
            <a:off x="579438" y="4064343"/>
            <a:ext cx="832666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dirty="0" err="1" smtClean="0">
                <a:latin typeface="Candara"/>
              </a:rPr>
              <a:t>Meso</a:t>
            </a:r>
            <a:r>
              <a:rPr lang="en-US" sz="2000" dirty="0" smtClean="0">
                <a:latin typeface="Candara"/>
              </a:rPr>
              <a:t> compounds have no optical activity.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22622" y="1778010"/>
            <a:ext cx="4823605" cy="2286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6992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5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344358" y="152400"/>
            <a:ext cx="25798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err="1" smtClean="0">
                <a:solidFill>
                  <a:srgbClr val="0000FF"/>
                </a:solidFill>
                <a:latin typeface="Candara"/>
              </a:rPr>
              <a:t>Meso</a:t>
            </a:r>
            <a:r>
              <a:rPr lang="en-US" sz="2800" b="1" dirty="0" smtClean="0">
                <a:solidFill>
                  <a:srgbClr val="0000FF"/>
                </a:solidFill>
                <a:latin typeface="Candara"/>
              </a:rPr>
              <a:t> examples</a:t>
            </a:r>
            <a:endParaRPr lang="en-US" sz="2800" b="1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35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36" name="Picture 0" descr="JCE2004p1232fig1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" name="TextBox 53"/>
          <p:cNvSpPr txBox="1"/>
          <p:nvPr/>
        </p:nvSpPr>
        <p:spPr>
          <a:xfrm>
            <a:off x="7208769" y="6403779"/>
            <a:ext cx="13773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D&amp;D, p.557 - </a:t>
            </a:r>
            <a:endParaRPr lang="en-US" dirty="0">
              <a:latin typeface="Candara"/>
              <a:cs typeface="Candara"/>
            </a:endParaRPr>
          </a:p>
        </p:txBody>
      </p:sp>
      <p:sp>
        <p:nvSpPr>
          <p:cNvPr id="6" name="Text Box 22"/>
          <p:cNvSpPr txBox="1">
            <a:spLocks noChangeArrowheads="1"/>
          </p:cNvSpPr>
          <p:nvPr/>
        </p:nvSpPr>
        <p:spPr bwMode="auto">
          <a:xfrm>
            <a:off x="427038" y="1028700"/>
            <a:ext cx="8326664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latin typeface="Candara"/>
              </a:rPr>
              <a:t>For each compound shown here: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>
                <a:latin typeface="Candara"/>
              </a:rPr>
              <a:t>Mark chiral carbons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>
                <a:latin typeface="Candara"/>
              </a:rPr>
              <a:t>Determine whether they are R or S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>
                <a:latin typeface="Candara"/>
              </a:rPr>
              <a:t>Are any </a:t>
            </a:r>
            <a:r>
              <a:rPr lang="en-US" sz="2000" dirty="0" err="1" smtClean="0">
                <a:latin typeface="Candara"/>
              </a:rPr>
              <a:t>meso</a:t>
            </a:r>
            <a:r>
              <a:rPr lang="en-US" sz="2000" dirty="0" smtClean="0">
                <a:latin typeface="Candara"/>
              </a:rPr>
              <a:t>?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>
                <a:latin typeface="Candara"/>
              </a:rPr>
              <a:t>Which are optically active?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2266" y="2920999"/>
            <a:ext cx="1341967" cy="1704085"/>
          </a:xfrm>
          <a:prstGeom prst="rect">
            <a:avLst/>
          </a:prstGeom>
        </p:spPr>
      </p:pic>
      <p:sp>
        <p:nvSpPr>
          <p:cNvPr id="10" name="Text Box 22"/>
          <p:cNvSpPr txBox="1">
            <a:spLocks noChangeArrowheads="1"/>
          </p:cNvSpPr>
          <p:nvPr/>
        </p:nvSpPr>
        <p:spPr bwMode="auto">
          <a:xfrm>
            <a:off x="1760998" y="3263908"/>
            <a:ext cx="3132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*</a:t>
            </a:r>
          </a:p>
        </p:txBody>
      </p:sp>
      <p:sp>
        <p:nvSpPr>
          <p:cNvPr id="11" name="Text Box 22"/>
          <p:cNvSpPr txBox="1">
            <a:spLocks noChangeArrowheads="1"/>
          </p:cNvSpPr>
          <p:nvPr/>
        </p:nvSpPr>
        <p:spPr bwMode="auto">
          <a:xfrm>
            <a:off x="1761001" y="3704169"/>
            <a:ext cx="3132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*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13188" y="3058788"/>
            <a:ext cx="2341033" cy="1329231"/>
          </a:xfrm>
          <a:prstGeom prst="rect">
            <a:avLst/>
          </a:prstGeom>
        </p:spPr>
      </p:pic>
      <p:sp>
        <p:nvSpPr>
          <p:cNvPr id="13" name="Text Box 22"/>
          <p:cNvSpPr txBox="1">
            <a:spLocks noChangeArrowheads="1"/>
          </p:cNvSpPr>
          <p:nvPr/>
        </p:nvSpPr>
        <p:spPr bwMode="auto">
          <a:xfrm>
            <a:off x="4690549" y="3206960"/>
            <a:ext cx="3132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*</a:t>
            </a:r>
          </a:p>
        </p:txBody>
      </p:sp>
      <p:sp>
        <p:nvSpPr>
          <p:cNvPr id="14" name="Text Box 22"/>
          <p:cNvSpPr txBox="1">
            <a:spLocks noChangeArrowheads="1"/>
          </p:cNvSpPr>
          <p:nvPr/>
        </p:nvSpPr>
        <p:spPr bwMode="auto">
          <a:xfrm>
            <a:off x="4483124" y="3627498"/>
            <a:ext cx="3132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*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95408" y="1608694"/>
            <a:ext cx="1426721" cy="1240627"/>
          </a:xfrm>
          <a:prstGeom prst="rect">
            <a:avLst/>
          </a:prstGeom>
        </p:spPr>
      </p:pic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7106195" y="1991146"/>
            <a:ext cx="3132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*</a:t>
            </a:r>
          </a:p>
        </p:txBody>
      </p:sp>
      <p:sp>
        <p:nvSpPr>
          <p:cNvPr id="18" name="Text Box 22"/>
          <p:cNvSpPr txBox="1">
            <a:spLocks noChangeArrowheads="1"/>
          </p:cNvSpPr>
          <p:nvPr/>
        </p:nvSpPr>
        <p:spPr bwMode="auto">
          <a:xfrm>
            <a:off x="6847971" y="1988359"/>
            <a:ext cx="3132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*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27247" y="3353066"/>
            <a:ext cx="1667949" cy="2553403"/>
          </a:xfrm>
          <a:prstGeom prst="rect">
            <a:avLst/>
          </a:prstGeom>
        </p:spPr>
      </p:pic>
      <p:sp>
        <p:nvSpPr>
          <p:cNvPr id="20" name="Text Box 22"/>
          <p:cNvSpPr txBox="1">
            <a:spLocks noChangeArrowheads="1"/>
          </p:cNvSpPr>
          <p:nvPr/>
        </p:nvSpPr>
        <p:spPr bwMode="auto">
          <a:xfrm>
            <a:off x="7136808" y="3644431"/>
            <a:ext cx="3132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*</a:t>
            </a:r>
          </a:p>
        </p:txBody>
      </p:sp>
      <p:sp>
        <p:nvSpPr>
          <p:cNvPr id="21" name="Text Box 22"/>
          <p:cNvSpPr txBox="1">
            <a:spLocks noChangeArrowheads="1"/>
          </p:cNvSpPr>
          <p:nvPr/>
        </p:nvSpPr>
        <p:spPr bwMode="auto">
          <a:xfrm>
            <a:off x="7144289" y="4047629"/>
            <a:ext cx="3132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*</a:t>
            </a:r>
          </a:p>
        </p:txBody>
      </p:sp>
      <p:sp>
        <p:nvSpPr>
          <p:cNvPr id="22" name="Text Box 22"/>
          <p:cNvSpPr txBox="1">
            <a:spLocks noChangeArrowheads="1"/>
          </p:cNvSpPr>
          <p:nvPr/>
        </p:nvSpPr>
        <p:spPr bwMode="auto">
          <a:xfrm>
            <a:off x="7134837" y="4467760"/>
            <a:ext cx="3132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*</a:t>
            </a:r>
          </a:p>
        </p:txBody>
      </p:sp>
      <p:sp>
        <p:nvSpPr>
          <p:cNvPr id="23" name="Text Box 22"/>
          <p:cNvSpPr txBox="1">
            <a:spLocks noChangeArrowheads="1"/>
          </p:cNvSpPr>
          <p:nvPr/>
        </p:nvSpPr>
        <p:spPr bwMode="auto">
          <a:xfrm>
            <a:off x="7108452" y="4921757"/>
            <a:ext cx="3132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*</a:t>
            </a:r>
          </a:p>
        </p:txBody>
      </p:sp>
      <p:sp>
        <p:nvSpPr>
          <p:cNvPr id="24" name="Text Box 22"/>
          <p:cNvSpPr txBox="1">
            <a:spLocks noChangeArrowheads="1"/>
          </p:cNvSpPr>
          <p:nvPr/>
        </p:nvSpPr>
        <p:spPr bwMode="auto">
          <a:xfrm>
            <a:off x="3552658" y="2837628"/>
            <a:ext cx="11006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err="1" smtClean="0">
                <a:solidFill>
                  <a:srgbClr val="0000FF"/>
                </a:solidFill>
                <a:latin typeface="Candara"/>
              </a:rPr>
              <a:t>meso</a:t>
            </a:r>
            <a:endParaRPr lang="en-US" dirty="0" smtClean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89523" y="3114498"/>
            <a:ext cx="29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470274" y="4013763"/>
            <a:ext cx="29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653309" y="2870956"/>
            <a:ext cx="29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148296" y="373929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R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450092" y="203596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R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495408" y="203596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R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702976" y="3459765"/>
            <a:ext cx="29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849832" y="4095978"/>
            <a:ext cx="29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795753" y="4625084"/>
            <a:ext cx="29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741674" y="5154190"/>
            <a:ext cx="29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07321" y="5538911"/>
            <a:ext cx="48469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</a:rPr>
              <a:t>All but the cyclohexane are optically active.</a:t>
            </a:r>
            <a:endParaRPr lang="en-US" sz="20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98377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3" grpId="0"/>
      <p:bldP spid="14" grpId="0"/>
      <p:bldP spid="17" grpId="0"/>
      <p:bldP spid="18" grpId="0"/>
      <p:bldP spid="20" grpId="0"/>
      <p:bldP spid="21" grpId="0"/>
      <p:bldP spid="22" grpId="0"/>
      <p:bldP spid="23" grpId="0"/>
      <p:bldP spid="24" grpId="0"/>
      <p:bldP spid="2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344358" y="152400"/>
            <a:ext cx="390363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Candara"/>
              </a:rPr>
              <a:t>Symmetry &amp; asymmetry</a:t>
            </a:r>
            <a:endParaRPr lang="en-US" sz="2800" b="1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35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36" name="Picture 0" descr="JCE2004p1232fig1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" name="TextBox 53"/>
          <p:cNvSpPr txBox="1"/>
          <p:nvPr/>
        </p:nvSpPr>
        <p:spPr>
          <a:xfrm>
            <a:off x="7456577" y="6403779"/>
            <a:ext cx="1281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D&amp;D, p.534 </a:t>
            </a:r>
            <a:endParaRPr lang="en-US" dirty="0">
              <a:latin typeface="Candara"/>
              <a:cs typeface="Candara"/>
            </a:endParaRPr>
          </a:p>
        </p:txBody>
      </p:sp>
      <p:sp>
        <p:nvSpPr>
          <p:cNvPr id="6" name="Text Box 22"/>
          <p:cNvSpPr txBox="1">
            <a:spLocks noChangeArrowheads="1"/>
          </p:cNvSpPr>
          <p:nvPr/>
        </p:nvSpPr>
        <p:spPr bwMode="auto">
          <a:xfrm>
            <a:off x="427038" y="1028700"/>
            <a:ext cx="806940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latin typeface="Candara"/>
              </a:rPr>
              <a:t>All 3D objects are either symmetrical or asymmetrical. A common test for</a:t>
            </a:r>
            <a:br>
              <a:rPr lang="en-US" sz="2000" dirty="0" smtClean="0">
                <a:latin typeface="Candara"/>
              </a:rPr>
            </a:br>
            <a:r>
              <a:rPr lang="en-US" sz="2000" dirty="0" smtClean="0">
                <a:latin typeface="Candara"/>
              </a:rPr>
              <a:t>symmetry uses mirrors to compare and object with its reflection.</a:t>
            </a:r>
          </a:p>
          <a:p>
            <a:endParaRPr lang="en-US" sz="2000" dirty="0">
              <a:latin typeface="Candara"/>
            </a:endParaRPr>
          </a:p>
          <a:p>
            <a:r>
              <a:rPr lang="en-US" sz="2000" b="1" i="1" dirty="0" smtClean="0">
                <a:latin typeface="Candara"/>
              </a:rPr>
              <a:t>Test:</a:t>
            </a:r>
            <a:r>
              <a:rPr lang="en-US" sz="2000" dirty="0" smtClean="0">
                <a:latin typeface="Candara"/>
              </a:rPr>
              <a:t> Can an object be superimposed upon it’s mirror image?</a:t>
            </a:r>
            <a:endParaRPr lang="en-US" sz="2000" b="1" i="1" dirty="0" smtClean="0">
              <a:latin typeface="Candara"/>
            </a:endParaRPr>
          </a:p>
        </p:txBody>
      </p: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817798" y="5531345"/>
            <a:ext cx="626325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000" dirty="0" smtClean="0">
                <a:latin typeface="Candara"/>
              </a:rPr>
              <a:t>If the object </a:t>
            </a:r>
            <a:r>
              <a:rPr lang="en-US" sz="2000" b="1" i="1" dirty="0" smtClean="0">
                <a:latin typeface="Candara"/>
              </a:rPr>
              <a:t>is</a:t>
            </a:r>
            <a:r>
              <a:rPr lang="en-US" sz="2000" dirty="0" smtClean="0">
                <a:latin typeface="Candara"/>
              </a:rPr>
              <a:t> </a:t>
            </a:r>
            <a:r>
              <a:rPr lang="en-US" sz="2000" dirty="0" err="1" smtClean="0">
                <a:latin typeface="Candara"/>
              </a:rPr>
              <a:t>superimposible</a:t>
            </a:r>
            <a:r>
              <a:rPr lang="en-US" sz="2000" dirty="0" smtClean="0">
                <a:latin typeface="Candara"/>
              </a:rPr>
              <a:t>, then it’s symmetrical.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4881" y="2349500"/>
            <a:ext cx="6656805" cy="3082192"/>
          </a:xfrm>
          <a:prstGeom prst="rect">
            <a:avLst/>
          </a:prstGeom>
        </p:spPr>
      </p:pic>
      <p:sp>
        <p:nvSpPr>
          <p:cNvPr id="14" name="Text Box 22"/>
          <p:cNvSpPr txBox="1">
            <a:spLocks noChangeArrowheads="1"/>
          </p:cNvSpPr>
          <p:nvPr/>
        </p:nvSpPr>
        <p:spPr bwMode="auto">
          <a:xfrm>
            <a:off x="813894" y="5898663"/>
            <a:ext cx="669927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000" dirty="0" smtClean="0">
                <a:latin typeface="Candara"/>
              </a:rPr>
              <a:t>If the object is </a:t>
            </a:r>
            <a:r>
              <a:rPr lang="en-US" sz="2000" b="1" i="1" u="sng" dirty="0" smtClean="0">
                <a:latin typeface="Candara"/>
              </a:rPr>
              <a:t>not</a:t>
            </a:r>
            <a:r>
              <a:rPr lang="en-US" sz="2000" dirty="0" smtClean="0">
                <a:latin typeface="Candara"/>
              </a:rPr>
              <a:t> </a:t>
            </a:r>
            <a:r>
              <a:rPr lang="en-US" sz="2000" dirty="0" err="1" smtClean="0">
                <a:latin typeface="Candara"/>
              </a:rPr>
              <a:t>superimposible</a:t>
            </a:r>
            <a:r>
              <a:rPr lang="en-US" sz="2000" dirty="0" smtClean="0">
                <a:latin typeface="Candara"/>
              </a:rPr>
              <a:t>, then it’s asymmetrical.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427038" y="1229503"/>
            <a:ext cx="8107362" cy="5240498"/>
          </a:xfrm>
          <a:prstGeom prst="line">
            <a:avLst/>
          </a:prstGeom>
          <a:ln w="38100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8011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4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32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Skia" pitchFamily="-111" charset="0"/>
            </a:endParaRPr>
          </a:p>
        </p:txBody>
      </p:sp>
      <p:pic>
        <p:nvPicPr>
          <p:cNvPr id="25604" name="Picture 0" descr="JCE2004p1232fig1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6"/>
          <p:cNvSpPr txBox="1">
            <a:spLocks noChangeArrowheads="1"/>
          </p:cNvSpPr>
          <p:nvPr/>
        </p:nvSpPr>
        <p:spPr bwMode="auto">
          <a:xfrm>
            <a:off x="503422" y="1663620"/>
            <a:ext cx="5021088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6.1:  Symmetry &amp; asymmetry</a:t>
            </a:r>
          </a:p>
          <a:p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 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6.2: Nomenclature of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s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tereocenters</a:t>
            </a:r>
            <a:endParaRPr lang="en-US" dirty="0" smtClean="0">
              <a:solidFill>
                <a:schemeClr val="bg1">
                  <a:lumMod val="50000"/>
                </a:schemeClr>
              </a:solidFill>
              <a:latin typeface="Candara" charset="0"/>
              <a:ea typeface="Candara" charset="0"/>
              <a:cs typeface="Candara" charset="0"/>
            </a:endParaRPr>
          </a:p>
          <a:p>
            <a:endParaRPr lang="en-US" sz="800" dirty="0" smtClean="0">
              <a:solidFill>
                <a:schemeClr val="bg1">
                  <a:lumMod val="50000"/>
                </a:schemeClr>
              </a:solidFill>
              <a:latin typeface="Candara" charset="0"/>
              <a:ea typeface="Candara" charset="0"/>
              <a:cs typeface="Candara" charset="0"/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6.3: Properties of asymmetric molecules</a:t>
            </a:r>
          </a:p>
          <a:p>
            <a:endParaRPr lang="en-US" sz="800" dirty="0" smtClean="0">
              <a:solidFill>
                <a:schemeClr val="bg1">
                  <a:lumMod val="50000"/>
                </a:schemeClr>
              </a:solidFill>
              <a:latin typeface="Candara" charset="0"/>
              <a:ea typeface="Candara" charset="0"/>
              <a:cs typeface="Candara" charset="0"/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6.4: Optical isomerism</a:t>
            </a:r>
          </a:p>
          <a:p>
            <a:endParaRPr lang="en-US" sz="800" dirty="0" smtClean="0">
              <a:solidFill>
                <a:schemeClr val="bg1">
                  <a:lumMod val="50000"/>
                </a:schemeClr>
              </a:solidFill>
              <a:latin typeface="Candara" charset="0"/>
              <a:ea typeface="Candara" charset="0"/>
              <a:cs typeface="Candara" charset="0"/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6.5: Fisher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p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rojections</a:t>
            </a:r>
          </a:p>
          <a:p>
            <a:endParaRPr lang="en-US" sz="800" dirty="0" smtClean="0">
              <a:solidFill>
                <a:schemeClr val="bg1">
                  <a:lumMod val="50000"/>
                </a:schemeClr>
              </a:solidFill>
              <a:latin typeface="Candara" charset="0"/>
              <a:ea typeface="Candara" charset="0"/>
              <a:cs typeface="Candara" charset="0"/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6.6: Molecules with two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s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tereocenters</a:t>
            </a:r>
            <a:endParaRPr lang="en-US" dirty="0" smtClean="0">
              <a:solidFill>
                <a:schemeClr val="bg1">
                  <a:lumMod val="50000"/>
                </a:schemeClr>
              </a:solidFill>
              <a:latin typeface="Candara" charset="0"/>
              <a:ea typeface="Candara" charset="0"/>
              <a:cs typeface="Candara" charset="0"/>
            </a:endParaRPr>
          </a:p>
          <a:p>
            <a:endParaRPr lang="en-US" sz="800" b="1" dirty="0" smtClean="0">
              <a:latin typeface="Candara" charset="0"/>
              <a:ea typeface="Candara" charset="0"/>
              <a:cs typeface="Candara" charset="0"/>
            </a:endParaRPr>
          </a:p>
          <a:p>
            <a:r>
              <a:rPr lang="en-US" b="1" dirty="0" smtClean="0">
                <a:latin typeface="Candara" charset="0"/>
                <a:ea typeface="Candara" charset="0"/>
                <a:cs typeface="Candara" charset="0"/>
              </a:rPr>
              <a:t>6.7:  Resolution of enantiomers</a:t>
            </a:r>
            <a:endParaRPr lang="en-US" b="1" dirty="0">
              <a:latin typeface="Candara"/>
              <a:cs typeface="Candara"/>
            </a:endParaRPr>
          </a:p>
          <a:p>
            <a:endParaRPr lang="en-US" sz="8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andara"/>
              <a:ea typeface="Candara" charset="0"/>
              <a:cs typeface="Candara"/>
            </a:endParaRP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/>
                <a:ea typeface="Candara" charset="0"/>
                <a:cs typeface="Candara"/>
              </a:rPr>
              <a:t>6.8: </a:t>
            </a:r>
            <a:r>
              <a:rPr lang="en-US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/>
                <a:ea typeface="Candara" charset="0"/>
                <a:cs typeface="Candara"/>
              </a:rPr>
              <a:t>Stereocenters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/>
                <a:ea typeface="Candara" charset="0"/>
                <a:cs typeface="Candara"/>
              </a:rPr>
              <a:t> other 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ndara"/>
                <a:ea typeface="Candara" charset="0"/>
                <a:cs typeface="Candara"/>
              </a:rPr>
              <a:t>t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/>
                <a:ea typeface="Candara" charset="0"/>
                <a:cs typeface="Candara"/>
              </a:rPr>
              <a:t>han 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ndara"/>
                <a:ea typeface="Candara" charset="0"/>
                <a:cs typeface="Candara"/>
              </a:rPr>
              <a:t>c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/>
                <a:ea typeface="Candara" charset="0"/>
                <a:cs typeface="Candara"/>
              </a:rPr>
              <a:t>arbon</a:t>
            </a:r>
          </a:p>
          <a:p>
            <a:endParaRPr lang="en-US" sz="800" b="1" dirty="0" smtClean="0">
              <a:latin typeface="Candara"/>
              <a:ea typeface="Candara" charset="0"/>
              <a:cs typeface="Candara"/>
            </a:endParaRPr>
          </a:p>
        </p:txBody>
      </p:sp>
      <p:sp>
        <p:nvSpPr>
          <p:cNvPr id="25602" name="Text Box 12"/>
          <p:cNvSpPr txBox="1">
            <a:spLocks noChangeArrowheads="1"/>
          </p:cNvSpPr>
          <p:nvPr/>
        </p:nvSpPr>
        <p:spPr bwMode="auto">
          <a:xfrm>
            <a:off x="304800" y="228600"/>
            <a:ext cx="7467600" cy="523220"/>
          </a:xfrm>
          <a:prstGeom prst="rect">
            <a:avLst/>
          </a:prstGeom>
          <a:solidFill>
            <a:schemeClr val="bg1">
              <a:alpha val="74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CHE2060</a:t>
            </a:r>
            <a:r>
              <a:rPr lang="en-US" sz="2800" b="1" dirty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 </a:t>
            </a:r>
            <a:r>
              <a:rPr lang="en-US" sz="2800" b="1" dirty="0" smtClean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Lecture </a:t>
            </a:r>
            <a:r>
              <a:rPr lang="en-US" sz="2800" b="1" dirty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6</a:t>
            </a:r>
            <a:r>
              <a:rPr lang="en-US" sz="2800" b="1" dirty="0" smtClean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: Chirality</a:t>
            </a:r>
            <a:endParaRPr lang="en-US" sz="2800" dirty="0">
              <a:solidFill>
                <a:srgbClr val="000000"/>
              </a:solidFill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28741" y="5593537"/>
            <a:ext cx="26348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latin typeface="Candara"/>
                <a:cs typeface="Candara"/>
              </a:rPr>
              <a:t>Daley &amp; Daley, Chapter 11</a:t>
            </a:r>
          </a:p>
          <a:p>
            <a:pPr algn="ctr"/>
            <a:r>
              <a:rPr lang="en-US" b="1" i="1" dirty="0" smtClean="0">
                <a:latin typeface="Candara"/>
                <a:cs typeface="Candara"/>
              </a:rPr>
              <a:t>Chirality</a:t>
            </a:r>
            <a:endParaRPr lang="en-US" b="1" i="1" dirty="0">
              <a:latin typeface="Candara"/>
              <a:cs typeface="Candara"/>
            </a:endParaRPr>
          </a:p>
        </p:txBody>
      </p:sp>
      <p:pic>
        <p:nvPicPr>
          <p:cNvPr id="8" name="Picture 7" descr="Molecular-electrostatic-potential-map-MEP-for-meropenem.jp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6053837" y="2480563"/>
            <a:ext cx="3352800" cy="2201673"/>
          </a:xfrm>
          <a:prstGeom prst="rect">
            <a:avLst/>
          </a:prstGeom>
          <a:effectLst>
            <a:reflection blurRad="6350" stA="50000" endA="300" endPos="55000" dir="5400000" sy="-100000" algn="bl" rotWithShape="0"/>
          </a:effectLst>
        </p:spPr>
      </p:pic>
      <p:cxnSp>
        <p:nvCxnSpPr>
          <p:cNvPr id="9" name="Straight Connector 8"/>
          <p:cNvCxnSpPr/>
          <p:nvPr/>
        </p:nvCxnSpPr>
        <p:spPr>
          <a:xfrm flipV="1">
            <a:off x="427038" y="1229503"/>
            <a:ext cx="8107362" cy="5240498"/>
          </a:xfrm>
          <a:prstGeom prst="line">
            <a:avLst/>
          </a:prstGeom>
          <a:ln w="38100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6373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32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103428" name="Picture 0" descr="JCE2004p1232fig1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" name="TextBox 40"/>
          <p:cNvSpPr txBox="1"/>
          <p:nvPr/>
        </p:nvSpPr>
        <p:spPr>
          <a:xfrm>
            <a:off x="895920" y="2409848"/>
            <a:ext cx="746759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b="1" i="1" dirty="0" smtClean="0">
                <a:latin typeface="Candara"/>
                <a:cs typeface="Candara"/>
              </a:rPr>
              <a:t>Resolution of enantiomers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27038" y="1229503"/>
            <a:ext cx="8107362" cy="5240498"/>
          </a:xfrm>
          <a:prstGeom prst="line">
            <a:avLst/>
          </a:prstGeom>
          <a:ln w="38100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7036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344358" y="152400"/>
            <a:ext cx="397088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Candara"/>
              </a:rPr>
              <a:t>Resolving enatiomers (1)</a:t>
            </a:r>
            <a:endParaRPr lang="en-US" sz="2800" b="1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35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36" name="Picture 0" descr="JCE2004p1232fig1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" name="TextBox 53"/>
          <p:cNvSpPr txBox="1"/>
          <p:nvPr/>
        </p:nvSpPr>
        <p:spPr>
          <a:xfrm>
            <a:off x="7208769" y="6403779"/>
            <a:ext cx="1565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D&amp;D, p.560 - 2</a:t>
            </a:r>
            <a:endParaRPr lang="en-US" dirty="0">
              <a:latin typeface="Candara"/>
              <a:cs typeface="Candara"/>
            </a:endParaRPr>
          </a:p>
        </p:txBody>
      </p:sp>
      <p:sp>
        <p:nvSpPr>
          <p:cNvPr id="6" name="Text Box 22"/>
          <p:cNvSpPr txBox="1">
            <a:spLocks noChangeArrowheads="1"/>
          </p:cNvSpPr>
          <p:nvPr/>
        </p:nvSpPr>
        <p:spPr bwMode="auto">
          <a:xfrm>
            <a:off x="427038" y="1028700"/>
            <a:ext cx="832666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b="1" dirty="0" smtClean="0">
                <a:latin typeface="Candara"/>
              </a:rPr>
              <a:t>Resolution: </a:t>
            </a:r>
            <a:r>
              <a:rPr lang="en-US" sz="2000" i="1" dirty="0" smtClean="0">
                <a:latin typeface="Candara"/>
              </a:rPr>
              <a:t>the </a:t>
            </a:r>
            <a:r>
              <a:rPr lang="en-US" sz="2000" i="1" u="sng" dirty="0" smtClean="0">
                <a:latin typeface="Candara"/>
              </a:rPr>
              <a:t>separation</a:t>
            </a:r>
            <a:r>
              <a:rPr lang="en-US" sz="2000" i="1" dirty="0" smtClean="0">
                <a:latin typeface="Candara"/>
              </a:rPr>
              <a:t> of enantiomers from a racemic mixture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83869" y="4161367"/>
            <a:ext cx="3560233" cy="1604061"/>
          </a:xfrm>
          <a:prstGeom prst="rect">
            <a:avLst/>
          </a:prstGeom>
        </p:spPr>
      </p:pic>
      <p:pic>
        <p:nvPicPr>
          <p:cNvPr id="5" name="Picture 4" descr="220px-TartrateCrystal.svg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1651" y="3776133"/>
            <a:ext cx="2616215" cy="2616215"/>
          </a:xfrm>
          <a:prstGeom prst="rect">
            <a:avLst/>
          </a:prstGeom>
        </p:spPr>
      </p:pic>
      <p:sp>
        <p:nvSpPr>
          <p:cNvPr id="9" name="Text Box 22"/>
          <p:cNvSpPr txBox="1">
            <a:spLocks noChangeArrowheads="1"/>
          </p:cNvSpPr>
          <p:nvPr/>
        </p:nvSpPr>
        <p:spPr bwMode="auto">
          <a:xfrm>
            <a:off x="439890" y="1425483"/>
            <a:ext cx="832666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b="1" dirty="0" smtClean="0">
                <a:latin typeface="Candara"/>
              </a:rPr>
              <a:t>Challenges?</a:t>
            </a:r>
          </a:p>
          <a:p>
            <a:r>
              <a:rPr lang="en-US" sz="2000" dirty="0" smtClean="0">
                <a:latin typeface="Candara"/>
              </a:rPr>
              <a:t>Both enatiomers have the same physical &amp; chemical properties, so traditional separation techniques like distillation, filtration and recrystallization won’t work.</a:t>
            </a:r>
          </a:p>
        </p:txBody>
      </p:sp>
      <p:sp>
        <p:nvSpPr>
          <p:cNvPr id="10" name="Text Box 22"/>
          <p:cNvSpPr txBox="1">
            <a:spLocks noChangeArrowheads="1"/>
          </p:cNvSpPr>
          <p:nvPr/>
        </p:nvSpPr>
        <p:spPr bwMode="auto">
          <a:xfrm>
            <a:off x="463602" y="2793187"/>
            <a:ext cx="832666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latin typeface="Candara"/>
              </a:rPr>
              <a:t>In 1848, Louis Pasteur separated the enantiomers of tartaric acid the old fashioned way: with a microscope and a pair of tweezers. When separated</a:t>
            </a:r>
            <a:br>
              <a:rPr lang="en-US" sz="2000" dirty="0" smtClean="0">
                <a:latin typeface="Candara"/>
              </a:rPr>
            </a:br>
            <a:r>
              <a:rPr lang="en-US" sz="2000" dirty="0" smtClean="0">
                <a:latin typeface="Candara"/>
              </a:rPr>
              <a:t>and dissolved his two forms of tartaric acid rotated plane-polarized light.</a:t>
            </a: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427038" y="1229503"/>
            <a:ext cx="8107362" cy="5240498"/>
          </a:xfrm>
          <a:prstGeom prst="line">
            <a:avLst/>
          </a:prstGeom>
          <a:ln w="38100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0145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/>
          <a:srcRect l="50391"/>
          <a:stretch/>
        </p:blipFill>
        <p:spPr>
          <a:xfrm>
            <a:off x="3689348" y="2404534"/>
            <a:ext cx="3309240" cy="436857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r="50278"/>
          <a:stretch/>
        </p:blipFill>
        <p:spPr>
          <a:xfrm>
            <a:off x="372555" y="2404533"/>
            <a:ext cx="3316793" cy="4368577"/>
          </a:xfrm>
          <a:prstGeom prst="rect">
            <a:avLst/>
          </a:prstGeom>
        </p:spPr>
      </p:pic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344358" y="152400"/>
            <a:ext cx="40229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Candara"/>
              </a:rPr>
              <a:t>Resolving enatiomers (2)</a:t>
            </a:r>
            <a:endParaRPr lang="en-US" sz="2800" b="1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35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36" name="Picture 0" descr="JCE2004p1232fig1a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" name="TextBox 53"/>
          <p:cNvSpPr txBox="1"/>
          <p:nvPr/>
        </p:nvSpPr>
        <p:spPr>
          <a:xfrm>
            <a:off x="7208769" y="6403779"/>
            <a:ext cx="1565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D&amp;D, p.560 - 2</a:t>
            </a:r>
            <a:endParaRPr lang="en-US" dirty="0">
              <a:latin typeface="Candara"/>
              <a:cs typeface="Candara"/>
            </a:endParaRPr>
          </a:p>
        </p:txBody>
      </p:sp>
      <p:sp>
        <p:nvSpPr>
          <p:cNvPr id="6" name="Text Box 22"/>
          <p:cNvSpPr txBox="1">
            <a:spLocks noChangeArrowheads="1"/>
          </p:cNvSpPr>
          <p:nvPr/>
        </p:nvSpPr>
        <p:spPr bwMode="auto">
          <a:xfrm>
            <a:off x="427038" y="1028700"/>
            <a:ext cx="832666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latin typeface="Candara"/>
              </a:rPr>
              <a:t>The most common </a:t>
            </a:r>
            <a:r>
              <a:rPr lang="en-US" sz="2000" b="1" dirty="0" smtClean="0">
                <a:latin typeface="Candara"/>
              </a:rPr>
              <a:t>method</a:t>
            </a:r>
            <a:r>
              <a:rPr lang="en-US" sz="2000" dirty="0" smtClean="0">
                <a:latin typeface="Candara"/>
              </a:rPr>
              <a:t> involves adding the same chiral molecule, either</a:t>
            </a:r>
            <a:br>
              <a:rPr lang="en-US" sz="2000" dirty="0" smtClean="0">
                <a:latin typeface="Candara"/>
              </a:rPr>
            </a:br>
            <a:r>
              <a:rPr lang="en-US" sz="2000" dirty="0" smtClean="0">
                <a:latin typeface="Candara"/>
              </a:rPr>
              <a:t>R or S to both enantiomers. [Fusion partner is usually made biologically.]</a:t>
            </a:r>
          </a:p>
        </p:txBody>
      </p:sp>
      <p:sp>
        <p:nvSpPr>
          <p:cNvPr id="10" name="Text Box 22"/>
          <p:cNvSpPr txBox="1">
            <a:spLocks noChangeArrowheads="1"/>
          </p:cNvSpPr>
          <p:nvPr/>
        </p:nvSpPr>
        <p:spPr bwMode="auto">
          <a:xfrm>
            <a:off x="7059387" y="3408186"/>
            <a:ext cx="1715098" cy="1754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The </a:t>
            </a:r>
            <a:r>
              <a:rPr lang="en-US" dirty="0" err="1" smtClean="0">
                <a:solidFill>
                  <a:srgbClr val="0000FF"/>
                </a:solidFill>
                <a:latin typeface="Candara"/>
              </a:rPr>
              <a:t>butanol</a:t>
            </a:r>
            <a:r>
              <a:rPr lang="en-US" dirty="0" smtClean="0">
                <a:solidFill>
                  <a:srgbClr val="0000FF"/>
                </a:solidFill>
                <a:latin typeface="Candara"/>
              </a:rPr>
              <a:t> is separated from the tartaric acid by reaction with the base hydroxide.</a:t>
            </a:r>
          </a:p>
        </p:txBody>
      </p:sp>
      <p:sp>
        <p:nvSpPr>
          <p:cNvPr id="2" name="Oval 1"/>
          <p:cNvSpPr/>
          <p:nvPr/>
        </p:nvSpPr>
        <p:spPr>
          <a:xfrm>
            <a:off x="5498353" y="2374650"/>
            <a:ext cx="1710416" cy="1375585"/>
          </a:xfrm>
          <a:prstGeom prst="ellipse">
            <a:avLst/>
          </a:prstGeom>
          <a:noFill/>
          <a:ln w="1905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367314" y="4519543"/>
            <a:ext cx="1710416" cy="1375585"/>
          </a:xfrm>
          <a:prstGeom prst="ellipse">
            <a:avLst/>
          </a:prstGeom>
          <a:noFill/>
          <a:ln w="1905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 Box 22"/>
          <p:cNvSpPr txBox="1">
            <a:spLocks noChangeArrowheads="1"/>
          </p:cNvSpPr>
          <p:nvPr/>
        </p:nvSpPr>
        <p:spPr bwMode="auto">
          <a:xfrm>
            <a:off x="442890" y="1680478"/>
            <a:ext cx="832666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000" dirty="0" smtClean="0">
                <a:latin typeface="Candara"/>
              </a:rPr>
              <a:t>The two “fusion” projects have different properties.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>
                <a:latin typeface="Candara"/>
              </a:rPr>
              <a:t>Fusions can therefore be separated by usual physical means.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>
                <a:latin typeface="Candara"/>
              </a:rPr>
              <a:t>After separation they are “defused”.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427038" y="1229503"/>
            <a:ext cx="8107362" cy="5240498"/>
          </a:xfrm>
          <a:prstGeom prst="line">
            <a:avLst/>
          </a:prstGeom>
          <a:ln w="38100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89824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" grpId="0" animBg="1"/>
      <p:bldP spid="11" grpId="0" animBg="1"/>
      <p:bldP spid="12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32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Skia" pitchFamily="-111" charset="0"/>
            </a:endParaRPr>
          </a:p>
        </p:txBody>
      </p:sp>
      <p:pic>
        <p:nvPicPr>
          <p:cNvPr id="25604" name="Picture 0" descr="JCE2004p1232fig1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6"/>
          <p:cNvSpPr txBox="1">
            <a:spLocks noChangeArrowheads="1"/>
          </p:cNvSpPr>
          <p:nvPr/>
        </p:nvSpPr>
        <p:spPr bwMode="auto">
          <a:xfrm>
            <a:off x="503422" y="1663620"/>
            <a:ext cx="5021088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6.1:  Symmetry &amp; asymmetry</a:t>
            </a:r>
          </a:p>
          <a:p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 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6.2: Nomenclature of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s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tereocenters</a:t>
            </a:r>
            <a:endParaRPr lang="en-US" dirty="0" smtClean="0">
              <a:solidFill>
                <a:schemeClr val="bg1">
                  <a:lumMod val="50000"/>
                </a:schemeClr>
              </a:solidFill>
              <a:latin typeface="Candara" charset="0"/>
              <a:ea typeface="Candara" charset="0"/>
              <a:cs typeface="Candara" charset="0"/>
            </a:endParaRPr>
          </a:p>
          <a:p>
            <a:endParaRPr lang="en-US" sz="800" dirty="0" smtClean="0">
              <a:solidFill>
                <a:schemeClr val="bg1">
                  <a:lumMod val="50000"/>
                </a:schemeClr>
              </a:solidFill>
              <a:latin typeface="Candara" charset="0"/>
              <a:ea typeface="Candara" charset="0"/>
              <a:cs typeface="Candara" charset="0"/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6.3: Properties of asymmetric molecules</a:t>
            </a:r>
          </a:p>
          <a:p>
            <a:endParaRPr lang="en-US" sz="800" dirty="0" smtClean="0">
              <a:solidFill>
                <a:schemeClr val="bg1">
                  <a:lumMod val="50000"/>
                </a:schemeClr>
              </a:solidFill>
              <a:latin typeface="Candara" charset="0"/>
              <a:ea typeface="Candara" charset="0"/>
              <a:cs typeface="Candara" charset="0"/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6.4: Optical isomerism</a:t>
            </a:r>
          </a:p>
          <a:p>
            <a:endParaRPr lang="en-US" sz="800" dirty="0" smtClean="0">
              <a:solidFill>
                <a:schemeClr val="bg1">
                  <a:lumMod val="50000"/>
                </a:schemeClr>
              </a:solidFill>
              <a:latin typeface="Candara" charset="0"/>
              <a:ea typeface="Candara" charset="0"/>
              <a:cs typeface="Candara" charset="0"/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6.5: Fisher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p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rojections</a:t>
            </a:r>
          </a:p>
          <a:p>
            <a:endParaRPr lang="en-US" sz="800" dirty="0" smtClean="0">
              <a:solidFill>
                <a:schemeClr val="bg1">
                  <a:lumMod val="50000"/>
                </a:schemeClr>
              </a:solidFill>
              <a:latin typeface="Candara" charset="0"/>
              <a:ea typeface="Candara" charset="0"/>
              <a:cs typeface="Candara" charset="0"/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6.6: Molecules with two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s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tereocenters</a:t>
            </a:r>
            <a:endParaRPr lang="en-US" dirty="0" smtClean="0">
              <a:solidFill>
                <a:schemeClr val="bg1">
                  <a:lumMod val="50000"/>
                </a:schemeClr>
              </a:solidFill>
              <a:latin typeface="Candara" charset="0"/>
              <a:ea typeface="Candara" charset="0"/>
              <a:cs typeface="Candara" charset="0"/>
            </a:endParaRPr>
          </a:p>
          <a:p>
            <a:endParaRPr lang="en-US" sz="800" dirty="0" smtClean="0">
              <a:solidFill>
                <a:schemeClr val="bg1">
                  <a:lumMod val="50000"/>
                </a:schemeClr>
              </a:solidFill>
              <a:latin typeface="Candara" charset="0"/>
              <a:ea typeface="Candara" charset="0"/>
              <a:cs typeface="Candara" charset="0"/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6.7:  Resolution of enantiomers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ndara"/>
              <a:cs typeface="Candara"/>
            </a:endParaRPr>
          </a:p>
          <a:p>
            <a:endParaRPr lang="en-US" sz="800" b="1" dirty="0" smtClean="0">
              <a:latin typeface="Candara"/>
              <a:ea typeface="Candara" charset="0"/>
              <a:cs typeface="Candara"/>
            </a:endParaRPr>
          </a:p>
          <a:p>
            <a:r>
              <a:rPr lang="en-US" b="1" dirty="0" smtClean="0">
                <a:latin typeface="Candara"/>
                <a:ea typeface="Candara" charset="0"/>
                <a:cs typeface="Candara"/>
              </a:rPr>
              <a:t>6.8: </a:t>
            </a:r>
            <a:r>
              <a:rPr lang="en-US" b="1" dirty="0" err="1" smtClean="0">
                <a:latin typeface="Candara"/>
                <a:ea typeface="Candara" charset="0"/>
                <a:cs typeface="Candara"/>
              </a:rPr>
              <a:t>Stereocenters</a:t>
            </a:r>
            <a:r>
              <a:rPr lang="en-US" b="1" dirty="0" smtClean="0">
                <a:latin typeface="Candara"/>
                <a:ea typeface="Candara" charset="0"/>
                <a:cs typeface="Candara"/>
              </a:rPr>
              <a:t> other </a:t>
            </a:r>
            <a:r>
              <a:rPr lang="en-US" b="1" dirty="0">
                <a:latin typeface="Candara"/>
                <a:ea typeface="Candara" charset="0"/>
                <a:cs typeface="Candara"/>
              </a:rPr>
              <a:t>t</a:t>
            </a:r>
            <a:r>
              <a:rPr lang="en-US" b="1" dirty="0" smtClean="0">
                <a:latin typeface="Candara"/>
                <a:ea typeface="Candara" charset="0"/>
                <a:cs typeface="Candara"/>
              </a:rPr>
              <a:t>han </a:t>
            </a:r>
            <a:r>
              <a:rPr lang="en-US" b="1" dirty="0">
                <a:latin typeface="Candara"/>
                <a:ea typeface="Candara" charset="0"/>
                <a:cs typeface="Candara"/>
              </a:rPr>
              <a:t>c</a:t>
            </a:r>
            <a:r>
              <a:rPr lang="en-US" b="1" dirty="0" smtClean="0">
                <a:latin typeface="Candara"/>
                <a:ea typeface="Candara" charset="0"/>
                <a:cs typeface="Candara"/>
              </a:rPr>
              <a:t>arbon</a:t>
            </a:r>
          </a:p>
          <a:p>
            <a:endParaRPr lang="en-US" sz="800" b="1" dirty="0" smtClean="0">
              <a:latin typeface="Candara"/>
              <a:ea typeface="Candara" charset="0"/>
              <a:cs typeface="Candara"/>
            </a:endParaRPr>
          </a:p>
        </p:txBody>
      </p:sp>
      <p:sp>
        <p:nvSpPr>
          <p:cNvPr id="25602" name="Text Box 12"/>
          <p:cNvSpPr txBox="1">
            <a:spLocks noChangeArrowheads="1"/>
          </p:cNvSpPr>
          <p:nvPr/>
        </p:nvSpPr>
        <p:spPr bwMode="auto">
          <a:xfrm>
            <a:off x="304800" y="228600"/>
            <a:ext cx="7467600" cy="523220"/>
          </a:xfrm>
          <a:prstGeom prst="rect">
            <a:avLst/>
          </a:prstGeom>
          <a:solidFill>
            <a:schemeClr val="bg1">
              <a:alpha val="74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CHE2060</a:t>
            </a:r>
            <a:r>
              <a:rPr lang="en-US" sz="2800" b="1" dirty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 </a:t>
            </a:r>
            <a:r>
              <a:rPr lang="en-US" sz="2800" b="1" dirty="0" smtClean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Lecture </a:t>
            </a:r>
            <a:r>
              <a:rPr lang="en-US" sz="2800" b="1" dirty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6</a:t>
            </a:r>
            <a:r>
              <a:rPr lang="en-US" sz="2800" b="1" dirty="0" smtClean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: Chirality</a:t>
            </a:r>
            <a:endParaRPr lang="en-US" sz="2800" dirty="0">
              <a:solidFill>
                <a:srgbClr val="000000"/>
              </a:solidFill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28741" y="5593537"/>
            <a:ext cx="26348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latin typeface="Candara"/>
                <a:cs typeface="Candara"/>
              </a:rPr>
              <a:t>Daley &amp; Daley, Chapter 11</a:t>
            </a:r>
          </a:p>
          <a:p>
            <a:pPr algn="ctr"/>
            <a:r>
              <a:rPr lang="en-US" b="1" i="1" dirty="0" smtClean="0">
                <a:latin typeface="Candara"/>
                <a:cs typeface="Candara"/>
              </a:rPr>
              <a:t>Chirality</a:t>
            </a:r>
            <a:endParaRPr lang="en-US" b="1" i="1" dirty="0">
              <a:latin typeface="Candara"/>
              <a:cs typeface="Candara"/>
            </a:endParaRPr>
          </a:p>
        </p:txBody>
      </p:sp>
      <p:pic>
        <p:nvPicPr>
          <p:cNvPr id="8" name="Picture 7" descr="Molecular-electrostatic-potential-map-MEP-for-meropenem.jp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6053837" y="2480563"/>
            <a:ext cx="3352800" cy="2201673"/>
          </a:xfrm>
          <a:prstGeom prst="rect">
            <a:avLst/>
          </a:prstGeom>
          <a:effectLst>
            <a:reflection blurRad="6350" stA="50000" endA="300" endPos="55000" dir="5400000" sy="-100000" algn="bl" rotWithShape="0"/>
          </a:effectLst>
        </p:spPr>
      </p:pic>
      <p:cxnSp>
        <p:nvCxnSpPr>
          <p:cNvPr id="9" name="Straight Connector 8"/>
          <p:cNvCxnSpPr/>
          <p:nvPr/>
        </p:nvCxnSpPr>
        <p:spPr>
          <a:xfrm flipV="1">
            <a:off x="427038" y="1229503"/>
            <a:ext cx="8107362" cy="5240498"/>
          </a:xfrm>
          <a:prstGeom prst="line">
            <a:avLst/>
          </a:prstGeom>
          <a:ln w="38100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6373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32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103428" name="Picture 0" descr="JCE2004p1232fig1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" name="TextBox 40"/>
          <p:cNvSpPr txBox="1"/>
          <p:nvPr/>
        </p:nvSpPr>
        <p:spPr>
          <a:xfrm>
            <a:off x="895920" y="2409848"/>
            <a:ext cx="746759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b="1" i="1" dirty="0" smtClean="0">
                <a:latin typeface="Candara"/>
                <a:cs typeface="Candara"/>
              </a:rPr>
              <a:t>Non-carbon </a:t>
            </a:r>
            <a:r>
              <a:rPr lang="en-US" sz="3600" b="1" i="1" dirty="0" err="1" smtClean="0">
                <a:latin typeface="Candara"/>
                <a:cs typeface="Candara"/>
              </a:rPr>
              <a:t>stereocenters</a:t>
            </a:r>
            <a:endParaRPr lang="en-US" sz="3600" b="1" i="1" dirty="0" smtClean="0">
              <a:latin typeface="Candara"/>
              <a:cs typeface="Candara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27038" y="1229503"/>
            <a:ext cx="8107362" cy="5240498"/>
          </a:xfrm>
          <a:prstGeom prst="line">
            <a:avLst/>
          </a:prstGeom>
          <a:ln w="38100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66545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344358" y="152400"/>
            <a:ext cx="657696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Candara"/>
              </a:rPr>
              <a:t>Non-carbon </a:t>
            </a:r>
            <a:r>
              <a:rPr lang="en-US" sz="2800" b="1" dirty="0" err="1" smtClean="0">
                <a:solidFill>
                  <a:srgbClr val="0000FF"/>
                </a:solidFill>
                <a:latin typeface="Candara"/>
              </a:rPr>
              <a:t>stereocenters</a:t>
            </a:r>
            <a:r>
              <a:rPr lang="en-US" sz="2800" b="1" dirty="0" smtClean="0">
                <a:solidFill>
                  <a:srgbClr val="0000FF"/>
                </a:solidFill>
                <a:latin typeface="Candara"/>
              </a:rPr>
              <a:t> (chiral atoms)</a:t>
            </a:r>
            <a:endParaRPr lang="en-US" sz="2800" b="1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35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36" name="Picture 0" descr="JCE2004p1232fig1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" name="TextBox 53"/>
          <p:cNvSpPr txBox="1"/>
          <p:nvPr/>
        </p:nvSpPr>
        <p:spPr>
          <a:xfrm>
            <a:off x="7208769" y="6403779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D&amp;D, p.563 - </a:t>
            </a:r>
            <a:endParaRPr lang="en-US" dirty="0">
              <a:latin typeface="Candara"/>
              <a:cs typeface="Candara"/>
            </a:endParaRPr>
          </a:p>
        </p:txBody>
      </p:sp>
      <p:sp>
        <p:nvSpPr>
          <p:cNvPr id="6" name="Text Box 22"/>
          <p:cNvSpPr txBox="1">
            <a:spLocks noChangeArrowheads="1"/>
          </p:cNvSpPr>
          <p:nvPr/>
        </p:nvSpPr>
        <p:spPr bwMode="auto">
          <a:xfrm>
            <a:off x="427038" y="1028700"/>
            <a:ext cx="832666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latin typeface="Candara"/>
              </a:rPr>
              <a:t>Like carbon, silicon (Si) forms four </a:t>
            </a:r>
            <a:br>
              <a:rPr lang="en-US" sz="2000" dirty="0" smtClean="0">
                <a:latin typeface="Candara"/>
              </a:rPr>
            </a:br>
            <a:r>
              <a:rPr lang="en-US" sz="2000" dirty="0" smtClean="0">
                <a:latin typeface="Candara"/>
              </a:rPr>
              <a:t>bonds to other atoms.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/>
          <a:srcRect r="60333"/>
          <a:stretch/>
        </p:blipFill>
        <p:spPr>
          <a:xfrm>
            <a:off x="4401525" y="859383"/>
            <a:ext cx="1711407" cy="166488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5"/>
          <a:srcRect r="61190"/>
          <a:stretch/>
        </p:blipFill>
        <p:spPr>
          <a:xfrm>
            <a:off x="598353" y="2882448"/>
            <a:ext cx="1653775" cy="1658120"/>
          </a:xfrm>
          <a:prstGeom prst="rect">
            <a:avLst/>
          </a:prstGeom>
        </p:spPr>
      </p:pic>
      <p:sp>
        <p:nvSpPr>
          <p:cNvPr id="10" name="Text Box 22"/>
          <p:cNvSpPr txBox="1">
            <a:spLocks noChangeArrowheads="1"/>
          </p:cNvSpPr>
          <p:nvPr/>
        </p:nvSpPr>
        <p:spPr bwMode="auto">
          <a:xfrm>
            <a:off x="4401525" y="2955153"/>
            <a:ext cx="3955423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However, these two N enatiomers cannot be separated because they interconvert rapidly.</a:t>
            </a:r>
          </a:p>
          <a:p>
            <a:endParaRPr lang="en-US" sz="1000" dirty="0">
              <a:solidFill>
                <a:srgbClr val="0000FF"/>
              </a:solidFill>
              <a:latin typeface="Candara"/>
            </a:endParaRPr>
          </a:p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Other N enantiomers are separable.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/>
          <a:srcRect l="56835"/>
          <a:stretch/>
        </p:blipFill>
        <p:spPr>
          <a:xfrm>
            <a:off x="6176272" y="944051"/>
            <a:ext cx="1862313" cy="166488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5"/>
          <a:srcRect l="59872"/>
          <a:stretch/>
        </p:blipFill>
        <p:spPr>
          <a:xfrm>
            <a:off x="2252128" y="2903164"/>
            <a:ext cx="1709949" cy="1658120"/>
          </a:xfrm>
          <a:prstGeom prst="rect">
            <a:avLst/>
          </a:prstGeom>
        </p:spPr>
      </p:pic>
      <p:sp>
        <p:nvSpPr>
          <p:cNvPr id="11" name="Text Box 22"/>
          <p:cNvSpPr txBox="1">
            <a:spLocks noChangeArrowheads="1"/>
          </p:cNvSpPr>
          <p:nvPr/>
        </p:nvSpPr>
        <p:spPr bwMode="auto">
          <a:xfrm>
            <a:off x="427038" y="2481374"/>
            <a:ext cx="832666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latin typeface="Candara"/>
              </a:rPr>
              <a:t>Nitrogen (N), phosphorous (P), and sulfur (S) can also form </a:t>
            </a:r>
            <a:r>
              <a:rPr lang="en-US" sz="2000" dirty="0" err="1" smtClean="0">
                <a:latin typeface="Candara"/>
              </a:rPr>
              <a:t>stereocenters</a:t>
            </a:r>
            <a:r>
              <a:rPr lang="en-US" sz="2000" dirty="0" smtClean="0">
                <a:latin typeface="Candara"/>
              </a:rPr>
              <a:t>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49540" y="4578348"/>
            <a:ext cx="2226732" cy="167004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12922" y="4730748"/>
            <a:ext cx="1791693" cy="1299470"/>
          </a:xfrm>
          <a:prstGeom prst="rect">
            <a:avLst/>
          </a:prstGeom>
        </p:spPr>
      </p:pic>
      <p:sp>
        <p:nvSpPr>
          <p:cNvPr id="18" name="Text Box 22"/>
          <p:cNvSpPr txBox="1">
            <a:spLocks noChangeArrowheads="1"/>
          </p:cNvSpPr>
          <p:nvPr/>
        </p:nvSpPr>
        <p:spPr bwMode="auto">
          <a:xfrm>
            <a:off x="767686" y="4934466"/>
            <a:ext cx="260204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CIP system assigns : the </a:t>
            </a:r>
            <a:br>
              <a:rPr lang="en-US" dirty="0" smtClean="0">
                <a:solidFill>
                  <a:srgbClr val="0000FF"/>
                </a:solidFill>
                <a:latin typeface="Candara"/>
              </a:rPr>
            </a:br>
            <a:r>
              <a:rPr lang="en-US" dirty="0" smtClean="0">
                <a:solidFill>
                  <a:srgbClr val="0000FF"/>
                </a:solidFill>
                <a:latin typeface="Candara"/>
              </a:rPr>
              <a:t>lowest priority; </a:t>
            </a:r>
            <a:br>
              <a:rPr lang="en-US" dirty="0" smtClean="0">
                <a:solidFill>
                  <a:srgbClr val="0000FF"/>
                </a:solidFill>
                <a:latin typeface="Candara"/>
              </a:rPr>
            </a:br>
            <a:r>
              <a:rPr lang="en-US" dirty="0" smtClean="0">
                <a:solidFill>
                  <a:srgbClr val="0000FF"/>
                </a:solidFill>
                <a:latin typeface="Candara"/>
              </a:rPr>
              <a:t>lower than H.</a:t>
            </a:r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427038" y="1229503"/>
            <a:ext cx="8107362" cy="5240498"/>
          </a:xfrm>
          <a:prstGeom prst="line">
            <a:avLst/>
          </a:prstGeom>
          <a:ln w="38100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17994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8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344358" y="152400"/>
            <a:ext cx="456857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Candara"/>
              </a:rPr>
              <a:t>Non-C </a:t>
            </a:r>
            <a:r>
              <a:rPr lang="en-US" sz="2800" b="1" dirty="0" err="1" smtClean="0">
                <a:solidFill>
                  <a:srgbClr val="0000FF"/>
                </a:solidFill>
                <a:latin typeface="Candara"/>
              </a:rPr>
              <a:t>stereocenter</a:t>
            </a:r>
            <a:r>
              <a:rPr lang="en-US" sz="2800" b="1" dirty="0" smtClean="0">
                <a:solidFill>
                  <a:srgbClr val="0000FF"/>
                </a:solidFill>
                <a:latin typeface="Candara"/>
              </a:rPr>
              <a:t> </a:t>
            </a:r>
            <a:r>
              <a:rPr lang="en-US" sz="2800" b="1" dirty="0">
                <a:solidFill>
                  <a:srgbClr val="0000FF"/>
                </a:solidFill>
                <a:latin typeface="Candara"/>
              </a:rPr>
              <a:t>e</a:t>
            </a:r>
            <a:r>
              <a:rPr lang="en-US" sz="2800" b="1" dirty="0" smtClean="0">
                <a:solidFill>
                  <a:srgbClr val="0000FF"/>
                </a:solidFill>
                <a:latin typeface="Candara"/>
              </a:rPr>
              <a:t>xample</a:t>
            </a:r>
            <a:endParaRPr lang="en-US" sz="2800" b="1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35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36" name="Picture 0" descr="JCE2004p1232fig1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" name="TextBox 53"/>
          <p:cNvSpPr txBox="1"/>
          <p:nvPr/>
        </p:nvSpPr>
        <p:spPr>
          <a:xfrm>
            <a:off x="7208769" y="6403779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D&amp;D, p.565 - </a:t>
            </a:r>
            <a:endParaRPr lang="en-US" dirty="0">
              <a:latin typeface="Candara"/>
              <a:cs typeface="Candara"/>
            </a:endParaRPr>
          </a:p>
        </p:txBody>
      </p:sp>
      <p:sp>
        <p:nvSpPr>
          <p:cNvPr id="6" name="Text Box 22"/>
          <p:cNvSpPr txBox="1">
            <a:spLocks noChangeArrowheads="1"/>
          </p:cNvSpPr>
          <p:nvPr/>
        </p:nvSpPr>
        <p:spPr bwMode="auto">
          <a:xfrm>
            <a:off x="427038" y="1028700"/>
            <a:ext cx="832666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latin typeface="Candara"/>
              </a:rPr>
              <a:t>What type of isomers are these:</a:t>
            </a:r>
          </a:p>
        </p:txBody>
      </p:sp>
      <p:sp>
        <p:nvSpPr>
          <p:cNvPr id="10" name="Text Box 22"/>
          <p:cNvSpPr txBox="1">
            <a:spLocks noChangeArrowheads="1"/>
          </p:cNvSpPr>
          <p:nvPr/>
        </p:nvSpPr>
        <p:spPr bwMode="auto">
          <a:xfrm>
            <a:off x="2725125" y="4072753"/>
            <a:ext cx="395542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dirty="0" err="1" smtClean="0">
                <a:solidFill>
                  <a:srgbClr val="0000FF"/>
                </a:solidFill>
                <a:latin typeface="Candara"/>
              </a:rPr>
              <a:t>Diastereomers</a:t>
            </a:r>
            <a:r>
              <a:rPr lang="en-US" sz="2000" dirty="0" smtClean="0">
                <a:solidFill>
                  <a:srgbClr val="0000FF"/>
                </a:solidFill>
                <a:latin typeface="Candara"/>
              </a:rPr>
              <a:t>, ???</a:t>
            </a:r>
            <a:br>
              <a:rPr lang="en-US" sz="2000" dirty="0" smtClean="0">
                <a:solidFill>
                  <a:srgbClr val="0000FF"/>
                </a:solidFill>
                <a:latin typeface="Candara"/>
              </a:rPr>
            </a:br>
            <a:r>
              <a:rPr lang="en-US" sz="2000" dirty="0" smtClean="0">
                <a:solidFill>
                  <a:srgbClr val="0000FF"/>
                </a:solidFill>
                <a:latin typeface="Candara"/>
              </a:rPr>
              <a:t/>
            </a:r>
            <a:br>
              <a:rPr lang="en-US" sz="2000" dirty="0" smtClean="0">
                <a:solidFill>
                  <a:srgbClr val="0000FF"/>
                </a:solidFill>
                <a:latin typeface="Candara"/>
              </a:rPr>
            </a:br>
            <a:r>
              <a:rPr lang="en-US" sz="2000" i="1" dirty="0" smtClean="0">
                <a:solidFill>
                  <a:srgbClr val="0000FF"/>
                </a:solidFill>
                <a:latin typeface="Candara"/>
              </a:rPr>
              <a:t>NEED TO MODEL IT………</a:t>
            </a:r>
            <a:endParaRPr lang="en-US" sz="2000" dirty="0" smtClean="0">
              <a:solidFill>
                <a:srgbClr val="0000FF"/>
              </a:solidFill>
              <a:latin typeface="Candara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56265" y="1868744"/>
            <a:ext cx="6107113" cy="1230055"/>
          </a:xfrm>
          <a:prstGeom prst="rect">
            <a:avLst/>
          </a:prstGeom>
        </p:spPr>
      </p:pic>
      <p:sp>
        <p:nvSpPr>
          <p:cNvPr id="4" name="Circular Arrow 3"/>
          <p:cNvSpPr/>
          <p:nvPr/>
        </p:nvSpPr>
        <p:spPr>
          <a:xfrm flipH="1">
            <a:off x="4902548" y="1312579"/>
            <a:ext cx="1658471" cy="1526241"/>
          </a:xfrm>
          <a:prstGeom prst="circularArrow">
            <a:avLst/>
          </a:prstGeom>
          <a:noFill/>
          <a:ln w="1905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 Box 22"/>
          <p:cNvSpPr txBox="1">
            <a:spLocks noChangeArrowheads="1"/>
          </p:cNvSpPr>
          <p:nvPr/>
        </p:nvSpPr>
        <p:spPr bwMode="auto">
          <a:xfrm>
            <a:off x="6209408" y="1294439"/>
            <a:ext cx="15749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Candara"/>
              </a:rPr>
              <a:t>Rotate 180°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427038" y="1229503"/>
            <a:ext cx="8107362" cy="5240498"/>
          </a:xfrm>
          <a:prstGeom prst="line">
            <a:avLst/>
          </a:prstGeom>
          <a:ln w="38100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81624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4" grpId="0" animBg="1"/>
      <p:bldP spid="11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32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Skia" pitchFamily="-111" charset="0"/>
            </a:endParaRPr>
          </a:p>
        </p:txBody>
      </p:sp>
      <p:pic>
        <p:nvPicPr>
          <p:cNvPr id="25604" name="Picture 0" descr="JCE2004p1232fig1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6"/>
          <p:cNvSpPr txBox="1">
            <a:spLocks noChangeArrowheads="1"/>
          </p:cNvSpPr>
          <p:nvPr/>
        </p:nvSpPr>
        <p:spPr bwMode="auto">
          <a:xfrm>
            <a:off x="503422" y="1663620"/>
            <a:ext cx="5021088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b="1" dirty="0" smtClean="0">
                <a:latin typeface="Candara" charset="0"/>
                <a:ea typeface="Candara" charset="0"/>
                <a:cs typeface="Candara" charset="0"/>
              </a:rPr>
              <a:t>6.1:  Symmetry &amp; asymmetry</a:t>
            </a:r>
          </a:p>
          <a:p>
            <a:r>
              <a:rPr lang="en-US" sz="800" b="1" dirty="0" smtClean="0">
                <a:latin typeface="Candara" charset="0"/>
                <a:ea typeface="Candara" charset="0"/>
                <a:cs typeface="Candara" charset="0"/>
              </a:rPr>
              <a:t> </a:t>
            </a:r>
          </a:p>
          <a:p>
            <a:r>
              <a:rPr lang="en-US" b="1" dirty="0" smtClean="0">
                <a:latin typeface="Candara" charset="0"/>
                <a:ea typeface="Candara" charset="0"/>
                <a:cs typeface="Candara" charset="0"/>
              </a:rPr>
              <a:t>6.2: Nomenclature of </a:t>
            </a:r>
            <a:r>
              <a:rPr lang="en-US" b="1" dirty="0" err="1">
                <a:latin typeface="Candara" charset="0"/>
                <a:ea typeface="Candara" charset="0"/>
                <a:cs typeface="Candara" charset="0"/>
              </a:rPr>
              <a:t>s</a:t>
            </a:r>
            <a:r>
              <a:rPr lang="en-US" b="1" dirty="0" err="1" smtClean="0">
                <a:latin typeface="Candara" charset="0"/>
                <a:ea typeface="Candara" charset="0"/>
                <a:cs typeface="Candara" charset="0"/>
              </a:rPr>
              <a:t>tereocenters</a:t>
            </a:r>
            <a:endParaRPr lang="en-US" b="1" dirty="0" smtClean="0">
              <a:latin typeface="Candara" charset="0"/>
              <a:ea typeface="Candara" charset="0"/>
              <a:cs typeface="Candara" charset="0"/>
            </a:endParaRPr>
          </a:p>
          <a:p>
            <a:endParaRPr lang="en-US" sz="800" b="1" dirty="0" smtClean="0">
              <a:latin typeface="Candara" charset="0"/>
              <a:ea typeface="Candara" charset="0"/>
              <a:cs typeface="Candara" charset="0"/>
            </a:endParaRPr>
          </a:p>
          <a:p>
            <a:r>
              <a:rPr lang="en-US" b="1" dirty="0" smtClean="0">
                <a:latin typeface="Candara" charset="0"/>
                <a:ea typeface="Candara" charset="0"/>
                <a:cs typeface="Candara" charset="0"/>
              </a:rPr>
              <a:t>6.3: Properties of asymmetric molecules</a:t>
            </a:r>
          </a:p>
          <a:p>
            <a:endParaRPr lang="en-US" sz="800" b="1" dirty="0" smtClean="0">
              <a:latin typeface="Candara" charset="0"/>
              <a:ea typeface="Candara" charset="0"/>
              <a:cs typeface="Candara" charset="0"/>
            </a:endParaRPr>
          </a:p>
          <a:p>
            <a:r>
              <a:rPr lang="en-US" b="1" dirty="0" smtClean="0">
                <a:latin typeface="Candara" charset="0"/>
                <a:ea typeface="Candara" charset="0"/>
                <a:cs typeface="Candara" charset="0"/>
              </a:rPr>
              <a:t>6.4: Optical isomerism</a:t>
            </a:r>
          </a:p>
          <a:p>
            <a:endParaRPr lang="en-US" sz="800" b="1" dirty="0" smtClean="0">
              <a:latin typeface="Candara" charset="0"/>
              <a:ea typeface="Candara" charset="0"/>
              <a:cs typeface="Candara" charset="0"/>
            </a:endParaRPr>
          </a:p>
          <a:p>
            <a:r>
              <a:rPr lang="en-US" b="1" dirty="0" smtClean="0">
                <a:latin typeface="Candara" charset="0"/>
                <a:ea typeface="Candara" charset="0"/>
                <a:cs typeface="Candara" charset="0"/>
              </a:rPr>
              <a:t>6.5: Fisher </a:t>
            </a:r>
            <a:r>
              <a:rPr lang="en-US" b="1" dirty="0">
                <a:latin typeface="Candara" charset="0"/>
                <a:ea typeface="Candara" charset="0"/>
                <a:cs typeface="Candara" charset="0"/>
              </a:rPr>
              <a:t>p</a:t>
            </a:r>
            <a:r>
              <a:rPr lang="en-US" b="1" dirty="0" smtClean="0">
                <a:latin typeface="Candara" charset="0"/>
                <a:ea typeface="Candara" charset="0"/>
                <a:cs typeface="Candara" charset="0"/>
              </a:rPr>
              <a:t>rojections</a:t>
            </a:r>
          </a:p>
          <a:p>
            <a:endParaRPr lang="en-US" sz="800" b="1" dirty="0" smtClean="0">
              <a:latin typeface="Candara" charset="0"/>
              <a:ea typeface="Candara" charset="0"/>
              <a:cs typeface="Candara" charset="0"/>
            </a:endParaRPr>
          </a:p>
          <a:p>
            <a:r>
              <a:rPr lang="en-US" b="1" dirty="0" smtClean="0">
                <a:latin typeface="Candara" charset="0"/>
                <a:ea typeface="Candara" charset="0"/>
                <a:cs typeface="Candara" charset="0"/>
              </a:rPr>
              <a:t>6.6: Molecules with two </a:t>
            </a:r>
            <a:r>
              <a:rPr lang="en-US" b="1" dirty="0" err="1">
                <a:latin typeface="Candara" charset="0"/>
                <a:ea typeface="Candara" charset="0"/>
                <a:cs typeface="Candara" charset="0"/>
              </a:rPr>
              <a:t>s</a:t>
            </a:r>
            <a:r>
              <a:rPr lang="en-US" b="1" dirty="0" err="1" smtClean="0">
                <a:latin typeface="Candara" charset="0"/>
                <a:ea typeface="Candara" charset="0"/>
                <a:cs typeface="Candara" charset="0"/>
              </a:rPr>
              <a:t>tereocenters</a:t>
            </a:r>
            <a:endParaRPr lang="en-US" b="1" dirty="0" smtClean="0">
              <a:latin typeface="Candara" charset="0"/>
              <a:ea typeface="Candara" charset="0"/>
              <a:cs typeface="Candara" charset="0"/>
            </a:endParaRPr>
          </a:p>
          <a:p>
            <a:endParaRPr lang="en-US" sz="800" b="1" dirty="0" smtClean="0">
              <a:latin typeface="Candara" charset="0"/>
              <a:ea typeface="Candara" charset="0"/>
              <a:cs typeface="Candara" charset="0"/>
            </a:endParaRPr>
          </a:p>
          <a:p>
            <a:r>
              <a:rPr lang="en-US" b="1" dirty="0" smtClean="0">
                <a:latin typeface="Candara" charset="0"/>
                <a:ea typeface="Candara" charset="0"/>
                <a:cs typeface="Candara" charset="0"/>
              </a:rPr>
              <a:t>6.7:  Resolution of enantiomers</a:t>
            </a:r>
            <a:endParaRPr lang="en-US" b="1" dirty="0">
              <a:latin typeface="Candara"/>
              <a:cs typeface="Candara"/>
            </a:endParaRPr>
          </a:p>
          <a:p>
            <a:endParaRPr lang="en-US" sz="800" b="1" dirty="0" smtClean="0">
              <a:latin typeface="Candara"/>
              <a:ea typeface="Candara" charset="0"/>
              <a:cs typeface="Candara"/>
            </a:endParaRPr>
          </a:p>
          <a:p>
            <a:r>
              <a:rPr lang="en-US" b="1" dirty="0" smtClean="0">
                <a:latin typeface="Candara"/>
                <a:ea typeface="Candara" charset="0"/>
                <a:cs typeface="Candara"/>
              </a:rPr>
              <a:t>6.8: </a:t>
            </a:r>
            <a:r>
              <a:rPr lang="en-US" b="1" dirty="0" err="1" smtClean="0">
                <a:latin typeface="Candara"/>
                <a:ea typeface="Candara" charset="0"/>
                <a:cs typeface="Candara"/>
              </a:rPr>
              <a:t>Stereocenters</a:t>
            </a:r>
            <a:r>
              <a:rPr lang="en-US" b="1" dirty="0" smtClean="0">
                <a:latin typeface="Candara"/>
                <a:ea typeface="Candara" charset="0"/>
                <a:cs typeface="Candara"/>
              </a:rPr>
              <a:t> other </a:t>
            </a:r>
            <a:r>
              <a:rPr lang="en-US" b="1" dirty="0">
                <a:latin typeface="Candara"/>
                <a:ea typeface="Candara" charset="0"/>
                <a:cs typeface="Candara"/>
              </a:rPr>
              <a:t>t</a:t>
            </a:r>
            <a:r>
              <a:rPr lang="en-US" b="1" dirty="0" smtClean="0">
                <a:latin typeface="Candara"/>
                <a:ea typeface="Candara" charset="0"/>
                <a:cs typeface="Candara"/>
              </a:rPr>
              <a:t>han </a:t>
            </a:r>
            <a:r>
              <a:rPr lang="en-US" b="1" dirty="0">
                <a:latin typeface="Candara"/>
                <a:ea typeface="Candara" charset="0"/>
                <a:cs typeface="Candara"/>
              </a:rPr>
              <a:t>c</a:t>
            </a:r>
            <a:r>
              <a:rPr lang="en-US" b="1" dirty="0" smtClean="0">
                <a:latin typeface="Candara"/>
                <a:ea typeface="Candara" charset="0"/>
                <a:cs typeface="Candara"/>
              </a:rPr>
              <a:t>arbon</a:t>
            </a:r>
          </a:p>
          <a:p>
            <a:endParaRPr lang="en-US" sz="800" b="1" dirty="0" smtClean="0">
              <a:latin typeface="Candara"/>
              <a:ea typeface="Candara" charset="0"/>
              <a:cs typeface="Candara"/>
            </a:endParaRPr>
          </a:p>
        </p:txBody>
      </p:sp>
      <p:sp>
        <p:nvSpPr>
          <p:cNvPr id="25602" name="Text Box 12"/>
          <p:cNvSpPr txBox="1">
            <a:spLocks noChangeArrowheads="1"/>
          </p:cNvSpPr>
          <p:nvPr/>
        </p:nvSpPr>
        <p:spPr bwMode="auto">
          <a:xfrm>
            <a:off x="304800" y="228600"/>
            <a:ext cx="7467600" cy="523220"/>
          </a:xfrm>
          <a:prstGeom prst="rect">
            <a:avLst/>
          </a:prstGeom>
          <a:solidFill>
            <a:schemeClr val="bg1">
              <a:alpha val="74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CHE2060</a:t>
            </a:r>
            <a:r>
              <a:rPr lang="en-US" sz="2800" b="1" dirty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 </a:t>
            </a:r>
            <a:r>
              <a:rPr lang="en-US" sz="2800" b="1" dirty="0" smtClean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Lecture </a:t>
            </a:r>
            <a:r>
              <a:rPr lang="en-US" sz="2800" b="1" dirty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6</a:t>
            </a:r>
            <a:r>
              <a:rPr lang="en-US" sz="2800" b="1" dirty="0" smtClean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: Chirality</a:t>
            </a:r>
            <a:endParaRPr lang="en-US" sz="2800" dirty="0">
              <a:solidFill>
                <a:srgbClr val="000000"/>
              </a:solidFill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28741" y="5593537"/>
            <a:ext cx="26348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latin typeface="Candara"/>
                <a:cs typeface="Candara"/>
              </a:rPr>
              <a:t>Daley &amp; Daley, Chapter 11</a:t>
            </a:r>
          </a:p>
          <a:p>
            <a:pPr algn="ctr"/>
            <a:r>
              <a:rPr lang="en-US" b="1" i="1" dirty="0" smtClean="0">
                <a:latin typeface="Candara"/>
                <a:cs typeface="Candara"/>
              </a:rPr>
              <a:t>Chirality</a:t>
            </a:r>
            <a:endParaRPr lang="en-US" b="1" i="1" dirty="0">
              <a:latin typeface="Candara"/>
              <a:cs typeface="Candara"/>
            </a:endParaRPr>
          </a:p>
        </p:txBody>
      </p:sp>
      <p:pic>
        <p:nvPicPr>
          <p:cNvPr id="8" name="Picture 7" descr="Molecular-electrostatic-potential-map-MEP-for-meropenem.jp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6053837" y="2480563"/>
            <a:ext cx="3352800" cy="2201673"/>
          </a:xfrm>
          <a:prstGeom prst="rect">
            <a:avLst/>
          </a:prstGeom>
          <a:effectLst>
            <a:reflection blurRad="6350" stA="50000" endA="300" endPos="5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296373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344358" y="152400"/>
            <a:ext cx="443778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Candara"/>
              </a:rPr>
              <a:t>Key ideas about chirality (1)</a:t>
            </a:r>
            <a:endParaRPr lang="en-US" sz="2800" b="1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35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36" name="Picture 0" descr="JCE2004p1232fig1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" name="TextBox 53"/>
          <p:cNvSpPr txBox="1"/>
          <p:nvPr/>
        </p:nvSpPr>
        <p:spPr>
          <a:xfrm>
            <a:off x="7208769" y="6403779"/>
            <a:ext cx="1415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D&amp;D, p.566 - </a:t>
            </a:r>
            <a:endParaRPr lang="en-US" dirty="0">
              <a:latin typeface="Candara"/>
              <a:cs typeface="Candara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59306" y="994834"/>
            <a:ext cx="8562575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dirty="0" smtClean="0">
                <a:latin typeface="Candara"/>
                <a:cs typeface="Candara"/>
              </a:rPr>
              <a:t>All </a:t>
            </a:r>
            <a:r>
              <a:rPr lang="en-US" sz="2000" dirty="0">
                <a:latin typeface="Candara"/>
                <a:cs typeface="Candara"/>
              </a:rPr>
              <a:t>three-dimensional objects are either </a:t>
            </a:r>
            <a:r>
              <a:rPr lang="en-US" sz="2000" b="1" dirty="0">
                <a:latin typeface="Candara"/>
                <a:cs typeface="Candara"/>
              </a:rPr>
              <a:t>symmetric or asymmetric</a:t>
            </a:r>
            <a:r>
              <a:rPr lang="en-US" sz="2000" dirty="0">
                <a:latin typeface="Candara"/>
                <a:cs typeface="Candara"/>
              </a:rPr>
              <a:t>. You can </a:t>
            </a:r>
            <a:r>
              <a:rPr lang="en-US" sz="2000" b="1" dirty="0">
                <a:latin typeface="Candara"/>
                <a:cs typeface="Candara"/>
              </a:rPr>
              <a:t>superimpose</a:t>
            </a:r>
            <a:r>
              <a:rPr lang="en-US" sz="2000" dirty="0">
                <a:latin typeface="Candara"/>
                <a:cs typeface="Candara"/>
              </a:rPr>
              <a:t> a symmetric object onto its mirror image, but you cannot superimpose an asymmetric object onto its mirror image. </a:t>
            </a:r>
            <a:endParaRPr lang="en-US" sz="2000" dirty="0" smtClean="0">
              <a:latin typeface="Candara"/>
              <a:cs typeface="Candara"/>
            </a:endParaRPr>
          </a:p>
          <a:p>
            <a:pPr marL="285750" indent="-285750">
              <a:buFont typeface="Arial"/>
              <a:buChar char="•"/>
            </a:pPr>
            <a:endParaRPr lang="en-US" sz="1000" dirty="0" smtClean="0">
              <a:latin typeface="Candara"/>
              <a:cs typeface="Candara"/>
            </a:endParaRPr>
          </a:p>
          <a:p>
            <a:pPr marL="285750" indent="-285750">
              <a:buFont typeface="Arial"/>
              <a:buChar char="•"/>
            </a:pPr>
            <a:r>
              <a:rPr lang="en-US" sz="2000" b="1" dirty="0" smtClean="0">
                <a:latin typeface="Candara"/>
                <a:cs typeface="Candara"/>
              </a:rPr>
              <a:t>Stereoisomers</a:t>
            </a:r>
            <a:r>
              <a:rPr lang="en-US" sz="2000" dirty="0" smtClean="0">
                <a:latin typeface="Candara"/>
                <a:cs typeface="Candara"/>
              </a:rPr>
              <a:t> </a:t>
            </a:r>
            <a:r>
              <a:rPr lang="en-US" sz="2000" dirty="0">
                <a:latin typeface="Candara"/>
                <a:cs typeface="Candara"/>
              </a:rPr>
              <a:t>are molecules that have the same sequence of bonds, but have a different arrangement of the atoms in space. </a:t>
            </a:r>
            <a:endParaRPr lang="en-US" sz="2000" dirty="0" smtClean="0">
              <a:latin typeface="Candara"/>
              <a:cs typeface="Candara"/>
            </a:endParaRPr>
          </a:p>
          <a:p>
            <a:pPr marL="285750" indent="-285750">
              <a:buFont typeface="Arial"/>
              <a:buChar char="•"/>
            </a:pPr>
            <a:endParaRPr lang="en-US" sz="1000" dirty="0" smtClean="0">
              <a:latin typeface="Candara"/>
              <a:cs typeface="Candara"/>
            </a:endParaRPr>
          </a:p>
          <a:p>
            <a:pPr marL="285750" indent="-285750">
              <a:buFont typeface="Arial"/>
              <a:buChar char="•"/>
            </a:pPr>
            <a:r>
              <a:rPr lang="en-US" sz="2000" dirty="0" smtClean="0">
                <a:latin typeface="Candara"/>
                <a:cs typeface="Candara"/>
              </a:rPr>
              <a:t> </a:t>
            </a:r>
            <a:r>
              <a:rPr lang="en-US" sz="2000" dirty="0">
                <a:latin typeface="Candara"/>
                <a:cs typeface="Candara"/>
              </a:rPr>
              <a:t>There are two types of stereoisomers. </a:t>
            </a:r>
          </a:p>
          <a:p>
            <a:pPr lvl="1"/>
            <a:r>
              <a:rPr lang="en-US" sz="2000" dirty="0">
                <a:latin typeface="Candara"/>
                <a:cs typeface="Candara"/>
              </a:rPr>
              <a:t>1. </a:t>
            </a:r>
            <a:r>
              <a:rPr lang="en-US" sz="2000" b="1" dirty="0">
                <a:latin typeface="Candara"/>
                <a:cs typeface="Candara"/>
              </a:rPr>
              <a:t>Enantiomers</a:t>
            </a:r>
            <a:r>
              <a:rPr lang="en-US" sz="2000" dirty="0">
                <a:latin typeface="Candara"/>
                <a:cs typeface="Candara"/>
              </a:rPr>
              <a:t>: Compounds that have a mirror image relationship. </a:t>
            </a:r>
          </a:p>
          <a:p>
            <a:pPr lvl="1"/>
            <a:r>
              <a:rPr lang="en-US" sz="2000" dirty="0">
                <a:latin typeface="Candara"/>
                <a:cs typeface="Candara"/>
              </a:rPr>
              <a:t>2. </a:t>
            </a:r>
            <a:r>
              <a:rPr lang="en-US" sz="2000" b="1" dirty="0" err="1">
                <a:latin typeface="Candara"/>
                <a:cs typeface="Candara"/>
              </a:rPr>
              <a:t>Diastereomers</a:t>
            </a:r>
            <a:r>
              <a:rPr lang="en-US" sz="2000" dirty="0">
                <a:latin typeface="Candara"/>
                <a:cs typeface="Candara"/>
              </a:rPr>
              <a:t>: Stereoisomers that are not enantiomers. </a:t>
            </a:r>
          </a:p>
          <a:p>
            <a:endParaRPr lang="en-US" sz="1000" dirty="0">
              <a:latin typeface="Candara"/>
              <a:cs typeface="Candara"/>
            </a:endParaRPr>
          </a:p>
          <a:p>
            <a:pPr marL="285750" indent="-285750">
              <a:buFont typeface="Arial"/>
              <a:buChar char="•"/>
            </a:pPr>
            <a:r>
              <a:rPr lang="en-US" sz="2000" dirty="0" smtClean="0">
                <a:latin typeface="Candara"/>
                <a:cs typeface="Candara"/>
              </a:rPr>
              <a:t>A </a:t>
            </a:r>
            <a:r>
              <a:rPr lang="en-US" sz="2000" dirty="0">
                <a:latin typeface="Candara"/>
                <a:cs typeface="Candara"/>
              </a:rPr>
              <a:t>carbon atom bonded to four different groups is </a:t>
            </a:r>
            <a:r>
              <a:rPr lang="en-US" sz="2000" b="1" dirty="0" err="1">
                <a:latin typeface="Candara"/>
                <a:cs typeface="Candara"/>
              </a:rPr>
              <a:t>stereogenic</a:t>
            </a:r>
            <a:r>
              <a:rPr lang="en-US" sz="2000" b="1" dirty="0">
                <a:latin typeface="Candara"/>
                <a:cs typeface="Candara"/>
              </a:rPr>
              <a:t> center</a:t>
            </a:r>
            <a:r>
              <a:rPr lang="en-US" sz="2000" dirty="0">
                <a:latin typeface="Candara"/>
                <a:cs typeface="Candara"/>
              </a:rPr>
              <a:t>. A molecule with a single </a:t>
            </a:r>
            <a:r>
              <a:rPr lang="en-US" sz="2000" dirty="0" err="1">
                <a:latin typeface="Candara"/>
                <a:cs typeface="Candara"/>
              </a:rPr>
              <a:t>stereogenic</a:t>
            </a:r>
            <a:r>
              <a:rPr lang="en-US" sz="2000" dirty="0">
                <a:latin typeface="Candara"/>
                <a:cs typeface="Candara"/>
              </a:rPr>
              <a:t> center is asymmetric. Molecules with more than one </a:t>
            </a:r>
            <a:r>
              <a:rPr lang="en-US" sz="2000" dirty="0" err="1">
                <a:latin typeface="Candara"/>
                <a:cs typeface="Candara"/>
              </a:rPr>
              <a:t>stereocenter</a:t>
            </a:r>
            <a:r>
              <a:rPr lang="en-US" sz="2000" dirty="0">
                <a:latin typeface="Candara"/>
                <a:cs typeface="Candara"/>
              </a:rPr>
              <a:t> may be chiral molecules or they may be </a:t>
            </a:r>
            <a:r>
              <a:rPr lang="en-US" sz="2000" dirty="0" err="1">
                <a:latin typeface="Candara"/>
                <a:cs typeface="Candara"/>
              </a:rPr>
              <a:t>meso</a:t>
            </a:r>
            <a:r>
              <a:rPr lang="en-US" sz="2000" dirty="0">
                <a:latin typeface="Candara"/>
                <a:cs typeface="Candara"/>
              </a:rPr>
              <a:t> molecules. </a:t>
            </a:r>
            <a:endParaRPr lang="en-US" sz="2000" dirty="0" smtClean="0">
              <a:latin typeface="Candara"/>
              <a:cs typeface="Candara"/>
            </a:endParaRPr>
          </a:p>
          <a:p>
            <a:pPr marL="285750" indent="-285750">
              <a:buFont typeface="Arial"/>
              <a:buChar char="•"/>
            </a:pPr>
            <a:endParaRPr lang="en-US" sz="1000" dirty="0">
              <a:latin typeface="Candara"/>
              <a:cs typeface="Candara"/>
            </a:endParaRPr>
          </a:p>
          <a:p>
            <a:pPr marL="285750" indent="-285750">
              <a:buFont typeface="Arial"/>
              <a:buChar char="•"/>
            </a:pPr>
            <a:r>
              <a:rPr lang="en-US" sz="2000" b="1" dirty="0" err="1" smtClean="0">
                <a:latin typeface="Candara"/>
                <a:cs typeface="Candara"/>
              </a:rPr>
              <a:t>Meso</a:t>
            </a:r>
            <a:r>
              <a:rPr lang="en-US" sz="2000" dirty="0" smtClean="0">
                <a:latin typeface="Candara"/>
                <a:cs typeface="Candara"/>
              </a:rPr>
              <a:t> </a:t>
            </a:r>
            <a:r>
              <a:rPr lang="en-US" sz="2000" dirty="0">
                <a:latin typeface="Candara"/>
                <a:cs typeface="Candara"/>
              </a:rPr>
              <a:t>molecules are symmetrical molecules with even numbers of </a:t>
            </a:r>
            <a:r>
              <a:rPr lang="en-US" sz="2000" dirty="0" err="1">
                <a:latin typeface="Candara"/>
                <a:cs typeface="Candara"/>
              </a:rPr>
              <a:t>stereogenic</a:t>
            </a:r>
            <a:r>
              <a:rPr lang="en-US" sz="2000" dirty="0">
                <a:latin typeface="Candara"/>
                <a:cs typeface="Candara"/>
              </a:rPr>
              <a:t> center. </a:t>
            </a:r>
            <a:r>
              <a:rPr lang="en-US" sz="2000" dirty="0" err="1">
                <a:latin typeface="Candara"/>
                <a:cs typeface="Candara"/>
              </a:rPr>
              <a:t>Meso</a:t>
            </a:r>
            <a:r>
              <a:rPr lang="en-US" sz="2000" dirty="0">
                <a:latin typeface="Candara"/>
                <a:cs typeface="Candara"/>
              </a:rPr>
              <a:t> isomers occur with molecules that have an internal plane of symmetry. </a:t>
            </a:r>
            <a:r>
              <a:rPr lang="en-US" sz="2000" dirty="0" smtClean="0">
                <a:latin typeface="Candara"/>
                <a:cs typeface="Candara"/>
              </a:rPr>
              <a:t> </a:t>
            </a:r>
            <a:endParaRPr lang="en-US" sz="2000" dirty="0"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14075736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344358" y="152400"/>
            <a:ext cx="720166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Candara"/>
              </a:rPr>
              <a:t>Chirality: property of asymmetrical </a:t>
            </a:r>
            <a:r>
              <a:rPr lang="en-US" sz="2800" b="1" dirty="0">
                <a:solidFill>
                  <a:srgbClr val="0000FF"/>
                </a:solidFill>
                <a:latin typeface="Candara"/>
              </a:rPr>
              <a:t>m</a:t>
            </a:r>
            <a:r>
              <a:rPr lang="en-US" sz="2800" b="1" dirty="0" smtClean="0">
                <a:solidFill>
                  <a:srgbClr val="0000FF"/>
                </a:solidFill>
                <a:latin typeface="Candara"/>
              </a:rPr>
              <a:t>olecules</a:t>
            </a:r>
            <a:endParaRPr lang="en-US" sz="2800" b="1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35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36" name="Picture 0" descr="JCE2004p1232fig1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" name="TextBox 53"/>
          <p:cNvSpPr txBox="1"/>
          <p:nvPr/>
        </p:nvSpPr>
        <p:spPr>
          <a:xfrm>
            <a:off x="7456577" y="6403779"/>
            <a:ext cx="1272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D&amp;D, p.535 </a:t>
            </a:r>
            <a:endParaRPr lang="en-US" dirty="0">
              <a:latin typeface="Candara"/>
              <a:cs typeface="Candara"/>
            </a:endParaRPr>
          </a:p>
        </p:txBody>
      </p:sp>
      <p:sp>
        <p:nvSpPr>
          <p:cNvPr id="6" name="Text Box 22"/>
          <p:cNvSpPr txBox="1">
            <a:spLocks noChangeArrowheads="1"/>
          </p:cNvSpPr>
          <p:nvPr/>
        </p:nvSpPr>
        <p:spPr bwMode="auto">
          <a:xfrm>
            <a:off x="427038" y="1028700"/>
            <a:ext cx="7520007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 dirty="0" smtClean="0">
                <a:latin typeface="Candara"/>
              </a:rPr>
              <a:t>Chiral: </a:t>
            </a:r>
            <a:r>
              <a:rPr lang="en-US" sz="2000" dirty="0" smtClean="0">
                <a:latin typeface="Candara"/>
              </a:rPr>
              <a:t>means hand or “handedness”, or asymmetrical</a:t>
            </a:r>
          </a:p>
          <a:p>
            <a:endParaRPr lang="en-US" sz="1000" b="1" dirty="0" smtClean="0">
              <a:latin typeface="Candara"/>
            </a:endParaRPr>
          </a:p>
          <a:p>
            <a:pPr marL="342900" indent="-342900">
              <a:buFont typeface="Arial"/>
              <a:buChar char="•"/>
            </a:pPr>
            <a:r>
              <a:rPr lang="en-US" sz="2000" dirty="0" smtClean="0">
                <a:latin typeface="Candara"/>
              </a:rPr>
              <a:t>Chiral objects cannot be superimposed upon their mirror images.</a:t>
            </a:r>
          </a:p>
        </p:txBody>
      </p:sp>
      <p:sp>
        <p:nvSpPr>
          <p:cNvPr id="10" name="Text Box 22"/>
          <p:cNvSpPr txBox="1">
            <a:spLocks noChangeArrowheads="1"/>
          </p:cNvSpPr>
          <p:nvPr/>
        </p:nvSpPr>
        <p:spPr bwMode="auto">
          <a:xfrm>
            <a:off x="579438" y="2506028"/>
            <a:ext cx="1595309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u="sng" dirty="0" smtClean="0">
                <a:solidFill>
                  <a:srgbClr val="0000FF"/>
                </a:solidFill>
                <a:latin typeface="Candara"/>
              </a:rPr>
              <a:t>Chiral</a:t>
            </a:r>
            <a:r>
              <a:rPr lang="en-US" sz="2000" dirty="0" smtClean="0">
                <a:solidFill>
                  <a:srgbClr val="0000FF"/>
                </a:solidFill>
                <a:latin typeface="Candara"/>
              </a:rPr>
              <a:t>: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>
                <a:solidFill>
                  <a:srgbClr val="0000FF"/>
                </a:solidFill>
                <a:latin typeface="Candara"/>
              </a:rPr>
              <a:t>Golf clubs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>
                <a:solidFill>
                  <a:srgbClr val="0000FF"/>
                </a:solidFill>
                <a:latin typeface="Candara"/>
              </a:rPr>
              <a:t>CFLs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>
                <a:solidFill>
                  <a:srgbClr val="0000FF"/>
                </a:solidFill>
                <a:latin typeface="Candara"/>
              </a:rPr>
              <a:t>Shoes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>
                <a:solidFill>
                  <a:srgbClr val="0000FF"/>
                </a:solidFill>
                <a:latin typeface="Candara"/>
              </a:rPr>
              <a:t>Books</a:t>
            </a:r>
          </a:p>
        </p:txBody>
      </p:sp>
      <p:sp>
        <p:nvSpPr>
          <p:cNvPr id="8" name="Text Box 22"/>
          <p:cNvSpPr txBox="1">
            <a:spLocks noChangeArrowheads="1"/>
          </p:cNvSpPr>
          <p:nvPr/>
        </p:nvSpPr>
        <p:spPr bwMode="auto">
          <a:xfrm>
            <a:off x="427038" y="2008264"/>
            <a:ext cx="499292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 i="1" dirty="0" smtClean="0">
                <a:latin typeface="Candara"/>
              </a:rPr>
              <a:t>Give some other chiral and achiral examples?</a:t>
            </a: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427038" y="1229503"/>
            <a:ext cx="8107362" cy="5240498"/>
          </a:xfrm>
          <a:prstGeom prst="line">
            <a:avLst/>
          </a:prstGeom>
          <a:ln w="38100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5409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344358" y="152400"/>
            <a:ext cx="451861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Candara"/>
              </a:rPr>
              <a:t>Key ideas about  chirality (2)</a:t>
            </a:r>
            <a:endParaRPr lang="en-US" sz="2800" b="1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35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36" name="Picture 0" descr="JCE2004p1232fig1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" name="TextBox 53"/>
          <p:cNvSpPr txBox="1"/>
          <p:nvPr/>
        </p:nvSpPr>
        <p:spPr>
          <a:xfrm>
            <a:off x="7208769" y="6403779"/>
            <a:ext cx="1415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D&amp;D, p.566 - </a:t>
            </a:r>
            <a:endParaRPr lang="en-US" dirty="0">
              <a:latin typeface="Candara"/>
              <a:cs typeface="Candara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75792" y="1011850"/>
            <a:ext cx="8562575" cy="4841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000" dirty="0" smtClean="0">
                <a:latin typeface="Candara"/>
                <a:cs typeface="Candara"/>
              </a:rPr>
              <a:t>The </a:t>
            </a:r>
            <a:r>
              <a:rPr lang="en-US" sz="2000" dirty="0">
                <a:latin typeface="Candara"/>
                <a:cs typeface="Candara"/>
              </a:rPr>
              <a:t>pure components of an </a:t>
            </a:r>
            <a:r>
              <a:rPr lang="en-US" sz="2000" dirty="0" err="1">
                <a:latin typeface="Candara"/>
                <a:cs typeface="Candara"/>
              </a:rPr>
              <a:t>enantiomeric</a:t>
            </a:r>
            <a:r>
              <a:rPr lang="en-US" sz="2000" dirty="0">
                <a:latin typeface="Candara"/>
                <a:cs typeface="Candara"/>
              </a:rPr>
              <a:t> pair have the same melting points, boiling points, and other physical properties, but </a:t>
            </a:r>
            <a:r>
              <a:rPr lang="en-US" sz="2000" b="1" dirty="0">
                <a:latin typeface="Candara"/>
                <a:cs typeface="Candara"/>
              </a:rPr>
              <a:t>they rotate the plane of polarized light</a:t>
            </a:r>
            <a:r>
              <a:rPr lang="en-US" sz="2000" dirty="0">
                <a:latin typeface="Candara"/>
                <a:cs typeface="Candara"/>
              </a:rPr>
              <a:t> in equal but opposite directions. </a:t>
            </a:r>
            <a:endParaRPr lang="en-US" sz="2000" dirty="0" smtClean="0">
              <a:latin typeface="Candara"/>
              <a:cs typeface="Candara"/>
            </a:endParaRPr>
          </a:p>
          <a:p>
            <a:pPr marL="342900" indent="-342900">
              <a:buFont typeface="Arial"/>
              <a:buChar char="•"/>
            </a:pPr>
            <a:endParaRPr lang="en-US" sz="1000" dirty="0">
              <a:latin typeface="Candara"/>
              <a:cs typeface="Candara"/>
            </a:endParaRPr>
          </a:p>
          <a:p>
            <a:pPr marL="342900" indent="-342900">
              <a:buFont typeface="Arial"/>
              <a:buChar char="•"/>
            </a:pPr>
            <a:r>
              <a:rPr lang="en-US" sz="2000" b="1" dirty="0" err="1" smtClean="0">
                <a:latin typeface="Candara"/>
                <a:cs typeface="Candara"/>
              </a:rPr>
              <a:t>Diastereomers</a:t>
            </a:r>
            <a:r>
              <a:rPr lang="en-US" sz="2000" dirty="0">
                <a:latin typeface="Candara"/>
                <a:cs typeface="Candara"/>
              </a:rPr>
              <a:t>, in general, differ in their physical properties. That is, they have different melting points, boiling points, etc. </a:t>
            </a:r>
            <a:endParaRPr lang="en-US" sz="2000" dirty="0" smtClean="0">
              <a:latin typeface="Candara"/>
              <a:cs typeface="Candara"/>
            </a:endParaRPr>
          </a:p>
          <a:p>
            <a:pPr marL="342900" indent="-342900">
              <a:buFont typeface="Arial"/>
              <a:buChar char="•"/>
            </a:pPr>
            <a:endParaRPr lang="en-US" sz="1000" dirty="0">
              <a:latin typeface="Candara"/>
              <a:cs typeface="Candara"/>
            </a:endParaRPr>
          </a:p>
          <a:p>
            <a:pPr marL="342900" indent="-342900">
              <a:buFont typeface="Arial"/>
              <a:buChar char="•"/>
            </a:pPr>
            <a:r>
              <a:rPr lang="en-US" sz="2000" dirty="0" smtClean="0">
                <a:latin typeface="Candara"/>
                <a:cs typeface="Candara"/>
              </a:rPr>
              <a:t>A </a:t>
            </a:r>
            <a:r>
              <a:rPr lang="en-US" sz="2000" b="1" dirty="0">
                <a:latin typeface="Candara"/>
                <a:cs typeface="Candara"/>
              </a:rPr>
              <a:t>chemical</a:t>
            </a:r>
            <a:r>
              <a:rPr lang="en-US" sz="2000" dirty="0">
                <a:latin typeface="Candara"/>
                <a:cs typeface="Candara"/>
              </a:rPr>
              <a:t> reaction capable of producing an asymmetric product from a symmetric substrate </a:t>
            </a:r>
            <a:r>
              <a:rPr lang="en-US" sz="2000" b="1" dirty="0">
                <a:latin typeface="Candara"/>
                <a:cs typeface="Candara"/>
              </a:rPr>
              <a:t>produces both enantiomers </a:t>
            </a:r>
            <a:r>
              <a:rPr lang="en-US" sz="2000" dirty="0">
                <a:latin typeface="Candara"/>
                <a:cs typeface="Candara"/>
              </a:rPr>
              <a:t>equally with symmetric reagents. Asymmetric reagents usually prefer one enantiomer rather than the other. </a:t>
            </a:r>
            <a:endParaRPr lang="en-US" sz="2000" dirty="0" smtClean="0">
              <a:latin typeface="Candara"/>
              <a:cs typeface="Candara"/>
            </a:endParaRPr>
          </a:p>
          <a:p>
            <a:pPr marL="342900" indent="-342900">
              <a:buFont typeface="Arial"/>
              <a:buChar char="•"/>
            </a:pPr>
            <a:endParaRPr lang="en-US" sz="1000" dirty="0">
              <a:latin typeface="Candara"/>
              <a:cs typeface="Candara"/>
            </a:endParaRPr>
          </a:p>
          <a:p>
            <a:pPr marL="342900" indent="-342900">
              <a:buFont typeface="Arial"/>
              <a:buChar char="•"/>
            </a:pPr>
            <a:r>
              <a:rPr lang="en-US" sz="2000" b="1" dirty="0" smtClean="0">
                <a:latin typeface="Candara"/>
                <a:cs typeface="Candara"/>
              </a:rPr>
              <a:t>Atoms </a:t>
            </a:r>
            <a:r>
              <a:rPr lang="en-US" sz="2000" b="1" dirty="0">
                <a:latin typeface="Candara"/>
                <a:cs typeface="Candara"/>
              </a:rPr>
              <a:t>other than carbon </a:t>
            </a:r>
            <a:r>
              <a:rPr lang="en-US" sz="2000" dirty="0">
                <a:latin typeface="Candara"/>
                <a:cs typeface="Candara"/>
              </a:rPr>
              <a:t>(e.g. nitrogen, phosphorus, and sulfur) can also be </a:t>
            </a:r>
            <a:r>
              <a:rPr lang="en-US" sz="2000" dirty="0" err="1">
                <a:latin typeface="Candara"/>
                <a:cs typeface="Candara"/>
              </a:rPr>
              <a:t>stereocenters</a:t>
            </a:r>
            <a:r>
              <a:rPr lang="en-US" sz="2000" dirty="0">
                <a:latin typeface="Candara"/>
                <a:cs typeface="Candara"/>
              </a:rPr>
              <a:t>. The four different groups can include a non-bonding pair of electrons as one of the groups. </a:t>
            </a:r>
          </a:p>
        </p:txBody>
      </p:sp>
    </p:spTree>
    <p:extLst>
      <p:ext uri="{BB962C8B-B14F-4D97-AF65-F5344CB8AC3E}">
        <p14:creationId xmlns:p14="http://schemas.microsoft.com/office/powerpoint/2010/main" val="20249385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344358" y="152400"/>
            <a:ext cx="32239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Candara"/>
              </a:rPr>
              <a:t>Planes of symmetry</a:t>
            </a:r>
            <a:endParaRPr lang="en-US" sz="2800" b="1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35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36" name="Picture 0" descr="JCE2004p1232fig1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" name="TextBox 53"/>
          <p:cNvSpPr txBox="1"/>
          <p:nvPr/>
        </p:nvSpPr>
        <p:spPr>
          <a:xfrm>
            <a:off x="7456577" y="6403779"/>
            <a:ext cx="1286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D&amp;D, p.536 </a:t>
            </a:r>
            <a:endParaRPr lang="en-US" dirty="0">
              <a:latin typeface="Candara"/>
              <a:cs typeface="Candara"/>
            </a:endParaRPr>
          </a:p>
        </p:txBody>
      </p:sp>
      <p:sp>
        <p:nvSpPr>
          <p:cNvPr id="6" name="Text Box 22"/>
          <p:cNvSpPr txBox="1">
            <a:spLocks noChangeArrowheads="1"/>
          </p:cNvSpPr>
          <p:nvPr/>
        </p:nvSpPr>
        <p:spPr bwMode="auto">
          <a:xfrm>
            <a:off x="427038" y="1028700"/>
            <a:ext cx="7719813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latin typeface="Candara"/>
              </a:rPr>
              <a:t>If molecules have an </a:t>
            </a:r>
            <a:r>
              <a:rPr lang="en-US" sz="2000" b="1" dirty="0" smtClean="0">
                <a:latin typeface="Candara"/>
              </a:rPr>
              <a:t>internal plane of symmetry </a:t>
            </a:r>
            <a:r>
              <a:rPr lang="en-US" sz="2000" i="1" dirty="0" smtClean="0">
                <a:latin typeface="Candara"/>
              </a:rPr>
              <a:t>then they are achiral.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>
                <a:latin typeface="Candara"/>
              </a:rPr>
              <a:t>Bisects the molecule into mirror-image halves.</a:t>
            </a:r>
          </a:p>
          <a:p>
            <a:endParaRPr lang="en-US" sz="1000" i="1" dirty="0">
              <a:latin typeface="Candara"/>
            </a:endParaRPr>
          </a:p>
          <a:p>
            <a:r>
              <a:rPr lang="en-US" sz="2000" b="1" dirty="0" smtClean="0">
                <a:latin typeface="Candara"/>
              </a:rPr>
              <a:t>Chiral</a:t>
            </a:r>
            <a:r>
              <a:rPr lang="en-US" sz="2000" dirty="0" smtClean="0">
                <a:latin typeface="Candara"/>
              </a:rPr>
              <a:t> molecules </a:t>
            </a:r>
            <a:r>
              <a:rPr lang="en-US" sz="2000" b="1" i="1" u="sng" dirty="0" smtClean="0">
                <a:latin typeface="Candara"/>
              </a:rPr>
              <a:t>do not </a:t>
            </a:r>
            <a:r>
              <a:rPr lang="en-US" sz="2000" dirty="0" smtClean="0">
                <a:latin typeface="Candara"/>
              </a:rPr>
              <a:t>have internal planes of symmetry.</a:t>
            </a:r>
          </a:p>
        </p:txBody>
      </p:sp>
      <p:sp>
        <p:nvSpPr>
          <p:cNvPr id="10" name="Text Box 22"/>
          <p:cNvSpPr txBox="1">
            <a:spLocks noChangeArrowheads="1"/>
          </p:cNvSpPr>
          <p:nvPr/>
        </p:nvSpPr>
        <p:spPr bwMode="auto">
          <a:xfrm>
            <a:off x="4554844" y="2267275"/>
            <a:ext cx="4025593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Candara"/>
              </a:rPr>
              <a:t>Acetylene has an infinite number of planes of symmetry. 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>
                <a:solidFill>
                  <a:srgbClr val="0000FF"/>
                </a:solidFill>
                <a:latin typeface="Candara"/>
              </a:rPr>
              <a:t>Three are shown here. 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>
                <a:solidFill>
                  <a:srgbClr val="0000FF"/>
                </a:solidFill>
                <a:latin typeface="Candara"/>
              </a:rPr>
              <a:t>Can you identify a fourth?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8741" y="2160961"/>
            <a:ext cx="2651260" cy="1851674"/>
          </a:xfrm>
          <a:prstGeom prst="rect">
            <a:avLst/>
          </a:prstGeom>
        </p:spPr>
      </p:pic>
      <p:sp>
        <p:nvSpPr>
          <p:cNvPr id="9" name="Text Box 22"/>
          <p:cNvSpPr txBox="1">
            <a:spLocks noChangeArrowheads="1"/>
          </p:cNvSpPr>
          <p:nvPr/>
        </p:nvSpPr>
        <p:spPr bwMode="auto">
          <a:xfrm>
            <a:off x="539675" y="3947136"/>
            <a:ext cx="819254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latin typeface="Candara"/>
              </a:rPr>
              <a:t>Any molecule containing a C = C or C = O bond has at least one plane of </a:t>
            </a:r>
            <a:br>
              <a:rPr lang="en-US" sz="2000" dirty="0" smtClean="0">
                <a:latin typeface="Candara"/>
              </a:rPr>
            </a:br>
            <a:r>
              <a:rPr lang="en-US" sz="2000" dirty="0" smtClean="0">
                <a:latin typeface="Candara"/>
              </a:rPr>
              <a:t>symmetry. However, the rest of the molecule could negate that symmetry.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23449" y="4649862"/>
            <a:ext cx="5407572" cy="2133600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 flipV="1">
            <a:off x="427038" y="1229503"/>
            <a:ext cx="8107362" cy="5240498"/>
          </a:xfrm>
          <a:prstGeom prst="line">
            <a:avLst/>
          </a:prstGeom>
          <a:ln w="38100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1953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344358" y="152400"/>
            <a:ext cx="326243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Candara"/>
              </a:rPr>
              <a:t>Center of symmetry</a:t>
            </a:r>
            <a:endParaRPr lang="en-US" sz="2800" b="1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35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36" name="Picture 0" descr="JCE2004p1232fig1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" name="TextBox 53"/>
          <p:cNvSpPr txBox="1"/>
          <p:nvPr/>
        </p:nvSpPr>
        <p:spPr>
          <a:xfrm>
            <a:off x="7456577" y="6403779"/>
            <a:ext cx="1286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D&amp;D, p.536 </a:t>
            </a:r>
            <a:endParaRPr lang="en-US" dirty="0">
              <a:latin typeface="Candara"/>
              <a:cs typeface="Candara"/>
            </a:endParaRPr>
          </a:p>
        </p:txBody>
      </p:sp>
      <p:sp>
        <p:nvSpPr>
          <p:cNvPr id="6" name="Text Box 22"/>
          <p:cNvSpPr txBox="1">
            <a:spLocks noChangeArrowheads="1"/>
          </p:cNvSpPr>
          <p:nvPr/>
        </p:nvSpPr>
        <p:spPr bwMode="auto">
          <a:xfrm>
            <a:off x="427038" y="1028700"/>
            <a:ext cx="776023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latin typeface="Candara"/>
              </a:rPr>
              <a:t>Molecules without planes of symmetry may still be symmetrical</a:t>
            </a:r>
            <a:r>
              <a:rPr lang="en-US" sz="2000" dirty="0">
                <a:latin typeface="Candara"/>
              </a:rPr>
              <a:t> </a:t>
            </a:r>
            <a:r>
              <a:rPr lang="en-US" sz="2000" dirty="0" smtClean="0">
                <a:latin typeface="Candara"/>
              </a:rPr>
              <a:t>if they</a:t>
            </a:r>
            <a:br>
              <a:rPr lang="en-US" sz="2000" dirty="0" smtClean="0">
                <a:latin typeface="Candara"/>
              </a:rPr>
            </a:br>
            <a:r>
              <a:rPr lang="en-US" sz="2000" dirty="0" smtClean="0">
                <a:latin typeface="Candara"/>
              </a:rPr>
              <a:t>have </a:t>
            </a:r>
            <a:r>
              <a:rPr lang="en-US" sz="2000" b="1" dirty="0" smtClean="0">
                <a:latin typeface="Candara"/>
              </a:rPr>
              <a:t>points</a:t>
            </a:r>
            <a:r>
              <a:rPr lang="en-US" sz="2000" dirty="0" smtClean="0">
                <a:latin typeface="Candara"/>
              </a:rPr>
              <a:t> or </a:t>
            </a:r>
            <a:r>
              <a:rPr lang="en-US" sz="2000" b="1" dirty="0" smtClean="0">
                <a:latin typeface="Candara"/>
              </a:rPr>
              <a:t>centers</a:t>
            </a:r>
            <a:r>
              <a:rPr lang="en-US" sz="2000" dirty="0" smtClean="0">
                <a:latin typeface="Candara"/>
              </a:rPr>
              <a:t> of symmetry</a:t>
            </a:r>
            <a:r>
              <a:rPr lang="en-US" sz="2000" i="1" dirty="0" smtClean="0">
                <a:latin typeface="Candara"/>
              </a:rPr>
              <a:t>.</a:t>
            </a:r>
          </a:p>
        </p:txBody>
      </p:sp>
      <p:sp>
        <p:nvSpPr>
          <p:cNvPr id="10" name="Text Box 22"/>
          <p:cNvSpPr txBox="1">
            <a:spLocks noChangeArrowheads="1"/>
          </p:cNvSpPr>
          <p:nvPr/>
        </p:nvSpPr>
        <p:spPr bwMode="auto">
          <a:xfrm>
            <a:off x="4274345" y="3061700"/>
            <a:ext cx="4025593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Candara"/>
              </a:rPr>
              <a:t>This example, </a:t>
            </a:r>
            <a:r>
              <a:rPr lang="en-US" sz="2000" i="1" dirty="0" smtClean="0">
                <a:solidFill>
                  <a:srgbClr val="0000FF"/>
                </a:solidFill>
                <a:latin typeface="Candara"/>
              </a:rPr>
              <a:t>trans</a:t>
            </a:r>
            <a:r>
              <a:rPr lang="en-US" sz="2000" dirty="0" smtClean="0">
                <a:solidFill>
                  <a:srgbClr val="0000FF"/>
                </a:solidFill>
                <a:latin typeface="Candara"/>
              </a:rPr>
              <a:t>-1,3-dibromo-</a:t>
            </a:r>
            <a:r>
              <a:rPr lang="en-US" sz="2000" i="1" dirty="0" smtClean="0">
                <a:solidFill>
                  <a:srgbClr val="0000FF"/>
                </a:solidFill>
                <a:latin typeface="Candara"/>
              </a:rPr>
              <a:t>trans-</a:t>
            </a:r>
            <a:r>
              <a:rPr lang="en-US" sz="2000" dirty="0" smtClean="0">
                <a:solidFill>
                  <a:srgbClr val="0000FF"/>
                </a:solidFill>
                <a:latin typeface="Candara"/>
              </a:rPr>
              <a:t>2,4-dimethylcyclobutane has a point of symmetry. Lines through this center can connect the two </a:t>
            </a:r>
            <a:r>
              <a:rPr lang="en-US" sz="2000" dirty="0" err="1" smtClean="0">
                <a:solidFill>
                  <a:srgbClr val="0000FF"/>
                </a:solidFill>
                <a:latin typeface="Candara"/>
              </a:rPr>
              <a:t>hydrogens</a:t>
            </a:r>
            <a:r>
              <a:rPr lang="en-US" sz="2000" dirty="0" smtClean="0">
                <a:solidFill>
                  <a:srgbClr val="0000FF"/>
                </a:solidFill>
                <a:latin typeface="Candara"/>
              </a:rPr>
              <a:t>, two bromines or two methyl groups.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3750" y="3039207"/>
            <a:ext cx="3241258" cy="2040792"/>
          </a:xfrm>
          <a:prstGeom prst="rect">
            <a:avLst/>
          </a:prstGeom>
        </p:spPr>
      </p:pic>
      <p:sp>
        <p:nvSpPr>
          <p:cNvPr id="9" name="Text Box 22"/>
          <p:cNvSpPr txBox="1">
            <a:spLocks noChangeArrowheads="1"/>
          </p:cNvSpPr>
          <p:nvPr/>
        </p:nvSpPr>
        <p:spPr bwMode="auto">
          <a:xfrm>
            <a:off x="445301" y="1752274"/>
            <a:ext cx="8089099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latin typeface="Candara"/>
              </a:rPr>
              <a:t>To look for a point of symmetry, draw a line from a substituent through</a:t>
            </a:r>
            <a:br>
              <a:rPr lang="en-US" sz="2000" dirty="0" smtClean="0">
                <a:latin typeface="Candara"/>
              </a:rPr>
            </a:br>
            <a:r>
              <a:rPr lang="en-US" sz="2000" dirty="0" smtClean="0">
                <a:latin typeface="Candara"/>
              </a:rPr>
              <a:t>the center of the molecule and across to the other side. If the line “finds”</a:t>
            </a:r>
            <a:br>
              <a:rPr lang="en-US" sz="2000" dirty="0" smtClean="0">
                <a:latin typeface="Candara"/>
              </a:rPr>
            </a:br>
            <a:r>
              <a:rPr lang="en-US" sz="2000" dirty="0" smtClean="0">
                <a:latin typeface="Candara"/>
              </a:rPr>
              <a:t>an identical substituent or group then you’ve found a point of symmetry.</a:t>
            </a: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427038" y="1229503"/>
            <a:ext cx="8107362" cy="5240498"/>
          </a:xfrm>
          <a:prstGeom prst="line">
            <a:avLst/>
          </a:prstGeom>
          <a:ln w="38100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0095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344358" y="152400"/>
            <a:ext cx="16621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Candara"/>
              </a:rPr>
              <a:t>Examples</a:t>
            </a:r>
            <a:endParaRPr lang="en-US" sz="2800" b="1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35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36" name="Picture 0" descr="JCE2004p1232fig1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" name="TextBox 53"/>
          <p:cNvSpPr txBox="1"/>
          <p:nvPr/>
        </p:nvSpPr>
        <p:spPr>
          <a:xfrm>
            <a:off x="7456577" y="6403779"/>
            <a:ext cx="12679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D&amp;D, p.537 </a:t>
            </a:r>
            <a:endParaRPr lang="en-US" dirty="0">
              <a:latin typeface="Candara"/>
              <a:cs typeface="Candara"/>
            </a:endParaRPr>
          </a:p>
        </p:txBody>
      </p:sp>
      <p:sp>
        <p:nvSpPr>
          <p:cNvPr id="6" name="Text Box 22"/>
          <p:cNvSpPr txBox="1">
            <a:spLocks noChangeArrowheads="1"/>
          </p:cNvSpPr>
          <p:nvPr/>
        </p:nvSpPr>
        <p:spPr bwMode="auto">
          <a:xfrm>
            <a:off x="427038" y="1028700"/>
            <a:ext cx="5632089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latin typeface="Candara"/>
              </a:rPr>
              <a:t>Are these molecules symmetrical or asymmetrical?</a:t>
            </a:r>
          </a:p>
          <a:p>
            <a:endParaRPr lang="en-US" sz="2000" dirty="0">
              <a:latin typeface="Candara"/>
            </a:endParaRPr>
          </a:p>
          <a:p>
            <a:pPr marL="457200" indent="-457200">
              <a:buAutoNum type="arabicParenR"/>
            </a:pPr>
            <a:r>
              <a:rPr lang="en-US" sz="2000" i="1" dirty="0" smtClean="0">
                <a:latin typeface="Candara"/>
              </a:rPr>
              <a:t>cis</a:t>
            </a:r>
            <a:r>
              <a:rPr lang="en-US" sz="2000" dirty="0" smtClean="0">
                <a:latin typeface="Candara"/>
              </a:rPr>
              <a:t>-1,2-dimethylcyclopropane</a:t>
            </a:r>
          </a:p>
          <a:p>
            <a:pPr marL="457200" indent="-457200">
              <a:buAutoNum type="arabicParenR"/>
            </a:pPr>
            <a:endParaRPr lang="en-US" sz="2000" dirty="0">
              <a:latin typeface="Candara"/>
            </a:endParaRPr>
          </a:p>
          <a:p>
            <a:pPr marL="457200" indent="-457200">
              <a:buAutoNum type="arabicParenR"/>
            </a:pPr>
            <a:r>
              <a:rPr lang="en-US" sz="2000" dirty="0" smtClean="0">
                <a:latin typeface="Candara"/>
              </a:rPr>
              <a:t>1-methylcyclohexanol</a:t>
            </a:r>
          </a:p>
        </p:txBody>
      </p:sp>
      <p:sp>
        <p:nvSpPr>
          <p:cNvPr id="10" name="Text Box 22"/>
          <p:cNvSpPr txBox="1">
            <a:spLocks noChangeArrowheads="1"/>
          </p:cNvSpPr>
          <p:nvPr/>
        </p:nvSpPr>
        <p:spPr bwMode="auto">
          <a:xfrm>
            <a:off x="1540651" y="2659916"/>
            <a:ext cx="593806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Candara"/>
              </a:rPr>
              <a:t>At least 1 plane of symmetry through the ring at C1</a:t>
            </a:r>
            <a:r>
              <a:rPr lang="en-US" sz="2000" dirty="0">
                <a:solidFill>
                  <a:srgbClr val="0000FF"/>
                </a:solidFill>
                <a:latin typeface="Candara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andara"/>
              </a:rPr>
              <a:t>&amp; C4, and through both functional groups: OH</a:t>
            </a:r>
            <a:r>
              <a:rPr lang="en-US" sz="2000" dirty="0">
                <a:solidFill>
                  <a:srgbClr val="0000FF"/>
                </a:solidFill>
                <a:latin typeface="Candara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andara"/>
              </a:rPr>
              <a:t>and CH3</a:t>
            </a:r>
          </a:p>
        </p:txBody>
      </p:sp>
      <p:sp>
        <p:nvSpPr>
          <p:cNvPr id="8" name="Text Box 22"/>
          <p:cNvSpPr txBox="1">
            <a:spLocks noChangeArrowheads="1"/>
          </p:cNvSpPr>
          <p:nvPr/>
        </p:nvSpPr>
        <p:spPr bwMode="auto">
          <a:xfrm>
            <a:off x="4173285" y="1648965"/>
            <a:ext cx="402559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Candara"/>
              </a:rPr>
              <a:t>Plane of symmetry passing between C1 &amp; C2 and through C3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12960" y="4064002"/>
            <a:ext cx="5362636" cy="1963270"/>
          </a:xfrm>
          <a:prstGeom prst="rect">
            <a:avLst/>
          </a:prstGeom>
          <a:ln w="38100" cmpd="sng">
            <a:solidFill>
              <a:srgbClr val="0000FF"/>
            </a:solidFill>
            <a:prstDash val="sysDash"/>
          </a:ln>
        </p:spPr>
      </p:pic>
      <p:cxnSp>
        <p:nvCxnSpPr>
          <p:cNvPr id="11" name="Straight Connector 10"/>
          <p:cNvCxnSpPr/>
          <p:nvPr/>
        </p:nvCxnSpPr>
        <p:spPr>
          <a:xfrm flipV="1">
            <a:off x="427038" y="1229503"/>
            <a:ext cx="8107362" cy="5240498"/>
          </a:xfrm>
          <a:prstGeom prst="line">
            <a:avLst/>
          </a:prstGeom>
          <a:ln w="38100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9575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344358" y="152400"/>
            <a:ext cx="675615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Candara"/>
              </a:rPr>
              <a:t>Asymmetric molecules are optical isomers.</a:t>
            </a:r>
            <a:endParaRPr lang="en-US" sz="2800" b="1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35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36" name="Picture 0" descr="JCE2004p1232fig1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" name="TextBox 53"/>
          <p:cNvSpPr txBox="1"/>
          <p:nvPr/>
        </p:nvSpPr>
        <p:spPr>
          <a:xfrm>
            <a:off x="7456577" y="6403779"/>
            <a:ext cx="1553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D&amp;D, p.537 - 8 </a:t>
            </a:r>
            <a:endParaRPr lang="en-US" dirty="0">
              <a:latin typeface="Candara"/>
              <a:cs typeface="Candara"/>
            </a:endParaRPr>
          </a:p>
        </p:txBody>
      </p:sp>
      <p:sp>
        <p:nvSpPr>
          <p:cNvPr id="6" name="Text Box 22"/>
          <p:cNvSpPr txBox="1">
            <a:spLocks noChangeArrowheads="1"/>
          </p:cNvSpPr>
          <p:nvPr/>
        </p:nvSpPr>
        <p:spPr bwMode="auto">
          <a:xfrm>
            <a:off x="427038" y="1028700"/>
            <a:ext cx="804263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latin typeface="Candara"/>
              </a:rPr>
              <a:t>All asymmetric molecules are </a:t>
            </a:r>
            <a:r>
              <a:rPr lang="en-US" sz="2000" b="1" dirty="0" smtClean="0">
                <a:latin typeface="Candara"/>
              </a:rPr>
              <a:t>chiral. </a:t>
            </a:r>
            <a:r>
              <a:rPr lang="en-US" sz="2000" dirty="0" smtClean="0">
                <a:latin typeface="Candara"/>
              </a:rPr>
              <a:t> The two forms (non-</a:t>
            </a:r>
            <a:r>
              <a:rPr lang="en-US" sz="2000" dirty="0" err="1" smtClean="0">
                <a:latin typeface="Candara"/>
              </a:rPr>
              <a:t>superimposible</a:t>
            </a:r>
            <a:r>
              <a:rPr lang="en-US" sz="2000" dirty="0" smtClean="0">
                <a:latin typeface="Candara"/>
              </a:rPr>
              <a:t/>
            </a:r>
            <a:br>
              <a:rPr lang="en-US" sz="2000" dirty="0" smtClean="0">
                <a:latin typeface="Candara"/>
              </a:rPr>
            </a:br>
            <a:r>
              <a:rPr lang="en-US" sz="2000" dirty="0" smtClean="0">
                <a:latin typeface="Candara"/>
              </a:rPr>
              <a:t>mirror images) come in “right-handed” and “left-handed” pairs.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806824" y="3409890"/>
            <a:ext cx="597647" cy="373530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 flipV="1">
            <a:off x="1404471" y="3409890"/>
            <a:ext cx="597647" cy="373530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1972236" y="3409890"/>
            <a:ext cx="597647" cy="373530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 flipV="1">
            <a:off x="2569883" y="3409890"/>
            <a:ext cx="597647" cy="373530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 flipV="1">
            <a:off x="1374589" y="3469655"/>
            <a:ext cx="597647" cy="373530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2002118" y="3469655"/>
            <a:ext cx="597647" cy="373530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765176" y="3529419"/>
            <a:ext cx="464632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Candara"/>
                <a:cs typeface="Candara"/>
              </a:rPr>
              <a:t>This molecule has no chiral carbons, so it does not have an enantiomer.</a:t>
            </a:r>
          </a:p>
          <a:p>
            <a:endParaRPr lang="en-US" sz="2000" dirty="0">
              <a:solidFill>
                <a:srgbClr val="0000FF"/>
              </a:solidFill>
              <a:latin typeface="Candara"/>
              <a:cs typeface="Candara"/>
            </a:endParaRPr>
          </a:p>
          <a:p>
            <a:r>
              <a:rPr lang="en-US" sz="2000" i="1" dirty="0" smtClean="0">
                <a:solidFill>
                  <a:srgbClr val="0000FF"/>
                </a:solidFill>
                <a:latin typeface="Candara"/>
                <a:cs typeface="Candara"/>
              </a:rPr>
              <a:t>How could you change the molecule so</a:t>
            </a:r>
            <a:br>
              <a:rPr lang="en-US" sz="2000" i="1" dirty="0" smtClean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sz="2000" i="1" dirty="0" smtClean="0">
                <a:solidFill>
                  <a:srgbClr val="0000FF"/>
                </a:solidFill>
                <a:latin typeface="Candara"/>
                <a:cs typeface="Candara"/>
              </a:rPr>
              <a:t>that it is chiral and has an enantiomer?</a:t>
            </a:r>
            <a:endParaRPr lang="en-US" sz="2000" i="1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15" name="Text Box 22"/>
          <p:cNvSpPr txBox="1">
            <a:spLocks noChangeArrowheads="1"/>
          </p:cNvSpPr>
          <p:nvPr/>
        </p:nvSpPr>
        <p:spPr bwMode="auto">
          <a:xfrm>
            <a:off x="456921" y="2436158"/>
            <a:ext cx="616086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latin typeface="Candara"/>
              </a:rPr>
              <a:t>Draw (or build) the two enantiomers of 2,3-pentadiene.</a:t>
            </a:r>
          </a:p>
        </p:txBody>
      </p:sp>
      <p:sp>
        <p:nvSpPr>
          <p:cNvPr id="16" name="Text Box 22"/>
          <p:cNvSpPr txBox="1">
            <a:spLocks noChangeArrowheads="1"/>
          </p:cNvSpPr>
          <p:nvPr/>
        </p:nvSpPr>
        <p:spPr bwMode="auto">
          <a:xfrm>
            <a:off x="427038" y="1796783"/>
            <a:ext cx="771856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 dirty="0" smtClean="0">
                <a:latin typeface="Candara"/>
              </a:rPr>
              <a:t>Enantiomers</a:t>
            </a:r>
            <a:r>
              <a:rPr lang="en-US" sz="2000" dirty="0" smtClean="0">
                <a:latin typeface="Candara"/>
              </a:rPr>
              <a:t>: </a:t>
            </a:r>
            <a:r>
              <a:rPr lang="en-US" sz="2000" i="1" dirty="0" smtClean="0">
                <a:latin typeface="Candara"/>
              </a:rPr>
              <a:t>the handed pairs in which an asymmetric molecule exists.</a:t>
            </a:r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427038" y="1229503"/>
            <a:ext cx="8107362" cy="5240498"/>
          </a:xfrm>
          <a:prstGeom prst="line">
            <a:avLst/>
          </a:prstGeom>
          <a:ln w="38100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4301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5" grpId="0"/>
      <p:bldP spid="1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20069</TotalTime>
  <Words>3012</Words>
  <Application>Microsoft Macintosh PowerPoint</Application>
  <PresentationFormat>On-screen Show (4:3)</PresentationFormat>
  <Paragraphs>619</Paragraphs>
  <Slides>50</Slides>
  <Notes>50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Vermont Tech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Richmond-Hall</dc:creator>
  <cp:lastModifiedBy>Joan Richmond-Hall</cp:lastModifiedBy>
  <cp:revision>149</cp:revision>
  <dcterms:created xsi:type="dcterms:W3CDTF">2012-04-16T00:59:47Z</dcterms:created>
  <dcterms:modified xsi:type="dcterms:W3CDTF">2017-04-24T14:06:23Z</dcterms:modified>
</cp:coreProperties>
</file>