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7" r:id="rId10"/>
    <p:sldId id="269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1471" autoAdjust="0"/>
    <p:restoredTop sz="99419" autoAdjust="0"/>
  </p:normalViewPr>
  <p:slideViewPr>
    <p:cSldViewPr snapToGrid="0" snapToObjects="1">
      <p:cViewPr>
        <p:scale>
          <a:sx n="100" d="100"/>
          <a:sy n="100" d="100"/>
        </p:scale>
        <p:origin x="-640" y="-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C796F-D342-694D-9F68-DD993A76C8ED}" type="datetimeFigureOut">
              <a:rPr lang="en-US" smtClean="0"/>
              <a:t>5/4/16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E8D4B-39C5-7941-8DF2-0098A8D17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70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71B94-EEAB-9D49-8AF8-DF91A5550F9D}" type="slidenum">
              <a:rPr lang="en-US">
                <a:latin typeface="Skia" charset="0"/>
              </a:rPr>
              <a:pPr/>
              <a:t>1</a:t>
            </a:fld>
            <a:endParaRPr lang="en-US">
              <a:latin typeface="Skia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10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11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12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4437BD-962A-604B-9B16-519B68CCAC36}" type="slidenum">
              <a:rPr lang="en-US">
                <a:latin typeface="Skia" charset="0"/>
              </a:rPr>
              <a:pPr/>
              <a:t>2</a:t>
            </a:fld>
            <a:endParaRPr lang="en-US">
              <a:latin typeface="Skia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Times" charset="0"/>
              </a:rPr>
              <a:t>In the early 1800s chemists found the chemistry of living things to be amazing and a bit intimidating:</a:t>
            </a:r>
          </a:p>
          <a:p>
            <a:pPr eaLnBrk="1" hangingPunct="1"/>
            <a:r>
              <a:rPr lang="en-US" smtClean="0">
                <a:latin typeface="Times" charset="0"/>
              </a:rPr>
              <a:t>“ Organic chemistry nowadays drives me mad. To me it appears like a primeval tropical forest full of the most remarkable things, a dreadful endless jungle into which one does not dare enter for there seems to be no way out.” – Friedrich Wohler, 1835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3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4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5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6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7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8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9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E3ED-C2EC-9344-8FBC-CECEFBBBA7E9}" type="datetimeFigureOut">
              <a:rPr lang="en-US" smtClean="0"/>
              <a:t>5/4/16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6FB8-E4BD-E74D-9B1A-7D6C265FE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7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E3ED-C2EC-9344-8FBC-CECEFBBBA7E9}" type="datetimeFigureOut">
              <a:rPr lang="en-US" smtClean="0"/>
              <a:t>5/4/16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6FB8-E4BD-E74D-9B1A-7D6C265FE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29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E3ED-C2EC-9344-8FBC-CECEFBBBA7E9}" type="datetimeFigureOut">
              <a:rPr lang="en-US" smtClean="0"/>
              <a:t>5/4/16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6FB8-E4BD-E74D-9B1A-7D6C265FE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06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E3ED-C2EC-9344-8FBC-CECEFBBBA7E9}" type="datetimeFigureOut">
              <a:rPr lang="en-US" smtClean="0"/>
              <a:t>5/4/16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6FB8-E4BD-E74D-9B1A-7D6C265FE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038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E3ED-C2EC-9344-8FBC-CECEFBBBA7E9}" type="datetimeFigureOut">
              <a:rPr lang="en-US" smtClean="0"/>
              <a:t>5/4/16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6FB8-E4BD-E74D-9B1A-7D6C265FE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99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E3ED-C2EC-9344-8FBC-CECEFBBBA7E9}" type="datetimeFigureOut">
              <a:rPr lang="en-US" smtClean="0"/>
              <a:t>5/4/16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6FB8-E4BD-E74D-9B1A-7D6C265FE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301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E3ED-C2EC-9344-8FBC-CECEFBBBA7E9}" type="datetimeFigureOut">
              <a:rPr lang="en-US" smtClean="0"/>
              <a:t>5/4/16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6FB8-E4BD-E74D-9B1A-7D6C265FE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21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E3ED-C2EC-9344-8FBC-CECEFBBBA7E9}" type="datetimeFigureOut">
              <a:rPr lang="en-US" smtClean="0"/>
              <a:t>5/4/16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6FB8-E4BD-E74D-9B1A-7D6C265FE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88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E3ED-C2EC-9344-8FBC-CECEFBBBA7E9}" type="datetimeFigureOut">
              <a:rPr lang="en-US" smtClean="0"/>
              <a:t>5/4/16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6FB8-E4BD-E74D-9B1A-7D6C265FE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03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E3ED-C2EC-9344-8FBC-CECEFBBBA7E9}" type="datetimeFigureOut">
              <a:rPr lang="en-US" smtClean="0"/>
              <a:t>5/4/16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6FB8-E4BD-E74D-9B1A-7D6C265FE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24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E3ED-C2EC-9344-8FBC-CECEFBBBA7E9}" type="datetimeFigureOut">
              <a:rPr lang="en-US" smtClean="0"/>
              <a:t>5/4/16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6FB8-E4BD-E74D-9B1A-7D6C265FE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7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AE3ED-C2EC-9344-8FBC-CECEFBBBA7E9}" type="datetimeFigureOut">
              <a:rPr lang="en-US" smtClean="0"/>
              <a:t>5/4/16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66FB8-E4BD-E74D-9B1A-7D6C265FE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468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25604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503422" y="1168400"/>
            <a:ext cx="5021088" cy="4524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7.1  Reaction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nergies &amp;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ransition states</a:t>
            </a: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7.2  Review of acid-base reaction mechanisms</a:t>
            </a: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7.3  Writing reactions as transformations</a:t>
            </a:r>
          </a:p>
          <a:p>
            <a:endParaRPr lang="en-US" b="1" dirty="0">
              <a:latin typeface="Candara"/>
              <a:ea typeface="Candara" charset="0"/>
              <a:cs typeface="Candara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  <a:ea typeface="Candara" charset="0"/>
                <a:cs typeface="Candara"/>
              </a:rPr>
              <a:t>7.4  Substitution reactions</a:t>
            </a:r>
          </a:p>
          <a:p>
            <a:endParaRPr lang="en-US" b="1" dirty="0">
              <a:latin typeface="Candara"/>
              <a:ea typeface="Candara" charset="0"/>
              <a:cs typeface="Candara"/>
            </a:endParaRPr>
          </a:p>
          <a:p>
            <a:r>
              <a:rPr lang="en-US" b="1" dirty="0" smtClean="0">
                <a:latin typeface="Candara"/>
                <a:ea typeface="Candara" charset="0"/>
                <a:cs typeface="Candara"/>
              </a:rPr>
              <a:t>7.5  Addition reactions</a:t>
            </a:r>
          </a:p>
          <a:p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andara"/>
              <a:ea typeface="Candara" charset="0"/>
              <a:cs typeface="Candara"/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7.6  Elimination reactions</a:t>
            </a:r>
          </a:p>
          <a:p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andara"/>
              <a:ea typeface="Candara" charset="0"/>
              <a:cs typeface="Candara"/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7.7  Competition between substitution, </a:t>
            </a:r>
            <a:b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</a:b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        addition &amp; elimination reactions</a:t>
            </a:r>
          </a:p>
          <a:p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andara"/>
              <a:ea typeface="Candara" charset="0"/>
              <a:cs typeface="Candara"/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7.8  Diagnostic chart to identify reactions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25602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220"/>
          </a:xfrm>
          <a:prstGeom prst="rect">
            <a:avLst/>
          </a:prstGeom>
          <a:solidFill>
            <a:schemeClr val="bg1">
              <a:alpha val="74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CHE2060</a:t>
            </a:r>
            <a:r>
              <a:rPr lang="en-US" sz="2800" b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Lecture 7: Brief Overview of Reactions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pic>
        <p:nvPicPr>
          <p:cNvPr id="8" name="Picture 7" descr="Molecular-electrostatic-potential-map-MEP-for-meropenem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053837" y="2480563"/>
            <a:ext cx="3352800" cy="2201673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  <p:sp>
        <p:nvSpPr>
          <p:cNvPr id="11" name="TextBox 10"/>
          <p:cNvSpPr txBox="1"/>
          <p:nvPr/>
        </p:nvSpPr>
        <p:spPr>
          <a:xfrm>
            <a:off x="5352668" y="5593537"/>
            <a:ext cx="3187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andara"/>
                <a:cs typeface="Candara"/>
              </a:rPr>
              <a:t>Daley &amp; Daley, Chapter 6</a:t>
            </a:r>
          </a:p>
          <a:p>
            <a:pPr algn="ctr"/>
            <a:r>
              <a:rPr lang="en-US" b="1" i="1" dirty="0" smtClean="0">
                <a:latin typeface="Candara"/>
                <a:cs typeface="Candara"/>
              </a:rPr>
              <a:t>Reaction Mechanisms: an</a:t>
            </a:r>
          </a:p>
          <a:p>
            <a:pPr algn="ctr"/>
            <a:r>
              <a:rPr lang="en-US" b="1" i="1" dirty="0" smtClean="0">
                <a:latin typeface="Candara"/>
                <a:cs typeface="Candara"/>
              </a:rPr>
              <a:t>Overview of Organic Chemistry</a:t>
            </a:r>
            <a:endParaRPr lang="en-US" b="1" i="1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978942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62096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Hydroboration-oxidation for 1° alcohols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321113" y="6403779"/>
            <a:ext cx="1417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p.717-8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837797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This method was developed by Professor Herbert Brown of Purdue, who won the 1979 Nobel Prize in chemistry for this useful reaction. </a:t>
            </a:r>
            <a:endParaRPr lang="en-US" sz="2000" b="1" i="1" dirty="0" smtClean="0">
              <a:latin typeface="Candara"/>
              <a:cs typeface="Candara"/>
            </a:endParaRPr>
          </a:p>
        </p:txBody>
      </p:sp>
      <p:sp>
        <p:nvSpPr>
          <p:cNvPr id="85" name="Text Box 22"/>
          <p:cNvSpPr txBox="1">
            <a:spLocks noChangeArrowheads="1"/>
          </p:cNvSpPr>
          <p:nvPr/>
        </p:nvSpPr>
        <p:spPr bwMode="auto">
          <a:xfrm>
            <a:off x="470647" y="1659861"/>
            <a:ext cx="83779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  <a:cs typeface="Candara"/>
              </a:rPr>
              <a:t>Sometimes said to make ‘</a:t>
            </a:r>
            <a:r>
              <a:rPr lang="en-US" sz="2000" b="1" dirty="0" smtClean="0">
                <a:latin typeface="Candara"/>
                <a:cs typeface="Candara"/>
              </a:rPr>
              <a:t>anti-</a:t>
            </a:r>
            <a:r>
              <a:rPr lang="en-US" sz="2000" b="1" dirty="0" err="1" smtClean="0">
                <a:latin typeface="Candara"/>
                <a:cs typeface="Candara"/>
              </a:rPr>
              <a:t>Markovnikov</a:t>
            </a:r>
            <a:r>
              <a:rPr lang="en-US" sz="2000" dirty="0" smtClean="0">
                <a:latin typeface="Candara"/>
                <a:cs typeface="Candara"/>
              </a:rPr>
              <a:t>’ additions.</a:t>
            </a:r>
            <a:endParaRPr lang="en-US" sz="2000" i="1" dirty="0" smtClean="0">
              <a:latin typeface="Candara"/>
              <a:cs typeface="Candara"/>
            </a:endParaRPr>
          </a:p>
        </p:txBody>
      </p:sp>
      <p:cxnSp>
        <p:nvCxnSpPr>
          <p:cNvPr id="86" name="Straight Connector 85"/>
          <p:cNvCxnSpPr/>
          <p:nvPr/>
        </p:nvCxnSpPr>
        <p:spPr>
          <a:xfrm>
            <a:off x="890049" y="3578712"/>
            <a:ext cx="36834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Text Box 22"/>
          <p:cNvSpPr txBox="1">
            <a:spLocks noChangeArrowheads="1"/>
          </p:cNvSpPr>
          <p:nvPr/>
        </p:nvSpPr>
        <p:spPr bwMode="auto">
          <a:xfrm>
            <a:off x="1553831" y="3945107"/>
            <a:ext cx="141978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 i="1" dirty="0" err="1" smtClean="0">
                <a:solidFill>
                  <a:srgbClr val="0000FF"/>
                </a:solidFill>
                <a:latin typeface="Candara"/>
                <a:cs typeface="Candara"/>
              </a:rPr>
              <a:t>borane</a:t>
            </a:r>
            <a:r>
              <a:rPr lang="en-US" sz="1600" i="1" dirty="0" smtClean="0">
                <a:solidFill>
                  <a:srgbClr val="0000FF"/>
                </a:solidFill>
                <a:latin typeface="Candara"/>
                <a:cs typeface="Candara"/>
              </a:rPr>
              <a:t> (BH3)</a:t>
            </a:r>
          </a:p>
        </p:txBody>
      </p:sp>
      <p:sp>
        <p:nvSpPr>
          <p:cNvPr id="59" name="Text Box 22"/>
          <p:cNvSpPr txBox="1">
            <a:spLocks noChangeArrowheads="1"/>
          </p:cNvSpPr>
          <p:nvPr/>
        </p:nvSpPr>
        <p:spPr bwMode="auto">
          <a:xfrm>
            <a:off x="5535360" y="5713259"/>
            <a:ext cx="7442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O - H</a:t>
            </a:r>
            <a:endParaRPr lang="en-US" i="1" dirty="0" smtClean="0">
              <a:latin typeface="Candara"/>
              <a:cs typeface="Candara"/>
            </a:endParaRPr>
          </a:p>
        </p:txBody>
      </p:sp>
      <p:sp>
        <p:nvSpPr>
          <p:cNvPr id="60" name="Text Box 22"/>
          <p:cNvSpPr txBox="1">
            <a:spLocks noChangeArrowheads="1"/>
          </p:cNvSpPr>
          <p:nvPr/>
        </p:nvSpPr>
        <p:spPr bwMode="auto">
          <a:xfrm>
            <a:off x="5546712" y="5529496"/>
            <a:ext cx="453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..</a:t>
            </a:r>
            <a:endParaRPr lang="en-US" i="1" dirty="0" smtClean="0">
              <a:latin typeface="Candara"/>
              <a:cs typeface="Candara"/>
            </a:endParaRPr>
          </a:p>
        </p:txBody>
      </p:sp>
      <p:sp>
        <p:nvSpPr>
          <p:cNvPr id="61" name="Text Box 22"/>
          <p:cNvSpPr txBox="1">
            <a:spLocks noChangeArrowheads="1"/>
          </p:cNvSpPr>
          <p:nvPr/>
        </p:nvSpPr>
        <p:spPr bwMode="auto">
          <a:xfrm>
            <a:off x="5551886" y="5781823"/>
            <a:ext cx="453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..</a:t>
            </a:r>
            <a:endParaRPr lang="en-US" i="1" dirty="0" smtClean="0">
              <a:latin typeface="Candara"/>
              <a:cs typeface="Candara"/>
            </a:endParaRPr>
          </a:p>
        </p:txBody>
      </p:sp>
      <p:sp>
        <p:nvSpPr>
          <p:cNvPr id="69" name="Text Box 22"/>
          <p:cNvSpPr txBox="1">
            <a:spLocks noChangeArrowheads="1"/>
          </p:cNvSpPr>
          <p:nvPr/>
        </p:nvSpPr>
        <p:spPr bwMode="auto">
          <a:xfrm>
            <a:off x="3066045" y="3801230"/>
            <a:ext cx="27609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is-IS" sz="1600" i="1" dirty="0" smtClean="0">
                <a:solidFill>
                  <a:srgbClr val="0000FF"/>
                </a:solidFill>
                <a:latin typeface="Candara"/>
                <a:cs typeface="Candara"/>
              </a:rPr>
              <a:t>(Fiona transition state arrow)</a:t>
            </a:r>
            <a:endParaRPr lang="en-US" sz="1600" i="1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>
            <a:off x="891098" y="3523870"/>
            <a:ext cx="36834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937470" y="3523870"/>
            <a:ext cx="36834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 Box 22"/>
          <p:cNvSpPr txBox="1">
            <a:spLocks noChangeArrowheads="1"/>
          </p:cNvSpPr>
          <p:nvPr/>
        </p:nvSpPr>
        <p:spPr bwMode="auto">
          <a:xfrm>
            <a:off x="2216904" y="3334588"/>
            <a:ext cx="3436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B</a:t>
            </a:r>
            <a:endParaRPr lang="en-US" i="1" dirty="0" smtClean="0">
              <a:latin typeface="Candara"/>
              <a:cs typeface="Candara"/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 flipV="1">
            <a:off x="2458211" y="3217079"/>
            <a:ext cx="368341" cy="26041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2458211" y="3578712"/>
            <a:ext cx="368341" cy="26041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Text Box 22"/>
          <p:cNvSpPr txBox="1">
            <a:spLocks noChangeArrowheads="1"/>
          </p:cNvSpPr>
          <p:nvPr/>
        </p:nvSpPr>
        <p:spPr bwMode="auto">
          <a:xfrm>
            <a:off x="1697010" y="3315022"/>
            <a:ext cx="3436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H</a:t>
            </a:r>
            <a:endParaRPr lang="en-US" i="1" dirty="0" smtClean="0">
              <a:latin typeface="Candara"/>
              <a:cs typeface="Candara"/>
            </a:endParaRPr>
          </a:p>
        </p:txBody>
      </p:sp>
      <p:sp>
        <p:nvSpPr>
          <p:cNvPr id="96" name="Text Box 22"/>
          <p:cNvSpPr txBox="1">
            <a:spLocks noChangeArrowheads="1"/>
          </p:cNvSpPr>
          <p:nvPr/>
        </p:nvSpPr>
        <p:spPr bwMode="auto">
          <a:xfrm>
            <a:off x="2722368" y="3014254"/>
            <a:ext cx="3436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H</a:t>
            </a:r>
            <a:endParaRPr lang="en-US" i="1" dirty="0" smtClean="0">
              <a:latin typeface="Candara"/>
              <a:cs typeface="Candara"/>
            </a:endParaRPr>
          </a:p>
        </p:txBody>
      </p:sp>
      <p:sp>
        <p:nvSpPr>
          <p:cNvPr id="97" name="Text Box 22"/>
          <p:cNvSpPr txBox="1">
            <a:spLocks noChangeArrowheads="1"/>
          </p:cNvSpPr>
          <p:nvPr/>
        </p:nvSpPr>
        <p:spPr bwMode="auto">
          <a:xfrm>
            <a:off x="2722368" y="3654464"/>
            <a:ext cx="3436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H</a:t>
            </a:r>
            <a:endParaRPr lang="en-US" i="1" dirty="0" smtClean="0">
              <a:latin typeface="Candara"/>
              <a:cs typeface="Candara"/>
            </a:endParaRPr>
          </a:p>
        </p:txBody>
      </p:sp>
      <p:sp>
        <p:nvSpPr>
          <p:cNvPr id="98" name="Text Box 22"/>
          <p:cNvSpPr txBox="1">
            <a:spLocks noChangeArrowheads="1"/>
          </p:cNvSpPr>
          <p:nvPr/>
        </p:nvSpPr>
        <p:spPr bwMode="auto">
          <a:xfrm>
            <a:off x="1697874" y="3568252"/>
            <a:ext cx="46609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l-GR" sz="1600" i="1" dirty="0" smtClean="0">
                <a:solidFill>
                  <a:srgbClr val="0000FF"/>
                </a:solidFill>
                <a:latin typeface="Candara"/>
                <a:cs typeface="Candara"/>
              </a:rPr>
              <a:t>δ</a:t>
            </a:r>
            <a:r>
              <a:rPr lang="en-US" sz="1600" i="1" dirty="0" smtClean="0">
                <a:solidFill>
                  <a:srgbClr val="0000FF"/>
                </a:solidFill>
                <a:latin typeface="Candara"/>
                <a:cs typeface="Candara"/>
              </a:rPr>
              <a:t>-</a:t>
            </a:r>
          </a:p>
        </p:txBody>
      </p:sp>
      <p:sp>
        <p:nvSpPr>
          <p:cNvPr id="99" name="Text Box 22"/>
          <p:cNvSpPr txBox="1">
            <a:spLocks noChangeArrowheads="1"/>
          </p:cNvSpPr>
          <p:nvPr/>
        </p:nvSpPr>
        <p:spPr bwMode="auto">
          <a:xfrm>
            <a:off x="2673880" y="2839143"/>
            <a:ext cx="46609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l-GR" sz="1600" i="1" dirty="0" smtClean="0">
                <a:solidFill>
                  <a:srgbClr val="0000FF"/>
                </a:solidFill>
                <a:latin typeface="Candara"/>
                <a:cs typeface="Candara"/>
              </a:rPr>
              <a:t>δ</a:t>
            </a:r>
            <a:r>
              <a:rPr lang="en-US" sz="1600" i="1" dirty="0" smtClean="0">
                <a:solidFill>
                  <a:srgbClr val="0000FF"/>
                </a:solidFill>
                <a:latin typeface="Candara"/>
                <a:cs typeface="Candara"/>
              </a:rPr>
              <a:t>-</a:t>
            </a:r>
          </a:p>
        </p:txBody>
      </p:sp>
      <p:sp>
        <p:nvSpPr>
          <p:cNvPr id="100" name="Text Box 22"/>
          <p:cNvSpPr txBox="1">
            <a:spLocks noChangeArrowheads="1"/>
          </p:cNvSpPr>
          <p:nvPr/>
        </p:nvSpPr>
        <p:spPr bwMode="auto">
          <a:xfrm>
            <a:off x="2740567" y="3492031"/>
            <a:ext cx="46609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 i="1" dirty="0" err="1" smtClean="0">
                <a:solidFill>
                  <a:srgbClr val="0000FF"/>
                </a:solidFill>
                <a:latin typeface="Candara"/>
                <a:cs typeface="Candara"/>
              </a:rPr>
              <a:t>δ</a:t>
            </a:r>
            <a:r>
              <a:rPr lang="en-US" sz="1600" i="1" dirty="0" smtClean="0">
                <a:solidFill>
                  <a:srgbClr val="0000FF"/>
                </a:solidFill>
                <a:latin typeface="Candara"/>
                <a:cs typeface="Candara"/>
              </a:rPr>
              <a:t>-</a:t>
            </a:r>
          </a:p>
        </p:txBody>
      </p:sp>
      <p:sp>
        <p:nvSpPr>
          <p:cNvPr id="101" name="Text Box 22"/>
          <p:cNvSpPr txBox="1">
            <a:spLocks noChangeArrowheads="1"/>
          </p:cNvSpPr>
          <p:nvPr/>
        </p:nvSpPr>
        <p:spPr bwMode="auto">
          <a:xfrm>
            <a:off x="2189372" y="3145517"/>
            <a:ext cx="46609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l-GR" sz="1600" i="1" dirty="0" smtClean="0">
                <a:solidFill>
                  <a:srgbClr val="0000FF"/>
                </a:solidFill>
                <a:latin typeface="Candara"/>
                <a:cs typeface="Candara"/>
              </a:rPr>
              <a:t>δ</a:t>
            </a:r>
            <a:r>
              <a:rPr lang="en-US" sz="1600" i="1" dirty="0">
                <a:solidFill>
                  <a:srgbClr val="0000FF"/>
                </a:solidFill>
                <a:latin typeface="Candara"/>
                <a:cs typeface="Candara"/>
              </a:rPr>
              <a:t>+</a:t>
            </a:r>
            <a:endParaRPr lang="en-US" sz="1600" i="1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02" name="Arc 101"/>
          <p:cNvSpPr/>
          <p:nvPr/>
        </p:nvSpPr>
        <p:spPr>
          <a:xfrm rot="16415540">
            <a:off x="1417621" y="2810631"/>
            <a:ext cx="893106" cy="1529639"/>
          </a:xfrm>
          <a:prstGeom prst="arc">
            <a:avLst>
              <a:gd name="adj1" fmla="val 16200000"/>
              <a:gd name="adj2" fmla="val 2149831"/>
            </a:avLst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 Box 22"/>
          <p:cNvSpPr txBox="1">
            <a:spLocks noChangeArrowheads="1"/>
          </p:cNvSpPr>
          <p:nvPr/>
        </p:nvSpPr>
        <p:spPr bwMode="auto">
          <a:xfrm rot="17159811">
            <a:off x="1897805" y="2880765"/>
            <a:ext cx="5119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is-IS" dirty="0">
                <a:solidFill>
                  <a:srgbClr val="0000FF"/>
                </a:solidFill>
                <a:latin typeface="Candara"/>
                <a:cs typeface="Candara"/>
              </a:rPr>
              <a:t>v</a:t>
            </a:r>
            <a:endParaRPr lang="en-US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>
            <a:off x="3109584" y="3801030"/>
            <a:ext cx="225239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3712103" y="3667612"/>
            <a:ext cx="36834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3713152" y="3612770"/>
            <a:ext cx="36834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rot="16200000">
            <a:off x="3548052" y="3422270"/>
            <a:ext cx="368341" cy="0"/>
          </a:xfrm>
          <a:prstGeom prst="line">
            <a:avLst/>
          </a:prstGeom>
          <a:ln>
            <a:solidFill>
              <a:schemeClr val="tx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rot="16200000">
            <a:off x="3894695" y="3403921"/>
            <a:ext cx="368341" cy="0"/>
          </a:xfrm>
          <a:prstGeom prst="line">
            <a:avLst/>
          </a:prstGeom>
          <a:ln>
            <a:solidFill>
              <a:schemeClr val="tx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Text Box 22"/>
          <p:cNvSpPr txBox="1">
            <a:spLocks noChangeArrowheads="1"/>
          </p:cNvSpPr>
          <p:nvPr/>
        </p:nvSpPr>
        <p:spPr bwMode="auto">
          <a:xfrm>
            <a:off x="3525157" y="2986087"/>
            <a:ext cx="3436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H</a:t>
            </a:r>
            <a:endParaRPr lang="en-US" i="1" dirty="0" smtClean="0">
              <a:latin typeface="Candara"/>
              <a:cs typeface="Candara"/>
            </a:endParaRPr>
          </a:p>
        </p:txBody>
      </p:sp>
      <p:sp>
        <p:nvSpPr>
          <p:cNvPr id="113" name="Text Box 22"/>
          <p:cNvSpPr txBox="1">
            <a:spLocks noChangeArrowheads="1"/>
          </p:cNvSpPr>
          <p:nvPr/>
        </p:nvSpPr>
        <p:spPr bwMode="auto">
          <a:xfrm>
            <a:off x="3978797" y="2985639"/>
            <a:ext cx="3436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B</a:t>
            </a:r>
            <a:endParaRPr lang="en-US" i="1" dirty="0" smtClean="0">
              <a:latin typeface="Candara"/>
              <a:cs typeface="Candara"/>
            </a:endParaRPr>
          </a:p>
        </p:txBody>
      </p:sp>
      <p:cxnSp>
        <p:nvCxnSpPr>
          <p:cNvPr id="114" name="Straight Connector 113"/>
          <p:cNvCxnSpPr/>
          <p:nvPr/>
        </p:nvCxnSpPr>
        <p:spPr>
          <a:xfrm>
            <a:off x="3764675" y="3219750"/>
            <a:ext cx="368341" cy="0"/>
          </a:xfrm>
          <a:prstGeom prst="line">
            <a:avLst/>
          </a:prstGeom>
          <a:ln>
            <a:solidFill>
              <a:schemeClr val="tx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4204996" y="2842736"/>
            <a:ext cx="368341" cy="26041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204996" y="3204369"/>
            <a:ext cx="368341" cy="26041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Text Box 22"/>
          <p:cNvSpPr txBox="1">
            <a:spLocks noChangeArrowheads="1"/>
          </p:cNvSpPr>
          <p:nvPr/>
        </p:nvSpPr>
        <p:spPr bwMode="auto">
          <a:xfrm>
            <a:off x="4469153" y="2639911"/>
            <a:ext cx="3436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H</a:t>
            </a:r>
            <a:endParaRPr lang="en-US" i="1" dirty="0" smtClean="0">
              <a:latin typeface="Candara"/>
              <a:cs typeface="Candara"/>
            </a:endParaRPr>
          </a:p>
        </p:txBody>
      </p:sp>
      <p:sp>
        <p:nvSpPr>
          <p:cNvPr id="118" name="Text Box 22"/>
          <p:cNvSpPr txBox="1">
            <a:spLocks noChangeArrowheads="1"/>
          </p:cNvSpPr>
          <p:nvPr/>
        </p:nvSpPr>
        <p:spPr bwMode="auto">
          <a:xfrm>
            <a:off x="4469153" y="3280121"/>
            <a:ext cx="3436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H</a:t>
            </a:r>
            <a:endParaRPr lang="en-US" i="1" dirty="0" smtClean="0">
              <a:latin typeface="Candara"/>
              <a:cs typeface="Candara"/>
            </a:endParaRPr>
          </a:p>
        </p:txBody>
      </p:sp>
      <p:sp>
        <p:nvSpPr>
          <p:cNvPr id="6" name="Double Bracket 5"/>
          <p:cNvSpPr/>
          <p:nvPr/>
        </p:nvSpPr>
        <p:spPr>
          <a:xfrm>
            <a:off x="3493384" y="2639911"/>
            <a:ext cx="1510416" cy="1161119"/>
          </a:xfrm>
          <a:prstGeom prst="bracketPair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0" name="Straight Connector 119"/>
          <p:cNvCxnSpPr/>
          <p:nvPr/>
        </p:nvCxnSpPr>
        <p:spPr>
          <a:xfrm>
            <a:off x="5799680" y="3667237"/>
            <a:ext cx="36834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rot="16200000">
            <a:off x="5634580" y="3476737"/>
            <a:ext cx="368341" cy="0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rot="16200000">
            <a:off x="5981223" y="3471088"/>
            <a:ext cx="368341" cy="0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Text Box 22"/>
          <p:cNvSpPr txBox="1">
            <a:spLocks noChangeArrowheads="1"/>
          </p:cNvSpPr>
          <p:nvPr/>
        </p:nvSpPr>
        <p:spPr bwMode="auto">
          <a:xfrm>
            <a:off x="5611685" y="2989754"/>
            <a:ext cx="3436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H</a:t>
            </a:r>
            <a:endParaRPr lang="en-US" i="1" dirty="0" smtClean="0">
              <a:latin typeface="Candara"/>
              <a:cs typeface="Candara"/>
            </a:endParaRPr>
          </a:p>
        </p:txBody>
      </p:sp>
      <p:sp>
        <p:nvSpPr>
          <p:cNvPr id="124" name="Text Box 22"/>
          <p:cNvSpPr txBox="1">
            <a:spLocks noChangeArrowheads="1"/>
          </p:cNvSpPr>
          <p:nvPr/>
        </p:nvSpPr>
        <p:spPr bwMode="auto">
          <a:xfrm>
            <a:off x="6065325" y="2989306"/>
            <a:ext cx="3436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B</a:t>
            </a:r>
            <a:endParaRPr lang="en-US" i="1" dirty="0" smtClean="0">
              <a:latin typeface="Candara"/>
              <a:cs typeface="Candara"/>
            </a:endParaRPr>
          </a:p>
        </p:txBody>
      </p:sp>
      <p:cxnSp>
        <p:nvCxnSpPr>
          <p:cNvPr id="125" name="Straight Connector 124"/>
          <p:cNvCxnSpPr/>
          <p:nvPr/>
        </p:nvCxnSpPr>
        <p:spPr>
          <a:xfrm flipV="1">
            <a:off x="6291524" y="2871803"/>
            <a:ext cx="368341" cy="26041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6291524" y="3208036"/>
            <a:ext cx="368341" cy="26041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Text Box 22"/>
          <p:cNvSpPr txBox="1">
            <a:spLocks noChangeArrowheads="1"/>
          </p:cNvSpPr>
          <p:nvPr/>
        </p:nvSpPr>
        <p:spPr bwMode="auto">
          <a:xfrm>
            <a:off x="6555681" y="2643578"/>
            <a:ext cx="3436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H</a:t>
            </a:r>
            <a:endParaRPr lang="en-US" i="1" dirty="0" smtClean="0">
              <a:latin typeface="Candara"/>
              <a:cs typeface="Candara"/>
            </a:endParaRPr>
          </a:p>
        </p:txBody>
      </p:sp>
      <p:sp>
        <p:nvSpPr>
          <p:cNvPr id="128" name="Text Box 22"/>
          <p:cNvSpPr txBox="1">
            <a:spLocks noChangeArrowheads="1"/>
          </p:cNvSpPr>
          <p:nvPr/>
        </p:nvSpPr>
        <p:spPr bwMode="auto">
          <a:xfrm>
            <a:off x="6555681" y="3283788"/>
            <a:ext cx="3436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H</a:t>
            </a:r>
            <a:endParaRPr lang="en-US" i="1" dirty="0" smtClean="0">
              <a:latin typeface="Candara"/>
              <a:cs typeface="Candara"/>
            </a:endParaRPr>
          </a:p>
        </p:txBody>
      </p:sp>
      <p:cxnSp>
        <p:nvCxnSpPr>
          <p:cNvPr id="10" name="Curved Connector 9"/>
          <p:cNvCxnSpPr/>
          <p:nvPr/>
        </p:nvCxnSpPr>
        <p:spPr>
          <a:xfrm rot="10800000" flipV="1">
            <a:off x="5361976" y="3703918"/>
            <a:ext cx="1047027" cy="689209"/>
          </a:xfrm>
          <a:prstGeom prst="curvedConnector3">
            <a:avLst>
              <a:gd name="adj1" fmla="val -2157"/>
            </a:avLst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7967360" y="4276796"/>
            <a:ext cx="36834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7968409" y="4221954"/>
            <a:ext cx="36834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2" name="Text Box 22"/>
          <p:cNvSpPr txBox="1">
            <a:spLocks noChangeArrowheads="1"/>
          </p:cNvSpPr>
          <p:nvPr/>
        </p:nvSpPr>
        <p:spPr bwMode="auto">
          <a:xfrm>
            <a:off x="7091290" y="4023796"/>
            <a:ext cx="13415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2 more</a:t>
            </a:r>
            <a:endParaRPr lang="en-US" i="1" dirty="0" smtClean="0">
              <a:latin typeface="Candara"/>
              <a:cs typeface="Candara"/>
            </a:endParaRPr>
          </a:p>
        </p:txBody>
      </p:sp>
      <p:sp>
        <p:nvSpPr>
          <p:cNvPr id="134" name="Text Box 22"/>
          <p:cNvSpPr txBox="1">
            <a:spLocks noChangeArrowheads="1"/>
          </p:cNvSpPr>
          <p:nvPr/>
        </p:nvSpPr>
        <p:spPr bwMode="auto">
          <a:xfrm>
            <a:off x="1078656" y="5745206"/>
            <a:ext cx="3436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B</a:t>
            </a:r>
            <a:endParaRPr lang="en-US" i="1" dirty="0" smtClean="0">
              <a:latin typeface="Candara"/>
              <a:cs typeface="Candara"/>
            </a:endParaRPr>
          </a:p>
        </p:txBody>
      </p:sp>
      <p:cxnSp>
        <p:nvCxnSpPr>
          <p:cNvPr id="138" name="Straight Connector 137"/>
          <p:cNvCxnSpPr/>
          <p:nvPr/>
        </p:nvCxnSpPr>
        <p:spPr>
          <a:xfrm flipV="1">
            <a:off x="1358899" y="5648096"/>
            <a:ext cx="368341" cy="26041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1358899" y="5984329"/>
            <a:ext cx="368341" cy="26041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787106" y="5933914"/>
            <a:ext cx="36834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/>
          <p:nvPr/>
        </p:nvCxnSpPr>
        <p:spPr>
          <a:xfrm>
            <a:off x="2364388" y="5924944"/>
            <a:ext cx="225239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8" name="Text Box 22"/>
          <p:cNvSpPr txBox="1">
            <a:spLocks noChangeArrowheads="1"/>
          </p:cNvSpPr>
          <p:nvPr/>
        </p:nvSpPr>
        <p:spPr bwMode="auto">
          <a:xfrm>
            <a:off x="2432613" y="5278764"/>
            <a:ext cx="13415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3 H2O2</a:t>
            </a:r>
            <a:endParaRPr lang="en-US" i="1" dirty="0" smtClean="0">
              <a:latin typeface="Candara"/>
              <a:cs typeface="Candara"/>
            </a:endParaRPr>
          </a:p>
        </p:txBody>
      </p:sp>
      <p:sp>
        <p:nvSpPr>
          <p:cNvPr id="169" name="Text Box 22"/>
          <p:cNvSpPr txBox="1">
            <a:spLocks noChangeArrowheads="1"/>
          </p:cNvSpPr>
          <p:nvPr/>
        </p:nvSpPr>
        <p:spPr bwMode="auto">
          <a:xfrm>
            <a:off x="3361964" y="5278764"/>
            <a:ext cx="13415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3 </a:t>
            </a:r>
            <a:r>
              <a:rPr lang="en-US" dirty="0" err="1" smtClean="0">
                <a:latin typeface="Candara"/>
                <a:cs typeface="Candara"/>
              </a:rPr>
              <a:t>NaOH</a:t>
            </a:r>
            <a:endParaRPr lang="en-US" i="1" dirty="0" smtClean="0">
              <a:latin typeface="Candara"/>
              <a:cs typeface="Candara"/>
            </a:endParaRPr>
          </a:p>
        </p:txBody>
      </p:sp>
      <p:cxnSp>
        <p:nvCxnSpPr>
          <p:cNvPr id="170" name="Straight Arrow Connector 169"/>
          <p:cNvCxnSpPr/>
          <p:nvPr/>
        </p:nvCxnSpPr>
        <p:spPr>
          <a:xfrm>
            <a:off x="2782848" y="5648096"/>
            <a:ext cx="363424" cy="1815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>
            <a:off x="3784067" y="5648096"/>
            <a:ext cx="363424" cy="1815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5257506" y="5924228"/>
            <a:ext cx="36834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3" name="Text Box 22"/>
          <p:cNvSpPr txBox="1">
            <a:spLocks noChangeArrowheads="1"/>
          </p:cNvSpPr>
          <p:nvPr/>
        </p:nvSpPr>
        <p:spPr bwMode="auto">
          <a:xfrm>
            <a:off x="4840037" y="5687859"/>
            <a:ext cx="3174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3</a:t>
            </a:r>
            <a:endParaRPr lang="en-US" i="1" dirty="0" smtClean="0">
              <a:latin typeface="Candara"/>
              <a:cs typeface="Candara"/>
            </a:endParaRPr>
          </a:p>
        </p:txBody>
      </p:sp>
      <p:cxnSp>
        <p:nvCxnSpPr>
          <p:cNvPr id="174" name="Straight Arrow Connector 173"/>
          <p:cNvCxnSpPr/>
          <p:nvPr/>
        </p:nvCxnSpPr>
        <p:spPr>
          <a:xfrm>
            <a:off x="2774755" y="6001058"/>
            <a:ext cx="363424" cy="1815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/>
          <p:nvPr/>
        </p:nvCxnSpPr>
        <p:spPr>
          <a:xfrm>
            <a:off x="3851264" y="6001058"/>
            <a:ext cx="363424" cy="1815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6" name="Text Box 22"/>
          <p:cNvSpPr txBox="1">
            <a:spLocks noChangeArrowheads="1"/>
          </p:cNvSpPr>
          <p:nvPr/>
        </p:nvSpPr>
        <p:spPr bwMode="auto">
          <a:xfrm>
            <a:off x="2478765" y="6142364"/>
            <a:ext cx="13415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3 H2O</a:t>
            </a:r>
            <a:endParaRPr lang="en-US" i="1" dirty="0" smtClean="0">
              <a:latin typeface="Candara"/>
              <a:cs typeface="Candara"/>
            </a:endParaRPr>
          </a:p>
        </p:txBody>
      </p:sp>
      <p:sp>
        <p:nvSpPr>
          <p:cNvPr id="177" name="Text Box 22"/>
          <p:cNvSpPr txBox="1">
            <a:spLocks noChangeArrowheads="1"/>
          </p:cNvSpPr>
          <p:nvPr/>
        </p:nvSpPr>
        <p:spPr bwMode="auto">
          <a:xfrm>
            <a:off x="3387364" y="6150897"/>
            <a:ext cx="13415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3 Na3BO3</a:t>
            </a:r>
            <a:endParaRPr lang="en-US" i="1" dirty="0" smtClean="0">
              <a:latin typeface="Candara"/>
              <a:cs typeface="Candara"/>
            </a:endParaRPr>
          </a:p>
        </p:txBody>
      </p:sp>
      <p:sp>
        <p:nvSpPr>
          <p:cNvPr id="178" name="Text Box 22"/>
          <p:cNvSpPr txBox="1">
            <a:spLocks noChangeArrowheads="1"/>
          </p:cNvSpPr>
          <p:nvPr/>
        </p:nvSpPr>
        <p:spPr bwMode="auto">
          <a:xfrm>
            <a:off x="3334171" y="6413500"/>
            <a:ext cx="141978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 i="1" dirty="0" smtClean="0">
                <a:solidFill>
                  <a:srgbClr val="0000FF"/>
                </a:solidFill>
                <a:latin typeface="Candara"/>
                <a:cs typeface="Candara"/>
              </a:rPr>
              <a:t>sodium borate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39917" y="4711701"/>
            <a:ext cx="300263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Arc 178"/>
          <p:cNvSpPr/>
          <p:nvPr/>
        </p:nvSpPr>
        <p:spPr>
          <a:xfrm rot="12350067">
            <a:off x="335769" y="4818127"/>
            <a:ext cx="748212" cy="1132638"/>
          </a:xfrm>
          <a:prstGeom prst="arc">
            <a:avLst>
              <a:gd name="adj1" fmla="val 16200000"/>
              <a:gd name="adj2" fmla="val 4301831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Text Box 22"/>
          <p:cNvSpPr txBox="1">
            <a:spLocks noChangeArrowheads="1"/>
          </p:cNvSpPr>
          <p:nvPr/>
        </p:nvSpPr>
        <p:spPr bwMode="auto">
          <a:xfrm rot="18837751">
            <a:off x="234836" y="5599863"/>
            <a:ext cx="5119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is-IS" b="1" dirty="0">
                <a:latin typeface="Candara"/>
                <a:cs typeface="Candara"/>
              </a:rPr>
              <a:t>v</a:t>
            </a:r>
            <a:endParaRPr lang="en-US" b="1" dirty="0" smtClean="0">
              <a:latin typeface="Candara"/>
              <a:cs typeface="Candara"/>
            </a:endParaRPr>
          </a:p>
        </p:txBody>
      </p:sp>
      <p:sp>
        <p:nvSpPr>
          <p:cNvPr id="181" name="Text Box 22"/>
          <p:cNvSpPr txBox="1">
            <a:spLocks noChangeArrowheads="1"/>
          </p:cNvSpPr>
          <p:nvPr/>
        </p:nvSpPr>
        <p:spPr bwMode="auto">
          <a:xfrm>
            <a:off x="7068577" y="2737255"/>
            <a:ext cx="146582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 i="1" dirty="0" smtClean="0">
                <a:solidFill>
                  <a:srgbClr val="0000FF"/>
                </a:solidFill>
                <a:latin typeface="Candara"/>
                <a:cs typeface="Candara"/>
              </a:rPr>
              <a:t>The boron (E+) adds to the less substituted C.</a:t>
            </a:r>
          </a:p>
        </p:txBody>
      </p:sp>
      <p:sp>
        <p:nvSpPr>
          <p:cNvPr id="182" name="Text Box 22"/>
          <p:cNvSpPr txBox="1">
            <a:spLocks noChangeArrowheads="1"/>
          </p:cNvSpPr>
          <p:nvPr/>
        </p:nvSpPr>
        <p:spPr bwMode="auto">
          <a:xfrm>
            <a:off x="6659865" y="4386962"/>
            <a:ext cx="2293635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 i="1" dirty="0" smtClean="0">
                <a:solidFill>
                  <a:srgbClr val="0000FF"/>
                </a:solidFill>
                <a:latin typeface="Candara"/>
                <a:cs typeface="Candara"/>
              </a:rPr>
              <a:t>1</a:t>
            </a:r>
            <a:r>
              <a:rPr lang="en-US" sz="1600" i="1" baseline="30000" dirty="0" smtClean="0">
                <a:solidFill>
                  <a:srgbClr val="0000FF"/>
                </a:solidFill>
                <a:latin typeface="Candara"/>
                <a:cs typeface="Candara"/>
              </a:rPr>
              <a:t>st</a:t>
            </a:r>
            <a:r>
              <a:rPr lang="en-US" sz="1600" i="1" dirty="0" smtClean="0">
                <a:solidFill>
                  <a:srgbClr val="0000FF"/>
                </a:solidFill>
                <a:latin typeface="Candara"/>
                <a:cs typeface="Candara"/>
              </a:rPr>
              <a:t> step stoichiometry of 3 alkenes per BH3.</a:t>
            </a:r>
          </a:p>
        </p:txBody>
      </p:sp>
      <p:sp>
        <p:nvSpPr>
          <p:cNvPr id="183" name="Text Box 22"/>
          <p:cNvSpPr txBox="1">
            <a:spLocks noChangeArrowheads="1"/>
          </p:cNvSpPr>
          <p:nvPr/>
        </p:nvSpPr>
        <p:spPr bwMode="auto">
          <a:xfrm>
            <a:off x="483347" y="2015461"/>
            <a:ext cx="83779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  <a:cs typeface="Candara"/>
              </a:rPr>
              <a:t>Workhorse reaction for making primary alcohols.</a:t>
            </a:r>
            <a:endParaRPr lang="en-US" sz="2000" i="1" dirty="0" smtClean="0">
              <a:latin typeface="Candara"/>
              <a:cs typeface="Candara"/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430539" y="5673496"/>
            <a:ext cx="368341" cy="26041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335986" y="4283661"/>
            <a:ext cx="275699" cy="27563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39917" y="4386962"/>
            <a:ext cx="4871768" cy="47713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1727240" y="5648096"/>
            <a:ext cx="36834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1721556" y="6244747"/>
            <a:ext cx="36834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6442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93" grpId="0"/>
      <p:bldP spid="59" grpId="0"/>
      <p:bldP spid="60" grpId="0"/>
      <p:bldP spid="61" grpId="0"/>
      <p:bldP spid="69" grpId="0"/>
      <p:bldP spid="78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 animBg="1"/>
      <p:bldP spid="103" grpId="0"/>
      <p:bldP spid="112" grpId="0"/>
      <p:bldP spid="113" grpId="0"/>
      <p:bldP spid="117" grpId="0"/>
      <p:bldP spid="118" grpId="0"/>
      <p:bldP spid="6" grpId="0" animBg="1"/>
      <p:bldP spid="123" grpId="0"/>
      <p:bldP spid="124" grpId="0"/>
      <p:bldP spid="127" grpId="0"/>
      <p:bldP spid="128" grpId="0"/>
      <p:bldP spid="132" grpId="0"/>
      <p:bldP spid="134" grpId="0"/>
      <p:bldP spid="168" grpId="0"/>
      <p:bldP spid="169" grpId="0"/>
      <p:bldP spid="173" grpId="0"/>
      <p:bldP spid="176" grpId="0"/>
      <p:bldP spid="177" grpId="0"/>
      <p:bldP spid="178" grpId="0"/>
      <p:bldP spid="179" grpId="0" animBg="1"/>
      <p:bldP spid="180" grpId="0"/>
      <p:bldP spid="181" grpId="0"/>
      <p:bldP spid="182" grpId="0"/>
      <p:bldP spid="18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63432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Candara"/>
              </a:rPr>
              <a:t>A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nti addition is more common than </a:t>
            </a:r>
            <a:r>
              <a:rPr lang="en-US" sz="2800" b="1" dirty="0" err="1" smtClean="0">
                <a:solidFill>
                  <a:srgbClr val="0000FF"/>
                </a:solidFill>
                <a:latin typeface="Candara"/>
              </a:rPr>
              <a:t>syn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321113" y="6403779"/>
            <a:ext cx="1417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p.717-8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837797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In electrophilic addition, the E+ and Nu: can add to either side, or face, of the </a:t>
            </a:r>
            <a:r>
              <a:rPr lang="en-US" sz="2000" dirty="0" err="1" smtClean="0">
                <a:latin typeface="Candara"/>
                <a:cs typeface="Candara"/>
              </a:rPr>
              <a:t>trigonal</a:t>
            </a:r>
            <a:r>
              <a:rPr lang="en-US" sz="2000" dirty="0">
                <a:latin typeface="Candara"/>
                <a:cs typeface="Candara"/>
              </a:rPr>
              <a:t> </a:t>
            </a:r>
            <a:r>
              <a:rPr lang="en-US" sz="2000" dirty="0" smtClean="0">
                <a:latin typeface="Candara"/>
                <a:cs typeface="Candara"/>
              </a:rPr>
              <a:t>planar alkene’s π bond.</a:t>
            </a:r>
            <a:endParaRPr lang="en-US" sz="2000" i="1" dirty="0" smtClean="0">
              <a:latin typeface="Candara"/>
              <a:cs typeface="Candara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7833" y="1886349"/>
            <a:ext cx="4152499" cy="44209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87791" y="2411251"/>
            <a:ext cx="32788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  <a:latin typeface="Candara"/>
                <a:cs typeface="Candara"/>
              </a:rPr>
              <a:t>Anti: </a:t>
            </a:r>
            <a:r>
              <a:rPr lang="en-US" sz="2000" i="1" dirty="0" smtClean="0">
                <a:solidFill>
                  <a:srgbClr val="0000FF"/>
                </a:solidFill>
                <a:latin typeface="Candara"/>
                <a:cs typeface="Candara"/>
              </a:rPr>
              <a:t>groups add on opposite</a:t>
            </a:r>
            <a:br>
              <a:rPr lang="en-US" sz="2000" i="1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2000" i="1" dirty="0" smtClean="0">
                <a:solidFill>
                  <a:srgbClr val="0000FF"/>
                </a:solidFill>
                <a:latin typeface="Candara"/>
                <a:cs typeface="Candara"/>
              </a:rPr>
              <a:t>faces of the double bond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t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op and bottom</a:t>
            </a:r>
          </a:p>
          <a:p>
            <a:pPr marL="285750" indent="-285750">
              <a:buFont typeface="Arial"/>
              <a:buChar char="•"/>
            </a:pPr>
            <a:r>
              <a:rPr lang="en-US" sz="2000" b="1" dirty="0" smtClean="0">
                <a:solidFill>
                  <a:srgbClr val="0000FF"/>
                </a:solidFill>
                <a:latin typeface="Candara"/>
                <a:cs typeface="Candara"/>
              </a:rPr>
              <a:t>more common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87791" y="4460502"/>
            <a:ext cx="321396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00FF"/>
                </a:solidFill>
                <a:latin typeface="Candara"/>
                <a:cs typeface="Candara"/>
              </a:rPr>
              <a:t>Syn</a:t>
            </a:r>
            <a:r>
              <a:rPr lang="en-US" sz="2000" b="1" dirty="0" smtClean="0">
                <a:solidFill>
                  <a:srgbClr val="0000FF"/>
                </a:solidFill>
                <a:latin typeface="Candara"/>
                <a:cs typeface="Candara"/>
              </a:rPr>
              <a:t>: </a:t>
            </a:r>
            <a:r>
              <a:rPr lang="en-US" sz="2000" i="1" dirty="0" smtClean="0">
                <a:solidFill>
                  <a:srgbClr val="0000FF"/>
                </a:solidFill>
                <a:latin typeface="Candara"/>
                <a:cs typeface="Candara"/>
              </a:rPr>
              <a:t>groups add to the same</a:t>
            </a:r>
            <a:br>
              <a:rPr lang="en-US" sz="2000" i="1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2000" i="1" dirty="0" smtClean="0">
                <a:solidFill>
                  <a:srgbClr val="0000FF"/>
                </a:solidFill>
                <a:latin typeface="Candara"/>
                <a:cs typeface="Candara"/>
              </a:rPr>
              <a:t>face of the double bond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Both on top; 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or both on the botto</a:t>
            </a:r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3017339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16850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Why anti?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321113" y="6403779"/>
            <a:ext cx="1417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p.717-8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83779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Why is anti addition more common than </a:t>
            </a:r>
            <a:r>
              <a:rPr lang="en-US" sz="2000" dirty="0" err="1" smtClean="0">
                <a:latin typeface="Candara"/>
                <a:cs typeface="Candara"/>
              </a:rPr>
              <a:t>syn</a:t>
            </a:r>
            <a:r>
              <a:rPr lang="en-US" sz="2000" dirty="0" smtClean="0">
                <a:latin typeface="Candara"/>
                <a:cs typeface="Candara"/>
              </a:rPr>
              <a:t> addition?</a:t>
            </a:r>
            <a:endParaRPr lang="en-US" sz="2000" i="1" dirty="0" smtClean="0">
              <a:latin typeface="Candara"/>
              <a:cs typeface="Candara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864492" y="2531639"/>
            <a:ext cx="38740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The </a:t>
            </a:r>
            <a:r>
              <a:rPr lang="en-US" dirty="0" err="1" smtClean="0">
                <a:solidFill>
                  <a:srgbClr val="0000FF"/>
                </a:solidFill>
                <a:latin typeface="Candara"/>
                <a:cs typeface="Candara"/>
              </a:rPr>
              <a:t>brominium</a:t>
            </a: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 ion blocks addition of the Nu: from above (same side), so it preferentially adds from below causing </a:t>
            </a:r>
            <a:r>
              <a:rPr lang="en-US" smtClean="0">
                <a:solidFill>
                  <a:srgbClr val="0000FF"/>
                </a:solidFill>
                <a:latin typeface="Candara"/>
                <a:cs typeface="Candara"/>
              </a:rPr>
              <a:t>anti addition.</a:t>
            </a:r>
            <a:endParaRPr lang="en-US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9300" y="3416300"/>
            <a:ext cx="12700" cy="12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9300" y="3416300"/>
            <a:ext cx="12700" cy="12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9300" y="3416300"/>
            <a:ext cx="12700" cy="12700"/>
          </a:xfrm>
          <a:prstGeom prst="rect">
            <a:avLst/>
          </a:prstGeom>
        </p:spPr>
      </p:pic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450822" y="1422225"/>
            <a:ext cx="83779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A pre-carbocation </a:t>
            </a:r>
            <a:r>
              <a:rPr lang="en-US" sz="2000" b="1" dirty="0" smtClean="0">
                <a:latin typeface="Candara"/>
                <a:cs typeface="Candara"/>
              </a:rPr>
              <a:t>intermediate</a:t>
            </a:r>
            <a:r>
              <a:rPr lang="en-US" sz="2000" dirty="0" smtClean="0">
                <a:latin typeface="Candara"/>
                <a:cs typeface="Candara"/>
              </a:rPr>
              <a:t> could explain the preference for anti.</a:t>
            </a:r>
            <a:endParaRPr lang="en-US" sz="2000" i="1" dirty="0" smtClean="0">
              <a:latin typeface="Candara"/>
              <a:cs typeface="Candara"/>
            </a:endParaRP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458529" y="1847900"/>
            <a:ext cx="83779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So consider the </a:t>
            </a:r>
            <a:r>
              <a:rPr lang="en-US" sz="2000" dirty="0" err="1" smtClean="0">
                <a:latin typeface="Candara"/>
                <a:cs typeface="Candara"/>
              </a:rPr>
              <a:t>bromination</a:t>
            </a:r>
            <a:r>
              <a:rPr lang="en-US" sz="2000" dirty="0" smtClean="0">
                <a:latin typeface="Candara"/>
                <a:cs typeface="Candara"/>
              </a:rPr>
              <a:t> of an alkene. The first </a:t>
            </a:r>
            <a:endParaRPr lang="en-US" sz="2000" i="1" dirty="0" smtClean="0">
              <a:latin typeface="Candara"/>
              <a:cs typeface="Candara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810815" y="3077888"/>
            <a:ext cx="43967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810815" y="3152593"/>
            <a:ext cx="43967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250490" y="3152593"/>
            <a:ext cx="244681" cy="24344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581075" y="3148206"/>
            <a:ext cx="244681" cy="24344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250490" y="2834445"/>
            <a:ext cx="244681" cy="24344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2707949" y="2499580"/>
            <a:ext cx="10668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:Br – Br:</a:t>
            </a:r>
            <a:endParaRPr lang="en-US" i="1" dirty="0" smtClean="0">
              <a:latin typeface="Candara"/>
              <a:cs typeface="Candara"/>
            </a:endParaRP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2777993" y="2283043"/>
            <a:ext cx="453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..</a:t>
            </a:r>
            <a:endParaRPr lang="en-US" i="1" dirty="0" smtClean="0">
              <a:latin typeface="Candara"/>
              <a:cs typeface="Candara"/>
            </a:endParaRP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788334" y="2582536"/>
            <a:ext cx="453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..</a:t>
            </a:r>
            <a:endParaRPr lang="en-US" i="1" dirty="0" smtClean="0">
              <a:latin typeface="Candara"/>
              <a:cs typeface="Candara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1566134" y="2815427"/>
            <a:ext cx="244681" cy="24344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3204847" y="2582420"/>
            <a:ext cx="453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..</a:t>
            </a:r>
            <a:endParaRPr lang="en-US" i="1" dirty="0" smtClean="0">
              <a:latin typeface="Candara"/>
              <a:cs typeface="Candara"/>
            </a:endParaRPr>
          </a:p>
        </p:txBody>
      </p:sp>
      <p:sp>
        <p:nvSpPr>
          <p:cNvPr id="28" name="Text Box 22"/>
          <p:cNvSpPr txBox="1">
            <a:spLocks noChangeArrowheads="1"/>
          </p:cNvSpPr>
          <p:nvPr/>
        </p:nvSpPr>
        <p:spPr bwMode="auto">
          <a:xfrm>
            <a:off x="3187625" y="2290768"/>
            <a:ext cx="453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..</a:t>
            </a:r>
            <a:endParaRPr lang="en-US" i="1" dirty="0" smtClean="0">
              <a:latin typeface="Candara"/>
              <a:cs typeface="Candara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788334" y="2951752"/>
            <a:ext cx="870493" cy="116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884796" y="2852837"/>
            <a:ext cx="0" cy="189958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2723304" y="2989719"/>
            <a:ext cx="453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E+</a:t>
            </a:r>
            <a:endParaRPr lang="en-US" i="1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1825756" y="3148206"/>
            <a:ext cx="5293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Nu:</a:t>
            </a:r>
            <a:endParaRPr lang="en-US" i="1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34" name="Arc 33"/>
          <p:cNvSpPr/>
          <p:nvPr/>
        </p:nvSpPr>
        <p:spPr>
          <a:xfrm flipH="1">
            <a:off x="2129917" y="2717247"/>
            <a:ext cx="1156063" cy="591412"/>
          </a:xfrm>
          <a:prstGeom prst="arc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 Box 22"/>
          <p:cNvSpPr txBox="1">
            <a:spLocks noChangeArrowheads="1"/>
          </p:cNvSpPr>
          <p:nvPr/>
        </p:nvSpPr>
        <p:spPr bwMode="auto">
          <a:xfrm rot="16200000">
            <a:off x="2369227" y="2416213"/>
            <a:ext cx="5293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v</a:t>
            </a:r>
            <a:endParaRPr lang="en-US" i="1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38" name="Arc 37"/>
          <p:cNvSpPr/>
          <p:nvPr/>
        </p:nvSpPr>
        <p:spPr>
          <a:xfrm rot="19768282" flipH="1">
            <a:off x="3135887" y="2313307"/>
            <a:ext cx="212855" cy="591412"/>
          </a:xfrm>
          <a:prstGeom prst="arc">
            <a:avLst>
              <a:gd name="adj1" fmla="val 13269222"/>
              <a:gd name="adj2" fmla="val 0"/>
            </a:avLst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 Box 22"/>
          <p:cNvSpPr txBox="1">
            <a:spLocks noChangeArrowheads="1"/>
          </p:cNvSpPr>
          <p:nvPr/>
        </p:nvSpPr>
        <p:spPr bwMode="auto">
          <a:xfrm rot="18810368">
            <a:off x="3056022" y="2166313"/>
            <a:ext cx="5293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v</a:t>
            </a:r>
            <a:endParaRPr lang="en-US" i="1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967546" y="3152593"/>
            <a:ext cx="43967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407221" y="3152593"/>
            <a:ext cx="244681" cy="24344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3737806" y="3148206"/>
            <a:ext cx="244681" cy="24344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4267200" y="2922022"/>
            <a:ext cx="135788" cy="22782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3980245" y="2917789"/>
            <a:ext cx="100688" cy="22574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 Box 22"/>
          <p:cNvSpPr txBox="1">
            <a:spLocks noChangeArrowheads="1"/>
          </p:cNvSpPr>
          <p:nvPr/>
        </p:nvSpPr>
        <p:spPr bwMode="auto">
          <a:xfrm>
            <a:off x="3970102" y="2616142"/>
            <a:ext cx="5090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Br</a:t>
            </a:r>
            <a:endParaRPr lang="en-US" i="1" dirty="0" smtClean="0">
              <a:latin typeface="Candara"/>
              <a:cs typeface="Candara"/>
            </a:endParaRPr>
          </a:p>
        </p:txBody>
      </p:sp>
      <p:sp>
        <p:nvSpPr>
          <p:cNvPr id="47" name="Text Box 22"/>
          <p:cNvSpPr txBox="1">
            <a:spLocks noChangeArrowheads="1"/>
          </p:cNvSpPr>
          <p:nvPr/>
        </p:nvSpPr>
        <p:spPr bwMode="auto">
          <a:xfrm rot="18089312">
            <a:off x="3772639" y="2468859"/>
            <a:ext cx="453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..</a:t>
            </a:r>
            <a:endParaRPr lang="en-US" i="1" dirty="0" smtClean="0">
              <a:latin typeface="Candara"/>
              <a:cs typeface="Candara"/>
            </a:endParaRPr>
          </a:p>
        </p:txBody>
      </p:sp>
      <p:sp>
        <p:nvSpPr>
          <p:cNvPr id="48" name="Text Box 22"/>
          <p:cNvSpPr txBox="1">
            <a:spLocks noChangeArrowheads="1"/>
          </p:cNvSpPr>
          <p:nvPr/>
        </p:nvSpPr>
        <p:spPr bwMode="auto">
          <a:xfrm rot="3510688" flipH="1">
            <a:off x="4176390" y="2583904"/>
            <a:ext cx="453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..</a:t>
            </a:r>
            <a:endParaRPr lang="en-US" i="1" dirty="0" smtClean="0">
              <a:latin typeface="Candara"/>
              <a:cs typeface="Candara"/>
            </a:endParaRPr>
          </a:p>
        </p:txBody>
      </p:sp>
      <p:sp>
        <p:nvSpPr>
          <p:cNvPr id="49" name="Text Box 22"/>
          <p:cNvSpPr txBox="1">
            <a:spLocks noChangeArrowheads="1"/>
          </p:cNvSpPr>
          <p:nvPr/>
        </p:nvSpPr>
        <p:spPr bwMode="auto">
          <a:xfrm flipH="1">
            <a:off x="4033668" y="2439162"/>
            <a:ext cx="453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+</a:t>
            </a:r>
            <a:endParaRPr lang="en-US" i="1" dirty="0" smtClean="0">
              <a:latin typeface="Candara"/>
              <a:cs typeface="Candara"/>
            </a:endParaRPr>
          </a:p>
        </p:txBody>
      </p:sp>
      <p:sp>
        <p:nvSpPr>
          <p:cNvPr id="50" name="Text Box 22"/>
          <p:cNvSpPr txBox="1">
            <a:spLocks noChangeArrowheads="1"/>
          </p:cNvSpPr>
          <p:nvPr/>
        </p:nvSpPr>
        <p:spPr bwMode="auto">
          <a:xfrm>
            <a:off x="3573091" y="3325507"/>
            <a:ext cx="16847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400" i="1" dirty="0" err="1" smtClean="0">
                <a:solidFill>
                  <a:srgbClr val="0000FF"/>
                </a:solidFill>
                <a:latin typeface="Candara"/>
                <a:cs typeface="Candara"/>
              </a:rPr>
              <a:t>brominium</a:t>
            </a:r>
            <a:r>
              <a:rPr lang="en-US" sz="1400" i="1" dirty="0" smtClean="0">
                <a:solidFill>
                  <a:srgbClr val="0000FF"/>
                </a:solidFill>
                <a:latin typeface="Candara"/>
                <a:cs typeface="Candara"/>
              </a:rPr>
              <a:t> ion</a:t>
            </a:r>
          </a:p>
        </p:txBody>
      </p:sp>
    </p:spTree>
    <p:extLst>
      <p:ext uri="{BB962C8B-B14F-4D97-AF65-F5344CB8AC3E}">
        <p14:creationId xmlns:p14="http://schemas.microsoft.com/office/powerpoint/2010/main" val="1716524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97284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615342" y="2514600"/>
            <a:ext cx="377333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i="1" dirty="0" smtClean="0">
                <a:latin typeface="Candara"/>
                <a:cs typeface="Candara"/>
              </a:rPr>
              <a:t>Addition reactions</a:t>
            </a:r>
            <a:endParaRPr lang="en-US" sz="3600" i="1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912288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30177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Addition reactions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321113" y="6403779"/>
            <a:ext cx="1641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p.279 - 81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853806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In </a:t>
            </a:r>
            <a:r>
              <a:rPr lang="en-US" sz="2000" b="1" dirty="0" smtClean="0">
                <a:latin typeface="Candara"/>
              </a:rPr>
              <a:t>addition</a:t>
            </a:r>
            <a:r>
              <a:rPr lang="en-US" sz="2000" dirty="0" smtClean="0">
                <a:latin typeface="Candara"/>
              </a:rPr>
              <a:t> reactions </a:t>
            </a:r>
            <a:r>
              <a:rPr lang="en-US" sz="2000" i="1" dirty="0" smtClean="0">
                <a:latin typeface="Candara"/>
              </a:rPr>
              <a:t>the substrate gains atoms (or groups) from the reactant</a:t>
            </a:r>
            <a:br>
              <a:rPr lang="en-US" sz="2000" i="1" dirty="0" smtClean="0">
                <a:latin typeface="Candara"/>
              </a:rPr>
            </a:br>
            <a:r>
              <a:rPr lang="en-US" sz="2000" i="1" dirty="0" smtClean="0">
                <a:latin typeface="Candara"/>
              </a:rPr>
              <a:t>but doesn’t lose any.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Substrate is unsaturated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Occur easily &amp; quickly because </a:t>
            </a:r>
            <a:r>
              <a:rPr lang="en-US" sz="2000" dirty="0" err="1" smtClean="0">
                <a:latin typeface="Candara"/>
              </a:rPr>
              <a:t>σ</a:t>
            </a:r>
            <a:r>
              <a:rPr lang="en-US" sz="2000" dirty="0" smtClean="0">
                <a:latin typeface="Candara"/>
              </a:rPr>
              <a:t>-bonds are more stable than the π</a:t>
            </a:r>
            <a:br>
              <a:rPr lang="en-US" sz="2000" dirty="0" smtClean="0">
                <a:latin typeface="Candara"/>
              </a:rPr>
            </a:br>
            <a:r>
              <a:rPr lang="en-US" sz="2000" dirty="0" smtClean="0">
                <a:latin typeface="Candara"/>
              </a:rPr>
              <a:t>bonds they replace </a:t>
            </a:r>
            <a:endParaRPr lang="en-US" sz="2000" dirty="0">
              <a:latin typeface="Candara"/>
            </a:endParaRP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6699779" y="3059438"/>
            <a:ext cx="15578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err="1">
                <a:solidFill>
                  <a:srgbClr val="0000FF"/>
                </a:solidFill>
                <a:latin typeface="Candara"/>
              </a:rPr>
              <a:t>n</a:t>
            </a:r>
            <a:r>
              <a:rPr lang="en-US" dirty="0" err="1" smtClean="0">
                <a:solidFill>
                  <a:srgbClr val="0000FF"/>
                </a:solidFill>
                <a:latin typeface="Candara"/>
              </a:rPr>
              <a:t>ucleophilic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 addition</a:t>
            </a: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4030132" y="1658098"/>
            <a:ext cx="34485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(Has multiple bond(s))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4599" y="2686912"/>
            <a:ext cx="5243437" cy="3716867"/>
          </a:xfrm>
          <a:prstGeom prst="rect">
            <a:avLst/>
          </a:prstGeom>
        </p:spPr>
      </p:pic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6699779" y="4769705"/>
            <a:ext cx="15578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latin typeface="Candara"/>
              </a:rPr>
              <a:t>e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lectrophilic additions</a:t>
            </a:r>
          </a:p>
        </p:txBody>
      </p:sp>
      <p:sp>
        <p:nvSpPr>
          <p:cNvPr id="4" name="Right Brace 3"/>
          <p:cNvSpPr/>
          <p:nvPr/>
        </p:nvSpPr>
        <p:spPr>
          <a:xfrm>
            <a:off x="6197603" y="4301065"/>
            <a:ext cx="491066" cy="2187379"/>
          </a:xfrm>
          <a:prstGeom prst="rightBrac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963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34405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  <a:latin typeface="Candara"/>
              </a:rPr>
              <a:t>Nucleophilic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 addition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321113" y="6403779"/>
            <a:ext cx="1641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p.279 - 81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84045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 err="1" smtClean="0">
                <a:latin typeface="Candara"/>
              </a:rPr>
              <a:t>Nucleophilic</a:t>
            </a:r>
            <a:r>
              <a:rPr lang="en-US" sz="2000" b="1" dirty="0" smtClean="0">
                <a:latin typeface="Candara"/>
              </a:rPr>
              <a:t> addition: </a:t>
            </a:r>
            <a:r>
              <a:rPr lang="en-US" sz="2000" i="1" dirty="0" smtClean="0">
                <a:latin typeface="Candara"/>
              </a:rPr>
              <a:t>a Nu:- attacks the electrophilic carbonyl carbon of the</a:t>
            </a:r>
            <a:br>
              <a:rPr lang="en-US" sz="2000" i="1" dirty="0" smtClean="0">
                <a:latin typeface="Candara"/>
              </a:rPr>
            </a:br>
            <a:r>
              <a:rPr lang="en-US" sz="2000" i="1" dirty="0" smtClean="0">
                <a:latin typeface="Candara"/>
              </a:rPr>
              <a:t>substrate and adds to the substrate</a:t>
            </a:r>
            <a:r>
              <a:rPr lang="en-US" sz="2000" dirty="0" smtClean="0">
                <a:latin typeface="Candara"/>
              </a:rPr>
              <a:t>. </a:t>
            </a:r>
            <a:endParaRPr lang="en-US" sz="2000" b="1" dirty="0">
              <a:latin typeface="Candara"/>
            </a:endParaRP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3245381" y="3428770"/>
            <a:ext cx="15578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Candara"/>
              </a:rPr>
              <a:t>final product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4533" y="2390947"/>
            <a:ext cx="3378199" cy="1136303"/>
          </a:xfrm>
          <a:prstGeom prst="rect">
            <a:avLst/>
          </a:prstGeom>
        </p:spPr>
      </p:pic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1320802" y="3025572"/>
            <a:ext cx="48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E+</a:t>
            </a:r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2353730" y="2959437"/>
            <a:ext cx="7450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Nu:-</a:t>
            </a: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2161651" y="1984315"/>
            <a:ext cx="15578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Candara"/>
              </a:rPr>
              <a:t>counter-ion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098795" y="2290678"/>
            <a:ext cx="0" cy="30012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7106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b="45799"/>
          <a:stretch/>
        </p:blipFill>
        <p:spPr>
          <a:xfrm>
            <a:off x="461438" y="2615293"/>
            <a:ext cx="6125634" cy="266351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/>
          <a:srcRect t="66492" b="4802"/>
          <a:stretch/>
        </p:blipFill>
        <p:spPr>
          <a:xfrm>
            <a:off x="3112219" y="5346420"/>
            <a:ext cx="5715000" cy="1316077"/>
          </a:xfrm>
          <a:prstGeom prst="rect">
            <a:avLst/>
          </a:prstGeom>
        </p:spPr>
      </p:pic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34657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Electrophilic addition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321113" y="6403779"/>
            <a:ext cx="1641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p.279 - 81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817403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>
                <a:latin typeface="Candara"/>
              </a:rPr>
              <a:t>Electrophilic addition: </a:t>
            </a:r>
            <a:r>
              <a:rPr lang="en-US" sz="2000" i="1" dirty="0" smtClean="0">
                <a:latin typeface="Candara"/>
              </a:rPr>
              <a:t>an alkene or alkyne serves as the Nu: and donates :</a:t>
            </a:r>
            <a:r>
              <a:rPr lang="en-US" sz="2000" b="1" i="1" dirty="0" smtClean="0">
                <a:latin typeface="Candara"/>
              </a:rPr>
              <a:t/>
            </a:r>
            <a:br>
              <a:rPr lang="en-US" sz="2000" b="1" i="1" dirty="0" smtClean="0">
                <a:latin typeface="Candara"/>
              </a:rPr>
            </a:br>
            <a:r>
              <a:rPr lang="en-US" sz="2000" i="1" dirty="0" smtClean="0">
                <a:latin typeface="Candara"/>
              </a:rPr>
              <a:t>to the electropositive atom of a molecule, typically an acid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Substrate is unsaturated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Reactant is often an acid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The two halves (electropositive &amp; electronegative) are both added </a:t>
            </a:r>
            <a:br>
              <a:rPr lang="en-US" sz="2000" dirty="0" smtClean="0">
                <a:latin typeface="Candara"/>
              </a:rPr>
            </a:br>
            <a:r>
              <a:rPr lang="en-US" sz="2000" dirty="0" smtClean="0">
                <a:latin typeface="Candara"/>
              </a:rPr>
              <a:t>“across” the double bond</a:t>
            </a: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6407679" y="3971561"/>
            <a:ext cx="15578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Candara"/>
              </a:rPr>
              <a:t>final products</a:t>
            </a: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2163233" y="4156227"/>
            <a:ext cx="48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E+</a:t>
            </a:r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706962" y="4716625"/>
            <a:ext cx="7450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Nu:-</a:t>
            </a:r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3416292" y="6185247"/>
            <a:ext cx="7450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Nu:-</a:t>
            </a:r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4313766" y="6000581"/>
            <a:ext cx="48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E+</a:t>
            </a: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3698469" y="4099256"/>
            <a:ext cx="15578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carbocation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4917544" y="6392803"/>
            <a:ext cx="15578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carbocation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4737094" y="3260359"/>
            <a:ext cx="7450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Nu:-</a:t>
            </a: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5836894" y="5923472"/>
            <a:ext cx="7450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Nu:-</a:t>
            </a:r>
          </a:p>
        </p:txBody>
      </p:sp>
    </p:spTree>
    <p:extLst>
      <p:ext uri="{BB962C8B-B14F-4D97-AF65-F5344CB8AC3E}">
        <p14:creationId xmlns:p14="http://schemas.microsoft.com/office/powerpoint/2010/main" val="1117863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4" grpId="0"/>
      <p:bldP spid="18" grpId="0"/>
      <p:bldP spid="20" grpId="0"/>
      <p:bldP spid="21" grpId="0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62519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Which part of the reactant goes where?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321113" y="6403779"/>
            <a:ext cx="1232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p.717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79284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In electrophilic addition, the reactant is ‘</a:t>
            </a:r>
            <a:r>
              <a:rPr lang="en-US" sz="2000" u="sng" dirty="0" smtClean="0">
                <a:latin typeface="Candara"/>
                <a:cs typeface="Candara"/>
              </a:rPr>
              <a:t>added across</a:t>
            </a:r>
            <a:r>
              <a:rPr lang="en-US" sz="2000" dirty="0" smtClean="0">
                <a:latin typeface="Candara"/>
                <a:cs typeface="Candara"/>
              </a:rPr>
              <a:t>’ the double bond.</a:t>
            </a:r>
            <a:br>
              <a:rPr lang="en-US" sz="2000" dirty="0" smtClean="0">
                <a:latin typeface="Candara"/>
                <a:cs typeface="Candara"/>
              </a:rPr>
            </a:br>
            <a:r>
              <a:rPr lang="en-US" sz="2000" b="1" dirty="0" smtClean="0">
                <a:latin typeface="Candara"/>
                <a:cs typeface="Candara"/>
              </a:rPr>
              <a:t>But which ‘half’ of the reactant adds to which carbon?</a:t>
            </a:r>
            <a:endParaRPr lang="en-US" sz="2000" i="1" dirty="0" smtClean="0">
              <a:latin typeface="Candara"/>
              <a:cs typeface="Candara"/>
            </a:endParaRP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1935345" y="4169332"/>
            <a:ext cx="7450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Nu: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2161826" y="4538664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226249" y="4538195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Isosceles Triangle 27"/>
          <p:cNvSpPr/>
          <p:nvPr/>
        </p:nvSpPr>
        <p:spPr>
          <a:xfrm rot="3060000">
            <a:off x="1992295" y="4793568"/>
            <a:ext cx="101592" cy="305012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16616" y="4510858"/>
            <a:ext cx="856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H – </a:t>
            </a:r>
            <a:r>
              <a:rPr lang="en-US" sz="2000" dirty="0" err="1" smtClean="0">
                <a:latin typeface="Candara"/>
                <a:cs typeface="Candara"/>
              </a:rPr>
              <a:t>Cl</a:t>
            </a:r>
            <a:r>
              <a:rPr lang="en-US" sz="2000" dirty="0" smtClean="0">
                <a:latin typeface="Candara"/>
                <a:cs typeface="Candara"/>
              </a:rPr>
              <a:t>: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30" name="Text Box 22"/>
          <p:cNvSpPr txBox="1">
            <a:spLocks noChangeArrowheads="1"/>
          </p:cNvSpPr>
          <p:nvPr/>
        </p:nvSpPr>
        <p:spPr bwMode="auto">
          <a:xfrm>
            <a:off x="2498377" y="4321732"/>
            <a:ext cx="7450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E+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65990" y="4290954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..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65990" y="4610567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..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768005" y="2518332"/>
            <a:ext cx="160997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Substrate is an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alkene &amp; acts as the Nu:</a:t>
            </a:r>
          </a:p>
        </p:txBody>
      </p:sp>
      <p:sp>
        <p:nvSpPr>
          <p:cNvPr id="34" name="Rectangular Callout 33"/>
          <p:cNvSpPr/>
          <p:nvPr/>
        </p:nvSpPr>
        <p:spPr>
          <a:xfrm>
            <a:off x="729905" y="2518333"/>
            <a:ext cx="1603372" cy="923330"/>
          </a:xfrm>
          <a:prstGeom prst="wedgeRectCallout">
            <a:avLst>
              <a:gd name="adj1" fmla="val 33029"/>
              <a:gd name="adj2" fmla="val 133125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 Box 22"/>
          <p:cNvSpPr txBox="1">
            <a:spLocks noChangeArrowheads="1"/>
          </p:cNvSpPr>
          <p:nvPr/>
        </p:nvSpPr>
        <p:spPr bwMode="auto">
          <a:xfrm>
            <a:off x="2427716" y="2535552"/>
            <a:ext cx="105088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Reactant provides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the E+</a:t>
            </a:r>
          </a:p>
        </p:txBody>
      </p:sp>
      <p:sp>
        <p:nvSpPr>
          <p:cNvPr id="38" name="Rectangular Callout 37"/>
          <p:cNvSpPr/>
          <p:nvPr/>
        </p:nvSpPr>
        <p:spPr>
          <a:xfrm>
            <a:off x="2409477" y="2518332"/>
            <a:ext cx="1069120" cy="923330"/>
          </a:xfrm>
          <a:prstGeom prst="wedgeRectCallout">
            <a:avLst>
              <a:gd name="adj1" fmla="val -31117"/>
              <a:gd name="adj2" fmla="val 131750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4499959" y="4082287"/>
            <a:ext cx="835169" cy="6087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499959" y="4690254"/>
            <a:ext cx="835169" cy="6087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78597" y="4691064"/>
            <a:ext cx="1021362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805143" y="3525000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Isosceles Triangle 41"/>
          <p:cNvSpPr/>
          <p:nvPr/>
        </p:nvSpPr>
        <p:spPr>
          <a:xfrm rot="3060000">
            <a:off x="5635612" y="3779904"/>
            <a:ext cx="101592" cy="305012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5807055" y="5376347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Isosceles Triangle 43"/>
          <p:cNvSpPr/>
          <p:nvPr/>
        </p:nvSpPr>
        <p:spPr>
          <a:xfrm rot="3060000">
            <a:off x="5637524" y="5631251"/>
            <a:ext cx="101592" cy="305012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5805144" y="3441662"/>
            <a:ext cx="221414" cy="8333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 flipV="1">
            <a:off x="5807055" y="5697762"/>
            <a:ext cx="221414" cy="8333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937627" y="3207285"/>
            <a:ext cx="448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andara"/>
                <a:cs typeface="Candara"/>
              </a:rPr>
              <a:t>Cl</a:t>
            </a:r>
            <a:r>
              <a:rPr lang="en-US" sz="2000" dirty="0" smtClean="0">
                <a:latin typeface="Candara"/>
                <a:cs typeface="Candara"/>
              </a:rPr>
              <a:t>: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961428" y="2985647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..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961428" y="3305260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..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961428" y="5581045"/>
            <a:ext cx="448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andara"/>
                <a:cs typeface="Candara"/>
              </a:rPr>
              <a:t>Cl</a:t>
            </a:r>
            <a:r>
              <a:rPr lang="en-US" sz="2000" dirty="0" smtClean="0">
                <a:latin typeface="Candara"/>
                <a:cs typeface="Candara"/>
              </a:rPr>
              <a:t>: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011305" y="5354479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..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011305" y="5674092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..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269279" y="5220664"/>
            <a:ext cx="1209716" cy="1043133"/>
          </a:xfrm>
          <a:prstGeom prst="ellipse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 Box 22"/>
          <p:cNvSpPr txBox="1">
            <a:spLocks noChangeArrowheads="1"/>
          </p:cNvSpPr>
          <p:nvPr/>
        </p:nvSpPr>
        <p:spPr bwMode="auto">
          <a:xfrm>
            <a:off x="442126" y="1850379"/>
            <a:ext cx="44952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Is there a difference and does it matter?</a:t>
            </a:r>
            <a:endParaRPr lang="en-US" sz="2000" i="1" dirty="0" smtClean="0">
              <a:latin typeface="Candara"/>
              <a:cs typeface="Candara"/>
            </a:endParaRPr>
          </a:p>
        </p:txBody>
      </p:sp>
      <p:sp>
        <p:nvSpPr>
          <p:cNvPr id="56" name="Text Box 22"/>
          <p:cNvSpPr txBox="1">
            <a:spLocks noChangeArrowheads="1"/>
          </p:cNvSpPr>
          <p:nvPr/>
        </p:nvSpPr>
        <p:spPr bwMode="auto">
          <a:xfrm>
            <a:off x="4855078" y="1850379"/>
            <a:ext cx="6827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 dirty="0" smtClean="0">
                <a:solidFill>
                  <a:srgbClr val="0000FF"/>
                </a:solidFill>
                <a:latin typeface="Candara"/>
                <a:cs typeface="Candara"/>
              </a:rPr>
              <a:t>Yep!</a:t>
            </a:r>
          </a:p>
        </p:txBody>
      </p:sp>
    </p:spTree>
    <p:extLst>
      <p:ext uri="{BB962C8B-B14F-4D97-AF65-F5344CB8AC3E}">
        <p14:creationId xmlns:p14="http://schemas.microsoft.com/office/powerpoint/2010/main" val="2007227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8" grpId="0" animBg="1"/>
      <p:bldP spid="29" grpId="0"/>
      <p:bldP spid="30" grpId="0"/>
      <p:bldP spid="31" grpId="0"/>
      <p:bldP spid="32" grpId="0"/>
      <p:bldP spid="33" grpId="0"/>
      <p:bldP spid="34" grpId="0" animBg="1"/>
      <p:bldP spid="37" grpId="0"/>
      <p:bldP spid="38" grpId="0" animBg="1"/>
      <p:bldP spid="42" grpId="0" animBg="1"/>
      <p:bldP spid="44" grpId="0" animBg="1"/>
      <p:bldP spid="47" grpId="0"/>
      <p:bldP spid="49" grpId="0"/>
      <p:bldP spid="50" grpId="0"/>
      <p:bldP spid="51" grpId="0"/>
      <p:bldP spid="52" grpId="0"/>
      <p:bldP spid="53" grpId="0"/>
      <p:bldP spid="10" grpId="0" animBg="1"/>
      <p:bldP spid="55" grpId="0"/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314315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  <a:latin typeface="Candara"/>
              </a:rPr>
              <a:t>Markovnikov’s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 rule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321113" y="6403779"/>
            <a:ext cx="1232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p.717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1935345" y="4169332"/>
            <a:ext cx="7450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Nu: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2161826" y="4538664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226249" y="4538195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Isosceles Triangle 27"/>
          <p:cNvSpPr/>
          <p:nvPr/>
        </p:nvSpPr>
        <p:spPr>
          <a:xfrm rot="3060000">
            <a:off x="1992295" y="4793568"/>
            <a:ext cx="101592" cy="305012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16616" y="4510858"/>
            <a:ext cx="856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H – </a:t>
            </a:r>
            <a:r>
              <a:rPr lang="en-US" sz="2000" dirty="0" err="1" smtClean="0">
                <a:latin typeface="Candara"/>
                <a:cs typeface="Candara"/>
              </a:rPr>
              <a:t>Cl</a:t>
            </a:r>
            <a:r>
              <a:rPr lang="en-US" sz="2000" dirty="0" smtClean="0">
                <a:latin typeface="Candara"/>
                <a:cs typeface="Candara"/>
              </a:rPr>
              <a:t>: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30" name="Text Box 22"/>
          <p:cNvSpPr txBox="1">
            <a:spLocks noChangeArrowheads="1"/>
          </p:cNvSpPr>
          <p:nvPr/>
        </p:nvSpPr>
        <p:spPr bwMode="auto">
          <a:xfrm>
            <a:off x="2498377" y="4321732"/>
            <a:ext cx="7450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E+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65990" y="4290954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..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65990" y="4610567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..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768005" y="2518332"/>
            <a:ext cx="160997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Substrate is an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alkene &amp; acts as the Nu:</a:t>
            </a:r>
          </a:p>
        </p:txBody>
      </p:sp>
      <p:sp>
        <p:nvSpPr>
          <p:cNvPr id="34" name="Rectangular Callout 33"/>
          <p:cNvSpPr/>
          <p:nvPr/>
        </p:nvSpPr>
        <p:spPr>
          <a:xfrm>
            <a:off x="729905" y="2518333"/>
            <a:ext cx="1603372" cy="923330"/>
          </a:xfrm>
          <a:prstGeom prst="wedgeRectCallout">
            <a:avLst>
              <a:gd name="adj1" fmla="val 33029"/>
              <a:gd name="adj2" fmla="val 133125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 Box 22"/>
          <p:cNvSpPr txBox="1">
            <a:spLocks noChangeArrowheads="1"/>
          </p:cNvSpPr>
          <p:nvPr/>
        </p:nvSpPr>
        <p:spPr bwMode="auto">
          <a:xfrm>
            <a:off x="2427716" y="2535552"/>
            <a:ext cx="105088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Reactant provides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the E+</a:t>
            </a:r>
          </a:p>
        </p:txBody>
      </p:sp>
      <p:sp>
        <p:nvSpPr>
          <p:cNvPr id="38" name="Rectangular Callout 37"/>
          <p:cNvSpPr/>
          <p:nvPr/>
        </p:nvSpPr>
        <p:spPr>
          <a:xfrm>
            <a:off x="2409477" y="2518332"/>
            <a:ext cx="1069120" cy="923330"/>
          </a:xfrm>
          <a:prstGeom prst="wedgeRectCallout">
            <a:avLst>
              <a:gd name="adj1" fmla="val -31117"/>
              <a:gd name="adj2" fmla="val 131750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4499959" y="4082287"/>
            <a:ext cx="835169" cy="6087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499959" y="4690254"/>
            <a:ext cx="835169" cy="6087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78597" y="4691064"/>
            <a:ext cx="1021362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805143" y="3525000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Isosceles Triangle 41"/>
          <p:cNvSpPr/>
          <p:nvPr/>
        </p:nvSpPr>
        <p:spPr>
          <a:xfrm rot="3060000">
            <a:off x="5635612" y="3779904"/>
            <a:ext cx="101592" cy="305012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5807055" y="5376347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Isosceles Triangle 43"/>
          <p:cNvSpPr/>
          <p:nvPr/>
        </p:nvSpPr>
        <p:spPr>
          <a:xfrm rot="3060000">
            <a:off x="5637524" y="5631251"/>
            <a:ext cx="101592" cy="305012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5805144" y="3441662"/>
            <a:ext cx="221414" cy="8333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 flipV="1">
            <a:off x="5807055" y="5697762"/>
            <a:ext cx="221414" cy="8333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937627" y="3207285"/>
            <a:ext cx="448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andara"/>
                <a:cs typeface="Candara"/>
              </a:rPr>
              <a:t>Cl</a:t>
            </a:r>
            <a:r>
              <a:rPr lang="en-US" sz="2000" dirty="0" smtClean="0">
                <a:latin typeface="Candara"/>
                <a:cs typeface="Candara"/>
              </a:rPr>
              <a:t>: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961428" y="2985647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..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961428" y="3305260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..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961428" y="5581045"/>
            <a:ext cx="448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andara"/>
                <a:cs typeface="Candara"/>
              </a:rPr>
              <a:t>Cl</a:t>
            </a:r>
            <a:r>
              <a:rPr lang="en-US" sz="2000" dirty="0" smtClean="0">
                <a:latin typeface="Candara"/>
                <a:cs typeface="Candara"/>
              </a:rPr>
              <a:t>: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011305" y="5354479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..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011305" y="5674092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..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269279" y="5220664"/>
            <a:ext cx="1209716" cy="1043133"/>
          </a:xfrm>
          <a:prstGeom prst="ellipse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837797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 err="1" smtClean="0">
                <a:latin typeface="Candara"/>
                <a:cs typeface="Candara"/>
              </a:rPr>
              <a:t>Markovnikov’s</a:t>
            </a:r>
            <a:r>
              <a:rPr lang="en-US" sz="2000" b="1" dirty="0" smtClean="0">
                <a:latin typeface="Candara"/>
                <a:cs typeface="Candara"/>
              </a:rPr>
              <a:t> rule</a:t>
            </a:r>
            <a:r>
              <a:rPr lang="en-US" sz="2000" dirty="0" smtClean="0">
                <a:latin typeface="Candara"/>
                <a:cs typeface="Candara"/>
              </a:rPr>
              <a:t> (of </a:t>
            </a:r>
            <a:r>
              <a:rPr lang="en-US" sz="2000" dirty="0" err="1" smtClean="0">
                <a:latin typeface="Candara"/>
                <a:cs typeface="Candara"/>
              </a:rPr>
              <a:t>regioselectivity</a:t>
            </a:r>
            <a:r>
              <a:rPr lang="en-US" sz="2000" dirty="0" smtClean="0">
                <a:latin typeface="Candara"/>
                <a:cs typeface="Candara"/>
              </a:rPr>
              <a:t>)</a:t>
            </a:r>
            <a:r>
              <a:rPr lang="en-US" sz="2000" i="1" dirty="0" smtClean="0">
                <a:latin typeface="Candara"/>
                <a:cs typeface="Candara"/>
              </a:rPr>
              <a:t>: in the addition of HX across a double bond the H (the E+) adds to the C with the most </a:t>
            </a:r>
            <a:r>
              <a:rPr lang="en-US" sz="2000" i="1" dirty="0" err="1" smtClean="0">
                <a:latin typeface="Candara"/>
                <a:cs typeface="Candara"/>
              </a:rPr>
              <a:t>hydrogens</a:t>
            </a:r>
            <a:r>
              <a:rPr lang="en-US" sz="2000" i="1" dirty="0" smtClean="0">
                <a:latin typeface="Candara"/>
                <a:cs typeface="Candara"/>
              </a:rPr>
              <a:t> &amp; </a:t>
            </a:r>
            <a:r>
              <a:rPr lang="en-US" sz="2000" i="1" dirty="0" smtClean="0">
                <a:latin typeface="Candara"/>
                <a:cs typeface="Candara"/>
              </a:rPr>
              <a:t>the X (the Nu:) adds to the most substituted carbon.</a:t>
            </a:r>
          </a:p>
        </p:txBody>
      </p:sp>
      <p:sp>
        <p:nvSpPr>
          <p:cNvPr id="48" name="Text Box 22"/>
          <p:cNvSpPr txBox="1">
            <a:spLocks noChangeArrowheads="1"/>
          </p:cNvSpPr>
          <p:nvPr/>
        </p:nvSpPr>
        <p:spPr bwMode="auto">
          <a:xfrm>
            <a:off x="4235370" y="1901862"/>
            <a:ext cx="45041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- Vladimir V. </a:t>
            </a:r>
            <a:r>
              <a:rPr lang="en-US" sz="2000" dirty="0" err="1" smtClean="0">
                <a:latin typeface="Candara"/>
                <a:cs typeface="Candara"/>
              </a:rPr>
              <a:t>Markovnikov</a:t>
            </a:r>
            <a:r>
              <a:rPr lang="en-US" sz="2000" dirty="0" smtClean="0">
                <a:latin typeface="Candara"/>
                <a:cs typeface="Candara"/>
              </a:rPr>
              <a:t>, Russian, 1870</a:t>
            </a:r>
            <a:endParaRPr lang="en-US" sz="2000" i="1" dirty="0" smtClean="0">
              <a:latin typeface="Candara"/>
              <a:cs typeface="Candara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1711444" y="4739688"/>
            <a:ext cx="776309" cy="480976"/>
          </a:xfrm>
          <a:prstGeom prst="ellipse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1510412" y="5134411"/>
            <a:ext cx="312982" cy="241936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 Box 22"/>
          <p:cNvSpPr txBox="1">
            <a:spLocks noChangeArrowheads="1"/>
          </p:cNvSpPr>
          <p:nvPr/>
        </p:nvSpPr>
        <p:spPr bwMode="auto">
          <a:xfrm>
            <a:off x="551855" y="5308839"/>
            <a:ext cx="272804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This methyl group makes this end of the π bond more substituted.</a:t>
            </a:r>
          </a:p>
        </p:txBody>
      </p:sp>
    </p:spTree>
    <p:extLst>
      <p:ext uri="{BB962C8B-B14F-4D97-AF65-F5344CB8AC3E}">
        <p14:creationId xmlns:p14="http://schemas.microsoft.com/office/powerpoint/2010/main" val="1605419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8" grpId="0" animBg="1"/>
      <p:bldP spid="29" grpId="0"/>
      <p:bldP spid="30" grpId="0"/>
      <p:bldP spid="31" grpId="0"/>
      <p:bldP spid="32" grpId="0"/>
      <p:bldP spid="33" grpId="0"/>
      <p:bldP spid="34" grpId="0" animBg="1"/>
      <p:bldP spid="37" grpId="0"/>
      <p:bldP spid="38" grpId="0" animBg="1"/>
      <p:bldP spid="42" grpId="0" animBg="1"/>
      <p:bldP spid="44" grpId="0" animBg="1"/>
      <p:bldP spid="47" grpId="0"/>
      <p:bldP spid="49" grpId="0"/>
      <p:bldP spid="50" grpId="0"/>
      <p:bldP spid="51" grpId="0"/>
      <p:bldP spid="52" grpId="0"/>
      <p:bldP spid="53" grpId="0"/>
      <p:bldP spid="10" grpId="0" animBg="1"/>
      <p:bldP spid="57" grpId="0" animBg="1"/>
      <p:bldP spid="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10182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Why?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321113" y="6403779"/>
            <a:ext cx="1417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p.717-8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837797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The first step of electrophilic addition forms a carbocation, and </a:t>
            </a:r>
            <a:r>
              <a:rPr lang="en-US" sz="2000" b="1" dirty="0" smtClean="0">
                <a:latin typeface="Candara"/>
                <a:cs typeface="Candara"/>
              </a:rPr>
              <a:t>formation favors the more stable carbocation</a:t>
            </a:r>
            <a:r>
              <a:rPr lang="en-US" sz="2000" dirty="0" smtClean="0">
                <a:latin typeface="Candara"/>
                <a:cs typeface="Candara"/>
              </a:rPr>
              <a:t>.</a:t>
            </a:r>
            <a:endParaRPr lang="en-US" sz="2000" i="1" dirty="0" smtClean="0">
              <a:latin typeface="Candara"/>
              <a:cs typeface="Candara"/>
            </a:endParaRPr>
          </a:p>
        </p:txBody>
      </p:sp>
      <p:sp>
        <p:nvSpPr>
          <p:cNvPr id="85" name="Text Box 22"/>
          <p:cNvSpPr txBox="1">
            <a:spLocks noChangeArrowheads="1"/>
          </p:cNvSpPr>
          <p:nvPr/>
        </p:nvSpPr>
        <p:spPr bwMode="auto">
          <a:xfrm>
            <a:off x="427038" y="1750450"/>
            <a:ext cx="83779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To stabilize the carbocation, maximize the amount of </a:t>
            </a:r>
            <a:r>
              <a:rPr lang="en-US" sz="2000" b="1" dirty="0" smtClean="0">
                <a:latin typeface="Candara"/>
                <a:cs typeface="Candara"/>
              </a:rPr>
              <a:t>charge delocalization</a:t>
            </a:r>
            <a:r>
              <a:rPr lang="en-US" sz="2000" dirty="0" smtClean="0">
                <a:latin typeface="Candara"/>
                <a:cs typeface="Candara"/>
              </a:rPr>
              <a:t>.</a:t>
            </a:r>
            <a:endParaRPr lang="en-US" sz="2000" i="1" dirty="0" smtClean="0">
              <a:latin typeface="Candara"/>
              <a:cs typeface="Candar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317155" y="2299587"/>
            <a:ext cx="0" cy="97818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3877480" y="2786629"/>
            <a:ext cx="43967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 rot="18973142">
            <a:off x="2570960" y="2519443"/>
            <a:ext cx="439675" cy="487042"/>
            <a:chOff x="1566413" y="2436875"/>
            <a:chExt cx="439675" cy="487042"/>
          </a:xfrm>
        </p:grpSpPr>
        <p:cxnSp>
          <p:nvCxnSpPr>
            <p:cNvPr id="87" name="Straight Connector 86"/>
            <p:cNvCxnSpPr/>
            <p:nvPr/>
          </p:nvCxnSpPr>
          <p:spPr>
            <a:xfrm>
              <a:off x="2006088" y="2436875"/>
              <a:ext cx="0" cy="48704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1566413" y="2923917"/>
              <a:ext cx="43967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9" name="Straight Connector 88"/>
          <p:cNvCxnSpPr/>
          <p:nvPr/>
        </p:nvCxnSpPr>
        <p:spPr>
          <a:xfrm>
            <a:off x="1558297" y="2786629"/>
            <a:ext cx="43967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99991" y="257092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3074818" y="258156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1952626" y="256435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918727" y="3672473"/>
            <a:ext cx="4855011" cy="51483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Text Box 22"/>
          <p:cNvSpPr txBox="1">
            <a:spLocks noChangeArrowheads="1"/>
          </p:cNvSpPr>
          <p:nvPr/>
        </p:nvSpPr>
        <p:spPr bwMode="auto">
          <a:xfrm>
            <a:off x="918727" y="3723956"/>
            <a:ext cx="48295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i="1" dirty="0" smtClean="0">
                <a:solidFill>
                  <a:srgbClr val="0000FF"/>
                </a:solidFill>
                <a:latin typeface="Candara"/>
                <a:cs typeface="Candara"/>
              </a:rPr>
              <a:t>Increasing charge delocalization &amp; stability</a:t>
            </a:r>
          </a:p>
        </p:txBody>
      </p:sp>
      <p:sp>
        <p:nvSpPr>
          <p:cNvPr id="95" name="Text Box 22"/>
          <p:cNvSpPr txBox="1">
            <a:spLocks noChangeArrowheads="1"/>
          </p:cNvSpPr>
          <p:nvPr/>
        </p:nvSpPr>
        <p:spPr bwMode="auto">
          <a:xfrm>
            <a:off x="1558297" y="3317949"/>
            <a:ext cx="4539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1°</a:t>
            </a:r>
            <a:endParaRPr lang="en-US" sz="2000" i="1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96" name="Text Box 22"/>
          <p:cNvSpPr txBox="1">
            <a:spLocks noChangeArrowheads="1"/>
          </p:cNvSpPr>
          <p:nvPr/>
        </p:nvSpPr>
        <p:spPr bwMode="auto">
          <a:xfrm>
            <a:off x="2899320" y="3317950"/>
            <a:ext cx="4539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2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°</a:t>
            </a:r>
            <a:endParaRPr lang="en-US" sz="2000" i="1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97" name="Text Box 22"/>
          <p:cNvSpPr txBox="1">
            <a:spLocks noChangeArrowheads="1"/>
          </p:cNvSpPr>
          <p:nvPr/>
        </p:nvSpPr>
        <p:spPr bwMode="auto">
          <a:xfrm>
            <a:off x="4171687" y="3283629"/>
            <a:ext cx="4539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3°</a:t>
            </a:r>
            <a:endParaRPr lang="en-US" sz="2000" i="1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98" name="Text Box 22"/>
          <p:cNvSpPr txBox="1">
            <a:spLocks noChangeArrowheads="1"/>
          </p:cNvSpPr>
          <p:nvPr/>
        </p:nvSpPr>
        <p:spPr bwMode="auto">
          <a:xfrm>
            <a:off x="427038" y="4271082"/>
            <a:ext cx="837797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So,</a:t>
            </a:r>
            <a:r>
              <a:rPr lang="en-US" sz="2000" dirty="0">
                <a:latin typeface="Candara"/>
                <a:cs typeface="Candara"/>
              </a:rPr>
              <a:t> </a:t>
            </a:r>
            <a:r>
              <a:rPr lang="en-US" sz="2000" dirty="0" smtClean="0">
                <a:latin typeface="Candara"/>
                <a:cs typeface="Candara"/>
              </a:rPr>
              <a:t>adding the H+ (E+) to the less substituted C places the + on the more substituted carbon, creates the most stable carbocation. </a:t>
            </a:r>
            <a:endParaRPr lang="en-US" sz="2000" i="1" dirty="0" smtClean="0">
              <a:latin typeface="Candara"/>
              <a:cs typeface="Candara"/>
            </a:endParaRPr>
          </a:p>
        </p:txBody>
      </p:sp>
      <p:sp>
        <p:nvSpPr>
          <p:cNvPr id="99" name="Text Box 22"/>
          <p:cNvSpPr txBox="1">
            <a:spLocks noChangeArrowheads="1"/>
          </p:cNvSpPr>
          <p:nvPr/>
        </p:nvSpPr>
        <p:spPr bwMode="auto">
          <a:xfrm>
            <a:off x="450760" y="5018385"/>
            <a:ext cx="83779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i="1" dirty="0" smtClean="0">
                <a:latin typeface="Candara"/>
                <a:cs typeface="Candara"/>
              </a:rPr>
              <a:t>Sometimes the substituted carbocation is also stabilized by resonance.</a:t>
            </a:r>
          </a:p>
        </p:txBody>
      </p:sp>
      <p:cxnSp>
        <p:nvCxnSpPr>
          <p:cNvPr id="100" name="Straight Connector 99"/>
          <p:cNvCxnSpPr/>
          <p:nvPr/>
        </p:nvCxnSpPr>
        <p:spPr>
          <a:xfrm>
            <a:off x="1795874" y="6091614"/>
            <a:ext cx="43967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1795874" y="6166319"/>
            <a:ext cx="43967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235549" y="6166319"/>
            <a:ext cx="244681" cy="24344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1566134" y="6161932"/>
            <a:ext cx="244681" cy="24344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V="1">
            <a:off x="2235549" y="5848171"/>
            <a:ext cx="244681" cy="24344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Text Box 22"/>
          <p:cNvSpPr txBox="1">
            <a:spLocks noChangeArrowheads="1"/>
          </p:cNvSpPr>
          <p:nvPr/>
        </p:nvSpPr>
        <p:spPr bwMode="auto">
          <a:xfrm>
            <a:off x="2420426" y="5581543"/>
            <a:ext cx="453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Br:</a:t>
            </a:r>
            <a:endParaRPr lang="en-US" i="1" dirty="0" smtClean="0">
              <a:latin typeface="Candara"/>
              <a:cs typeface="Candara"/>
            </a:endParaRPr>
          </a:p>
        </p:txBody>
      </p:sp>
      <p:sp>
        <p:nvSpPr>
          <p:cNvPr id="106" name="Text Box 22"/>
          <p:cNvSpPr txBox="1">
            <a:spLocks noChangeArrowheads="1"/>
          </p:cNvSpPr>
          <p:nvPr/>
        </p:nvSpPr>
        <p:spPr bwMode="auto">
          <a:xfrm>
            <a:off x="2438344" y="5389633"/>
            <a:ext cx="453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..</a:t>
            </a:r>
            <a:endParaRPr lang="en-US" i="1" dirty="0" smtClean="0">
              <a:latin typeface="Candara"/>
              <a:cs typeface="Candara"/>
            </a:endParaRPr>
          </a:p>
        </p:txBody>
      </p:sp>
      <p:sp>
        <p:nvSpPr>
          <p:cNvPr id="107" name="Text Box 22"/>
          <p:cNvSpPr txBox="1">
            <a:spLocks noChangeArrowheads="1"/>
          </p:cNvSpPr>
          <p:nvPr/>
        </p:nvSpPr>
        <p:spPr bwMode="auto">
          <a:xfrm>
            <a:off x="2441321" y="5645953"/>
            <a:ext cx="453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..</a:t>
            </a:r>
            <a:endParaRPr lang="en-US" i="1" dirty="0" smtClean="0">
              <a:latin typeface="Candara"/>
              <a:cs typeface="Candara"/>
            </a:endParaRPr>
          </a:p>
        </p:txBody>
      </p:sp>
      <p:sp>
        <p:nvSpPr>
          <p:cNvPr id="108" name="Text Box 22"/>
          <p:cNvSpPr txBox="1">
            <a:spLocks noChangeArrowheads="1"/>
          </p:cNvSpPr>
          <p:nvPr/>
        </p:nvSpPr>
        <p:spPr bwMode="auto">
          <a:xfrm>
            <a:off x="998251" y="5445010"/>
            <a:ext cx="453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H+</a:t>
            </a:r>
            <a:endParaRPr lang="en-US" i="1" dirty="0" smtClean="0">
              <a:latin typeface="Candara"/>
              <a:cs typeface="Candara"/>
            </a:endParaRPr>
          </a:p>
        </p:txBody>
      </p:sp>
      <p:sp>
        <p:nvSpPr>
          <p:cNvPr id="15" name="Arc 14"/>
          <p:cNvSpPr/>
          <p:nvPr/>
        </p:nvSpPr>
        <p:spPr>
          <a:xfrm>
            <a:off x="833900" y="5705717"/>
            <a:ext cx="1156063" cy="591412"/>
          </a:xfrm>
          <a:prstGeom prst="arc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 Box 22"/>
          <p:cNvSpPr txBox="1">
            <a:spLocks noChangeArrowheads="1"/>
          </p:cNvSpPr>
          <p:nvPr/>
        </p:nvSpPr>
        <p:spPr bwMode="auto">
          <a:xfrm rot="5400000">
            <a:off x="1240297" y="5597410"/>
            <a:ext cx="453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v</a:t>
            </a:r>
            <a:endParaRPr lang="en-US" i="1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734235" y="6091614"/>
            <a:ext cx="51379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3875663" y="6109545"/>
            <a:ext cx="43967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315338" y="6109545"/>
            <a:ext cx="244681" cy="24344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3630982" y="5851161"/>
            <a:ext cx="244681" cy="24344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4315338" y="5851161"/>
            <a:ext cx="244681" cy="24344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Text Box 22"/>
          <p:cNvSpPr txBox="1">
            <a:spLocks noChangeArrowheads="1"/>
          </p:cNvSpPr>
          <p:nvPr/>
        </p:nvSpPr>
        <p:spPr bwMode="auto">
          <a:xfrm>
            <a:off x="4500215" y="5584533"/>
            <a:ext cx="453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Br:</a:t>
            </a:r>
            <a:endParaRPr lang="en-US" i="1" dirty="0" smtClean="0">
              <a:latin typeface="Candara"/>
              <a:cs typeface="Candara"/>
            </a:endParaRPr>
          </a:p>
        </p:txBody>
      </p:sp>
      <p:sp>
        <p:nvSpPr>
          <p:cNvPr id="116" name="Text Box 22"/>
          <p:cNvSpPr txBox="1">
            <a:spLocks noChangeArrowheads="1"/>
          </p:cNvSpPr>
          <p:nvPr/>
        </p:nvSpPr>
        <p:spPr bwMode="auto">
          <a:xfrm>
            <a:off x="4518133" y="5392623"/>
            <a:ext cx="453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..</a:t>
            </a:r>
            <a:endParaRPr lang="en-US" i="1" dirty="0" smtClean="0">
              <a:latin typeface="Candara"/>
              <a:cs typeface="Candara"/>
            </a:endParaRPr>
          </a:p>
        </p:txBody>
      </p:sp>
      <p:sp>
        <p:nvSpPr>
          <p:cNvPr id="117" name="Text Box 22"/>
          <p:cNvSpPr txBox="1">
            <a:spLocks noChangeArrowheads="1"/>
          </p:cNvSpPr>
          <p:nvPr/>
        </p:nvSpPr>
        <p:spPr bwMode="auto">
          <a:xfrm>
            <a:off x="4521110" y="5648943"/>
            <a:ext cx="453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..</a:t>
            </a:r>
            <a:endParaRPr lang="en-US" i="1" dirty="0" smtClean="0">
              <a:latin typeface="Candara"/>
              <a:cs typeface="Candara"/>
            </a:endParaRPr>
          </a:p>
        </p:txBody>
      </p:sp>
      <p:sp>
        <p:nvSpPr>
          <p:cNvPr id="118" name="Text Box 22"/>
          <p:cNvSpPr txBox="1">
            <a:spLocks noChangeArrowheads="1"/>
          </p:cNvSpPr>
          <p:nvPr/>
        </p:nvSpPr>
        <p:spPr bwMode="auto">
          <a:xfrm>
            <a:off x="4322534" y="5874358"/>
            <a:ext cx="453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+</a:t>
            </a:r>
            <a:endParaRPr lang="en-US" i="1" dirty="0" smtClean="0">
              <a:latin typeface="Candara"/>
              <a:cs typeface="Candara"/>
            </a:endParaRPr>
          </a:p>
        </p:txBody>
      </p:sp>
      <p:cxnSp>
        <p:nvCxnSpPr>
          <p:cNvPr id="119" name="Straight Connector 118"/>
          <p:cNvCxnSpPr/>
          <p:nvPr/>
        </p:nvCxnSpPr>
        <p:spPr>
          <a:xfrm flipV="1">
            <a:off x="3630982" y="6109545"/>
            <a:ext cx="244681" cy="24344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Text Box 22"/>
          <p:cNvSpPr txBox="1">
            <a:spLocks noChangeArrowheads="1"/>
          </p:cNvSpPr>
          <p:nvPr/>
        </p:nvSpPr>
        <p:spPr bwMode="auto">
          <a:xfrm>
            <a:off x="3380062" y="5569077"/>
            <a:ext cx="453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H</a:t>
            </a:r>
            <a:endParaRPr lang="en-US" i="1" dirty="0" smtClean="0">
              <a:latin typeface="Candara"/>
              <a:cs typeface="Candara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954195" y="6109545"/>
            <a:ext cx="512892" cy="0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6001368" y="6111137"/>
            <a:ext cx="43967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441043" y="6111137"/>
            <a:ext cx="244681" cy="24344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5756687" y="5852753"/>
            <a:ext cx="244681" cy="24344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6441043" y="5852753"/>
            <a:ext cx="244681" cy="24344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Text Box 22"/>
          <p:cNvSpPr txBox="1">
            <a:spLocks noChangeArrowheads="1"/>
          </p:cNvSpPr>
          <p:nvPr/>
        </p:nvSpPr>
        <p:spPr bwMode="auto">
          <a:xfrm>
            <a:off x="6625920" y="5586125"/>
            <a:ext cx="453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Br:</a:t>
            </a:r>
            <a:endParaRPr lang="en-US" i="1" dirty="0" smtClean="0">
              <a:latin typeface="Candara"/>
              <a:cs typeface="Candara"/>
            </a:endParaRPr>
          </a:p>
        </p:txBody>
      </p:sp>
      <p:sp>
        <p:nvSpPr>
          <p:cNvPr id="126" name="Text Box 22"/>
          <p:cNvSpPr txBox="1">
            <a:spLocks noChangeArrowheads="1"/>
          </p:cNvSpPr>
          <p:nvPr/>
        </p:nvSpPr>
        <p:spPr bwMode="auto">
          <a:xfrm>
            <a:off x="6631874" y="5396538"/>
            <a:ext cx="453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..</a:t>
            </a:r>
            <a:endParaRPr lang="en-US" i="1" dirty="0" smtClean="0">
              <a:latin typeface="Candara"/>
              <a:cs typeface="Candara"/>
            </a:endParaRPr>
          </a:p>
        </p:txBody>
      </p:sp>
      <p:sp>
        <p:nvSpPr>
          <p:cNvPr id="127" name="Text Box 22"/>
          <p:cNvSpPr txBox="1">
            <a:spLocks noChangeArrowheads="1"/>
          </p:cNvSpPr>
          <p:nvPr/>
        </p:nvSpPr>
        <p:spPr bwMode="auto">
          <a:xfrm>
            <a:off x="6911956" y="5538721"/>
            <a:ext cx="453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+</a:t>
            </a:r>
            <a:endParaRPr lang="en-US" i="1" dirty="0" smtClean="0">
              <a:latin typeface="Candara"/>
              <a:cs typeface="Candara"/>
            </a:endParaRPr>
          </a:p>
        </p:txBody>
      </p:sp>
      <p:cxnSp>
        <p:nvCxnSpPr>
          <p:cNvPr id="128" name="Straight Connector 127"/>
          <p:cNvCxnSpPr/>
          <p:nvPr/>
        </p:nvCxnSpPr>
        <p:spPr>
          <a:xfrm flipV="1">
            <a:off x="5756687" y="6111137"/>
            <a:ext cx="244681" cy="24344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9" name="Text Box 22"/>
          <p:cNvSpPr txBox="1">
            <a:spLocks noChangeArrowheads="1"/>
          </p:cNvSpPr>
          <p:nvPr/>
        </p:nvSpPr>
        <p:spPr bwMode="auto">
          <a:xfrm>
            <a:off x="5505767" y="5570669"/>
            <a:ext cx="453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H</a:t>
            </a:r>
            <a:endParaRPr lang="en-US" i="1" dirty="0" smtClean="0">
              <a:latin typeface="Candara"/>
              <a:cs typeface="Candara"/>
            </a:endParaRPr>
          </a:p>
        </p:txBody>
      </p:sp>
      <p:cxnSp>
        <p:nvCxnSpPr>
          <p:cNvPr id="130" name="Straight Connector 129"/>
          <p:cNvCxnSpPr/>
          <p:nvPr/>
        </p:nvCxnSpPr>
        <p:spPr>
          <a:xfrm flipV="1">
            <a:off x="6391195" y="5800321"/>
            <a:ext cx="244681" cy="24344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Double Bracket 20"/>
          <p:cNvSpPr/>
          <p:nvPr/>
        </p:nvSpPr>
        <p:spPr>
          <a:xfrm>
            <a:off x="3380062" y="5586125"/>
            <a:ext cx="3821585" cy="928228"/>
          </a:xfrm>
          <a:prstGeom prst="bracketPair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 Box 22"/>
          <p:cNvSpPr txBox="1">
            <a:spLocks noChangeArrowheads="1"/>
          </p:cNvSpPr>
          <p:nvPr/>
        </p:nvSpPr>
        <p:spPr bwMode="auto">
          <a:xfrm>
            <a:off x="4901165" y="2425483"/>
            <a:ext cx="3747536" cy="923330"/>
          </a:xfrm>
          <a:prstGeom prst="rect">
            <a:avLst/>
          </a:prstGeom>
          <a:noFill/>
          <a:ln w="9525">
            <a:solidFill>
              <a:srgbClr val="0000FF"/>
            </a:solidFill>
            <a:prstDash val="dot"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i="1" dirty="0" smtClean="0">
                <a:solidFill>
                  <a:srgbClr val="0000FF"/>
                </a:solidFill>
                <a:latin typeface="Candara"/>
                <a:cs typeface="Candara"/>
              </a:rPr>
              <a:t>More stable </a:t>
            </a:r>
            <a:r>
              <a:rPr lang="en-US" i="1" dirty="0" err="1" smtClean="0">
                <a:solidFill>
                  <a:srgbClr val="0000FF"/>
                </a:solidFill>
                <a:latin typeface="Candara"/>
                <a:cs typeface="Candara"/>
              </a:rPr>
              <a:t>carbocations</a:t>
            </a:r>
            <a:r>
              <a:rPr lang="en-US" i="1" dirty="0" smtClean="0">
                <a:solidFill>
                  <a:srgbClr val="0000FF"/>
                </a:solidFill>
                <a:latin typeface="Candara"/>
                <a:cs typeface="Candara"/>
              </a:rPr>
              <a:t> exist for longer periods of time, making it more likely that reactions will occur.</a:t>
            </a:r>
          </a:p>
        </p:txBody>
      </p:sp>
    </p:spTree>
    <p:extLst>
      <p:ext uri="{BB962C8B-B14F-4D97-AF65-F5344CB8AC3E}">
        <p14:creationId xmlns:p14="http://schemas.microsoft.com/office/powerpoint/2010/main" val="2094500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11" grpId="0"/>
      <p:bldP spid="91" grpId="0"/>
      <p:bldP spid="92" grpId="0"/>
      <p:bldP spid="93" grpId="0"/>
      <p:bldP spid="95" grpId="0"/>
      <p:bldP spid="96" grpId="0"/>
      <p:bldP spid="97" grpId="0"/>
      <p:bldP spid="98" grpId="0"/>
      <p:bldP spid="99" grpId="0"/>
      <p:bldP spid="105" grpId="0"/>
      <p:bldP spid="106" grpId="0"/>
      <p:bldP spid="107" grpId="0"/>
      <p:bldP spid="108" grpId="0"/>
      <p:bldP spid="15" grpId="0" animBg="1"/>
      <p:bldP spid="109" grpId="0"/>
      <p:bldP spid="115" grpId="0"/>
      <p:bldP spid="116" grpId="0"/>
      <p:bldP spid="117" grpId="0"/>
      <p:bldP spid="118" grpId="0"/>
      <p:bldP spid="120" grpId="0"/>
      <p:bldP spid="125" grpId="0"/>
      <p:bldP spid="126" grpId="0"/>
      <p:bldP spid="127" grpId="0"/>
      <p:bldP spid="129" grpId="0"/>
      <p:bldP spid="21" grpId="0" animBg="1"/>
      <p:bldP spid="5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65838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Thus, electrophilic addition prefers 2° &amp; 3°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321113" y="6403779"/>
            <a:ext cx="1417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p.717-8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837797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As a result of </a:t>
            </a:r>
            <a:r>
              <a:rPr lang="en-US" sz="2000" dirty="0" err="1" smtClean="0">
                <a:latin typeface="Candara"/>
                <a:cs typeface="Candara"/>
              </a:rPr>
              <a:t>Markovniko’vs</a:t>
            </a:r>
            <a:r>
              <a:rPr lang="en-US" sz="2000" dirty="0" smtClean="0">
                <a:latin typeface="Candara"/>
                <a:cs typeface="Candara"/>
              </a:rPr>
              <a:t> rule, electrophilic addition </a:t>
            </a:r>
            <a:r>
              <a:rPr lang="en-US" sz="2000" b="1" dirty="0" smtClean="0">
                <a:latin typeface="Candara"/>
                <a:cs typeface="Candara"/>
              </a:rPr>
              <a:t>prefers 2</a:t>
            </a:r>
            <a:r>
              <a:rPr lang="en-US" sz="2000" b="1" dirty="0">
                <a:latin typeface="Candara"/>
              </a:rPr>
              <a:t>° </a:t>
            </a:r>
            <a:r>
              <a:rPr lang="en-US" sz="2000" b="1" dirty="0" smtClean="0">
                <a:latin typeface="Candara"/>
              </a:rPr>
              <a:t>or 3</a:t>
            </a:r>
            <a:r>
              <a:rPr lang="en-US" sz="2000" b="1" dirty="0">
                <a:latin typeface="Candara"/>
              </a:rPr>
              <a:t>° </a:t>
            </a:r>
            <a:r>
              <a:rPr lang="en-US" sz="2000" b="1" dirty="0" smtClean="0">
                <a:latin typeface="Candara"/>
              </a:rPr>
              <a:t> substrates.</a:t>
            </a:r>
            <a:endParaRPr lang="en-US" sz="2000" b="1" i="1" dirty="0" smtClean="0">
              <a:latin typeface="Candara"/>
              <a:cs typeface="Candara"/>
            </a:endParaRPr>
          </a:p>
        </p:txBody>
      </p:sp>
      <p:sp>
        <p:nvSpPr>
          <p:cNvPr id="85" name="Text Box 22"/>
          <p:cNvSpPr txBox="1">
            <a:spLocks noChangeArrowheads="1"/>
          </p:cNvSpPr>
          <p:nvPr/>
        </p:nvSpPr>
        <p:spPr bwMode="auto">
          <a:xfrm>
            <a:off x="427038" y="1750450"/>
            <a:ext cx="837797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So, imagine that you are a chemist who wants to produce alcohols from alkenes using electrophilic addition.</a:t>
            </a:r>
            <a:endParaRPr lang="en-US" sz="2000" i="1" dirty="0" smtClean="0">
              <a:latin typeface="Candara"/>
              <a:cs typeface="Candar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66134" y="2558718"/>
            <a:ext cx="0" cy="97818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1126459" y="3045760"/>
            <a:ext cx="86350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 rot="18973142">
            <a:off x="2743731" y="2746502"/>
            <a:ext cx="439675" cy="487042"/>
            <a:chOff x="1566413" y="2436875"/>
            <a:chExt cx="439675" cy="487042"/>
          </a:xfrm>
        </p:grpSpPr>
        <p:cxnSp>
          <p:nvCxnSpPr>
            <p:cNvPr id="87" name="Straight Connector 86"/>
            <p:cNvCxnSpPr/>
            <p:nvPr/>
          </p:nvCxnSpPr>
          <p:spPr>
            <a:xfrm>
              <a:off x="2006088" y="2436875"/>
              <a:ext cx="0" cy="48704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1566413" y="2923917"/>
              <a:ext cx="43967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9" name="Straight Connector 88"/>
          <p:cNvCxnSpPr/>
          <p:nvPr/>
        </p:nvCxnSpPr>
        <p:spPr>
          <a:xfrm>
            <a:off x="5536849" y="2798483"/>
            <a:ext cx="439675" cy="19467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Text Box 22"/>
          <p:cNvSpPr txBox="1">
            <a:spLocks noChangeArrowheads="1"/>
          </p:cNvSpPr>
          <p:nvPr/>
        </p:nvSpPr>
        <p:spPr bwMode="auto">
          <a:xfrm>
            <a:off x="1452231" y="3500607"/>
            <a:ext cx="27609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i="1" dirty="0" smtClean="0">
                <a:solidFill>
                  <a:srgbClr val="0000FF"/>
                </a:solidFill>
                <a:latin typeface="Candara"/>
                <a:cs typeface="Candara"/>
              </a:rPr>
              <a:t>So, </a:t>
            </a:r>
            <a:r>
              <a:rPr lang="en-US" i="1" dirty="0" err="1" smtClean="0">
                <a:solidFill>
                  <a:srgbClr val="0000FF"/>
                </a:solidFill>
                <a:latin typeface="Candara"/>
                <a:cs typeface="Candara"/>
              </a:rPr>
              <a:t>tertbutyl</a:t>
            </a:r>
            <a:r>
              <a:rPr lang="en-US" i="1" dirty="0" smtClean="0">
                <a:solidFill>
                  <a:srgbClr val="0000FF"/>
                </a:solidFill>
                <a:latin typeface="Candara"/>
                <a:cs typeface="Candara"/>
              </a:rPr>
              <a:t> alcohol &amp;</a:t>
            </a:r>
            <a:br>
              <a:rPr lang="en-US" i="1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i="1" dirty="0" smtClean="0">
                <a:solidFill>
                  <a:srgbClr val="0000FF"/>
                </a:solidFill>
                <a:latin typeface="Candara"/>
                <a:cs typeface="Candara"/>
              </a:rPr>
              <a:t>isopropanol are easy </a:t>
            </a:r>
            <a:r>
              <a:rPr lang="is-IS" i="1" dirty="0" smtClean="0">
                <a:solidFill>
                  <a:srgbClr val="0000FF"/>
                </a:solidFill>
                <a:latin typeface="Candara"/>
                <a:cs typeface="Candara"/>
              </a:rPr>
              <a:t>…</a:t>
            </a:r>
            <a:endParaRPr lang="en-US" i="1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08" name="Text Box 22"/>
          <p:cNvSpPr txBox="1">
            <a:spLocks noChangeArrowheads="1"/>
          </p:cNvSpPr>
          <p:nvPr/>
        </p:nvSpPr>
        <p:spPr bwMode="auto">
          <a:xfrm>
            <a:off x="1651953" y="4852066"/>
            <a:ext cx="453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H+</a:t>
            </a:r>
            <a:endParaRPr lang="en-US" i="1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5" name="Arc 14"/>
          <p:cNvSpPr/>
          <p:nvPr/>
        </p:nvSpPr>
        <p:spPr>
          <a:xfrm rot="19141694">
            <a:off x="1220362" y="4860740"/>
            <a:ext cx="629830" cy="429215"/>
          </a:xfrm>
          <a:prstGeom prst="arc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 Box 22"/>
          <p:cNvSpPr txBox="1">
            <a:spLocks noChangeArrowheads="1"/>
          </p:cNvSpPr>
          <p:nvPr/>
        </p:nvSpPr>
        <p:spPr bwMode="auto">
          <a:xfrm rot="17788577">
            <a:off x="1530785" y="4578500"/>
            <a:ext cx="453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v</a:t>
            </a:r>
            <a:endParaRPr lang="en-US" i="1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668219" y="5268260"/>
            <a:ext cx="513791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 Box 22"/>
          <p:cNvSpPr txBox="1">
            <a:spLocks noChangeArrowheads="1"/>
          </p:cNvSpPr>
          <p:nvPr/>
        </p:nvSpPr>
        <p:spPr bwMode="auto">
          <a:xfrm>
            <a:off x="1913763" y="2848394"/>
            <a:ext cx="7442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O - H</a:t>
            </a:r>
            <a:endParaRPr lang="en-US" i="1" dirty="0" smtClean="0">
              <a:latin typeface="Candara"/>
              <a:cs typeface="Candara"/>
            </a:endParaRPr>
          </a:p>
        </p:txBody>
      </p:sp>
      <p:sp>
        <p:nvSpPr>
          <p:cNvPr id="60" name="Text Box 22"/>
          <p:cNvSpPr txBox="1">
            <a:spLocks noChangeArrowheads="1"/>
          </p:cNvSpPr>
          <p:nvPr/>
        </p:nvSpPr>
        <p:spPr bwMode="auto">
          <a:xfrm>
            <a:off x="1925115" y="2664631"/>
            <a:ext cx="453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..</a:t>
            </a:r>
            <a:endParaRPr lang="en-US" i="1" dirty="0" smtClean="0">
              <a:latin typeface="Candara"/>
              <a:cs typeface="Candara"/>
            </a:endParaRPr>
          </a:p>
        </p:txBody>
      </p:sp>
      <p:sp>
        <p:nvSpPr>
          <p:cNvPr id="61" name="Text Box 22"/>
          <p:cNvSpPr txBox="1">
            <a:spLocks noChangeArrowheads="1"/>
          </p:cNvSpPr>
          <p:nvPr/>
        </p:nvSpPr>
        <p:spPr bwMode="auto">
          <a:xfrm>
            <a:off x="1930289" y="2916958"/>
            <a:ext cx="453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..</a:t>
            </a:r>
            <a:endParaRPr lang="en-US" i="1" dirty="0" smtClean="0">
              <a:latin typeface="Candara"/>
              <a:cs typeface="Candara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>
            <a:off x="3306233" y="3013736"/>
            <a:ext cx="43967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 Box 22"/>
          <p:cNvSpPr txBox="1">
            <a:spLocks noChangeArrowheads="1"/>
          </p:cNvSpPr>
          <p:nvPr/>
        </p:nvSpPr>
        <p:spPr bwMode="auto">
          <a:xfrm>
            <a:off x="3689208" y="2611126"/>
            <a:ext cx="453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..</a:t>
            </a:r>
            <a:endParaRPr lang="en-US" i="1" dirty="0" smtClean="0">
              <a:latin typeface="Candara"/>
              <a:cs typeface="Candara"/>
            </a:endParaRPr>
          </a:p>
        </p:txBody>
      </p:sp>
      <p:sp>
        <p:nvSpPr>
          <p:cNvPr id="64" name="Text Box 22"/>
          <p:cNvSpPr txBox="1">
            <a:spLocks noChangeArrowheads="1"/>
          </p:cNvSpPr>
          <p:nvPr/>
        </p:nvSpPr>
        <p:spPr bwMode="auto">
          <a:xfrm>
            <a:off x="3694382" y="2876153"/>
            <a:ext cx="453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..</a:t>
            </a:r>
            <a:endParaRPr lang="en-US" i="1" dirty="0" smtClean="0">
              <a:latin typeface="Candara"/>
              <a:cs typeface="Candara"/>
            </a:endParaRPr>
          </a:p>
        </p:txBody>
      </p:sp>
      <p:sp>
        <p:nvSpPr>
          <p:cNvPr id="65" name="Text Box 22"/>
          <p:cNvSpPr txBox="1">
            <a:spLocks noChangeArrowheads="1"/>
          </p:cNvSpPr>
          <p:nvPr/>
        </p:nvSpPr>
        <p:spPr bwMode="auto">
          <a:xfrm>
            <a:off x="3656282" y="2808492"/>
            <a:ext cx="7442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O - H</a:t>
            </a:r>
            <a:endParaRPr lang="en-US" i="1" dirty="0" smtClean="0">
              <a:latin typeface="Candara"/>
              <a:cs typeface="Candara"/>
            </a:endParaRPr>
          </a:p>
        </p:txBody>
      </p:sp>
      <p:sp>
        <p:nvSpPr>
          <p:cNvPr id="66" name="Text Box 22"/>
          <p:cNvSpPr txBox="1">
            <a:spLocks noChangeArrowheads="1"/>
          </p:cNvSpPr>
          <p:nvPr/>
        </p:nvSpPr>
        <p:spPr bwMode="auto">
          <a:xfrm>
            <a:off x="5887422" y="2798483"/>
            <a:ext cx="7442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O - H</a:t>
            </a:r>
            <a:endParaRPr lang="en-US" i="1" dirty="0" smtClean="0">
              <a:latin typeface="Candara"/>
              <a:cs typeface="Candara"/>
            </a:endParaRPr>
          </a:p>
        </p:txBody>
      </p:sp>
      <p:sp>
        <p:nvSpPr>
          <p:cNvPr id="67" name="Text Box 22"/>
          <p:cNvSpPr txBox="1">
            <a:spLocks noChangeArrowheads="1"/>
          </p:cNvSpPr>
          <p:nvPr/>
        </p:nvSpPr>
        <p:spPr bwMode="auto">
          <a:xfrm>
            <a:off x="5898774" y="2614720"/>
            <a:ext cx="453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..</a:t>
            </a:r>
            <a:endParaRPr lang="en-US" i="1" dirty="0" smtClean="0">
              <a:latin typeface="Candara"/>
              <a:cs typeface="Candara"/>
            </a:endParaRPr>
          </a:p>
        </p:txBody>
      </p:sp>
      <p:sp>
        <p:nvSpPr>
          <p:cNvPr id="68" name="Text Box 22"/>
          <p:cNvSpPr txBox="1">
            <a:spLocks noChangeArrowheads="1"/>
          </p:cNvSpPr>
          <p:nvPr/>
        </p:nvSpPr>
        <p:spPr bwMode="auto">
          <a:xfrm>
            <a:off x="5903948" y="2867047"/>
            <a:ext cx="453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..</a:t>
            </a:r>
            <a:endParaRPr lang="en-US" i="1" dirty="0" smtClean="0">
              <a:latin typeface="Candara"/>
              <a:cs typeface="Candara"/>
            </a:endParaRPr>
          </a:p>
        </p:txBody>
      </p:sp>
      <p:sp>
        <p:nvSpPr>
          <p:cNvPr id="69" name="Text Box 22"/>
          <p:cNvSpPr txBox="1">
            <a:spLocks noChangeArrowheads="1"/>
          </p:cNvSpPr>
          <p:nvPr/>
        </p:nvSpPr>
        <p:spPr bwMode="auto">
          <a:xfrm>
            <a:off x="4440684" y="3630255"/>
            <a:ext cx="33190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is-IS" i="1" dirty="0" smtClean="0">
                <a:solidFill>
                  <a:srgbClr val="0000FF"/>
                </a:solidFill>
                <a:latin typeface="Candara"/>
                <a:cs typeface="Candara"/>
              </a:rPr>
              <a:t>…but ethanol, not s0 </a:t>
            </a:r>
            <a:r>
              <a:rPr lang="is-IS" i="1" dirty="0" smtClean="0">
                <a:solidFill>
                  <a:srgbClr val="0000FF"/>
                </a:solidFill>
                <a:latin typeface="Candara"/>
                <a:cs typeface="Candara"/>
              </a:rPr>
              <a:t>much!</a:t>
            </a:r>
            <a:endParaRPr lang="en-US" i="1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 flipV="1">
            <a:off x="5105049" y="2798483"/>
            <a:ext cx="439675" cy="19467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1468360" y="4781218"/>
            <a:ext cx="0" cy="978182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1028685" y="5268260"/>
            <a:ext cx="439675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6200000">
            <a:off x="1181085" y="5001560"/>
            <a:ext cx="439675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2716690" y="4781218"/>
            <a:ext cx="0" cy="978182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277015" y="5268260"/>
            <a:ext cx="439675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2701890" y="4604138"/>
            <a:ext cx="246050" cy="172719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ext Box 22"/>
          <p:cNvSpPr txBox="1">
            <a:spLocks noChangeArrowheads="1"/>
          </p:cNvSpPr>
          <p:nvPr/>
        </p:nvSpPr>
        <p:spPr bwMode="auto">
          <a:xfrm>
            <a:off x="2872016" y="4407525"/>
            <a:ext cx="453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H</a:t>
            </a:r>
            <a:endParaRPr lang="en-US" i="1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90" name="Text Box 22"/>
          <p:cNvSpPr txBox="1">
            <a:spLocks noChangeArrowheads="1"/>
          </p:cNvSpPr>
          <p:nvPr/>
        </p:nvSpPr>
        <p:spPr bwMode="auto">
          <a:xfrm>
            <a:off x="2683126" y="5049137"/>
            <a:ext cx="453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+</a:t>
            </a:r>
            <a:endParaRPr lang="en-US" i="1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flipV="1">
            <a:off x="3049337" y="5257625"/>
            <a:ext cx="1510682" cy="10635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Text Box 22"/>
          <p:cNvSpPr txBox="1">
            <a:spLocks noChangeArrowheads="1"/>
          </p:cNvSpPr>
          <p:nvPr/>
        </p:nvSpPr>
        <p:spPr bwMode="auto">
          <a:xfrm>
            <a:off x="3201290" y="4888293"/>
            <a:ext cx="453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H</a:t>
            </a:r>
            <a:endParaRPr lang="en-US" i="1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31" name="Text Box 22"/>
          <p:cNvSpPr txBox="1">
            <a:spLocks noChangeArrowheads="1"/>
          </p:cNvSpPr>
          <p:nvPr/>
        </p:nvSpPr>
        <p:spPr bwMode="auto">
          <a:xfrm>
            <a:off x="3637069" y="4673163"/>
            <a:ext cx="7442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O</a:t>
            </a:r>
            <a:endParaRPr lang="en-US" i="1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33" name="Text Box 22"/>
          <p:cNvSpPr txBox="1">
            <a:spLocks noChangeArrowheads="1"/>
          </p:cNvSpPr>
          <p:nvPr/>
        </p:nvSpPr>
        <p:spPr bwMode="auto">
          <a:xfrm>
            <a:off x="3653595" y="4741727"/>
            <a:ext cx="453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  <a:endParaRPr lang="en-US" i="1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3455284" y="4882476"/>
            <a:ext cx="246050" cy="172719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H="1" flipV="1">
            <a:off x="3906157" y="4895176"/>
            <a:ext cx="246050" cy="172719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7" name="Text Box 22"/>
          <p:cNvSpPr txBox="1">
            <a:spLocks noChangeArrowheads="1"/>
          </p:cNvSpPr>
          <p:nvPr/>
        </p:nvSpPr>
        <p:spPr bwMode="auto">
          <a:xfrm>
            <a:off x="4056052" y="4873793"/>
            <a:ext cx="453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H</a:t>
            </a:r>
            <a:endParaRPr lang="en-US" i="1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40" name="Text Box 22"/>
          <p:cNvSpPr txBox="1">
            <a:spLocks noChangeArrowheads="1"/>
          </p:cNvSpPr>
          <p:nvPr/>
        </p:nvSpPr>
        <p:spPr bwMode="auto">
          <a:xfrm>
            <a:off x="3652872" y="4472217"/>
            <a:ext cx="453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  <a:endParaRPr lang="en-US" i="1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41" name="Arc 140"/>
          <p:cNvSpPr/>
          <p:nvPr/>
        </p:nvSpPr>
        <p:spPr>
          <a:xfrm rot="2725374" flipV="1">
            <a:off x="2826975" y="4513292"/>
            <a:ext cx="962071" cy="981650"/>
          </a:xfrm>
          <a:prstGeom prst="arc">
            <a:avLst>
              <a:gd name="adj1" fmla="val 16200000"/>
              <a:gd name="adj2" fmla="val 2149831"/>
            </a:avLst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Text Box 22"/>
          <p:cNvSpPr txBox="1">
            <a:spLocks noChangeArrowheads="1"/>
          </p:cNvSpPr>
          <p:nvPr/>
        </p:nvSpPr>
        <p:spPr bwMode="auto">
          <a:xfrm rot="7612077">
            <a:off x="2741176" y="5265000"/>
            <a:ext cx="453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v</a:t>
            </a:r>
            <a:endParaRPr lang="en-US" i="1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cxnSp>
        <p:nvCxnSpPr>
          <p:cNvPr id="145" name="Straight Connector 144"/>
          <p:cNvCxnSpPr/>
          <p:nvPr/>
        </p:nvCxnSpPr>
        <p:spPr>
          <a:xfrm>
            <a:off x="5105049" y="4756083"/>
            <a:ext cx="0" cy="978182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4665374" y="5243125"/>
            <a:ext cx="439675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flipV="1">
            <a:off x="5090249" y="4579003"/>
            <a:ext cx="246050" cy="172719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8" name="Text Box 22"/>
          <p:cNvSpPr txBox="1">
            <a:spLocks noChangeArrowheads="1"/>
          </p:cNvSpPr>
          <p:nvPr/>
        </p:nvSpPr>
        <p:spPr bwMode="auto">
          <a:xfrm>
            <a:off x="5260375" y="4382390"/>
            <a:ext cx="453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H</a:t>
            </a:r>
            <a:endParaRPr lang="en-US" i="1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cxnSp>
        <p:nvCxnSpPr>
          <p:cNvPr id="149" name="Straight Connector 148"/>
          <p:cNvCxnSpPr/>
          <p:nvPr/>
        </p:nvCxnSpPr>
        <p:spPr>
          <a:xfrm>
            <a:off x="5097174" y="5243125"/>
            <a:ext cx="439675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 rot="16200000">
            <a:off x="5066470" y="4908303"/>
            <a:ext cx="1308742" cy="584462"/>
            <a:chOff x="5759675" y="4485473"/>
            <a:chExt cx="1308742" cy="584462"/>
          </a:xfrm>
        </p:grpSpPr>
        <p:sp>
          <p:nvSpPr>
            <p:cNvPr id="150" name="Text Box 22"/>
            <p:cNvSpPr txBox="1">
              <a:spLocks noChangeArrowheads="1"/>
            </p:cNvSpPr>
            <p:nvPr/>
          </p:nvSpPr>
          <p:spPr bwMode="auto">
            <a:xfrm>
              <a:off x="5759675" y="4700603"/>
              <a:ext cx="4539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H</a:t>
              </a:r>
              <a:endParaRPr lang="en-US" i="1" dirty="0" smtClean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51" name="Text Box 22"/>
            <p:cNvSpPr txBox="1">
              <a:spLocks noChangeArrowheads="1"/>
            </p:cNvSpPr>
            <p:nvPr/>
          </p:nvSpPr>
          <p:spPr bwMode="auto">
            <a:xfrm>
              <a:off x="6195454" y="4485473"/>
              <a:ext cx="74427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O</a:t>
              </a:r>
              <a:endParaRPr lang="en-US" i="1" dirty="0" smtClean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52" name="Text Box 22"/>
            <p:cNvSpPr txBox="1">
              <a:spLocks noChangeArrowheads="1"/>
            </p:cNvSpPr>
            <p:nvPr/>
          </p:nvSpPr>
          <p:spPr bwMode="auto">
            <a:xfrm>
              <a:off x="6211980" y="4554037"/>
              <a:ext cx="4539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  <a:endParaRPr lang="en-US" i="1" dirty="0" smtClean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cxnSp>
          <p:nvCxnSpPr>
            <p:cNvPr id="153" name="Straight Connector 152"/>
            <p:cNvCxnSpPr/>
            <p:nvPr/>
          </p:nvCxnSpPr>
          <p:spPr>
            <a:xfrm flipV="1">
              <a:off x="6013669" y="4694786"/>
              <a:ext cx="246050" cy="172719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 flipH="1" flipV="1">
              <a:off x="6464542" y="4707486"/>
              <a:ext cx="246050" cy="172719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Text Box 22"/>
            <p:cNvSpPr txBox="1">
              <a:spLocks noChangeArrowheads="1"/>
            </p:cNvSpPr>
            <p:nvPr/>
          </p:nvSpPr>
          <p:spPr bwMode="auto">
            <a:xfrm>
              <a:off x="6614437" y="4686103"/>
              <a:ext cx="4539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H</a:t>
              </a:r>
              <a:endParaRPr lang="en-US" i="1" dirty="0" smtClean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</p:grpSp>
      <p:sp>
        <p:nvSpPr>
          <p:cNvPr id="157" name="Text Box 22"/>
          <p:cNvSpPr txBox="1">
            <a:spLocks noChangeArrowheads="1"/>
          </p:cNvSpPr>
          <p:nvPr/>
        </p:nvSpPr>
        <p:spPr bwMode="auto">
          <a:xfrm>
            <a:off x="5356663" y="4903987"/>
            <a:ext cx="453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+</a:t>
            </a:r>
            <a:endParaRPr lang="en-US" i="1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58" name="Arc 157"/>
          <p:cNvSpPr/>
          <p:nvPr/>
        </p:nvSpPr>
        <p:spPr>
          <a:xfrm rot="18278249">
            <a:off x="5405188" y="4773015"/>
            <a:ext cx="308632" cy="437577"/>
          </a:xfrm>
          <a:prstGeom prst="arc">
            <a:avLst>
              <a:gd name="adj1" fmla="val 13539063"/>
              <a:gd name="adj2" fmla="val 2149831"/>
            </a:avLst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Text Box 22"/>
          <p:cNvSpPr txBox="1">
            <a:spLocks noChangeArrowheads="1"/>
          </p:cNvSpPr>
          <p:nvPr/>
        </p:nvSpPr>
        <p:spPr bwMode="auto">
          <a:xfrm rot="20236027">
            <a:off x="5210466" y="4746803"/>
            <a:ext cx="453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v</a:t>
            </a:r>
            <a:endParaRPr lang="en-US" i="1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cxnSp>
        <p:nvCxnSpPr>
          <p:cNvPr id="160" name="Straight Arrow Connector 159"/>
          <p:cNvCxnSpPr/>
          <p:nvPr/>
        </p:nvCxnSpPr>
        <p:spPr>
          <a:xfrm flipV="1">
            <a:off x="5930383" y="5243125"/>
            <a:ext cx="695537" cy="1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1" name="Text Box 22"/>
          <p:cNvSpPr txBox="1">
            <a:spLocks noChangeArrowheads="1"/>
          </p:cNvSpPr>
          <p:nvPr/>
        </p:nvSpPr>
        <p:spPr bwMode="auto">
          <a:xfrm>
            <a:off x="6295244" y="5260906"/>
            <a:ext cx="453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H+</a:t>
            </a:r>
            <a:endParaRPr lang="en-US" i="1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cxnSp>
        <p:nvCxnSpPr>
          <p:cNvPr id="162" name="Straight Arrow Connector 161"/>
          <p:cNvCxnSpPr/>
          <p:nvPr/>
        </p:nvCxnSpPr>
        <p:spPr>
          <a:xfrm>
            <a:off x="6070083" y="5255827"/>
            <a:ext cx="308412" cy="205384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7201647" y="4756083"/>
            <a:ext cx="0" cy="978182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>
            <a:off x="6761972" y="5243125"/>
            <a:ext cx="863504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5" name="Text Box 22"/>
          <p:cNvSpPr txBox="1">
            <a:spLocks noChangeArrowheads="1"/>
          </p:cNvSpPr>
          <p:nvPr/>
        </p:nvSpPr>
        <p:spPr bwMode="auto">
          <a:xfrm>
            <a:off x="7533248" y="5032794"/>
            <a:ext cx="7442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O - H</a:t>
            </a:r>
            <a:endParaRPr lang="en-US" i="1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66" name="Text Box 22"/>
          <p:cNvSpPr txBox="1">
            <a:spLocks noChangeArrowheads="1"/>
          </p:cNvSpPr>
          <p:nvPr/>
        </p:nvSpPr>
        <p:spPr bwMode="auto">
          <a:xfrm>
            <a:off x="7544600" y="4849031"/>
            <a:ext cx="453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  <a:endParaRPr lang="en-US" i="1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67" name="Text Box 22"/>
          <p:cNvSpPr txBox="1">
            <a:spLocks noChangeArrowheads="1"/>
          </p:cNvSpPr>
          <p:nvPr/>
        </p:nvSpPr>
        <p:spPr bwMode="auto">
          <a:xfrm>
            <a:off x="7549774" y="5101358"/>
            <a:ext cx="453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  <a:endParaRPr lang="en-US" i="1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22" name="Rectangular Callout 21"/>
          <p:cNvSpPr/>
          <p:nvPr/>
        </p:nvSpPr>
        <p:spPr>
          <a:xfrm>
            <a:off x="5998572" y="6007099"/>
            <a:ext cx="1245937" cy="495877"/>
          </a:xfrm>
          <a:prstGeom prst="wedgeRectCallout">
            <a:avLst>
              <a:gd name="adj1" fmla="val -16568"/>
              <a:gd name="adj2" fmla="val -130384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969000" y="5943600"/>
            <a:ext cx="127550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  <a:latin typeface="Candara"/>
                <a:cs typeface="Candara"/>
              </a:rPr>
              <a:t>regenerates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andara"/>
                <a:cs typeface="Candara"/>
              </a:rPr>
              <a:t>acid catalyst</a:t>
            </a:r>
            <a:endParaRPr lang="en-US" sz="16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384585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93" grpId="0"/>
      <p:bldP spid="108" grpId="0"/>
      <p:bldP spid="15" grpId="0" animBg="1"/>
      <p:bldP spid="109" grpId="0"/>
      <p:bldP spid="59" grpId="0"/>
      <p:bldP spid="60" grpId="0"/>
      <p:bldP spid="61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84" grpId="0"/>
      <p:bldP spid="90" grpId="0"/>
      <p:bldP spid="110" grpId="0"/>
      <p:bldP spid="131" grpId="0"/>
      <p:bldP spid="133" grpId="0"/>
      <p:bldP spid="137" grpId="0"/>
      <p:bldP spid="140" grpId="0"/>
      <p:bldP spid="141" grpId="0" animBg="1"/>
      <p:bldP spid="144" grpId="0"/>
      <p:bldP spid="148" grpId="0"/>
      <p:bldP spid="157" grpId="0"/>
      <p:bldP spid="158" grpId="0" animBg="1"/>
      <p:bldP spid="159" grpId="0"/>
      <p:bldP spid="161" grpId="0"/>
      <p:bldP spid="165" grpId="0"/>
      <p:bldP spid="166" grpId="0"/>
      <p:bldP spid="167" grpId="0"/>
      <p:bldP spid="22" grpId="0" animBg="1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1407569</TotalTime>
  <Words>987</Words>
  <Application>Microsoft Macintosh PowerPoint</Application>
  <PresentationFormat>On-screen Show (4:3)</PresentationFormat>
  <Paragraphs>243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62</cp:revision>
  <dcterms:created xsi:type="dcterms:W3CDTF">2016-04-09T20:37:44Z</dcterms:created>
  <dcterms:modified xsi:type="dcterms:W3CDTF">2016-05-04T14:10:06Z</dcterms:modified>
</cp:coreProperties>
</file>