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60" r:id="rId3"/>
    <p:sldId id="262" r:id="rId4"/>
    <p:sldId id="295" r:id="rId5"/>
    <p:sldId id="319" r:id="rId6"/>
    <p:sldId id="349" r:id="rId7"/>
    <p:sldId id="357" r:id="rId8"/>
    <p:sldId id="320" r:id="rId9"/>
    <p:sldId id="291" r:id="rId10"/>
    <p:sldId id="298" r:id="rId11"/>
    <p:sldId id="351" r:id="rId12"/>
    <p:sldId id="299" r:id="rId13"/>
    <p:sldId id="300" r:id="rId14"/>
    <p:sldId id="354" r:id="rId15"/>
    <p:sldId id="358" r:id="rId16"/>
    <p:sldId id="353" r:id="rId17"/>
    <p:sldId id="301" r:id="rId18"/>
    <p:sldId id="350" r:id="rId19"/>
    <p:sldId id="292" r:id="rId20"/>
    <p:sldId id="296" r:id="rId21"/>
    <p:sldId id="313" r:id="rId22"/>
    <p:sldId id="314" r:id="rId23"/>
    <p:sldId id="365" r:id="rId24"/>
    <p:sldId id="315" r:id="rId25"/>
    <p:sldId id="347" r:id="rId26"/>
    <p:sldId id="348" r:id="rId27"/>
    <p:sldId id="355" r:id="rId28"/>
    <p:sldId id="356" r:id="rId29"/>
    <p:sldId id="264" r:id="rId30"/>
    <p:sldId id="259" r:id="rId31"/>
    <p:sldId id="323" r:id="rId32"/>
    <p:sldId id="324" r:id="rId33"/>
    <p:sldId id="322" r:id="rId34"/>
    <p:sldId id="352" r:id="rId35"/>
    <p:sldId id="326" r:id="rId36"/>
    <p:sldId id="327" r:id="rId37"/>
    <p:sldId id="328" r:id="rId38"/>
    <p:sldId id="336" r:id="rId39"/>
    <p:sldId id="337" r:id="rId40"/>
    <p:sldId id="338" r:id="rId41"/>
    <p:sldId id="339" r:id="rId42"/>
    <p:sldId id="335" r:id="rId43"/>
    <p:sldId id="334" r:id="rId44"/>
    <p:sldId id="329" r:id="rId45"/>
    <p:sldId id="330" r:id="rId46"/>
    <p:sldId id="331" r:id="rId47"/>
    <p:sldId id="332" r:id="rId48"/>
    <p:sldId id="333" r:id="rId49"/>
    <p:sldId id="341" r:id="rId50"/>
    <p:sldId id="340" r:id="rId51"/>
    <p:sldId id="342" r:id="rId52"/>
    <p:sldId id="343" r:id="rId53"/>
    <p:sldId id="344" r:id="rId54"/>
    <p:sldId id="345" r:id="rId55"/>
    <p:sldId id="346" r:id="rId56"/>
    <p:sldId id="360" r:id="rId57"/>
    <p:sldId id="361" r:id="rId58"/>
    <p:sldId id="362" r:id="rId59"/>
    <p:sldId id="363" r:id="rId60"/>
    <p:sldId id="364" r:id="rId61"/>
    <p:sldId id="359" r:id="rId6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24" autoAdjust="0"/>
    <p:restoredTop sz="50000" autoAdjust="0"/>
  </p:normalViewPr>
  <p:slideViewPr>
    <p:cSldViewPr snapToGrid="0" snapToObjects="1">
      <p:cViewPr>
        <p:scale>
          <a:sx n="98" d="100"/>
          <a:sy n="98" d="100"/>
        </p:scale>
        <p:origin x="2088" y="656"/>
      </p:cViewPr>
      <p:guideLst>
        <p:guide orient="horz" pos="2160"/>
        <p:guide pos="2880"/>
      </p:guideLst>
    </p:cSldViewPr>
  </p:slideViewPr>
  <p:notesTextViewPr>
    <p:cViewPr>
      <p:scale>
        <a:sx n="100" d="100"/>
        <a:sy n="100" d="100"/>
      </p:scale>
      <p:origin x="0" y="0"/>
    </p:cViewPr>
  </p:notesTextViewPr>
  <p:sorterViewPr>
    <p:cViewPr>
      <p:scale>
        <a:sx n="158" d="100"/>
        <a:sy n="158" d="100"/>
      </p:scale>
      <p:origin x="0" y="2844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223212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48531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9866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83200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615712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3986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5487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34865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0940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57864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67320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DDDDDD"/>
              </a:solidFill>
              <a:latin typeface="Calibri"/>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248400" y="6412251"/>
            <a:ext cx="2438400" cy="218633"/>
          </a:xfrm>
          <a:prstGeom prst="rect">
            <a:avLst/>
          </a:prstGeom>
        </p:spPr>
      </p:pic>
      <p:sp>
        <p:nvSpPr>
          <p:cNvPr id="10" name="Date Placeholder 3"/>
          <p:cNvSpPr txBox="1">
            <a:spLocks/>
          </p:cNvSpPr>
          <p:nvPr userDrawn="1"/>
        </p:nvSpPr>
        <p:spPr>
          <a:xfrm>
            <a:off x="457200" y="6339006"/>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solidFill>
                  <a:srgbClr val="70BF47"/>
                </a:solidFill>
              </a:rPr>
              <a:t>vtc.edu</a:t>
            </a:r>
          </a:p>
        </p:txBody>
      </p:sp>
      <p:pic>
        <p:nvPicPr>
          <p:cNvPr id="4"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57200" y="6172200"/>
            <a:ext cx="8229600" cy="75077"/>
          </a:xfrm>
          <a:prstGeom prst="rect">
            <a:avLst/>
          </a:prstGeom>
        </p:spPr>
      </p:pic>
    </p:spTree>
    <p:extLst>
      <p:ext uri="{BB962C8B-B14F-4D97-AF65-F5344CB8AC3E}">
        <p14:creationId xmlns:p14="http://schemas.microsoft.com/office/powerpoint/2010/main" val="3500720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372046" y="942868"/>
            <a:ext cx="8172189" cy="584775"/>
          </a:xfrm>
          <a:prstGeom prst="rect">
            <a:avLst/>
          </a:prstGeom>
          <a:noFill/>
        </p:spPr>
        <p:txBody>
          <a:bodyPr wrap="square" rtlCol="0">
            <a:spAutoFit/>
          </a:bodyPr>
          <a:lstStyle/>
          <a:p>
            <a:pPr algn="ctr"/>
            <a:r>
              <a:rPr lang="en-US" sz="3200" b="1" dirty="0">
                <a:solidFill>
                  <a:prstClr val="black"/>
                </a:solidFill>
                <a:latin typeface="Verdana" panose="020B0604030504040204" pitchFamily="34" charset="0"/>
                <a:ea typeface="Verdana" panose="020B0604030504040204" pitchFamily="34" charset="0"/>
                <a:cs typeface="Verdana" panose="020B0604030504040204" pitchFamily="34" charset="0"/>
              </a:rPr>
              <a:t>MEC3040 Module 11: Feedstock</a:t>
            </a:r>
          </a:p>
        </p:txBody>
      </p:sp>
      <p:sp>
        <p:nvSpPr>
          <p:cNvPr id="5" name="TextBox 4"/>
          <p:cNvSpPr txBox="1"/>
          <p:nvPr/>
        </p:nvSpPr>
        <p:spPr>
          <a:xfrm>
            <a:off x="1334245" y="1797100"/>
            <a:ext cx="7306808" cy="3600986"/>
          </a:xfrm>
          <a:prstGeom prst="rect">
            <a:avLst/>
          </a:prstGeom>
          <a:noFill/>
        </p:spPr>
        <p:txBody>
          <a:bodyPr wrap="none" rtlCol="0">
            <a:spAutoFit/>
          </a:bodyPr>
          <a:lstStyle/>
          <a:p>
            <a:pPr lvl="0" fontAlgn="t"/>
            <a:r>
              <a:rPr lang="en-US" sz="2000" b="1" dirty="0">
                <a:latin typeface="Verdana" panose="020B0604030504040204" pitchFamily="34" charset="0"/>
                <a:ea typeface="Verdana" panose="020B0604030504040204" pitchFamily="34" charset="0"/>
                <a:cs typeface="Verdana" panose="020B0604030504040204" pitchFamily="34" charset="0"/>
              </a:rPr>
              <a:t>11.1: </a:t>
            </a:r>
            <a:r>
              <a:rPr lang="en-US" sz="2000" dirty="0">
                <a:latin typeface="Verdana" panose="020B0604030504040204" pitchFamily="34" charset="0"/>
                <a:ea typeface="Verdana" panose="020B0604030504040204" pitchFamily="34" charset="0"/>
                <a:cs typeface="Verdana" panose="020B0604030504040204" pitchFamily="34" charset="0"/>
              </a:rPr>
              <a:t>Organics &amp; organic waste (or residuals)</a:t>
            </a:r>
          </a:p>
          <a:p>
            <a:pPr lvl="0" fontAlgn="t"/>
            <a:endParaRPr lang="en-US" sz="1000" dirty="0">
              <a:latin typeface="Verdana" panose="020B0604030504040204" pitchFamily="34" charset="0"/>
              <a:ea typeface="Verdana" panose="020B0604030504040204" pitchFamily="34" charset="0"/>
              <a:cs typeface="Verdana" panose="020B0604030504040204" pitchFamily="34" charset="0"/>
            </a:endParaRPr>
          </a:p>
          <a:p>
            <a:pPr lvl="0" fontAlgn="t"/>
            <a:r>
              <a:rPr lang="en-US" sz="2000" b="1" dirty="0">
                <a:latin typeface="Verdana" panose="020B0604030504040204" pitchFamily="34" charset="0"/>
                <a:ea typeface="Verdana" panose="020B0604030504040204" pitchFamily="34" charset="0"/>
                <a:cs typeface="Verdana" panose="020B0604030504040204" pitchFamily="34" charset="0"/>
              </a:rPr>
              <a:t>11.2: </a:t>
            </a:r>
            <a:r>
              <a:rPr lang="en-US" sz="2000" dirty="0">
                <a:latin typeface="Verdana" panose="020B0604030504040204" pitchFamily="34" charset="0"/>
                <a:ea typeface="Verdana" panose="020B0604030504040204" pitchFamily="34" charset="0"/>
                <a:cs typeface="Verdana" panose="020B0604030504040204" pitchFamily="34" charset="0"/>
              </a:rPr>
              <a:t>The ideal AD feedstock?</a:t>
            </a:r>
          </a:p>
          <a:p>
            <a:pPr lvl="0" fontAlgn="t"/>
            <a:endParaRPr lang="en-US" sz="1000" dirty="0">
              <a:latin typeface="Verdana" panose="020B0604030504040204" pitchFamily="34" charset="0"/>
              <a:ea typeface="Verdana" panose="020B0604030504040204" pitchFamily="34" charset="0"/>
              <a:cs typeface="Verdana" panose="020B0604030504040204" pitchFamily="34" charset="0"/>
            </a:endParaRPr>
          </a:p>
          <a:p>
            <a:pPr lvl="0" fontAlgn="t"/>
            <a:r>
              <a:rPr lang="en-US" sz="2000" b="1" dirty="0">
                <a:latin typeface="Verdana" panose="020B0604030504040204" pitchFamily="34" charset="0"/>
                <a:ea typeface="Verdana" panose="020B0604030504040204" pitchFamily="34" charset="0"/>
                <a:cs typeface="Verdana" panose="020B0604030504040204" pitchFamily="34" charset="0"/>
              </a:rPr>
              <a:t>11.3: </a:t>
            </a:r>
            <a:r>
              <a:rPr lang="en-US" sz="2000" dirty="0">
                <a:latin typeface="Verdana" panose="020B0604030504040204" pitchFamily="34" charset="0"/>
                <a:ea typeface="Verdana" panose="020B0604030504040204" pitchFamily="34" charset="0"/>
                <a:cs typeface="Verdana" panose="020B0604030504040204" pitchFamily="34" charset="0"/>
              </a:rPr>
              <a:t>Vermont: farm vs. off-farm feedstock materials</a:t>
            </a:r>
          </a:p>
          <a:p>
            <a:pPr lvl="0" fontAlgn="t"/>
            <a:endParaRPr lang="en-US" sz="1000" dirty="0">
              <a:latin typeface="Verdana" panose="020B0604030504040204" pitchFamily="34" charset="0"/>
              <a:ea typeface="Verdana" panose="020B0604030504040204" pitchFamily="34" charset="0"/>
              <a:cs typeface="Verdana" panose="020B0604030504040204" pitchFamily="34" charset="0"/>
            </a:endParaRPr>
          </a:p>
          <a:p>
            <a:pPr lvl="0" fontAlgn="t"/>
            <a:r>
              <a:rPr lang="en-US" sz="2000" b="1" dirty="0">
                <a:latin typeface="Verdana" panose="020B0604030504040204" pitchFamily="34" charset="0"/>
                <a:ea typeface="Verdana" panose="020B0604030504040204" pitchFamily="34" charset="0"/>
                <a:cs typeface="Verdana" panose="020B0604030504040204" pitchFamily="34" charset="0"/>
              </a:rPr>
              <a:t>11.4: </a:t>
            </a:r>
            <a:r>
              <a:rPr lang="en-US" sz="2000" dirty="0">
                <a:latin typeface="Verdana" panose="020B0604030504040204" pitchFamily="34" charset="0"/>
                <a:ea typeface="Verdana" panose="020B0604030504040204" pitchFamily="34" charset="0"/>
                <a:cs typeface="Verdana" panose="020B0604030504040204" pitchFamily="34" charset="0"/>
              </a:rPr>
              <a:t>Feedstock values of manures</a:t>
            </a:r>
          </a:p>
          <a:p>
            <a:pPr lvl="0" fontAlgn="t"/>
            <a:endParaRPr lang="en-US" sz="1000" dirty="0">
              <a:latin typeface="Verdana" panose="020B0604030504040204" pitchFamily="34" charset="0"/>
              <a:ea typeface="Verdana" panose="020B0604030504040204" pitchFamily="34" charset="0"/>
              <a:cs typeface="Verdana" panose="020B0604030504040204" pitchFamily="34" charset="0"/>
            </a:endParaRPr>
          </a:p>
          <a:p>
            <a:pPr lvl="0" fontAlgn="t"/>
            <a:r>
              <a:rPr lang="en-US" sz="2000" b="1" dirty="0">
                <a:latin typeface="Verdana" panose="020B0604030504040204" pitchFamily="34" charset="0"/>
                <a:ea typeface="Verdana" panose="020B0604030504040204" pitchFamily="34" charset="0"/>
                <a:cs typeface="Verdana" panose="020B0604030504040204" pitchFamily="34" charset="0"/>
              </a:rPr>
              <a:t>11.5: </a:t>
            </a:r>
            <a:r>
              <a:rPr lang="en-US" sz="2000" dirty="0">
                <a:latin typeface="Verdana" panose="020B0604030504040204" pitchFamily="34" charset="0"/>
                <a:ea typeface="Verdana" panose="020B0604030504040204" pitchFamily="34" charset="0"/>
                <a:cs typeface="Verdana" panose="020B0604030504040204" pitchFamily="34" charset="0"/>
              </a:rPr>
              <a:t>Off-farm feedstock energy values</a:t>
            </a:r>
          </a:p>
          <a:p>
            <a:pPr fontAlgn="t"/>
            <a:endParaRPr lang="en-US" sz="800" dirty="0">
              <a:latin typeface="Verdana" panose="020B0604030504040204" pitchFamily="34" charset="0"/>
              <a:ea typeface="Verdana" panose="020B0604030504040204" pitchFamily="34" charset="0"/>
              <a:cs typeface="Verdana" panose="020B0604030504040204" pitchFamily="34" charset="0"/>
            </a:endParaRPr>
          </a:p>
          <a:p>
            <a:pPr fontAlgn="t"/>
            <a:r>
              <a:rPr lang="en-US" sz="2000" b="1" dirty="0">
                <a:latin typeface="Verdana" panose="020B0604030504040204" pitchFamily="34" charset="0"/>
                <a:ea typeface="Verdana" panose="020B0604030504040204" pitchFamily="34" charset="0"/>
                <a:cs typeface="Verdana" panose="020B0604030504040204" pitchFamily="34" charset="0"/>
              </a:rPr>
              <a:t>11.6: </a:t>
            </a:r>
            <a:r>
              <a:rPr lang="en-US" sz="2000" dirty="0">
                <a:latin typeface="Verdana" panose="020B0604030504040204" pitchFamily="34" charset="0"/>
                <a:ea typeface="Verdana" panose="020B0604030504040204" pitchFamily="34" charset="0"/>
                <a:cs typeface="Verdana" panose="020B0604030504040204" pitchFamily="34" charset="0"/>
              </a:rPr>
              <a:t>Inhibitors: the dark side of feedstock</a:t>
            </a:r>
            <a:endParaRPr lang="en-US" sz="1000" dirty="0">
              <a:latin typeface="Verdana" panose="020B0604030504040204" pitchFamily="34" charset="0"/>
              <a:ea typeface="Verdana" panose="020B0604030504040204" pitchFamily="34" charset="0"/>
              <a:cs typeface="Verdana" panose="020B0604030504040204" pitchFamily="34" charset="0"/>
            </a:endParaRPr>
          </a:p>
          <a:p>
            <a:pPr lvl="0" fontAlgn="t"/>
            <a:endParaRPr lang="en-US" sz="1000" dirty="0">
              <a:latin typeface="Verdana" panose="020B0604030504040204" pitchFamily="34" charset="0"/>
              <a:ea typeface="Verdana" panose="020B0604030504040204" pitchFamily="34" charset="0"/>
              <a:cs typeface="Verdana" panose="020B0604030504040204" pitchFamily="34" charset="0"/>
            </a:endParaRPr>
          </a:p>
          <a:p>
            <a:pPr lvl="0" fontAlgn="t"/>
            <a:r>
              <a:rPr lang="en-US" sz="2000" b="1" dirty="0">
                <a:latin typeface="Verdana" panose="020B0604030504040204" pitchFamily="34" charset="0"/>
                <a:ea typeface="Verdana" panose="020B0604030504040204" pitchFamily="34" charset="0"/>
                <a:cs typeface="Verdana" panose="020B0604030504040204" pitchFamily="34" charset="0"/>
              </a:rPr>
              <a:t>11.7: </a:t>
            </a:r>
            <a:r>
              <a:rPr lang="en-US" sz="2000" dirty="0">
                <a:latin typeface="Verdana" panose="020B0604030504040204" pitchFamily="34" charset="0"/>
                <a:ea typeface="Verdana" panose="020B0604030504040204" pitchFamily="34" charset="0"/>
                <a:cs typeface="Verdana" panose="020B0604030504040204" pitchFamily="34" charset="0"/>
              </a:rPr>
              <a:t>Predicting feedstock energy content from labels?</a:t>
            </a:r>
          </a:p>
          <a:p>
            <a:pPr lvl="0" fontAlgn="t"/>
            <a:endParaRPr lang="en-US" sz="1000" dirty="0">
              <a:latin typeface="Verdana" panose="020B0604030504040204" pitchFamily="34" charset="0"/>
              <a:ea typeface="Verdana" panose="020B0604030504040204" pitchFamily="34" charset="0"/>
              <a:cs typeface="Verdana" panose="020B0604030504040204" pitchFamily="34" charset="0"/>
            </a:endParaRPr>
          </a:p>
          <a:p>
            <a:pPr lvl="0" fontAlgn="t"/>
            <a:r>
              <a:rPr lang="en-US" sz="2000" b="1" dirty="0">
                <a:latin typeface="Verdana" panose="020B0604030504040204" pitchFamily="34" charset="0"/>
                <a:ea typeface="Verdana" panose="020B0604030504040204" pitchFamily="34" charset="0"/>
                <a:cs typeface="Verdana" panose="020B0604030504040204" pitchFamily="34" charset="0"/>
              </a:rPr>
              <a:t>11.8: </a:t>
            </a:r>
            <a:r>
              <a:rPr lang="en-US" sz="2000" dirty="0">
                <a:latin typeface="Verdana" panose="020B0604030504040204" pitchFamily="34" charset="0"/>
                <a:ea typeface="Verdana" panose="020B0604030504040204" pitchFamily="34" charset="0"/>
                <a:cs typeface="Verdana" panose="020B0604030504040204" pitchFamily="34" charset="0"/>
              </a:rPr>
              <a:t>Goal: consistent diet and homeostasis</a:t>
            </a:r>
          </a:p>
        </p:txBody>
      </p:sp>
      <p:sp>
        <p:nvSpPr>
          <p:cNvPr id="6" name="Rectangle 5"/>
          <p:cNvSpPr/>
          <p:nvPr/>
        </p:nvSpPr>
        <p:spPr>
          <a:xfrm>
            <a:off x="609670" y="5794896"/>
            <a:ext cx="7783094" cy="338554"/>
          </a:xfrm>
          <a:prstGeom prst="rect">
            <a:avLst/>
          </a:prstGeom>
        </p:spPr>
        <p:txBody>
          <a:bodyPr wrap="square">
            <a:spAutoFit/>
          </a:bodyPr>
          <a:lstStyle/>
          <a:p>
            <a:r>
              <a:rPr lang="en-US" sz="1600" dirty="0">
                <a:latin typeface="Avenir Next Medium"/>
                <a:cs typeface="Avenir Next Medium"/>
              </a:rPr>
              <a:t>This curriculum is adapted from: </a:t>
            </a:r>
            <a:r>
              <a:rPr lang="en-US" sz="1600" dirty="0" err="1">
                <a:latin typeface="Avenir Next Medium"/>
                <a:cs typeface="Avenir Next Medium"/>
              </a:rPr>
              <a:t>eXtension</a:t>
            </a:r>
            <a:r>
              <a:rPr lang="en-US" sz="1600" dirty="0">
                <a:latin typeface="Avenir Next Medium"/>
                <a:cs typeface="Avenir Next Medium"/>
              </a:rPr>
              <a:t> Course 3: AD, University of Wisconsin</a:t>
            </a:r>
            <a:endParaRPr lang="en-US" sz="1400" dirty="0">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05285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751622"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Volatile solids (VS) </a:t>
            </a:r>
          </a:p>
        </p:txBody>
      </p:sp>
      <p:sp>
        <p:nvSpPr>
          <p:cNvPr id="6" name="TextBox 5"/>
          <p:cNvSpPr txBox="1"/>
          <p:nvPr/>
        </p:nvSpPr>
        <p:spPr>
          <a:xfrm>
            <a:off x="425618" y="742648"/>
            <a:ext cx="8626941" cy="5338513"/>
          </a:xfrm>
          <a:prstGeom prst="rect">
            <a:avLst/>
          </a:prstGeom>
          <a:noFill/>
        </p:spPr>
        <p:txBody>
          <a:bodyPr wrap="squar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Volatile solids: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solid material that can be ‘volatilized’ or combusted.</a:t>
            </a:r>
            <a:b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Only VS can be made into methane.</a:t>
            </a:r>
          </a:p>
          <a:p>
            <a:pPr marL="285750" indent="-285750">
              <a:lnSpc>
                <a:spcPct val="120000"/>
              </a:lnSpc>
              <a:buFont typeface="Arial" panose="020B0604020202020204" pitchFamily="34" charset="0"/>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best feedstock materials have high levels of volatile solids.</a:t>
            </a:r>
          </a:p>
          <a:p>
            <a:pPr>
              <a:lnSpc>
                <a:spcPct val="120000"/>
              </a:lnSpc>
            </a:pPr>
            <a:r>
              <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rPr>
              <a:t> </a:t>
            </a:r>
            <a:br>
              <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Test</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for VS by combusting total solids at high temperatures. </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mass lost in combustion represents volatile solids</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mass of ash that remains are the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unvolatile</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solids. </a:t>
            </a:r>
          </a:p>
          <a:p>
            <a:pPr lvl="1">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Not all volatile solids will be destroyed, or converted, to biogas. The </a:t>
            </a: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extent of VS conversion</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depends on:</a:t>
            </a:r>
          </a:p>
          <a:p>
            <a:pPr marL="800100" lvl="1" indent="-342900">
              <a:lnSpc>
                <a:spcPct val="120000"/>
              </a:lnSpc>
              <a:buFont typeface="+mj-lt"/>
              <a:buAutoNum type="arabicPeriod"/>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nature of the feedstock; and</a:t>
            </a:r>
          </a:p>
          <a:p>
            <a:pPr marL="800100" lvl="1" indent="-342900">
              <a:lnSpc>
                <a:spcPct val="120000"/>
              </a:lnSpc>
              <a:buFont typeface="+mj-lt"/>
              <a:buAutoNum type="arabicPeriod"/>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efficiency &amp; operation of the AD process.</a:t>
            </a:r>
          </a:p>
          <a:p>
            <a:pPr lvl="1">
              <a:lnSpc>
                <a:spcPct val="120000"/>
              </a:lnSpc>
            </a:pP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Typically, 10-40% of VS are not available to biological processes:</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Non-degradable fiber (NDF)</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Lignin</a:t>
            </a:r>
          </a:p>
          <a:p>
            <a:pPr lvl="1">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Biogas production estimated as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0.75 – 1.00 m</a:t>
            </a:r>
            <a:r>
              <a:rPr lang="en-US" b="1" baseline="30000" dirty="0">
                <a:solidFill>
                  <a:prstClr val="black"/>
                </a:solidFill>
                <a:latin typeface="Verdana" panose="020B0604030504040204" pitchFamily="34" charset="0"/>
                <a:ea typeface="Verdana" panose="020B0604030504040204" pitchFamily="34" charset="0"/>
                <a:cs typeface="Verdana" panose="020B0604030504040204" pitchFamily="34" charset="0"/>
              </a:rPr>
              <a:t>3</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 /kg VS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destroyed.</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52291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417923"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Volatile solids</a:t>
            </a:r>
          </a:p>
        </p:txBody>
      </p:sp>
      <p:sp>
        <p:nvSpPr>
          <p:cNvPr id="6" name="TextBox 5"/>
          <p:cNvSpPr txBox="1"/>
          <p:nvPr/>
        </p:nvSpPr>
        <p:spPr>
          <a:xfrm>
            <a:off x="425618" y="787471"/>
            <a:ext cx="8714245" cy="721864"/>
          </a:xfrm>
          <a:prstGeom prst="rect">
            <a:avLst/>
          </a:prstGeom>
          <a:noFill/>
        </p:spPr>
        <p:txBody>
          <a:bodyPr wrap="non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Volatile solids: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organic compounds that can be made into methane.</a:t>
            </a:r>
            <a:b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best feedstock materials have high levels of volatile solids.</a:t>
            </a:r>
          </a:p>
        </p:txBody>
      </p:sp>
      <p:pic>
        <p:nvPicPr>
          <p:cNvPr id="4" name="Picture 3" descr="Screen Shot 2014-02-23 at 8.55.4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586" y="1535368"/>
            <a:ext cx="7747627" cy="4645579"/>
          </a:xfrm>
          <a:prstGeom prst="rect">
            <a:avLst/>
          </a:prstGeom>
        </p:spPr>
      </p:pic>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351941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811988"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BOD &amp; COD</a:t>
            </a:r>
          </a:p>
        </p:txBody>
      </p:sp>
      <p:sp>
        <p:nvSpPr>
          <p:cNvPr id="6" name="TextBox 5"/>
          <p:cNvSpPr txBox="1"/>
          <p:nvPr/>
        </p:nvSpPr>
        <p:spPr>
          <a:xfrm>
            <a:off x="425618" y="787471"/>
            <a:ext cx="8718381" cy="5190780"/>
          </a:xfrm>
          <a:prstGeom prst="rect">
            <a:avLst/>
          </a:prstGeom>
          <a:noFill/>
        </p:spPr>
        <p:txBody>
          <a:bodyPr wrap="squar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BOD</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(biological oxygen demand): the amount of oxygen required for biological destruction of organic molecules</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Amount of oxygen required by the bacteria that degrade organics</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Measured in a week-long assay (BOD</a:t>
            </a:r>
            <a:r>
              <a:rPr lang="en-US" baseline="-25000" dirty="0">
                <a:solidFill>
                  <a:prstClr val="black"/>
                </a:solidFill>
                <a:latin typeface="Verdana" panose="020B0604030504040204" pitchFamily="34" charset="0"/>
                <a:ea typeface="Verdana" panose="020B0604030504040204" pitchFamily="34" charset="0"/>
                <a:cs typeface="Verdana" panose="020B0604030504040204" pitchFamily="34" charset="0"/>
              </a:rPr>
              <a:t>5</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or BOD</a:t>
            </a:r>
            <a:r>
              <a:rPr lang="en-US" baseline="-25000" dirty="0">
                <a:solidFill>
                  <a:prstClr val="black"/>
                </a:solidFill>
                <a:latin typeface="Verdana" panose="020B0604030504040204" pitchFamily="34" charset="0"/>
                <a:ea typeface="Verdana" panose="020B0604030504040204" pitchFamily="34" charset="0"/>
                <a:cs typeface="Verdana" panose="020B0604030504040204" pitchFamily="34" charset="0"/>
              </a:rPr>
              <a:t>7</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[aka DR4 = dynamic respiration rate over 4 days] </a:t>
            </a:r>
          </a:p>
          <a:p>
            <a:pPr lvl="1">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COD</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(chemical oxygen demand): amount of oxygen required for chemical destruction of organic molecules by oxidative reactions</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COD levels should be higher than BOD levels because material that cannot be degraded by bacteria can be chemically destroyed</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Typically, COD = 1.5X BOD</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COD assay is faster, requiring hours rather than days</a:t>
            </a:r>
          </a:p>
          <a:p>
            <a:pPr marL="285750" indent="-285750">
              <a:lnSpc>
                <a:spcPct val="120000"/>
              </a:lnSpc>
              <a:buFont typeface="Arial"/>
              <a:buChar char="•"/>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BOD can underestimate the amount of destruction that occurs in </a:t>
            </a: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anaerobic</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systems, so COD may be a more useful measure of the ‘</a:t>
            </a: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strength</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of feedstock materials.</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33766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369051"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VFAs are critical indicators</a:t>
            </a:r>
          </a:p>
        </p:txBody>
      </p:sp>
      <p:sp>
        <p:nvSpPr>
          <p:cNvPr id="6" name="TextBox 5"/>
          <p:cNvSpPr txBox="1"/>
          <p:nvPr/>
        </p:nvSpPr>
        <p:spPr>
          <a:xfrm>
            <a:off x="345608" y="718891"/>
            <a:ext cx="8730711" cy="5597045"/>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most common volatile fatty acids (VFAs) are:</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Acetate  (2 C) = 64% of methane</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Propionate (3 C) = 30% of methane</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Butyrate (4 C)</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Acetate</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is converted directly to methane; concentration predicts success.</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Propionate</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t>
            </a:r>
            <a:r>
              <a:rPr lang="en-US" dirty="0">
                <a:solidFill>
                  <a:srgbClr val="000000"/>
                </a:solidFill>
                <a:latin typeface="Verdana" panose="020B0604030504040204" pitchFamily="34" charset="0"/>
                <a:ea typeface="Verdana" panose="020B0604030504040204" pitchFamily="34" charset="0"/>
                <a:cs typeface="Verdana" panose="020B0604030504040204" pitchFamily="34" charset="0"/>
              </a:rPr>
              <a:t>must be broken down by a specific population of bacteria that produce acetate &amp; formic acid:</a:t>
            </a:r>
          </a:p>
          <a:p>
            <a:pPr>
              <a:lnSpc>
                <a:spcPct val="120000"/>
              </a:lnSpc>
            </a:pPr>
            <a:r>
              <a:rPr lang="en-US" dirty="0">
                <a:solidFill>
                  <a:srgbClr val="0000FF"/>
                </a:solidFill>
                <a:latin typeface="Verdana" panose="020B0604030504040204" pitchFamily="34" charset="0"/>
                <a:ea typeface="Verdana" panose="020B0604030504040204" pitchFamily="34" charset="0"/>
                <a:cs typeface="Verdana" panose="020B0604030504040204" pitchFamily="34" charset="0"/>
              </a:rPr>
              <a:t>		</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rPr>
              <a:t>C</a:t>
            </a:r>
            <a:r>
              <a:rPr lang="en-US" b="1" baseline="-25000" dirty="0">
                <a:solidFill>
                  <a:srgbClr val="000000"/>
                </a:solidFill>
                <a:latin typeface="Verdana" panose="020B0604030504040204" pitchFamily="34" charset="0"/>
                <a:ea typeface="Verdana" panose="020B0604030504040204" pitchFamily="34" charset="0"/>
                <a:cs typeface="Verdana" panose="020B0604030504040204" pitchFamily="34" charset="0"/>
              </a:rPr>
              <a:t>2</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rPr>
              <a:t>H</a:t>
            </a:r>
            <a:r>
              <a:rPr lang="en-US" b="1" baseline="-25000" dirty="0">
                <a:solidFill>
                  <a:srgbClr val="000000"/>
                </a:solidFill>
                <a:latin typeface="Verdana" panose="020B0604030504040204" pitchFamily="34" charset="0"/>
                <a:ea typeface="Verdana" panose="020B0604030504040204" pitchFamily="34" charset="0"/>
                <a:cs typeface="Verdana" panose="020B0604030504040204" pitchFamily="34" charset="0"/>
              </a:rPr>
              <a:t>5</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rPr>
              <a:t>COO</a:t>
            </a:r>
            <a:r>
              <a:rPr lang="en-US" b="1" baseline="30000" dirty="0">
                <a:solidFill>
                  <a:srgbClr val="000000"/>
                </a:solidFill>
                <a:latin typeface="Verdana" panose="020B0604030504040204" pitchFamily="34" charset="0"/>
                <a:ea typeface="Verdana" panose="020B0604030504040204" pitchFamily="34" charset="0"/>
                <a:cs typeface="Verdana" panose="020B0604030504040204" pitchFamily="34" charset="0"/>
              </a:rPr>
              <a:t>-1</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rPr>
              <a:t> + 3H</a:t>
            </a:r>
            <a:r>
              <a:rPr lang="en-US" b="1" baseline="-25000" dirty="0">
                <a:solidFill>
                  <a:srgbClr val="000000"/>
                </a:solidFill>
                <a:latin typeface="Verdana" panose="020B0604030504040204" pitchFamily="34" charset="0"/>
                <a:ea typeface="Verdana" panose="020B0604030504040204" pitchFamily="34" charset="0"/>
                <a:cs typeface="Verdana" panose="020B0604030504040204" pitchFamily="34" charset="0"/>
              </a:rPr>
              <a:t>2</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rPr>
              <a:t>O  </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  CH</a:t>
            </a:r>
            <a:r>
              <a:rPr lang="en-US" b="1" baseline="-2500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3</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COO</a:t>
            </a:r>
            <a:r>
              <a:rPr lang="en-US" b="1" baseline="3000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-1</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 + HCO</a:t>
            </a:r>
            <a:r>
              <a:rPr lang="en-US" b="1" baseline="-2500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3</a:t>
            </a:r>
            <a:r>
              <a:rPr lang="en-US" b="1" baseline="3000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-1</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  +  3H</a:t>
            </a:r>
            <a:r>
              <a:rPr lang="en-US" b="1" baseline="-2500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2</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  +  H</a:t>
            </a:r>
            <a:r>
              <a:rPr lang="en-US" b="1" baseline="3000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+1</a:t>
            </a:r>
          </a:p>
          <a:p>
            <a:pPr>
              <a:lnSpc>
                <a:spcPct val="120000"/>
              </a:lnSpc>
            </a:pP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rPr>
              <a:t>		C</a:t>
            </a:r>
            <a:r>
              <a:rPr lang="en-US" b="1" baseline="-25000" dirty="0">
                <a:solidFill>
                  <a:srgbClr val="000000"/>
                </a:solidFill>
                <a:latin typeface="Verdana" panose="020B0604030504040204" pitchFamily="34" charset="0"/>
                <a:ea typeface="Verdana" panose="020B0604030504040204" pitchFamily="34" charset="0"/>
                <a:cs typeface="Verdana" panose="020B0604030504040204" pitchFamily="34" charset="0"/>
              </a:rPr>
              <a:t>2</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rPr>
              <a:t>H</a:t>
            </a:r>
            <a:r>
              <a:rPr lang="en-US" b="1" baseline="-25000" dirty="0">
                <a:solidFill>
                  <a:srgbClr val="000000"/>
                </a:solidFill>
                <a:latin typeface="Verdana" panose="020B0604030504040204" pitchFamily="34" charset="0"/>
                <a:ea typeface="Verdana" panose="020B0604030504040204" pitchFamily="34" charset="0"/>
                <a:cs typeface="Verdana" panose="020B0604030504040204" pitchFamily="34" charset="0"/>
              </a:rPr>
              <a:t>5</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rPr>
              <a:t>COO</a:t>
            </a:r>
            <a:r>
              <a:rPr lang="en-US" b="1" baseline="30000" dirty="0">
                <a:solidFill>
                  <a:srgbClr val="000000"/>
                </a:solidFill>
                <a:latin typeface="Verdana" panose="020B0604030504040204" pitchFamily="34" charset="0"/>
                <a:ea typeface="Verdana" panose="020B0604030504040204" pitchFamily="34" charset="0"/>
                <a:cs typeface="Verdana" panose="020B0604030504040204" pitchFamily="34" charset="0"/>
              </a:rPr>
              <a:t>-1</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rPr>
              <a:t> + 2HCO</a:t>
            </a:r>
            <a:r>
              <a:rPr lang="en-US" b="1" baseline="-25000" dirty="0">
                <a:solidFill>
                  <a:srgbClr val="000000"/>
                </a:solidFill>
                <a:latin typeface="Verdana" panose="020B0604030504040204" pitchFamily="34" charset="0"/>
                <a:ea typeface="Verdana" panose="020B0604030504040204" pitchFamily="34" charset="0"/>
                <a:cs typeface="Verdana" panose="020B0604030504040204" pitchFamily="34" charset="0"/>
              </a:rPr>
              <a:t>3</a:t>
            </a:r>
            <a:r>
              <a:rPr lang="en-US" b="1" baseline="30000" dirty="0">
                <a:solidFill>
                  <a:srgbClr val="000000"/>
                </a:solidFill>
                <a:latin typeface="Verdana" panose="020B0604030504040204" pitchFamily="34" charset="0"/>
                <a:ea typeface="Verdana" panose="020B0604030504040204" pitchFamily="34" charset="0"/>
                <a:cs typeface="Verdana" panose="020B0604030504040204" pitchFamily="34" charset="0"/>
              </a:rPr>
              <a:t>-1</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rPr>
              <a:t>  </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  CH</a:t>
            </a:r>
            <a:r>
              <a:rPr lang="en-US" b="1" baseline="-2500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3</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COO</a:t>
            </a:r>
            <a:r>
              <a:rPr lang="en-US" b="1" baseline="3000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-1</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 + 3HCOO</a:t>
            </a:r>
            <a:r>
              <a:rPr lang="en-US" b="1" baseline="3000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-1</a:t>
            </a:r>
            <a:r>
              <a:rPr lang="en-US" b="1"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  +  H</a:t>
            </a:r>
            <a:r>
              <a:rPr lang="en-US" b="1" baseline="3000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+1</a:t>
            </a:r>
          </a:p>
          <a:p>
            <a:pPr>
              <a:lnSpc>
                <a:spcPct val="120000"/>
              </a:lnSpc>
            </a:pPr>
            <a:r>
              <a:rPr lang="en-US" b="1" baseline="3000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		</a:t>
            </a:r>
            <a:r>
              <a:rPr lang="en-US" i="1"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propionate                          acetate         </a:t>
            </a:r>
            <a:r>
              <a:rPr lang="en-US" i="1" dirty="0" err="1">
                <a:solidFill>
                  <a:srgbClr val="000000"/>
                </a:solidFill>
                <a:latin typeface="Verdana" panose="020B0604030504040204" pitchFamily="34" charset="0"/>
                <a:ea typeface="Verdana" panose="020B0604030504040204" pitchFamily="34" charset="0"/>
                <a:cs typeface="Verdana" panose="020B0604030504040204" pitchFamily="34" charset="0"/>
                <a:sym typeface="Wingdings"/>
              </a:rPr>
              <a:t>formate</a:t>
            </a:r>
            <a:endParaRPr lang="en-US" b="1" baseline="30000" dirty="0">
              <a:solidFill>
                <a:srgbClr val="000000"/>
              </a:solidFill>
              <a:latin typeface="Verdana" panose="020B0604030504040204" pitchFamily="34" charset="0"/>
              <a:ea typeface="Verdana" panose="020B0604030504040204" pitchFamily="34" charset="0"/>
              <a:cs typeface="Verdana" panose="020B0604030504040204" pitchFamily="34" charset="0"/>
              <a:sym typeface="Wingdings"/>
            </a:endParaRPr>
          </a:p>
          <a:p>
            <a:pPr>
              <a:lnSpc>
                <a:spcPct val="120000"/>
              </a:lnSpc>
            </a:pPr>
            <a:endParaRPr lang="en-US" sz="800" dirty="0">
              <a:solidFill>
                <a:srgbClr val="0000FF"/>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latin typeface="Verdana" panose="020B0604030504040204" pitchFamily="34" charset="0"/>
                <a:ea typeface="Verdana" panose="020B0604030504040204" pitchFamily="34" charset="0"/>
                <a:cs typeface="Verdana" panose="020B0604030504040204" pitchFamily="34" charset="0"/>
              </a:rPr>
              <a:t>Some methanogens can convert </a:t>
            </a:r>
            <a:r>
              <a:rPr lang="en-US" dirty="0" err="1">
                <a:latin typeface="Verdana" panose="020B0604030504040204" pitchFamily="34" charset="0"/>
                <a:ea typeface="Verdana" panose="020B0604030504040204" pitchFamily="34" charset="0"/>
                <a:cs typeface="Verdana" panose="020B0604030504040204" pitchFamily="34" charset="0"/>
              </a:rPr>
              <a:t>formate</a:t>
            </a:r>
            <a:r>
              <a:rPr lang="en-US" dirty="0">
                <a:latin typeface="Verdana" panose="020B0604030504040204" pitchFamily="34" charset="0"/>
                <a:ea typeface="Verdana" panose="020B0604030504040204" pitchFamily="34" charset="0"/>
                <a:cs typeface="Verdana" panose="020B0604030504040204" pitchFamily="34" charset="0"/>
              </a:rPr>
              <a:t> to methane. If this population is not robust </a:t>
            </a:r>
            <a:r>
              <a:rPr lang="en-US" u="sng" dirty="0">
                <a:latin typeface="Verdana" panose="020B0604030504040204" pitchFamily="34" charset="0"/>
                <a:ea typeface="Verdana" panose="020B0604030504040204" pitchFamily="34" charset="0"/>
                <a:cs typeface="Verdana" panose="020B0604030504040204" pitchFamily="34" charset="0"/>
              </a:rPr>
              <a:t>and</a:t>
            </a:r>
            <a:r>
              <a:rPr lang="en-US" dirty="0">
                <a:latin typeface="Verdana" panose="020B0604030504040204" pitchFamily="34" charset="0"/>
                <a:ea typeface="Verdana" panose="020B0604030504040204" pitchFamily="34" charset="0"/>
                <a:cs typeface="Verdana" panose="020B0604030504040204" pitchFamily="34" charset="0"/>
              </a:rPr>
              <a:t> does not have sufficient trace minerals:</a:t>
            </a:r>
          </a:p>
          <a:p>
            <a:pPr marL="800100" lvl="1" indent="-342900">
              <a:lnSpc>
                <a:spcPct val="120000"/>
              </a:lnSpc>
              <a:buFont typeface="Arial"/>
              <a:buChar char="•"/>
            </a:pPr>
            <a:r>
              <a:rPr lang="en-US" dirty="0" err="1">
                <a:latin typeface="Verdana" panose="020B0604030504040204" pitchFamily="34" charset="0"/>
                <a:ea typeface="Verdana" panose="020B0604030504040204" pitchFamily="34" charset="0"/>
                <a:cs typeface="Verdana" panose="020B0604030504040204" pitchFamily="34" charset="0"/>
              </a:rPr>
              <a:t>formate</a:t>
            </a:r>
            <a:r>
              <a:rPr lang="en-US" dirty="0">
                <a:latin typeface="Verdana" panose="020B0604030504040204" pitchFamily="34" charset="0"/>
                <a:ea typeface="Verdana" panose="020B0604030504040204" pitchFamily="34" charset="0"/>
                <a:cs typeface="Verdana" panose="020B0604030504040204" pitchFamily="34" charset="0"/>
              </a:rPr>
              <a:t> accumulates</a:t>
            </a:r>
          </a:p>
          <a:p>
            <a:pPr marL="800100" lvl="1" indent="-342900">
              <a:lnSpc>
                <a:spcPct val="120000"/>
              </a:lnSpc>
              <a:buFont typeface="Arial"/>
              <a:buChar char="•"/>
            </a:pPr>
            <a:r>
              <a:rPr lang="en-US" dirty="0">
                <a:latin typeface="Verdana" panose="020B0604030504040204" pitchFamily="34" charset="0"/>
                <a:ea typeface="Verdana" panose="020B0604030504040204" pitchFamily="34" charset="0"/>
                <a:cs typeface="Verdana" panose="020B0604030504040204" pitchFamily="34" charset="0"/>
              </a:rPr>
              <a:t>high concentrations of </a:t>
            </a:r>
            <a:r>
              <a:rPr lang="en-US" dirty="0" err="1">
                <a:latin typeface="Verdana" panose="020B0604030504040204" pitchFamily="34" charset="0"/>
                <a:ea typeface="Verdana" panose="020B0604030504040204" pitchFamily="34" charset="0"/>
                <a:cs typeface="Verdana" panose="020B0604030504040204" pitchFamily="34" charset="0"/>
              </a:rPr>
              <a:t>formate</a:t>
            </a:r>
            <a:r>
              <a:rPr lang="en-US" dirty="0">
                <a:latin typeface="Verdana" panose="020B0604030504040204" pitchFamily="34" charset="0"/>
                <a:ea typeface="Verdana" panose="020B0604030504040204" pitchFamily="34" charset="0"/>
                <a:cs typeface="Verdana" panose="020B0604030504040204" pitchFamily="34" charset="0"/>
              </a:rPr>
              <a:t> inhibit propionate oxidizing bacteria</a:t>
            </a:r>
          </a:p>
        </p:txBody>
      </p:sp>
      <p:sp>
        <p:nvSpPr>
          <p:cNvPr id="5" name="TextBox 4"/>
          <p:cNvSpPr txBox="1"/>
          <p:nvPr/>
        </p:nvSpPr>
        <p:spPr>
          <a:xfrm>
            <a:off x="1308100" y="6286500"/>
            <a:ext cx="4903719" cy="523220"/>
          </a:xfrm>
          <a:prstGeom prst="rect">
            <a:avLst/>
          </a:prstGeom>
          <a:noFill/>
        </p:spPr>
        <p:txBody>
          <a:bodyPr wrap="none" rtlCol="0">
            <a:spAutoFit/>
          </a:bodyPr>
          <a:lstStyle/>
          <a:p>
            <a:r>
              <a:rPr lang="en-US" sz="1400" dirty="0"/>
              <a:t>Banks &amp; Zhang (2010); </a:t>
            </a:r>
            <a:r>
              <a:rPr lang="en-US" sz="1400" dirty="0" err="1"/>
              <a:t>Batstone</a:t>
            </a:r>
            <a:r>
              <a:rPr lang="en-US" sz="1400" dirty="0"/>
              <a:t> (2002); Jens &amp; McCarty (1965);</a:t>
            </a:r>
            <a:br>
              <a:rPr lang="en-US" sz="1400" dirty="0"/>
            </a:br>
            <a:r>
              <a:rPr lang="en-US" sz="1400" dirty="0"/>
              <a:t>McCarty &amp; Smith (1986)</a:t>
            </a: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61036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466835"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Production of volatile acids</a:t>
            </a:r>
          </a:p>
        </p:txBody>
      </p:sp>
      <p:sp>
        <p:nvSpPr>
          <p:cNvPr id="6" name="TextBox 5"/>
          <p:cNvSpPr txBox="1"/>
          <p:nvPr/>
        </p:nvSpPr>
        <p:spPr>
          <a:xfrm>
            <a:off x="425618" y="787471"/>
            <a:ext cx="8299472" cy="3074689"/>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In a stable AD system, VFAs are used by methanogens as quickly as they are made and the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concentration of acetic acid in the slurry should be 50 – 300 mg/L</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If the loading rate is increased or feedstock rich in volatile solid is suddenly added, production of VFAs will surge and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pH will drop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because methane production won’t be able to keep up. This is referred to as the AD going ‘sour’. </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Sufficient buffering (alkalinity) will prevent this from happening.</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84770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320961"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VFA levels at each AD step</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pic>
        <p:nvPicPr>
          <p:cNvPr id="7" name="Picture 6"/>
          <p:cNvPicPr>
            <a:picLocks noChangeAspect="1"/>
          </p:cNvPicPr>
          <p:nvPr/>
        </p:nvPicPr>
        <p:blipFill rotWithShape="1">
          <a:blip r:embed="rId2"/>
          <a:srcRect r="18750"/>
          <a:stretch/>
        </p:blipFill>
        <p:spPr>
          <a:xfrm>
            <a:off x="1244599" y="749300"/>
            <a:ext cx="6400801" cy="5469291"/>
          </a:xfrm>
          <a:prstGeom prst="rect">
            <a:avLst/>
          </a:prstGeom>
        </p:spPr>
      </p:pic>
      <p:grpSp>
        <p:nvGrpSpPr>
          <p:cNvPr id="6" name="Group 5"/>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9497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079689"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VFA:TA ratio</a:t>
            </a:r>
          </a:p>
        </p:txBody>
      </p:sp>
      <p:sp>
        <p:nvSpPr>
          <p:cNvPr id="6" name="TextBox 5"/>
          <p:cNvSpPr txBox="1"/>
          <p:nvPr/>
        </p:nvSpPr>
        <p:spPr>
          <a:xfrm>
            <a:off x="425618" y="787471"/>
            <a:ext cx="8299472" cy="3381054"/>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ratio of volatile fatty acids : total alkalinity is a useful diagnostic test.</a:t>
            </a: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For manure, the VFA:TA should be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no higher than 2:1</a:t>
            </a: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Since the ratio can reach 7.5:1 before pH changes, the Ripley ratio is a better predictor of AD stability than pH values. </a:t>
            </a: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AD systems with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low concentrations (&lt; 3% TS)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are more sensitive to changes in acidity, so use lower VFA:TA ratios.</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47197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967753"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Trace elements?</a:t>
            </a:r>
          </a:p>
        </p:txBody>
      </p:sp>
      <p:sp>
        <p:nvSpPr>
          <p:cNvPr id="6" name="TextBox 5"/>
          <p:cNvSpPr txBox="1"/>
          <p:nvPr/>
        </p:nvSpPr>
        <p:spPr>
          <a:xfrm>
            <a:off x="425618" y="787471"/>
            <a:ext cx="8503492" cy="5379293"/>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 2010 study tested a variety of feedstock mixtures in bench-scale digesters for nearly a year. </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1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Digesters were inoculated with sewage sludge but then feed other materials.</a:t>
            </a:r>
          </a:p>
          <a:p>
            <a:pPr>
              <a:lnSpc>
                <a:spcPct val="11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1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After prolonged operation of nearly one year, digestion became unstable and failed.</a:t>
            </a:r>
          </a:p>
          <a:p>
            <a:pPr>
              <a:lnSpc>
                <a:spcPct val="11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1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Failure was associated with increased concentrations of propionate. </a:t>
            </a:r>
          </a:p>
          <a:p>
            <a:pPr>
              <a:lnSpc>
                <a:spcPct val="11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10000"/>
              </a:lnSpc>
              <a:buFont typeface="Arial"/>
              <a:buChar char="•"/>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Further study found a drop of concentrations of essential trace elements had dropped below 1 mg/kg TS as the levels of propionate increased:</a:t>
            </a:r>
          </a:p>
          <a:p>
            <a:pPr marL="742950" lvl="1" indent="-285750">
              <a:lnSpc>
                <a:spcPct val="11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Cobalt</a:t>
            </a:r>
          </a:p>
          <a:p>
            <a:pPr marL="742950" lvl="1" indent="-285750">
              <a:lnSpc>
                <a:spcPct val="11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Selenium</a:t>
            </a:r>
          </a:p>
          <a:p>
            <a:pPr marL="742950" lvl="1" indent="-285750">
              <a:lnSpc>
                <a:spcPct val="11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Tungsten</a:t>
            </a:r>
          </a:p>
          <a:p>
            <a:pPr>
              <a:lnSpc>
                <a:spcPct val="11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1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These trace elements are co-factors for enzymes, like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formate</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dehydrogenase, required for conversion of propionate to methane.</a:t>
            </a:r>
          </a:p>
        </p:txBody>
      </p:sp>
      <p:sp>
        <p:nvSpPr>
          <p:cNvPr id="4" name="TextBox 3"/>
          <p:cNvSpPr txBox="1"/>
          <p:nvPr/>
        </p:nvSpPr>
        <p:spPr>
          <a:xfrm>
            <a:off x="1473200" y="6375400"/>
            <a:ext cx="1774807" cy="307777"/>
          </a:xfrm>
          <a:prstGeom prst="rect">
            <a:avLst/>
          </a:prstGeom>
          <a:noFill/>
        </p:spPr>
        <p:txBody>
          <a:bodyPr wrap="none" rtlCol="0">
            <a:spAutoFit/>
          </a:bodyPr>
          <a:lstStyle/>
          <a:p>
            <a:r>
              <a:rPr lang="en-US" sz="1400" dirty="0"/>
              <a:t>Banks &amp; Zhang (2010)</a:t>
            </a: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91186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223686"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C:N ratio</a:t>
            </a:r>
          </a:p>
        </p:txBody>
      </p:sp>
      <p:sp>
        <p:nvSpPr>
          <p:cNvPr id="6" name="TextBox 5"/>
          <p:cNvSpPr txBox="1"/>
          <p:nvPr/>
        </p:nvSpPr>
        <p:spPr>
          <a:xfrm>
            <a:off x="425618" y="787471"/>
            <a:ext cx="8503492" cy="3713452"/>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Anaerobic bacteria use C for energy and N for building cells.</a:t>
            </a:r>
            <a:b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b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Carbon is used 30-times faster than nitrogen so a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30:1 ratio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is optimal for AD.</a:t>
            </a: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higher C:N ratios the N is used up first &amp; gas production then slows.</a:t>
            </a: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lower C:N ratios the C is used up and fermentation stops. </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Lack of acetate then stops biogas production. </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And excess N becomes excess ammonia. </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80144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345788"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C:N ratios (1)</a:t>
            </a:r>
          </a:p>
        </p:txBody>
      </p:sp>
      <p:sp>
        <p:nvSpPr>
          <p:cNvPr id="6" name="TextBox 5"/>
          <p:cNvSpPr txBox="1"/>
          <p:nvPr/>
        </p:nvSpPr>
        <p:spPr>
          <a:xfrm>
            <a:off x="334177" y="709093"/>
            <a:ext cx="8718381" cy="5523179"/>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Why do want want high levels of carbon?</a:t>
            </a:r>
          </a:p>
          <a:p>
            <a:pPr marL="285750" indent="-285750">
              <a:lnSpc>
                <a:spcPct val="120000"/>
              </a:lnSpc>
              <a:buFont typeface="Arial"/>
              <a:buChar char="•"/>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Carbon</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is converted to methane by reduction (addition of H atoms).</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AD process also converts carbon into CO</a:t>
            </a:r>
            <a:r>
              <a:rPr lang="en-US" baseline="-25000" dirty="0">
                <a:solidFill>
                  <a:prstClr val="black"/>
                </a:solidFill>
                <a:latin typeface="Verdana" panose="020B0604030504040204" pitchFamily="34" charset="0"/>
                <a:ea typeface="Verdana" panose="020B0604030504040204" pitchFamily="34" charset="0"/>
                <a:cs typeface="Verdana" panose="020B0604030504040204" pitchFamily="34" charset="0"/>
              </a:rPr>
              <a:t>2</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When CO</a:t>
            </a:r>
            <a:r>
              <a:rPr lang="en-US" baseline="-25000" dirty="0">
                <a:solidFill>
                  <a:prstClr val="black"/>
                </a:solidFill>
                <a:latin typeface="Verdana" panose="020B0604030504040204" pitchFamily="34" charset="0"/>
                <a:ea typeface="Verdana" panose="020B0604030504040204" pitchFamily="34" charset="0"/>
                <a:cs typeface="Verdana" panose="020B0604030504040204" pitchFamily="34" charset="0"/>
              </a:rPr>
              <a:t>2</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dissolves (partitions) into the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digestate</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it reacts with water to form carbonic acid (H</a:t>
            </a:r>
            <a:r>
              <a:rPr lang="en-US" baseline="-25000" dirty="0">
                <a:solidFill>
                  <a:prstClr val="black"/>
                </a:solidFill>
                <a:latin typeface="Verdana" panose="020B0604030504040204" pitchFamily="34" charset="0"/>
                <a:ea typeface="Verdana" panose="020B0604030504040204" pitchFamily="34" charset="0"/>
                <a:cs typeface="Verdana" panose="020B0604030504040204" pitchFamily="34" charset="0"/>
              </a:rPr>
              <a:t>2</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CO</a:t>
            </a:r>
            <a:r>
              <a:rPr lang="en-US" baseline="-25000" dirty="0">
                <a:solidFill>
                  <a:prstClr val="black"/>
                </a:solidFill>
                <a:latin typeface="Verdana" panose="020B0604030504040204" pitchFamily="34" charset="0"/>
                <a:ea typeface="Verdana" panose="020B0604030504040204" pitchFamily="34" charset="0"/>
                <a:cs typeface="Verdana" panose="020B0604030504040204" pitchFamily="34" charset="0"/>
              </a:rPr>
              <a:t>3</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Carbonic acid is unstable and immediately breaks down to release hydrogen ions (H</a:t>
            </a:r>
            <a:r>
              <a:rPr lang="en-US" baseline="30000" dirty="0">
                <a:solidFill>
                  <a:prstClr val="black"/>
                </a:solidFill>
                <a:latin typeface="Verdana" panose="020B0604030504040204" pitchFamily="34" charset="0"/>
                <a:ea typeface="Verdana" panose="020B0604030504040204" pitchFamily="34" charset="0"/>
                <a:cs typeface="Verdana" panose="020B0604030504040204" pitchFamily="34" charset="0"/>
              </a:rPr>
              <a:t>+1</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and hydrogen carbonate ions (HCO</a:t>
            </a:r>
            <a:r>
              <a:rPr lang="en-US" baseline="-25000" dirty="0">
                <a:solidFill>
                  <a:prstClr val="black"/>
                </a:solidFill>
                <a:latin typeface="Verdana" panose="020B0604030504040204" pitchFamily="34" charset="0"/>
                <a:ea typeface="Verdana" panose="020B0604030504040204" pitchFamily="34" charset="0"/>
                <a:cs typeface="Verdana" panose="020B0604030504040204" pitchFamily="34" charset="0"/>
              </a:rPr>
              <a:t>3</a:t>
            </a:r>
            <a:r>
              <a:rPr lang="en-US" baseline="30000" dirty="0">
                <a:solidFill>
                  <a:prstClr val="black"/>
                </a:solidFill>
                <a:latin typeface="Verdana" panose="020B0604030504040204" pitchFamily="34" charset="0"/>
                <a:ea typeface="Verdana" panose="020B0604030504040204" pitchFamily="34" charset="0"/>
                <a:cs typeface="Verdana" panose="020B0604030504040204" pitchFamily="34" charset="0"/>
              </a:rPr>
              <a:t>-1</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Increased [H</a:t>
            </a:r>
            <a:r>
              <a:rPr lang="en-US" baseline="30000" dirty="0">
                <a:solidFill>
                  <a:prstClr val="black"/>
                </a:solidFill>
                <a:latin typeface="Verdana" panose="020B0604030504040204" pitchFamily="34" charset="0"/>
                <a:ea typeface="Verdana" panose="020B0604030504040204" pitchFamily="34" charset="0"/>
                <a:cs typeface="Verdana" panose="020B0604030504040204" pitchFamily="34" charset="0"/>
              </a:rPr>
              <a:t>+1</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decreases the pH of the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digestate</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marL="285750" indent="-285750">
              <a:lnSpc>
                <a:spcPct val="120000"/>
              </a:lnSpc>
              <a:buFont typeface="Arial"/>
              <a:buChar char="•"/>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And what’s the problem with nitrogen?</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High levels of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nitrogen</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(N) are problematic because protein nitrogen can be converted to ammonia (NH</a:t>
            </a:r>
            <a:r>
              <a:rPr lang="en-US" baseline="-25000" dirty="0">
                <a:solidFill>
                  <a:prstClr val="black"/>
                </a:solidFill>
                <a:latin typeface="Verdana" panose="020B0604030504040204" pitchFamily="34" charset="0"/>
                <a:ea typeface="Verdana" panose="020B0604030504040204" pitchFamily="34" charset="0"/>
                <a:cs typeface="Verdana" panose="020B0604030504040204" pitchFamily="34" charset="0"/>
              </a:rPr>
              <a:t>3</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Ammonia is toxic to methanogens.</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And ammonia absorbs H</a:t>
            </a:r>
            <a:r>
              <a:rPr lang="en-US" baseline="30000" dirty="0">
                <a:solidFill>
                  <a:prstClr val="black"/>
                </a:solidFill>
                <a:latin typeface="Verdana" panose="020B0604030504040204" pitchFamily="34" charset="0"/>
                <a:ea typeface="Verdana" panose="020B0604030504040204" pitchFamily="34" charset="0"/>
                <a:cs typeface="Verdana" panose="020B0604030504040204" pitchFamily="34" charset="0"/>
              </a:rPr>
              <a:t>+1</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to form ammonium ions (NH</a:t>
            </a:r>
            <a:r>
              <a:rPr lang="en-US" baseline="-25000" dirty="0">
                <a:solidFill>
                  <a:prstClr val="black"/>
                </a:solidFill>
                <a:latin typeface="Verdana" panose="020B0604030504040204" pitchFamily="34" charset="0"/>
                <a:ea typeface="Verdana" panose="020B0604030504040204" pitchFamily="34" charset="0"/>
                <a:cs typeface="Verdana" panose="020B0604030504040204" pitchFamily="34" charset="0"/>
              </a:rPr>
              <a:t>4</a:t>
            </a:r>
            <a:r>
              <a:rPr lang="en-US" baseline="30000" dirty="0">
                <a:solidFill>
                  <a:prstClr val="black"/>
                </a:solidFill>
                <a:latin typeface="Verdana" panose="020B0604030504040204" pitchFamily="34" charset="0"/>
                <a:ea typeface="Verdana" panose="020B0604030504040204" pitchFamily="34" charset="0"/>
                <a:cs typeface="Verdana" panose="020B0604030504040204" pitchFamily="34" charset="0"/>
              </a:rPr>
              <a:t>+1</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raising the pH of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digestate</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Feedstock with high TS tend to produce more ammonia, likely because of higher protein content.</a:t>
            </a:r>
          </a:p>
        </p:txBody>
      </p:sp>
      <p:sp>
        <p:nvSpPr>
          <p:cNvPr id="7" name="TextBox 6"/>
          <p:cNvSpPr txBox="1"/>
          <p:nvPr/>
        </p:nvSpPr>
        <p:spPr>
          <a:xfrm>
            <a:off x="1445748" y="6290368"/>
            <a:ext cx="1728652" cy="307777"/>
          </a:xfrm>
          <a:prstGeom prst="rect">
            <a:avLst/>
          </a:prstGeom>
          <a:noFill/>
        </p:spPr>
        <p:txBody>
          <a:bodyPr wrap="none" rtlCol="0">
            <a:spAutoFit/>
          </a:bodyPr>
          <a:lstStyle/>
          <a:p>
            <a:r>
              <a:rPr lang="en-US" sz="1400" dirty="0" err="1">
                <a:latin typeface="Avenir Next Regular"/>
                <a:cs typeface="Avenir Next Regular"/>
              </a:rPr>
              <a:t>Dioha</a:t>
            </a:r>
            <a:r>
              <a:rPr lang="en-US" sz="1400" dirty="0">
                <a:latin typeface="Avenir Next Regular"/>
                <a:cs typeface="Avenir Next Regular"/>
              </a:rPr>
              <a:t> et al., (2013)</a:t>
            </a:r>
          </a:p>
        </p:txBody>
      </p:sp>
      <p:grpSp>
        <p:nvGrpSpPr>
          <p:cNvPr id="8" name="Group 7"/>
          <p:cNvGrpSpPr/>
          <p:nvPr/>
        </p:nvGrpSpPr>
        <p:grpSpPr>
          <a:xfrm>
            <a:off x="8098116" y="14530"/>
            <a:ext cx="830994" cy="634504"/>
            <a:chOff x="2066934" y="1319924"/>
            <a:chExt cx="3038142" cy="2464745"/>
          </a:xfrm>
        </p:grpSpPr>
        <p:sp>
          <p:nvSpPr>
            <p:cNvPr id="9" name="Oval 8"/>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ardrop 9"/>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32195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849743" y="2214851"/>
            <a:ext cx="7568098" cy="1077218"/>
          </a:xfrm>
          <a:prstGeom prst="rect">
            <a:avLst/>
          </a:prstGeom>
          <a:noFill/>
        </p:spPr>
        <p:txBody>
          <a:bodyPr wrap="none" rtlCol="0">
            <a:spAutoFit/>
          </a:bodyPr>
          <a:lstStyle/>
          <a:p>
            <a:pPr algn="ctr"/>
            <a:r>
              <a:rPr lang="en-US" sz="3200" b="1" i="1" dirty="0">
                <a:solidFill>
                  <a:prstClr val="black"/>
                </a:solidFill>
                <a:latin typeface="Verdana" panose="020B0604030504040204" pitchFamily="34" charset="0"/>
                <a:ea typeface="Verdana" panose="020B0604030504040204" pitchFamily="34" charset="0"/>
                <a:cs typeface="Verdana" panose="020B0604030504040204" pitchFamily="34" charset="0"/>
              </a:rPr>
              <a:t>11.1: Organics &amp; organic waste </a:t>
            </a:r>
            <a:br>
              <a:rPr lang="en-US" sz="3200" b="1" i="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sz="3200" b="1" i="1" dirty="0">
                <a:solidFill>
                  <a:prstClr val="black"/>
                </a:solidFill>
                <a:latin typeface="Verdana" panose="020B0604030504040204" pitchFamily="34" charset="0"/>
                <a:ea typeface="Verdana" panose="020B0604030504040204" pitchFamily="34" charset="0"/>
                <a:cs typeface="Verdana" panose="020B0604030504040204" pitchFamily="34" charset="0"/>
              </a:rPr>
              <a:t>(aka residuals or resources)</a:t>
            </a: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008020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345788"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C:N ratios (2)</a:t>
            </a:r>
          </a:p>
        </p:txBody>
      </p:sp>
      <p:sp>
        <p:nvSpPr>
          <p:cNvPr id="6" name="TextBox 5"/>
          <p:cNvSpPr txBox="1"/>
          <p:nvPr/>
        </p:nvSpPr>
        <p:spPr>
          <a:xfrm>
            <a:off x="425619" y="787471"/>
            <a:ext cx="8262364" cy="5338513"/>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C:N ratios are even more critical if AD is operated at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thermophilic</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rather than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mesophilic</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temperatures.</a:t>
            </a:r>
          </a:p>
          <a:p>
            <a:pPr marL="285750" indent="-285750">
              <a:lnSpc>
                <a:spcPct val="120000"/>
              </a:lnSpc>
              <a:buFont typeface="Arial"/>
              <a:buChar char="•"/>
            </a:pP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Mesophilic</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 30-40°C (usually 35-37°C)</a:t>
            </a:r>
          </a:p>
          <a:p>
            <a:pPr marL="285750" indent="-285750">
              <a:lnSpc>
                <a:spcPct val="120000"/>
              </a:lnSpc>
              <a:buFont typeface="Arial"/>
              <a:buChar char="•"/>
            </a:pP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Thermophilic</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 50-60°C (usually 55°C)</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As temperature is increased ammonia production also increases.</a:t>
            </a: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While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thermophilic</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temperatures often increase methane production, that increase won’t be seen if ammonia levels rise and inhibit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methanogenesis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Fortunately, increasing C:N ratios reduce the risk of ammonia production.</a:t>
            </a: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Wang et al. (2014) showed that increasing C:N ratios could overcome ammonia inhibition when ratios were raised from:</a:t>
            </a:r>
          </a:p>
          <a:p>
            <a:pPr marL="285750" indent="-285750">
              <a:lnSpc>
                <a:spcPct val="120000"/>
              </a:lnSpc>
              <a:buFont typeface="Arial"/>
              <a:buChar char="•"/>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15 to 25 for </a:t>
            </a:r>
            <a:r>
              <a:rPr lang="en-US" b="1" dirty="0" err="1">
                <a:solidFill>
                  <a:prstClr val="black"/>
                </a:solidFill>
                <a:latin typeface="Verdana" panose="020B0604030504040204" pitchFamily="34" charset="0"/>
                <a:ea typeface="Verdana" panose="020B0604030504040204" pitchFamily="34" charset="0"/>
                <a:cs typeface="Verdana" panose="020B0604030504040204" pitchFamily="34" charset="0"/>
              </a:rPr>
              <a:t>mesophilic</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 temperatures</a:t>
            </a:r>
          </a:p>
          <a:p>
            <a:pPr marL="285750" indent="-285750">
              <a:lnSpc>
                <a:spcPct val="120000"/>
              </a:lnSpc>
              <a:buFont typeface="Arial"/>
              <a:buChar char="•"/>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20 to 30 for </a:t>
            </a:r>
            <a:r>
              <a:rPr lang="en-US" b="1" dirty="0" err="1">
                <a:solidFill>
                  <a:prstClr val="black"/>
                </a:solidFill>
                <a:latin typeface="Verdana" panose="020B0604030504040204" pitchFamily="34" charset="0"/>
                <a:ea typeface="Verdana" panose="020B0604030504040204" pitchFamily="34" charset="0"/>
                <a:cs typeface="Verdana" panose="020B0604030504040204" pitchFamily="34" charset="0"/>
              </a:rPr>
              <a:t>thermophilic</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 temperatures</a:t>
            </a:r>
          </a:p>
        </p:txBody>
      </p:sp>
      <p:sp>
        <p:nvSpPr>
          <p:cNvPr id="7" name="TextBox 6"/>
          <p:cNvSpPr txBox="1"/>
          <p:nvPr/>
        </p:nvSpPr>
        <p:spPr>
          <a:xfrm>
            <a:off x="1459859" y="6375034"/>
            <a:ext cx="1725778" cy="307777"/>
          </a:xfrm>
          <a:prstGeom prst="rect">
            <a:avLst/>
          </a:prstGeom>
          <a:noFill/>
        </p:spPr>
        <p:txBody>
          <a:bodyPr wrap="none" rtlCol="0">
            <a:spAutoFit/>
          </a:bodyPr>
          <a:lstStyle/>
          <a:p>
            <a:r>
              <a:rPr lang="en-US" sz="1400" dirty="0">
                <a:latin typeface="Avenir Next Regular"/>
                <a:cs typeface="Avenir Next Regular"/>
              </a:rPr>
              <a:t>Wang et al., (2014)</a:t>
            </a:r>
          </a:p>
        </p:txBody>
      </p:sp>
      <p:grpSp>
        <p:nvGrpSpPr>
          <p:cNvPr id="8" name="Group 7"/>
          <p:cNvGrpSpPr/>
          <p:nvPr/>
        </p:nvGrpSpPr>
        <p:grpSpPr>
          <a:xfrm>
            <a:off x="8098116" y="14530"/>
            <a:ext cx="830994" cy="634504"/>
            <a:chOff x="2066934" y="1319924"/>
            <a:chExt cx="3038142" cy="2464745"/>
          </a:xfrm>
        </p:grpSpPr>
        <p:sp>
          <p:nvSpPr>
            <p:cNvPr id="9" name="Oval 8"/>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ardrop 9"/>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1731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939173"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Feedstock C:N ratios</a:t>
            </a:r>
          </a:p>
        </p:txBody>
      </p:sp>
      <p:sp>
        <p:nvSpPr>
          <p:cNvPr id="7" name="TextBox 6"/>
          <p:cNvSpPr txBox="1"/>
          <p:nvPr/>
        </p:nvSpPr>
        <p:spPr>
          <a:xfrm>
            <a:off x="1320159" y="6375034"/>
            <a:ext cx="4884841" cy="307777"/>
          </a:xfrm>
          <a:prstGeom prst="rect">
            <a:avLst/>
          </a:prstGeom>
          <a:noFill/>
        </p:spPr>
        <p:txBody>
          <a:bodyPr wrap="none" rtlCol="0">
            <a:spAutoFit/>
          </a:bodyPr>
          <a:lstStyle/>
          <a:p>
            <a:r>
              <a:rPr lang="en-US" sz="1400" dirty="0" err="1">
                <a:latin typeface="Avenir Next Regular"/>
                <a:cs typeface="Avenir Next Regular"/>
              </a:rPr>
              <a:t>Biocycle</a:t>
            </a:r>
            <a:r>
              <a:rPr lang="en-US" sz="1400" dirty="0">
                <a:latin typeface="Avenir Next Regular"/>
                <a:cs typeface="Avenir Next Regular"/>
              </a:rPr>
              <a:t> (2006) 47(8): 27 / Steffen (1998) / Thomas (2006) </a:t>
            </a:r>
          </a:p>
        </p:txBody>
      </p:sp>
      <p:graphicFrame>
        <p:nvGraphicFramePr>
          <p:cNvPr id="4" name="Table 3"/>
          <p:cNvGraphicFramePr>
            <a:graphicFrameLocks noGrp="1"/>
          </p:cNvGraphicFramePr>
          <p:nvPr>
            <p:extLst>
              <p:ext uri="{D42A27DB-BD31-4B8C-83A1-F6EECF244321}">
                <p14:modId xmlns:p14="http://schemas.microsoft.com/office/powerpoint/2010/main" val="3005955511"/>
              </p:ext>
            </p:extLst>
          </p:nvPr>
        </p:nvGraphicFramePr>
        <p:xfrm>
          <a:off x="764602" y="829242"/>
          <a:ext cx="3675529" cy="52171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1643529">
                  <a:extLst>
                    <a:ext uri="{9D8B030D-6E8A-4147-A177-3AD203B41FA5}">
                      <a16:colId xmlns:a16="http://schemas.microsoft.com/office/drawing/2014/main" val="20001"/>
                    </a:ext>
                  </a:extLst>
                </a:gridCol>
              </a:tblGrid>
              <a:tr h="370840">
                <a:tc>
                  <a:txBody>
                    <a:bodyPr/>
                    <a:lstStyle/>
                    <a:p>
                      <a:r>
                        <a:rPr lang="en-US" sz="2000" dirty="0">
                          <a:solidFill>
                            <a:schemeClr val="bg1"/>
                          </a:solidFill>
                        </a:rPr>
                        <a:t>Material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6666FF"/>
                    </a:solidFill>
                  </a:tcPr>
                </a:tc>
                <a:tc>
                  <a:txBody>
                    <a:bodyPr/>
                    <a:lstStyle/>
                    <a:p>
                      <a:pPr algn="ctr"/>
                      <a:r>
                        <a:rPr lang="en-US" sz="2000" dirty="0"/>
                        <a:t>C:N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6666FF"/>
                    </a:solidFill>
                  </a:tcPr>
                </a:tc>
                <a:extLst>
                  <a:ext uri="{0D108BD9-81ED-4DB2-BD59-A6C34878D82A}">
                    <a16:rowId xmlns:a16="http://schemas.microsoft.com/office/drawing/2014/main" val="10000"/>
                  </a:ext>
                </a:extLst>
              </a:tr>
              <a:tr h="370840">
                <a:tc>
                  <a:txBody>
                    <a:bodyPr/>
                    <a:lstStyle/>
                    <a:p>
                      <a:r>
                        <a:rPr lang="en-US" b="1" dirty="0"/>
                        <a:t>Dairy</a:t>
                      </a:r>
                      <a:r>
                        <a:rPr lang="en-US" b="1" baseline="0" dirty="0"/>
                        <a:t> cow manure</a:t>
                      </a: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r>
                        <a:rPr lang="en-US" b="1" dirty="0"/>
                        <a:t>6:</a:t>
                      </a:r>
                      <a:r>
                        <a:rPr lang="en-US" b="1" baseline="0" dirty="0"/>
                        <a:t>1 – 20:1</a:t>
                      </a:r>
                      <a:endParaRPr lang="en-US"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r>
                        <a:rPr lang="en-US" dirty="0"/>
                        <a:t>Straw</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t>90:1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r>
                        <a:rPr lang="en-US" dirty="0"/>
                        <a:t>Corn stalks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t>75:1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r>
                        <a:rPr lang="en-US" dirty="0"/>
                        <a:t>Leaves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t>30:1 – 80:1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dirty="0"/>
                        <a:t>Garden waste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t>30:1 – 150:1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r>
                        <a:rPr lang="en-US" dirty="0"/>
                        <a:t>Fruit</a:t>
                      </a:r>
                      <a:r>
                        <a:rPr lang="en-US" baseline="0" dirty="0"/>
                        <a:t> waste</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t>35:1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dirty="0"/>
                        <a:t>Weeds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t>30:1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r>
                        <a:rPr lang="en-US" dirty="0"/>
                        <a:t>Hay</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t>25:1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70840">
                <a:tc>
                  <a:txBody>
                    <a:bodyPr/>
                    <a:lstStyle/>
                    <a:p>
                      <a:r>
                        <a:rPr lang="en-US" dirty="0"/>
                        <a:t>Grass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t>12:1 – 25:1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370840">
                <a:tc>
                  <a:txBody>
                    <a:bodyPr/>
                    <a:lstStyle/>
                    <a:p>
                      <a:r>
                        <a:rPr lang="en-US" dirty="0"/>
                        <a:t>Grass silage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t>10:1 – 25:1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370840">
                <a:tc>
                  <a:txBody>
                    <a:bodyPr/>
                    <a:lstStyle/>
                    <a:p>
                      <a:r>
                        <a:rPr lang="en-US" dirty="0"/>
                        <a:t>Clover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t>23:1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70840">
                <a:tc>
                  <a:txBody>
                    <a:bodyPr/>
                    <a:lstStyle/>
                    <a:p>
                      <a:r>
                        <a:rPr lang="en-US" dirty="0"/>
                        <a:t>Grass clippings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20:1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370840">
                <a:tc>
                  <a:txBody>
                    <a:bodyPr/>
                    <a:lstStyle/>
                    <a:p>
                      <a:r>
                        <a:rPr lang="en-US" dirty="0"/>
                        <a:t>Alfalfa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12:1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8464447"/>
              </p:ext>
            </p:extLst>
          </p:nvPr>
        </p:nvGraphicFramePr>
        <p:xfrm>
          <a:off x="4771825" y="859124"/>
          <a:ext cx="3675529" cy="3362960"/>
        </p:xfrm>
        <a:graphic>
          <a:graphicData uri="http://schemas.openxmlformats.org/drawingml/2006/table">
            <a:tbl>
              <a:tblPr firstRow="1" bandRow="1">
                <a:tableStyleId>{5C22544A-7EE6-4342-B048-85BDC9FD1C3A}</a:tableStyleId>
              </a:tblPr>
              <a:tblGrid>
                <a:gridCol w="2238575">
                  <a:extLst>
                    <a:ext uri="{9D8B030D-6E8A-4147-A177-3AD203B41FA5}">
                      <a16:colId xmlns:a16="http://schemas.microsoft.com/office/drawing/2014/main" val="20000"/>
                    </a:ext>
                  </a:extLst>
                </a:gridCol>
                <a:gridCol w="1436954">
                  <a:extLst>
                    <a:ext uri="{9D8B030D-6E8A-4147-A177-3AD203B41FA5}">
                      <a16:colId xmlns:a16="http://schemas.microsoft.com/office/drawing/2014/main" val="20001"/>
                    </a:ext>
                  </a:extLst>
                </a:gridCol>
              </a:tblGrid>
              <a:tr h="370840">
                <a:tc>
                  <a:txBody>
                    <a:bodyPr/>
                    <a:lstStyle/>
                    <a:p>
                      <a:r>
                        <a:rPr lang="en-US" sz="2000" dirty="0">
                          <a:solidFill>
                            <a:schemeClr val="bg1"/>
                          </a:solidFill>
                        </a:rPr>
                        <a:t>Material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6666FF"/>
                    </a:solidFill>
                  </a:tcPr>
                </a:tc>
                <a:tc>
                  <a:txBody>
                    <a:bodyPr/>
                    <a:lstStyle/>
                    <a:p>
                      <a:pPr algn="ctr"/>
                      <a:r>
                        <a:rPr lang="en-US" sz="2000" dirty="0"/>
                        <a:t>C:N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6666FF"/>
                    </a:solidFill>
                  </a:tcPr>
                </a:tc>
                <a:extLst>
                  <a:ext uri="{0D108BD9-81ED-4DB2-BD59-A6C34878D82A}">
                    <a16:rowId xmlns:a16="http://schemas.microsoft.com/office/drawing/2014/main" val="10000"/>
                  </a:ext>
                </a:extLst>
              </a:tr>
              <a:tr h="370840">
                <a:tc>
                  <a:txBody>
                    <a:bodyPr/>
                    <a:lstStyle/>
                    <a:p>
                      <a:r>
                        <a:rPr lang="en-US" dirty="0"/>
                        <a:t>Cardboard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r>
                        <a:rPr lang="en-US" dirty="0"/>
                        <a:t>350:1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70840">
                <a:tc>
                  <a:txBody>
                    <a:bodyPr/>
                    <a:lstStyle/>
                    <a:p>
                      <a:r>
                        <a:rPr lang="en-US" dirty="0"/>
                        <a:t>Newspaper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t>175:1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r>
                        <a:rPr lang="en-US" dirty="0"/>
                        <a:t>Vegetable</a:t>
                      </a:r>
                      <a:r>
                        <a:rPr lang="en-US" baseline="0" dirty="0"/>
                        <a:t> scraps</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t>25:1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70840">
                <a:tc>
                  <a:txBody>
                    <a:bodyPr/>
                    <a:lstStyle/>
                    <a:p>
                      <a:r>
                        <a:rPr lang="en-US" dirty="0"/>
                        <a:t>Coffee grounds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t>20:1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70840">
                <a:tc>
                  <a:txBody>
                    <a:bodyPr/>
                    <a:lstStyle/>
                    <a:p>
                      <a:r>
                        <a:rPr lang="en-US" dirty="0"/>
                        <a:t>Food</a:t>
                      </a:r>
                      <a:r>
                        <a:rPr lang="en-US" baseline="0" dirty="0"/>
                        <a:t> waste</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t>20:1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70840">
                <a:tc>
                  <a:txBody>
                    <a:bodyPr/>
                    <a:lstStyle/>
                    <a:p>
                      <a:r>
                        <a:rPr lang="en-US" dirty="0"/>
                        <a:t>Grease trap</a:t>
                      </a:r>
                      <a:r>
                        <a:rPr lang="en-US" baseline="0" dirty="0"/>
                        <a:t> waste</a:t>
                      </a:r>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dirty="0"/>
                        <a:t>9:1</a:t>
                      </a:r>
                      <a:r>
                        <a:rPr lang="en-US" baseline="0" dirty="0"/>
                        <a:t> - 15</a:t>
                      </a:r>
                      <a:r>
                        <a:rPr lang="en-US" dirty="0"/>
                        <a:t>:1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70840">
                <a:tc>
                  <a:txBody>
                    <a:bodyPr/>
                    <a:lstStyle/>
                    <a:p>
                      <a:r>
                        <a:rPr lang="en-US" dirty="0"/>
                        <a:t>Brewery sludge/yeast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dirty="0"/>
                        <a:t>1.5 – 5:1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70840">
                <a:tc>
                  <a:txBody>
                    <a:bodyPr/>
                    <a:lstStyle/>
                    <a:p>
                      <a:r>
                        <a:rPr lang="en-US" i="1" dirty="0"/>
                        <a:t>AD liquid effluent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i="1" u="sng" dirty="0"/>
                        <a:t>&lt;</a:t>
                      </a:r>
                      <a:r>
                        <a:rPr lang="en-US" i="1" u="none" baseline="0" dirty="0"/>
                        <a:t> 10:1</a:t>
                      </a:r>
                      <a:endParaRPr lang="en-US" i="1" u="sng"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5" name="TextBox 4"/>
          <p:cNvSpPr txBox="1"/>
          <p:nvPr/>
        </p:nvSpPr>
        <p:spPr>
          <a:xfrm>
            <a:off x="4774826" y="4682424"/>
            <a:ext cx="4156522" cy="1077218"/>
          </a:xfrm>
          <a:prstGeom prst="rect">
            <a:avLst/>
          </a:prstGeom>
          <a:noFill/>
        </p:spPr>
        <p:txBody>
          <a:bodyPr wrap="none" rtlCol="0">
            <a:spAutoFit/>
          </a:bodyPr>
          <a:lstStyle/>
          <a:p>
            <a:r>
              <a:rPr lang="en-US" sz="1600" dirty="0">
                <a:latin typeface="Verdana" panose="020B0604030504040204" pitchFamily="34" charset="0"/>
                <a:ea typeface="Verdana" panose="020B0604030504040204" pitchFamily="34" charset="0"/>
                <a:cs typeface="Verdana" panose="020B0604030504040204" pitchFamily="34" charset="0"/>
              </a:rPr>
              <a:t>Many use color to get a quick sense of</a:t>
            </a:r>
            <a:br>
              <a:rPr lang="en-US" sz="1600" dirty="0">
                <a:latin typeface="Verdana" panose="020B0604030504040204" pitchFamily="34" charset="0"/>
                <a:ea typeface="Verdana" panose="020B0604030504040204" pitchFamily="34" charset="0"/>
                <a:cs typeface="Verdana" panose="020B0604030504040204" pitchFamily="34" charset="0"/>
              </a:rPr>
            </a:br>
            <a:r>
              <a:rPr lang="en-US" sz="1600" dirty="0">
                <a:latin typeface="Verdana" panose="020B0604030504040204" pitchFamily="34" charset="0"/>
                <a:ea typeface="Verdana" panose="020B0604030504040204" pitchFamily="34" charset="0"/>
                <a:cs typeface="Verdana" panose="020B0604030504040204" pitchFamily="34" charset="0"/>
              </a:rPr>
              <a:t>nitrogen content in feedstock:</a:t>
            </a:r>
          </a:p>
          <a:p>
            <a:pPr marL="285750" indent="-285750">
              <a:buFont typeface="Arial"/>
              <a:buChar char="•"/>
            </a:pPr>
            <a:r>
              <a:rPr lang="en-US" sz="1600" dirty="0">
                <a:latin typeface="Verdana" panose="020B0604030504040204" pitchFamily="34" charset="0"/>
                <a:ea typeface="Verdana" panose="020B0604030504040204" pitchFamily="34" charset="0"/>
                <a:cs typeface="Verdana" panose="020B0604030504040204" pitchFamily="34" charset="0"/>
              </a:rPr>
              <a:t>Many high C materials are </a:t>
            </a:r>
            <a:r>
              <a:rPr lang="en-US" sz="1600" b="1" dirty="0">
                <a:solidFill>
                  <a:schemeClr val="bg2">
                    <a:lumMod val="25000"/>
                  </a:schemeClr>
                </a:solidFill>
                <a:latin typeface="Verdana" panose="020B0604030504040204" pitchFamily="34" charset="0"/>
                <a:ea typeface="Verdana" panose="020B0604030504040204" pitchFamily="34" charset="0"/>
                <a:cs typeface="Verdana" panose="020B0604030504040204" pitchFamily="34" charset="0"/>
              </a:rPr>
              <a:t>brown</a:t>
            </a:r>
          </a:p>
          <a:p>
            <a:pPr marL="285750" indent="-285750">
              <a:buFont typeface="Arial"/>
              <a:buChar char="•"/>
            </a:pPr>
            <a:r>
              <a:rPr lang="en-US" sz="1600" dirty="0">
                <a:latin typeface="Verdana" panose="020B0604030504040204" pitchFamily="34" charset="0"/>
                <a:ea typeface="Verdana" panose="020B0604030504040204" pitchFamily="34" charset="0"/>
                <a:cs typeface="Verdana" panose="020B0604030504040204" pitchFamily="34" charset="0"/>
              </a:rPr>
              <a:t>Many high-N materials are </a:t>
            </a:r>
            <a:r>
              <a:rPr lang="en-US" sz="1600" b="1" dirty="0">
                <a:solidFill>
                  <a:srgbClr val="008000"/>
                </a:solidFill>
                <a:latin typeface="Verdana" panose="020B0604030504040204" pitchFamily="34" charset="0"/>
                <a:ea typeface="Verdana" panose="020B0604030504040204" pitchFamily="34" charset="0"/>
                <a:cs typeface="Verdana" panose="020B0604030504040204" pitchFamily="34" charset="0"/>
              </a:rPr>
              <a:t>green</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37049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389891"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Estimating C:N of mixtures</a:t>
            </a:r>
          </a:p>
        </p:txBody>
      </p:sp>
      <p:sp>
        <p:nvSpPr>
          <p:cNvPr id="9" name="TextBox 8"/>
          <p:cNvSpPr txBox="1"/>
          <p:nvPr/>
        </p:nvSpPr>
        <p:spPr>
          <a:xfrm>
            <a:off x="425618" y="722156"/>
            <a:ext cx="8718381" cy="4247317"/>
          </a:xfrm>
          <a:prstGeom prst="rect">
            <a:avLst/>
          </a:prstGeom>
          <a:noFill/>
        </p:spPr>
        <p:txBody>
          <a:bodyPr wrap="square" rtlCol="0">
            <a:spAutoFit/>
          </a:bodyPr>
          <a:lstStyle/>
          <a:p>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C:N ratios are actually a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ratio of parts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t>
            </a:r>
          </a:p>
          <a:p>
            <a:pPr lvl="1"/>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Example: 20:1 C:N</a:t>
            </a:r>
          </a:p>
          <a:p>
            <a:pPr marL="742950" lvl="1" indent="-285750">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Consider a total of 21 parts:</a:t>
            </a:r>
          </a:p>
          <a:p>
            <a:pPr marL="1200150" lvl="2" indent="-285750">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20 of those parts are C</a:t>
            </a:r>
          </a:p>
          <a:p>
            <a:pPr marL="1200150" lvl="2" indent="-285750">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1 of those parts is N</a:t>
            </a:r>
          </a:p>
          <a:p>
            <a:pPr lvl="1"/>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It’s useful to convert these ratios to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percentages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t>
            </a:r>
          </a:p>
          <a:p>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For the 20:1 example:</a:t>
            </a:r>
          </a:p>
          <a:p>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C = (20/21)(100) = 95.24%</a:t>
            </a:r>
          </a:p>
          <a:p>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N = (1/21)(100)   =   4.76%</a:t>
            </a:r>
          </a:p>
          <a:p>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These values can then be used to calculate volume or mass of  C &amp; N in the dry weight of any feedstock and any mixture. The combined masses of C &amp; N can then be used to calculate the overall C:N ration of an AD diet.</a:t>
            </a:r>
          </a:p>
        </p:txBody>
      </p:sp>
      <p:grpSp>
        <p:nvGrpSpPr>
          <p:cNvPr id="6" name="Group 5"/>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255694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389891"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Estimating C:N of mixtures</a:t>
            </a:r>
          </a:p>
        </p:txBody>
      </p:sp>
      <p:pic>
        <p:nvPicPr>
          <p:cNvPr id="11" name="Picture 10"/>
          <p:cNvPicPr>
            <a:picLocks noChangeAspect="1"/>
          </p:cNvPicPr>
          <p:nvPr/>
        </p:nvPicPr>
        <p:blipFill>
          <a:blip r:embed="rId2"/>
          <a:stretch>
            <a:fillRect/>
          </a:stretch>
        </p:blipFill>
        <p:spPr>
          <a:xfrm>
            <a:off x="685042" y="2233013"/>
            <a:ext cx="7773916" cy="2391974"/>
          </a:xfrm>
          <a:prstGeom prst="rect">
            <a:avLst/>
          </a:prstGeom>
        </p:spPr>
      </p:pic>
      <p:grpSp>
        <p:nvGrpSpPr>
          <p:cNvPr id="6" name="Group 5"/>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2A9658AC-4799-1B43-86D3-2CAB0628B49F}"/>
              </a:ext>
            </a:extLst>
          </p:cNvPr>
          <p:cNvSpPr txBox="1"/>
          <p:nvPr/>
        </p:nvSpPr>
        <p:spPr>
          <a:xfrm>
            <a:off x="425618" y="722156"/>
            <a:ext cx="8718381" cy="646331"/>
          </a:xfrm>
          <a:prstGeom prst="rect">
            <a:avLst/>
          </a:prstGeom>
          <a:noFill/>
        </p:spPr>
        <p:txBody>
          <a:bodyPr wrap="square" rtlCol="0">
            <a:spAutoFit/>
          </a:bodyPr>
          <a:lstStyle/>
          <a:p>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Excel spreadsheets can be used to analyze or design AD diets.</a:t>
            </a:r>
          </a:p>
          <a:p>
            <a:pPr marL="285750" indent="-285750">
              <a:buFont typeface="Arial" panose="020B0604020202020204" pitchFamily="34" charset="0"/>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C:N ratios are a critical factor for this analysis.</a:t>
            </a:r>
          </a:p>
        </p:txBody>
      </p:sp>
    </p:spTree>
    <p:extLst>
      <p:ext uri="{BB962C8B-B14F-4D97-AF65-F5344CB8AC3E}">
        <p14:creationId xmlns:p14="http://schemas.microsoft.com/office/powerpoint/2010/main" val="7172715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955750"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Calculating C:N from analysis</a:t>
            </a:r>
          </a:p>
        </p:txBody>
      </p:sp>
      <p:sp>
        <p:nvSpPr>
          <p:cNvPr id="9" name="TextBox 8"/>
          <p:cNvSpPr txBox="1"/>
          <p:nvPr/>
        </p:nvSpPr>
        <p:spPr>
          <a:xfrm>
            <a:off x="228600" y="787471"/>
            <a:ext cx="8797833" cy="5047536"/>
          </a:xfrm>
          <a:prstGeom prst="rect">
            <a:avLst/>
          </a:prstGeom>
          <a:noFill/>
        </p:spPr>
        <p:txBody>
          <a:bodyPr wrap="square" rtlCol="0">
            <a:spAutoFit/>
          </a:bodyPr>
          <a:lstStyle/>
          <a:p>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C:N ratios can be estimated from some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rudimentary biochemical data</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Volatile solids (VS; aka organic matter, OM) are that portion of feedstock that can be removed (volatilized) by combustion at high temperature. The amount of biogas that can be produced from feedstock is determined by its percent VS.</a:t>
            </a:r>
            <a:b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Since most biological compounds have a carbon content of 45 to 60%, we can use a 55% carbon content to estimate % total carbon from % VS</a:t>
            </a:r>
          </a:p>
          <a:p>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Estimate C:N ratios from VS (or OM) and total nitrogen (TKN):</a:t>
            </a:r>
          </a:p>
          <a:p>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Divide % VS (OM) by 1.8 to estimate % carbon content.</a:t>
            </a:r>
            <a:b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OR multiply % VS by 0.55 to estimate % carbon content.</a:t>
            </a:r>
            <a:b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b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Convert % total carbon to mass of total carbon by multiplying mass by</a:t>
            </a:r>
            <a:b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total carbon.</a:t>
            </a:r>
          </a:p>
          <a:p>
            <a:pPr marL="342900" indent="-342900">
              <a:buFont typeface="+mj-lt"/>
              <a:buAutoNum type="arabicPeriod"/>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mj-lt"/>
              <a:buAutoNum type="arabicPeriod"/>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Divide the mass of total carbon by the mass of total nitrogen (TKN) for an estimate of C:N ratio. </a:t>
            </a: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4" name="TextBox 3"/>
          <p:cNvSpPr txBox="1"/>
          <p:nvPr/>
        </p:nvSpPr>
        <p:spPr>
          <a:xfrm>
            <a:off x="1612900" y="6281796"/>
            <a:ext cx="3746814" cy="523220"/>
          </a:xfrm>
          <a:prstGeom prst="rect">
            <a:avLst/>
          </a:prstGeom>
          <a:noFill/>
        </p:spPr>
        <p:txBody>
          <a:bodyPr wrap="none" rtlCol="0">
            <a:spAutoFit/>
          </a:bodyPr>
          <a:lstStyle/>
          <a:p>
            <a:r>
              <a:rPr lang="en-US" sz="1400" dirty="0"/>
              <a:t>http://</a:t>
            </a:r>
            <a:r>
              <a:rPr lang="en-US" sz="1400" dirty="0" err="1"/>
              <a:t>compost.css.cornell.edu</a:t>
            </a:r>
            <a:r>
              <a:rPr lang="en-US" sz="1400" dirty="0"/>
              <a:t>/</a:t>
            </a:r>
            <a:r>
              <a:rPr lang="en-US" sz="1400" dirty="0" err="1"/>
              <a:t>calc</a:t>
            </a:r>
            <a:r>
              <a:rPr lang="en-US" sz="1400" dirty="0"/>
              <a:t>/</a:t>
            </a:r>
            <a:r>
              <a:rPr lang="en-US" sz="1400" dirty="0" err="1"/>
              <a:t>carbon.html</a:t>
            </a:r>
            <a:br>
              <a:rPr lang="en-US" sz="1400" dirty="0"/>
            </a:br>
            <a:r>
              <a:rPr lang="en-US" sz="1400" dirty="0"/>
              <a:t>Adams </a:t>
            </a:r>
            <a:r>
              <a:rPr lang="en-US" sz="1400" dirty="0" err="1"/>
              <a:t>etal</a:t>
            </a:r>
            <a:r>
              <a:rPr lang="en-US" sz="1400" dirty="0"/>
              <a:t> (1951)</a:t>
            </a:r>
          </a:p>
        </p:txBody>
      </p:sp>
    </p:spTree>
    <p:extLst>
      <p:ext uri="{BB962C8B-B14F-4D97-AF65-F5344CB8AC3E}">
        <p14:creationId xmlns:p14="http://schemas.microsoft.com/office/powerpoint/2010/main" val="1769018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829114"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Co-digestion: manure &amp; food</a:t>
            </a:r>
          </a:p>
        </p:txBody>
      </p:sp>
      <p:sp>
        <p:nvSpPr>
          <p:cNvPr id="6" name="TextBox 5"/>
          <p:cNvSpPr txBox="1"/>
          <p:nvPr/>
        </p:nvSpPr>
        <p:spPr>
          <a:xfrm>
            <a:off x="425619" y="737014"/>
            <a:ext cx="8262364" cy="747897"/>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 2010 study using a GHD plug-flow digester with 30-day HRT combined scraped dairy manure with 16% (v/v) food residuals:</a:t>
            </a:r>
          </a:p>
        </p:txBody>
      </p:sp>
      <p:sp>
        <p:nvSpPr>
          <p:cNvPr id="7" name="TextBox 6"/>
          <p:cNvSpPr txBox="1"/>
          <p:nvPr/>
        </p:nvSpPr>
        <p:spPr>
          <a:xfrm>
            <a:off x="3282682" y="6385127"/>
            <a:ext cx="1612491" cy="307777"/>
          </a:xfrm>
          <a:prstGeom prst="rect">
            <a:avLst/>
          </a:prstGeom>
          <a:noFill/>
        </p:spPr>
        <p:txBody>
          <a:bodyPr wrap="none" rtlCol="0">
            <a:spAutoFit/>
          </a:bodyPr>
          <a:lstStyle/>
          <a:p>
            <a:r>
              <a:rPr lang="en-US" sz="1400" dirty="0" err="1">
                <a:latin typeface="Avenir Next Regular"/>
                <a:cs typeface="Avenir Next Regular"/>
              </a:rPr>
              <a:t>Frear</a:t>
            </a:r>
            <a:r>
              <a:rPr lang="en-US" sz="1400" dirty="0">
                <a:latin typeface="Avenir Next Regular"/>
                <a:cs typeface="Avenir Next Regular"/>
              </a:rPr>
              <a:t> et al. (2009)</a:t>
            </a:r>
          </a:p>
        </p:txBody>
      </p:sp>
      <p:graphicFrame>
        <p:nvGraphicFramePr>
          <p:cNvPr id="4" name="Table 3"/>
          <p:cNvGraphicFramePr>
            <a:graphicFrameLocks noGrp="1"/>
          </p:cNvGraphicFramePr>
          <p:nvPr>
            <p:extLst>
              <p:ext uri="{D42A27DB-BD31-4B8C-83A1-F6EECF244321}">
                <p14:modId xmlns:p14="http://schemas.microsoft.com/office/powerpoint/2010/main" val="1378701266"/>
              </p:ext>
            </p:extLst>
          </p:nvPr>
        </p:nvGraphicFramePr>
        <p:xfrm>
          <a:off x="836706" y="1611592"/>
          <a:ext cx="7515411" cy="1752600"/>
        </p:xfrm>
        <a:graphic>
          <a:graphicData uri="http://schemas.openxmlformats.org/drawingml/2006/table">
            <a:tbl>
              <a:tblPr firstRow="1" bandRow="1">
                <a:tableStyleId>{2D5ABB26-0587-4C30-8999-92F81FD0307C}</a:tableStyleId>
              </a:tblPr>
              <a:tblGrid>
                <a:gridCol w="1449294">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1225176">
                  <a:extLst>
                    <a:ext uri="{9D8B030D-6E8A-4147-A177-3AD203B41FA5}">
                      <a16:colId xmlns:a16="http://schemas.microsoft.com/office/drawing/2014/main" val="20002"/>
                    </a:ext>
                  </a:extLst>
                </a:gridCol>
                <a:gridCol w="747059">
                  <a:extLst>
                    <a:ext uri="{9D8B030D-6E8A-4147-A177-3AD203B41FA5}">
                      <a16:colId xmlns:a16="http://schemas.microsoft.com/office/drawing/2014/main" val="20003"/>
                    </a:ext>
                  </a:extLst>
                </a:gridCol>
                <a:gridCol w="1001059">
                  <a:extLst>
                    <a:ext uri="{9D8B030D-6E8A-4147-A177-3AD203B41FA5}">
                      <a16:colId xmlns:a16="http://schemas.microsoft.com/office/drawing/2014/main" val="20004"/>
                    </a:ext>
                  </a:extLst>
                </a:gridCol>
                <a:gridCol w="2330823">
                  <a:extLst>
                    <a:ext uri="{9D8B030D-6E8A-4147-A177-3AD203B41FA5}">
                      <a16:colId xmlns:a16="http://schemas.microsoft.com/office/drawing/2014/main" val="20005"/>
                    </a:ext>
                  </a:extLst>
                </a:gridCol>
              </a:tblGrid>
              <a:tr h="370840">
                <a:tc>
                  <a:txBody>
                    <a:bodyPr/>
                    <a:lstStyle/>
                    <a:p>
                      <a:endParaRPr lang="en-US" dirty="0">
                        <a:solidFill>
                          <a:srgbClr val="FFFFFF"/>
                        </a:solidFill>
                      </a:endParaRPr>
                    </a:p>
                  </a:txBody>
                  <a:tcPr>
                    <a:solidFill>
                      <a:srgbClr val="6666FF"/>
                    </a:solidFill>
                  </a:tcPr>
                </a:tc>
                <a:tc>
                  <a:txBody>
                    <a:bodyPr/>
                    <a:lstStyle/>
                    <a:p>
                      <a:pPr algn="ctr"/>
                      <a:endParaRPr lang="en-US" b="1" dirty="0">
                        <a:solidFill>
                          <a:srgbClr val="FFFFFF"/>
                        </a:solidFill>
                      </a:endParaRPr>
                    </a:p>
                    <a:p>
                      <a:pPr algn="ctr"/>
                      <a:r>
                        <a:rPr lang="en-US" b="1" dirty="0">
                          <a:solidFill>
                            <a:srgbClr val="FFFFFF"/>
                          </a:solidFill>
                        </a:rPr>
                        <a:t>C:N</a:t>
                      </a:r>
                    </a:p>
                  </a:txBody>
                  <a:tcPr>
                    <a:solidFill>
                      <a:srgbClr val="6666FF"/>
                    </a:solidFill>
                  </a:tcPr>
                </a:tc>
                <a:tc>
                  <a:txBody>
                    <a:bodyPr/>
                    <a:lstStyle/>
                    <a:p>
                      <a:pPr algn="ctr"/>
                      <a:r>
                        <a:rPr lang="en-US" b="1" dirty="0">
                          <a:solidFill>
                            <a:srgbClr val="FFFFFF"/>
                          </a:solidFill>
                        </a:rPr>
                        <a:t>alkalinity</a:t>
                      </a:r>
                    </a:p>
                    <a:p>
                      <a:pPr algn="ctr"/>
                      <a:r>
                        <a:rPr lang="en-US" b="1" dirty="0">
                          <a:solidFill>
                            <a:srgbClr val="FFFFFF"/>
                          </a:solidFill>
                        </a:rPr>
                        <a:t>CaCO3</a:t>
                      </a:r>
                      <a:r>
                        <a:rPr lang="en-US" b="1" baseline="0" dirty="0">
                          <a:solidFill>
                            <a:srgbClr val="FFFFFF"/>
                          </a:solidFill>
                        </a:rPr>
                        <a:t> g/L</a:t>
                      </a:r>
                      <a:endParaRPr lang="en-US" b="1" dirty="0">
                        <a:solidFill>
                          <a:srgbClr val="FFFFFF"/>
                        </a:solidFill>
                      </a:endParaRPr>
                    </a:p>
                  </a:txBody>
                  <a:tcPr>
                    <a:solidFill>
                      <a:srgbClr val="6666FF"/>
                    </a:solidFill>
                  </a:tcPr>
                </a:tc>
                <a:tc>
                  <a:txBody>
                    <a:bodyPr/>
                    <a:lstStyle/>
                    <a:p>
                      <a:pPr algn="ctr"/>
                      <a:endParaRPr lang="en-US" b="1" dirty="0">
                        <a:solidFill>
                          <a:srgbClr val="FFFFFF"/>
                        </a:solidFill>
                      </a:endParaRPr>
                    </a:p>
                    <a:p>
                      <a:pPr algn="ctr"/>
                      <a:r>
                        <a:rPr lang="en-US" b="1" dirty="0">
                          <a:solidFill>
                            <a:srgbClr val="FFFFFF"/>
                          </a:solidFill>
                        </a:rPr>
                        <a:t>pH</a:t>
                      </a:r>
                    </a:p>
                  </a:txBody>
                  <a:tcPr>
                    <a:solidFill>
                      <a:srgbClr val="6666FF"/>
                    </a:solidFill>
                  </a:tcPr>
                </a:tc>
                <a:tc>
                  <a:txBody>
                    <a:bodyPr/>
                    <a:lstStyle/>
                    <a:p>
                      <a:pPr algn="ctr"/>
                      <a:endParaRPr lang="en-US" b="1" dirty="0">
                        <a:solidFill>
                          <a:srgbClr val="FFFFFF"/>
                        </a:solidFill>
                      </a:endParaRPr>
                    </a:p>
                    <a:p>
                      <a:pPr algn="ctr"/>
                      <a:r>
                        <a:rPr lang="en-US" b="1" dirty="0">
                          <a:solidFill>
                            <a:srgbClr val="FFFFFF"/>
                          </a:solidFill>
                        </a:rPr>
                        <a:t>N:P:K</a:t>
                      </a:r>
                    </a:p>
                  </a:txBody>
                  <a:tcPr>
                    <a:solidFill>
                      <a:srgbClr val="6666FF"/>
                    </a:solidFill>
                  </a:tcPr>
                </a:tc>
                <a:tc>
                  <a:txBody>
                    <a:bodyPr/>
                    <a:lstStyle/>
                    <a:p>
                      <a:pPr algn="ctr"/>
                      <a:endParaRPr lang="en-US" b="1" dirty="0">
                        <a:solidFill>
                          <a:srgbClr val="FFFFFF"/>
                        </a:solidFill>
                      </a:endParaRPr>
                    </a:p>
                    <a:p>
                      <a:pPr algn="ctr"/>
                      <a:r>
                        <a:rPr lang="en-US" b="1" dirty="0">
                          <a:solidFill>
                            <a:srgbClr val="FFFFFF"/>
                          </a:solidFill>
                        </a:rPr>
                        <a:t>micro-nutrients</a:t>
                      </a:r>
                    </a:p>
                  </a:txBody>
                  <a:tcPr>
                    <a:solidFill>
                      <a:srgbClr val="6666FF"/>
                    </a:solidFill>
                  </a:tcPr>
                </a:tc>
                <a:extLst>
                  <a:ext uri="{0D108BD9-81ED-4DB2-BD59-A6C34878D82A}">
                    <a16:rowId xmlns:a16="http://schemas.microsoft.com/office/drawing/2014/main" val="10000"/>
                  </a:ext>
                </a:extLst>
              </a:tr>
              <a:tr h="370840">
                <a:tc>
                  <a:txBody>
                    <a:bodyPr/>
                    <a:lstStyle/>
                    <a:p>
                      <a:r>
                        <a:rPr lang="en-US" dirty="0"/>
                        <a:t>manure</a:t>
                      </a:r>
                    </a:p>
                  </a:txBody>
                  <a:tcPr/>
                </a:tc>
                <a:tc>
                  <a:txBody>
                    <a:bodyPr/>
                    <a:lstStyle/>
                    <a:p>
                      <a:pPr algn="ctr"/>
                      <a:r>
                        <a:rPr lang="en-US" dirty="0"/>
                        <a:t>11:1</a:t>
                      </a:r>
                    </a:p>
                  </a:txBody>
                  <a:tcPr/>
                </a:tc>
                <a:tc>
                  <a:txBody>
                    <a:bodyPr/>
                    <a:lstStyle/>
                    <a:p>
                      <a:pPr algn="ctr"/>
                      <a:r>
                        <a:rPr lang="en-US" dirty="0"/>
                        <a:t>9.63</a:t>
                      </a:r>
                    </a:p>
                  </a:txBody>
                  <a:tcPr/>
                </a:tc>
                <a:tc>
                  <a:txBody>
                    <a:bodyPr/>
                    <a:lstStyle/>
                    <a:p>
                      <a:pPr algn="ctr"/>
                      <a:r>
                        <a:rPr lang="en-US" dirty="0"/>
                        <a:t>6.94</a:t>
                      </a:r>
                    </a:p>
                  </a:txBody>
                  <a:tcPr/>
                </a:tc>
                <a:tc>
                  <a:txBody>
                    <a:bodyPr/>
                    <a:lstStyle/>
                    <a:p>
                      <a:pPr algn="ctr"/>
                      <a:r>
                        <a:rPr lang="en-US" dirty="0"/>
                        <a:t>6:1:6</a:t>
                      </a:r>
                    </a:p>
                  </a:txBody>
                  <a:tcPr/>
                </a:tc>
                <a:tc>
                  <a:txBody>
                    <a:bodyPr/>
                    <a:lstStyle/>
                    <a:p>
                      <a:pPr algn="ctr"/>
                      <a:r>
                        <a:rPr lang="en-US" dirty="0"/>
                        <a:t>Fe,</a:t>
                      </a:r>
                      <a:r>
                        <a:rPr lang="en-US" baseline="0" dirty="0"/>
                        <a:t> </a:t>
                      </a:r>
                      <a:r>
                        <a:rPr lang="en-US" baseline="0" dirty="0" err="1"/>
                        <a:t>Mn</a:t>
                      </a:r>
                      <a:r>
                        <a:rPr lang="en-US" baseline="0" dirty="0"/>
                        <a:t>, S, Mg, </a:t>
                      </a:r>
                      <a:r>
                        <a:rPr lang="en-US" baseline="0" dirty="0" err="1"/>
                        <a:t>Ca</a:t>
                      </a:r>
                      <a:r>
                        <a:rPr lang="en-US" baseline="0" dirty="0"/>
                        <a:t>, Ni</a:t>
                      </a:r>
                      <a:endParaRPr lang="en-US" dirty="0"/>
                    </a:p>
                  </a:txBody>
                  <a:tcPr/>
                </a:tc>
                <a:extLst>
                  <a:ext uri="{0D108BD9-81ED-4DB2-BD59-A6C34878D82A}">
                    <a16:rowId xmlns:a16="http://schemas.microsoft.com/office/drawing/2014/main" val="10001"/>
                  </a:ext>
                </a:extLst>
              </a:tr>
              <a:tr h="370840">
                <a:tc>
                  <a:txBody>
                    <a:bodyPr/>
                    <a:lstStyle/>
                    <a:p>
                      <a:r>
                        <a:rPr lang="en-US" dirty="0"/>
                        <a:t>residuals</a:t>
                      </a:r>
                    </a:p>
                  </a:txBody>
                  <a:tcPr/>
                </a:tc>
                <a:tc>
                  <a:txBody>
                    <a:bodyPr/>
                    <a:lstStyle/>
                    <a:p>
                      <a:pPr algn="ctr"/>
                      <a:r>
                        <a:rPr lang="en-US" dirty="0"/>
                        <a:t>56:1</a:t>
                      </a:r>
                    </a:p>
                  </a:txBody>
                  <a:tcPr/>
                </a:tc>
                <a:tc>
                  <a:txBody>
                    <a:bodyPr/>
                    <a:lstStyle/>
                    <a:p>
                      <a:pPr algn="ctr"/>
                      <a:r>
                        <a:rPr lang="en-US" dirty="0"/>
                        <a:t>3.39</a:t>
                      </a:r>
                    </a:p>
                  </a:txBody>
                  <a:tcPr/>
                </a:tc>
                <a:tc>
                  <a:txBody>
                    <a:bodyPr/>
                    <a:lstStyle/>
                    <a:p>
                      <a:pPr algn="ctr"/>
                      <a:r>
                        <a:rPr lang="en-US" dirty="0"/>
                        <a:t>5.19</a:t>
                      </a:r>
                    </a:p>
                  </a:txBody>
                  <a:tcPr/>
                </a:tc>
                <a:tc>
                  <a:txBody>
                    <a:bodyPr/>
                    <a:lstStyle/>
                    <a:p>
                      <a:pPr algn="ctr"/>
                      <a:r>
                        <a:rPr lang="en-US" dirty="0"/>
                        <a:t>10:1:1</a:t>
                      </a:r>
                    </a:p>
                  </a:txBody>
                  <a:tcPr/>
                </a:tc>
                <a:tc>
                  <a:txBody>
                    <a:bodyPr/>
                    <a:lstStyle/>
                    <a:p>
                      <a:pPr algn="ctr"/>
                      <a:r>
                        <a:rPr lang="en-US" dirty="0"/>
                        <a:t>Se, Ni</a:t>
                      </a:r>
                    </a:p>
                  </a:txBody>
                  <a:tcPr/>
                </a:tc>
                <a:extLst>
                  <a:ext uri="{0D108BD9-81ED-4DB2-BD59-A6C34878D82A}">
                    <a16:rowId xmlns:a16="http://schemas.microsoft.com/office/drawing/2014/main" val="10002"/>
                  </a:ext>
                </a:extLst>
              </a:tr>
              <a:tr h="370840">
                <a:tc>
                  <a:txBody>
                    <a:bodyPr/>
                    <a:lstStyle/>
                    <a:p>
                      <a:r>
                        <a:rPr lang="en-US" dirty="0"/>
                        <a:t>combination</a:t>
                      </a:r>
                    </a:p>
                  </a:txBody>
                  <a:tcPr>
                    <a:lnB w="12700" cap="flat" cmpd="sng" algn="ctr">
                      <a:solidFill>
                        <a:schemeClr val="tx1"/>
                      </a:solidFill>
                      <a:prstDash val="solid"/>
                      <a:round/>
                      <a:headEnd type="none" w="med" len="med"/>
                      <a:tailEnd type="none" w="med" len="med"/>
                    </a:lnB>
                  </a:tcPr>
                </a:tc>
                <a:tc>
                  <a:txBody>
                    <a:bodyPr/>
                    <a:lstStyle/>
                    <a:p>
                      <a:pPr algn="ctr"/>
                      <a:r>
                        <a:rPr lang="en-US" dirty="0"/>
                        <a:t>28:1</a:t>
                      </a:r>
                    </a:p>
                  </a:txBody>
                  <a:tcPr>
                    <a:lnB w="12700" cap="flat" cmpd="sng" algn="ctr">
                      <a:solidFill>
                        <a:schemeClr val="tx1"/>
                      </a:solidFill>
                      <a:prstDash val="solid"/>
                      <a:round/>
                      <a:headEnd type="none" w="med" len="med"/>
                      <a:tailEnd type="none" w="med" len="med"/>
                    </a:lnB>
                  </a:tcPr>
                </a:tc>
                <a:tc>
                  <a:txBody>
                    <a:bodyPr/>
                    <a:lstStyle/>
                    <a:p>
                      <a:pPr algn="ctr"/>
                      <a:r>
                        <a:rPr lang="en-US" dirty="0"/>
                        <a:t>8.96</a:t>
                      </a:r>
                    </a:p>
                  </a:txBody>
                  <a:tcPr>
                    <a:lnB w="12700" cap="flat" cmpd="sng" algn="ctr">
                      <a:solidFill>
                        <a:schemeClr val="tx1"/>
                      </a:solidFill>
                      <a:prstDash val="solid"/>
                      <a:round/>
                      <a:headEnd type="none" w="med" len="med"/>
                      <a:tailEnd type="none" w="med" len="med"/>
                    </a:lnB>
                  </a:tcPr>
                </a:tc>
                <a:tc>
                  <a:txBody>
                    <a:bodyPr/>
                    <a:lstStyle/>
                    <a:p>
                      <a:pPr algn="ctr"/>
                      <a:r>
                        <a:rPr lang="en-US" dirty="0"/>
                        <a:t>6.87</a:t>
                      </a:r>
                    </a:p>
                  </a:txBody>
                  <a:tcPr>
                    <a:lnB w="12700" cap="flat" cmpd="sng" algn="ctr">
                      <a:solidFill>
                        <a:schemeClr val="tx1"/>
                      </a:solidFill>
                      <a:prstDash val="solid"/>
                      <a:round/>
                      <a:headEnd type="none" w="med" len="med"/>
                      <a:tailEnd type="none" w="med" len="med"/>
                    </a:lnB>
                  </a:tcPr>
                </a:tc>
                <a:tc>
                  <a:txBody>
                    <a:bodyPr/>
                    <a:lstStyle/>
                    <a:p>
                      <a:pPr algn="ctr"/>
                      <a:r>
                        <a:rPr lang="en-US" dirty="0"/>
                        <a:t>8:1:4.5</a:t>
                      </a:r>
                    </a:p>
                  </a:txBody>
                  <a:tcPr>
                    <a:lnB w="12700" cap="flat" cmpd="sng" algn="ctr">
                      <a:solidFill>
                        <a:schemeClr val="tx1"/>
                      </a:solidFill>
                      <a:prstDash val="solid"/>
                      <a:round/>
                      <a:headEnd type="none" w="med" len="med"/>
                      <a:tailEnd type="none" w="med" len="med"/>
                    </a:lnB>
                  </a:tcPr>
                </a:tc>
                <a:tc>
                  <a:txBody>
                    <a:bodyPr/>
                    <a:lstStyle/>
                    <a:p>
                      <a:pPr algn="ctr"/>
                      <a:r>
                        <a:rPr lang="en-US" dirty="0"/>
                        <a:t>sum</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8" name="TextBox 7"/>
          <p:cNvSpPr txBox="1"/>
          <p:nvPr/>
        </p:nvSpPr>
        <p:spPr>
          <a:xfrm>
            <a:off x="548137" y="3524698"/>
            <a:ext cx="8262364" cy="1080296"/>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Biogas and methane production exceeded theoretical values calculated with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Bushwell’s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equation by 33% suggesting that co-digestion of manure and food residuals had a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synergistic effect</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p:txBody>
      </p:sp>
      <p:graphicFrame>
        <p:nvGraphicFramePr>
          <p:cNvPr id="9" name="Table 8"/>
          <p:cNvGraphicFramePr>
            <a:graphicFrameLocks noGrp="1"/>
          </p:cNvGraphicFramePr>
          <p:nvPr>
            <p:extLst>
              <p:ext uri="{D42A27DB-BD31-4B8C-83A1-F6EECF244321}">
                <p14:modId xmlns:p14="http://schemas.microsoft.com/office/powerpoint/2010/main" val="3237339484"/>
              </p:ext>
            </p:extLst>
          </p:nvPr>
        </p:nvGraphicFramePr>
        <p:xfrm>
          <a:off x="2009380" y="4858993"/>
          <a:ext cx="5252028" cy="1112520"/>
        </p:xfrm>
        <a:graphic>
          <a:graphicData uri="http://schemas.openxmlformats.org/drawingml/2006/table">
            <a:tbl>
              <a:tblPr firstRow="1" bandRow="1">
                <a:tableStyleId>{2D5ABB26-0587-4C30-8999-92F81FD0307C}</a:tableStyleId>
              </a:tblPr>
              <a:tblGrid>
                <a:gridCol w="621023">
                  <a:extLst>
                    <a:ext uri="{9D8B030D-6E8A-4147-A177-3AD203B41FA5}">
                      <a16:colId xmlns:a16="http://schemas.microsoft.com/office/drawing/2014/main" val="20000"/>
                    </a:ext>
                  </a:extLst>
                </a:gridCol>
                <a:gridCol w="1564898">
                  <a:extLst>
                    <a:ext uri="{9D8B030D-6E8A-4147-A177-3AD203B41FA5}">
                      <a16:colId xmlns:a16="http://schemas.microsoft.com/office/drawing/2014/main" val="20001"/>
                    </a:ext>
                  </a:extLst>
                </a:gridCol>
                <a:gridCol w="361754">
                  <a:extLst>
                    <a:ext uri="{9D8B030D-6E8A-4147-A177-3AD203B41FA5}">
                      <a16:colId xmlns:a16="http://schemas.microsoft.com/office/drawing/2014/main" val="20002"/>
                    </a:ext>
                  </a:extLst>
                </a:gridCol>
                <a:gridCol w="806824">
                  <a:extLst>
                    <a:ext uri="{9D8B030D-6E8A-4147-A177-3AD203B41FA5}">
                      <a16:colId xmlns:a16="http://schemas.microsoft.com/office/drawing/2014/main" val="20003"/>
                    </a:ext>
                  </a:extLst>
                </a:gridCol>
                <a:gridCol w="1897529">
                  <a:extLst>
                    <a:ext uri="{9D8B030D-6E8A-4147-A177-3AD203B41FA5}">
                      <a16:colId xmlns:a16="http://schemas.microsoft.com/office/drawing/2014/main" val="20004"/>
                    </a:ext>
                  </a:extLst>
                </a:gridCol>
              </a:tblGrid>
              <a:tr h="370840">
                <a:tc>
                  <a:txBody>
                    <a:bodyPr/>
                    <a:lstStyle/>
                    <a:p>
                      <a:endParaRPr lang="en-US" dirty="0">
                        <a:solidFill>
                          <a:srgbClr val="FFFFFF"/>
                        </a:solidFill>
                      </a:endParaRPr>
                    </a:p>
                  </a:txBody>
                  <a:tcPr>
                    <a:solidFill>
                      <a:srgbClr val="6666FF"/>
                    </a:solidFill>
                  </a:tcPr>
                </a:tc>
                <a:tc>
                  <a:txBody>
                    <a:bodyPr/>
                    <a:lstStyle/>
                    <a:p>
                      <a:pPr algn="ctr"/>
                      <a:r>
                        <a:rPr lang="en-US" b="1" dirty="0">
                          <a:solidFill>
                            <a:srgbClr val="FFFFFF"/>
                          </a:solidFill>
                        </a:rPr>
                        <a:t>% destruction</a:t>
                      </a:r>
                    </a:p>
                  </a:txBody>
                  <a:tcPr>
                    <a:solidFill>
                      <a:srgbClr val="6666FF"/>
                    </a:solidFill>
                  </a:tcPr>
                </a:tc>
                <a:tc>
                  <a:txBody>
                    <a:bodyPr/>
                    <a:lstStyle/>
                    <a:p>
                      <a:pPr algn="ctr"/>
                      <a:endParaRPr lang="en-US" b="1" dirty="0">
                        <a:solidFill>
                          <a:srgbClr val="FFFFFF"/>
                        </a:solidFill>
                      </a:endParaRPr>
                    </a:p>
                  </a:txBody>
                  <a:tcPr>
                    <a:noFill/>
                  </a:tcPr>
                </a:tc>
                <a:tc>
                  <a:txBody>
                    <a:bodyPr/>
                    <a:lstStyle/>
                    <a:p>
                      <a:pPr algn="ctr"/>
                      <a:endParaRPr lang="en-US" b="1" dirty="0">
                        <a:solidFill>
                          <a:srgbClr val="FFFFFF"/>
                        </a:solidFill>
                      </a:endParaRPr>
                    </a:p>
                  </a:txBody>
                  <a:tcPr>
                    <a:solidFill>
                      <a:srgbClr val="6666FF"/>
                    </a:solidFill>
                  </a:tcPr>
                </a:tc>
                <a:tc>
                  <a:txBody>
                    <a:bodyPr/>
                    <a:lstStyle/>
                    <a:p>
                      <a:pPr algn="ctr"/>
                      <a:r>
                        <a:rPr lang="en-US" b="1" dirty="0">
                          <a:solidFill>
                            <a:srgbClr val="FFFFFF"/>
                          </a:solidFill>
                        </a:rPr>
                        <a:t>%</a:t>
                      </a:r>
                      <a:r>
                        <a:rPr lang="en-US" b="1" baseline="0" dirty="0">
                          <a:solidFill>
                            <a:srgbClr val="FFFFFF"/>
                          </a:solidFill>
                        </a:rPr>
                        <a:t> destruction</a:t>
                      </a:r>
                      <a:endParaRPr lang="en-US" b="1" dirty="0">
                        <a:solidFill>
                          <a:srgbClr val="FFFFFF"/>
                        </a:solidFill>
                      </a:endParaRPr>
                    </a:p>
                  </a:txBody>
                  <a:tcPr>
                    <a:solidFill>
                      <a:srgbClr val="6666FF"/>
                    </a:solidFill>
                  </a:tcPr>
                </a:tc>
                <a:extLst>
                  <a:ext uri="{0D108BD9-81ED-4DB2-BD59-A6C34878D82A}">
                    <a16:rowId xmlns:a16="http://schemas.microsoft.com/office/drawing/2014/main" val="10000"/>
                  </a:ext>
                </a:extLst>
              </a:tr>
              <a:tr h="370840">
                <a:tc>
                  <a:txBody>
                    <a:bodyPr/>
                    <a:lstStyle/>
                    <a:p>
                      <a:r>
                        <a:rPr lang="en-US" dirty="0"/>
                        <a:t>TS</a:t>
                      </a:r>
                    </a:p>
                  </a:txBody>
                  <a:tcPr/>
                </a:tc>
                <a:tc>
                  <a:txBody>
                    <a:bodyPr/>
                    <a:lstStyle/>
                    <a:p>
                      <a:pPr algn="ctr"/>
                      <a:r>
                        <a:rPr lang="en-US" dirty="0"/>
                        <a:t>40.6</a:t>
                      </a:r>
                    </a:p>
                  </a:txBody>
                  <a:tcPr/>
                </a:tc>
                <a:tc>
                  <a:txBody>
                    <a:bodyPr/>
                    <a:lstStyle/>
                    <a:p>
                      <a:pPr algn="ctr"/>
                      <a:endParaRPr lang="en-US" dirty="0"/>
                    </a:p>
                  </a:txBody>
                  <a:tcPr>
                    <a:noFill/>
                  </a:tcPr>
                </a:tc>
                <a:tc>
                  <a:txBody>
                    <a:bodyPr/>
                    <a:lstStyle/>
                    <a:p>
                      <a:pPr algn="ctr"/>
                      <a:r>
                        <a:rPr lang="en-US" dirty="0"/>
                        <a:t>COD</a:t>
                      </a:r>
                    </a:p>
                  </a:txBody>
                  <a:tcPr/>
                </a:tc>
                <a:tc>
                  <a:txBody>
                    <a:bodyPr/>
                    <a:lstStyle/>
                    <a:p>
                      <a:pPr algn="ctr"/>
                      <a:r>
                        <a:rPr lang="en-US" dirty="0"/>
                        <a:t>67.7</a:t>
                      </a:r>
                    </a:p>
                  </a:txBody>
                  <a:tcPr/>
                </a:tc>
                <a:extLst>
                  <a:ext uri="{0D108BD9-81ED-4DB2-BD59-A6C34878D82A}">
                    <a16:rowId xmlns:a16="http://schemas.microsoft.com/office/drawing/2014/main" val="10001"/>
                  </a:ext>
                </a:extLst>
              </a:tr>
              <a:tr h="370840">
                <a:tc>
                  <a:txBody>
                    <a:bodyPr/>
                    <a:lstStyle/>
                    <a:p>
                      <a:r>
                        <a:rPr lang="en-US" dirty="0"/>
                        <a:t>VS</a:t>
                      </a:r>
                    </a:p>
                  </a:txBody>
                  <a:tcPr>
                    <a:lnB w="12700" cap="flat" cmpd="sng" algn="ctr">
                      <a:solidFill>
                        <a:schemeClr val="tx1"/>
                      </a:solidFill>
                      <a:prstDash val="solid"/>
                      <a:round/>
                      <a:headEnd type="none" w="med" len="med"/>
                      <a:tailEnd type="none" w="med" len="med"/>
                    </a:lnB>
                  </a:tcPr>
                </a:tc>
                <a:tc>
                  <a:txBody>
                    <a:bodyPr/>
                    <a:lstStyle/>
                    <a:p>
                      <a:pPr algn="ctr"/>
                      <a:r>
                        <a:rPr lang="en-US" dirty="0"/>
                        <a:t>55.3</a:t>
                      </a:r>
                    </a:p>
                  </a:txBody>
                  <a:tcPr>
                    <a:lnB w="12700" cap="flat" cmpd="sng" algn="ctr">
                      <a:solidFill>
                        <a:schemeClr val="tx1"/>
                      </a:solidFill>
                      <a:prstDash val="solid"/>
                      <a:round/>
                      <a:headEnd type="none" w="med" len="med"/>
                      <a:tailEnd type="none" w="med" len="med"/>
                    </a:lnB>
                  </a:tcPr>
                </a:tc>
                <a:tc>
                  <a:txBody>
                    <a:bodyPr/>
                    <a:lstStyle/>
                    <a:p>
                      <a:pPr algn="ctr"/>
                      <a:endParaRPr lang="en-US" dirty="0"/>
                    </a:p>
                  </a:txBody>
                  <a:tcPr>
                    <a:lnB w="12700" cap="flat" cmpd="sng" algn="ctr">
                      <a:solidFill>
                        <a:schemeClr val="tx1"/>
                      </a:solidFill>
                      <a:prstDash val="solid"/>
                      <a:round/>
                      <a:headEnd type="none" w="med" len="med"/>
                      <a:tailEnd type="none" w="med" len="med"/>
                    </a:lnB>
                    <a:noFill/>
                  </a:tcPr>
                </a:tc>
                <a:tc>
                  <a:txBody>
                    <a:bodyPr/>
                    <a:lstStyle/>
                    <a:p>
                      <a:pPr algn="ctr"/>
                      <a:r>
                        <a:rPr lang="en-US" dirty="0"/>
                        <a:t>VFA</a:t>
                      </a:r>
                    </a:p>
                  </a:txBody>
                  <a:tcPr>
                    <a:lnB w="12700" cap="flat" cmpd="sng" algn="ctr">
                      <a:solidFill>
                        <a:schemeClr val="tx1"/>
                      </a:solidFill>
                      <a:prstDash val="solid"/>
                      <a:round/>
                      <a:headEnd type="none" w="med" len="med"/>
                      <a:tailEnd type="none" w="med" len="med"/>
                    </a:lnB>
                  </a:tcPr>
                </a:tc>
                <a:tc>
                  <a:txBody>
                    <a:bodyPr/>
                    <a:lstStyle/>
                    <a:p>
                      <a:pPr algn="ctr"/>
                      <a:r>
                        <a:rPr lang="en-US" dirty="0"/>
                        <a:t>99.9</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pSp>
        <p:nvGrpSpPr>
          <p:cNvPr id="10" name="Group 9"/>
          <p:cNvGrpSpPr/>
          <p:nvPr/>
        </p:nvGrpSpPr>
        <p:grpSpPr>
          <a:xfrm>
            <a:off x="8098116" y="14530"/>
            <a:ext cx="830994" cy="634504"/>
            <a:chOff x="2066934" y="1319924"/>
            <a:chExt cx="3038142" cy="2464745"/>
          </a:xfrm>
        </p:grpSpPr>
        <p:sp>
          <p:nvSpPr>
            <p:cNvPr id="11" name="Oval 10"/>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ardrop 11"/>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93123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331909"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Optimal AD conditions</a:t>
            </a:r>
          </a:p>
        </p:txBody>
      </p:sp>
      <p:graphicFrame>
        <p:nvGraphicFramePr>
          <p:cNvPr id="4" name="Table 3"/>
          <p:cNvGraphicFramePr>
            <a:graphicFrameLocks noGrp="1"/>
          </p:cNvGraphicFramePr>
          <p:nvPr>
            <p:extLst>
              <p:ext uri="{D42A27DB-BD31-4B8C-83A1-F6EECF244321}">
                <p14:modId xmlns:p14="http://schemas.microsoft.com/office/powerpoint/2010/main" val="11096678"/>
              </p:ext>
            </p:extLst>
          </p:nvPr>
        </p:nvGraphicFramePr>
        <p:xfrm>
          <a:off x="552824" y="859118"/>
          <a:ext cx="8135160" cy="4079240"/>
        </p:xfrm>
        <a:graphic>
          <a:graphicData uri="http://schemas.openxmlformats.org/drawingml/2006/table">
            <a:tbl>
              <a:tblPr firstRow="1" bandRow="1">
                <a:tableStyleId>{2D5ABB26-0587-4C30-8999-92F81FD0307C}</a:tableStyleId>
              </a:tblPr>
              <a:tblGrid>
                <a:gridCol w="2824922">
                  <a:extLst>
                    <a:ext uri="{9D8B030D-6E8A-4147-A177-3AD203B41FA5}">
                      <a16:colId xmlns:a16="http://schemas.microsoft.com/office/drawing/2014/main" val="20000"/>
                    </a:ext>
                  </a:extLst>
                </a:gridCol>
                <a:gridCol w="2598518">
                  <a:extLst>
                    <a:ext uri="{9D8B030D-6E8A-4147-A177-3AD203B41FA5}">
                      <a16:colId xmlns:a16="http://schemas.microsoft.com/office/drawing/2014/main" val="20001"/>
                    </a:ext>
                  </a:extLst>
                </a:gridCol>
                <a:gridCol w="2711720">
                  <a:extLst>
                    <a:ext uri="{9D8B030D-6E8A-4147-A177-3AD203B41FA5}">
                      <a16:colId xmlns:a16="http://schemas.microsoft.com/office/drawing/2014/main" val="20002"/>
                    </a:ext>
                  </a:extLst>
                </a:gridCol>
              </a:tblGrid>
              <a:tr h="370840">
                <a:tc>
                  <a:txBody>
                    <a:bodyPr/>
                    <a:lstStyle/>
                    <a:p>
                      <a:r>
                        <a:rPr lang="en-US" sz="1800" b="1" dirty="0">
                          <a:solidFill>
                            <a:schemeClr val="bg1"/>
                          </a:solidFill>
                        </a:rPr>
                        <a:t>Parameter</a:t>
                      </a:r>
                    </a:p>
                  </a:txBody>
                  <a:tcPr>
                    <a:solidFill>
                      <a:srgbClr val="6666FF"/>
                    </a:solidFill>
                  </a:tcPr>
                </a:tc>
                <a:tc>
                  <a:txBody>
                    <a:bodyPr/>
                    <a:lstStyle/>
                    <a:p>
                      <a:pPr algn="ctr"/>
                      <a:r>
                        <a:rPr lang="en-US" sz="1800" b="1" dirty="0">
                          <a:solidFill>
                            <a:schemeClr val="bg1"/>
                          </a:solidFill>
                        </a:rPr>
                        <a:t>Optimal Range</a:t>
                      </a:r>
                    </a:p>
                  </a:txBody>
                  <a:tcPr>
                    <a:solidFill>
                      <a:srgbClr val="6666FF"/>
                    </a:solidFill>
                  </a:tcPr>
                </a:tc>
                <a:tc>
                  <a:txBody>
                    <a:bodyPr/>
                    <a:lstStyle/>
                    <a:p>
                      <a:pPr algn="ctr"/>
                      <a:r>
                        <a:rPr lang="en-US" sz="1800" b="1" dirty="0">
                          <a:solidFill>
                            <a:schemeClr val="bg1"/>
                          </a:solidFill>
                        </a:rPr>
                        <a:t>Refere</a:t>
                      </a:r>
                      <a:r>
                        <a:rPr lang="en-US" sz="1800" b="1" baseline="0" dirty="0">
                          <a:solidFill>
                            <a:schemeClr val="bg1"/>
                          </a:solidFill>
                        </a:rPr>
                        <a:t>nce</a:t>
                      </a:r>
                      <a:endParaRPr lang="en-US" sz="1800" b="1" dirty="0">
                        <a:solidFill>
                          <a:schemeClr val="bg1"/>
                        </a:solidFill>
                      </a:endParaRPr>
                    </a:p>
                  </a:txBody>
                  <a:tcPr>
                    <a:solidFill>
                      <a:srgbClr val="6666FF"/>
                    </a:solidFill>
                  </a:tcPr>
                </a:tc>
                <a:extLst>
                  <a:ext uri="{0D108BD9-81ED-4DB2-BD59-A6C34878D82A}">
                    <a16:rowId xmlns:a16="http://schemas.microsoft.com/office/drawing/2014/main" val="10000"/>
                  </a:ext>
                </a:extLst>
              </a:tr>
              <a:tr h="370840">
                <a:tc>
                  <a:txBody>
                    <a:bodyPr/>
                    <a:lstStyle/>
                    <a:p>
                      <a:r>
                        <a:rPr lang="en-US" sz="1800" dirty="0"/>
                        <a:t>C:N ratio</a:t>
                      </a:r>
                    </a:p>
                  </a:txBody>
                  <a:tcPr/>
                </a:tc>
                <a:tc>
                  <a:txBody>
                    <a:bodyPr/>
                    <a:lstStyle/>
                    <a:p>
                      <a:pPr algn="ctr"/>
                      <a:r>
                        <a:rPr lang="en-US" sz="1800" dirty="0"/>
                        <a:t>20:1 – 30:1</a:t>
                      </a:r>
                    </a:p>
                  </a:txBody>
                  <a:tcPr/>
                </a:tc>
                <a:tc>
                  <a:txBody>
                    <a:bodyPr/>
                    <a:lstStyle/>
                    <a:p>
                      <a:pPr algn="ctr"/>
                      <a:r>
                        <a:rPr lang="en-US" sz="1800" dirty="0"/>
                        <a:t>Liu</a:t>
                      </a:r>
                      <a:r>
                        <a:rPr lang="en-US" sz="1800" baseline="0" dirty="0"/>
                        <a:t> et al. (2009)</a:t>
                      </a:r>
                      <a:endParaRPr lang="en-US" sz="1800" dirty="0"/>
                    </a:p>
                  </a:txBody>
                  <a:tcPr/>
                </a:tc>
                <a:extLst>
                  <a:ext uri="{0D108BD9-81ED-4DB2-BD59-A6C34878D82A}">
                    <a16:rowId xmlns:a16="http://schemas.microsoft.com/office/drawing/2014/main" val="10001"/>
                  </a:ext>
                </a:extLst>
              </a:tr>
              <a:tr h="370840">
                <a:tc>
                  <a:txBody>
                    <a:bodyPr/>
                    <a:lstStyle/>
                    <a:p>
                      <a:r>
                        <a:rPr lang="en-US" sz="1800" dirty="0"/>
                        <a:t>C:N:P</a:t>
                      </a:r>
                      <a:r>
                        <a:rPr lang="en-US" sz="1800" baseline="0" dirty="0"/>
                        <a:t> ratio</a:t>
                      </a:r>
                      <a:endParaRPr lang="en-US" sz="1800" dirty="0"/>
                    </a:p>
                  </a:txBody>
                  <a:tcPr/>
                </a:tc>
                <a:tc>
                  <a:txBody>
                    <a:bodyPr/>
                    <a:lstStyle/>
                    <a:p>
                      <a:pPr algn="ctr"/>
                      <a:r>
                        <a:rPr lang="en-US" sz="1800" dirty="0"/>
                        <a:t>115:4:1</a:t>
                      </a:r>
                    </a:p>
                  </a:txBody>
                  <a:tcPr/>
                </a:tc>
                <a:tc>
                  <a:txBody>
                    <a:bodyPr/>
                    <a:lstStyle/>
                    <a:p>
                      <a:pPr algn="ctr"/>
                      <a:r>
                        <a:rPr lang="en-US" sz="1800" dirty="0"/>
                        <a:t>Liu et al. (2009)</a:t>
                      </a:r>
                    </a:p>
                  </a:txBody>
                  <a:tcPr/>
                </a:tc>
                <a:extLst>
                  <a:ext uri="{0D108BD9-81ED-4DB2-BD59-A6C34878D82A}">
                    <a16:rowId xmlns:a16="http://schemas.microsoft.com/office/drawing/2014/main" val="10002"/>
                  </a:ext>
                </a:extLst>
              </a:tr>
              <a:tr h="370840">
                <a:tc>
                  <a:txBody>
                    <a:bodyPr/>
                    <a:lstStyle/>
                    <a:p>
                      <a:r>
                        <a:rPr lang="en-US" sz="1800" dirty="0"/>
                        <a:t>Moisture content</a:t>
                      </a:r>
                    </a:p>
                  </a:txBody>
                  <a:tcPr/>
                </a:tc>
                <a:tc>
                  <a:txBody>
                    <a:bodyPr/>
                    <a:lstStyle/>
                    <a:p>
                      <a:pPr algn="ctr"/>
                      <a:r>
                        <a:rPr lang="en-US" sz="1800" i="1" dirty="0"/>
                        <a:t>design dependent</a:t>
                      </a:r>
                    </a:p>
                  </a:txBody>
                  <a:tcPr/>
                </a:tc>
                <a:tc>
                  <a:txBody>
                    <a:bodyPr/>
                    <a:lstStyle/>
                    <a:p>
                      <a:pPr algn="ctr"/>
                      <a:endParaRPr lang="en-US" sz="1800" dirty="0"/>
                    </a:p>
                  </a:txBody>
                  <a:tcPr/>
                </a:tc>
                <a:extLst>
                  <a:ext uri="{0D108BD9-81ED-4DB2-BD59-A6C34878D82A}">
                    <a16:rowId xmlns:a16="http://schemas.microsoft.com/office/drawing/2014/main" val="10003"/>
                  </a:ext>
                </a:extLst>
              </a:tr>
              <a:tr h="370840">
                <a:tc>
                  <a:txBody>
                    <a:bodyPr/>
                    <a:lstStyle/>
                    <a:p>
                      <a:r>
                        <a:rPr lang="en-US" sz="1800" dirty="0"/>
                        <a:t>TS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i="1" dirty="0"/>
                        <a:t>design dependent</a:t>
                      </a:r>
                    </a:p>
                  </a:txBody>
                  <a:tcPr/>
                </a:tc>
                <a:tc>
                  <a:txBody>
                    <a:bodyPr/>
                    <a:lstStyle/>
                    <a:p>
                      <a:pPr algn="ctr"/>
                      <a:endParaRPr lang="en-US" sz="1800"/>
                    </a:p>
                  </a:txBody>
                  <a:tcPr/>
                </a:tc>
                <a:extLst>
                  <a:ext uri="{0D108BD9-81ED-4DB2-BD59-A6C34878D82A}">
                    <a16:rowId xmlns:a16="http://schemas.microsoft.com/office/drawing/2014/main" val="10004"/>
                  </a:ext>
                </a:extLst>
              </a:tr>
              <a:tr h="370840">
                <a:tc>
                  <a:txBody>
                    <a:bodyPr/>
                    <a:lstStyle/>
                    <a:p>
                      <a:r>
                        <a:rPr lang="en-US" sz="1800" dirty="0"/>
                        <a:t>VS  (</a:t>
                      </a:r>
                      <a:r>
                        <a:rPr lang="en-US" sz="1800" baseline="0" dirty="0"/>
                        <a:t>organic loading rate)</a:t>
                      </a:r>
                      <a:endParaRPr lang="en-US" sz="1800" dirty="0"/>
                    </a:p>
                  </a:txBody>
                  <a:tcPr/>
                </a:tc>
                <a:tc>
                  <a:txBody>
                    <a:bodyPr/>
                    <a:lstStyle/>
                    <a:p>
                      <a:pPr algn="ctr"/>
                      <a:r>
                        <a:rPr lang="en-US" sz="1800" dirty="0"/>
                        <a:t>0.0012 – 0.2248 kg/gallon</a:t>
                      </a:r>
                    </a:p>
                  </a:txBody>
                  <a:tcPr/>
                </a:tc>
                <a:tc>
                  <a:txBody>
                    <a:bodyPr/>
                    <a:lstStyle/>
                    <a:p>
                      <a:pPr algn="ctr"/>
                      <a:endParaRPr lang="en-US" sz="1800" dirty="0"/>
                    </a:p>
                  </a:txBody>
                  <a:tcPr/>
                </a:tc>
                <a:extLst>
                  <a:ext uri="{0D108BD9-81ED-4DB2-BD59-A6C34878D82A}">
                    <a16:rowId xmlns:a16="http://schemas.microsoft.com/office/drawing/2014/main" val="10005"/>
                  </a:ext>
                </a:extLst>
              </a:tr>
              <a:tr h="370840">
                <a:tc>
                  <a:txBody>
                    <a:bodyPr/>
                    <a:lstStyle/>
                    <a:p>
                      <a:r>
                        <a:rPr lang="en-US" sz="1800" dirty="0"/>
                        <a:t>pH</a:t>
                      </a:r>
                    </a:p>
                  </a:txBody>
                  <a:tcPr/>
                </a:tc>
                <a:tc>
                  <a:txBody>
                    <a:bodyPr/>
                    <a:lstStyle/>
                    <a:p>
                      <a:pPr algn="ctr"/>
                      <a:r>
                        <a:rPr lang="en-US" sz="1800" dirty="0"/>
                        <a:t>6.8</a:t>
                      </a:r>
                      <a:r>
                        <a:rPr lang="en-US" sz="1800" baseline="0" dirty="0"/>
                        <a:t> – 7.2</a:t>
                      </a:r>
                      <a:endParaRPr lang="en-US" sz="1800" dirty="0"/>
                    </a:p>
                  </a:txBody>
                  <a:tcPr/>
                </a:tc>
                <a:tc>
                  <a:txBody>
                    <a:bodyPr/>
                    <a:lstStyle/>
                    <a:p>
                      <a:pPr algn="ctr"/>
                      <a:endParaRPr lang="en-US" sz="1800" dirty="0"/>
                    </a:p>
                  </a:txBody>
                  <a:tcPr/>
                </a:tc>
                <a:extLst>
                  <a:ext uri="{0D108BD9-81ED-4DB2-BD59-A6C34878D82A}">
                    <a16:rowId xmlns:a16="http://schemas.microsoft.com/office/drawing/2014/main" val="10006"/>
                  </a:ext>
                </a:extLst>
              </a:tr>
              <a:tr h="370840">
                <a:tc>
                  <a:txBody>
                    <a:bodyPr/>
                    <a:lstStyle/>
                    <a:p>
                      <a:r>
                        <a:rPr lang="en-US" sz="1800" dirty="0"/>
                        <a:t>alkalinity</a:t>
                      </a:r>
                    </a:p>
                  </a:txBody>
                  <a:tcPr/>
                </a:tc>
                <a:tc>
                  <a:txBody>
                    <a:bodyPr/>
                    <a:lstStyle/>
                    <a:p>
                      <a:pPr algn="ctr"/>
                      <a:r>
                        <a:rPr lang="en-US" sz="1800" dirty="0"/>
                        <a:t>2</a:t>
                      </a:r>
                      <a:r>
                        <a:rPr lang="en-US" sz="1800" baseline="0" dirty="0"/>
                        <a:t> – 5 g/L</a:t>
                      </a:r>
                      <a:endParaRPr lang="en-US" sz="1800" dirty="0"/>
                    </a:p>
                  </a:txBody>
                  <a:tcPr/>
                </a:tc>
                <a:tc>
                  <a:txBody>
                    <a:bodyPr/>
                    <a:lstStyle/>
                    <a:p>
                      <a:pPr algn="ctr"/>
                      <a:r>
                        <a:rPr lang="en-US" sz="1800" dirty="0"/>
                        <a:t>Metcalf &amp; Eddy (2003)</a:t>
                      </a:r>
                    </a:p>
                  </a:txBody>
                  <a:tcPr/>
                </a:tc>
                <a:extLst>
                  <a:ext uri="{0D108BD9-81ED-4DB2-BD59-A6C34878D82A}">
                    <a16:rowId xmlns:a16="http://schemas.microsoft.com/office/drawing/2014/main" val="10007"/>
                  </a:ext>
                </a:extLst>
              </a:tr>
              <a:tr h="370840">
                <a:tc>
                  <a:txBody>
                    <a:bodyPr/>
                    <a:lstStyle/>
                    <a:p>
                      <a:r>
                        <a:rPr lang="en-US" sz="1800" dirty="0"/>
                        <a:t>VFA/alkalinity (Ripley</a:t>
                      </a:r>
                      <a:r>
                        <a:rPr lang="en-US" sz="1800" baseline="0" dirty="0"/>
                        <a:t> ratio)</a:t>
                      </a:r>
                      <a:endParaRPr lang="en-US" sz="1800" dirty="0"/>
                    </a:p>
                  </a:txBody>
                  <a:tcPr/>
                </a:tc>
                <a:tc>
                  <a:txBody>
                    <a:bodyPr/>
                    <a:lstStyle/>
                    <a:p>
                      <a:pPr algn="ctr"/>
                      <a:r>
                        <a:rPr lang="en-US" sz="1800" dirty="0"/>
                        <a:t>0.2 – 0.4</a:t>
                      </a:r>
                      <a:r>
                        <a:rPr lang="en-US" sz="1800" baseline="0" dirty="0"/>
                        <a:t> (0.25 optimal)</a:t>
                      </a:r>
                      <a:endParaRPr lang="en-US" sz="1800" dirty="0"/>
                    </a:p>
                  </a:txBody>
                  <a:tcPr/>
                </a:tc>
                <a:tc>
                  <a:txBody>
                    <a:bodyPr/>
                    <a:lstStyle/>
                    <a:p>
                      <a:pPr algn="ctr"/>
                      <a:r>
                        <a:rPr lang="en-US" sz="1800" dirty="0"/>
                        <a:t>Ripley et al. (1986)</a:t>
                      </a:r>
                    </a:p>
                  </a:txBody>
                  <a:tcPr/>
                </a:tc>
                <a:extLst>
                  <a:ext uri="{0D108BD9-81ED-4DB2-BD59-A6C34878D82A}">
                    <a16:rowId xmlns:a16="http://schemas.microsoft.com/office/drawing/2014/main" val="10008"/>
                  </a:ext>
                </a:extLst>
              </a:tr>
              <a:tr h="370840">
                <a:tc>
                  <a:txBody>
                    <a:bodyPr/>
                    <a:lstStyle/>
                    <a:p>
                      <a:r>
                        <a:rPr lang="en-US" sz="1800" dirty="0"/>
                        <a:t>TAN (total</a:t>
                      </a:r>
                      <a:r>
                        <a:rPr lang="en-US" sz="1800" baseline="0" dirty="0"/>
                        <a:t> NH</a:t>
                      </a:r>
                      <a:r>
                        <a:rPr lang="en-US" sz="2000" baseline="-25000" dirty="0"/>
                        <a:t>3</a:t>
                      </a:r>
                      <a:r>
                        <a:rPr lang="en-US" sz="1800" baseline="0" dirty="0"/>
                        <a:t> nitrogen)</a:t>
                      </a:r>
                      <a:endParaRPr lang="en-US" sz="1800" dirty="0"/>
                    </a:p>
                  </a:txBody>
                  <a:tcPr/>
                </a:tc>
                <a:tc>
                  <a:txBody>
                    <a:bodyPr/>
                    <a:lstStyle/>
                    <a:p>
                      <a:pPr algn="ctr"/>
                      <a:r>
                        <a:rPr lang="en-US" sz="1800" u="sng" dirty="0"/>
                        <a:t>&lt;</a:t>
                      </a:r>
                      <a:r>
                        <a:rPr lang="en-US" sz="1800" u="none" baseline="0" dirty="0"/>
                        <a:t> 1.7 g/L</a:t>
                      </a:r>
                      <a:endParaRPr lang="en-US" sz="1800" u="sng" dirty="0"/>
                    </a:p>
                  </a:txBody>
                  <a:tcPr/>
                </a:tc>
                <a:tc>
                  <a:txBody>
                    <a:bodyPr/>
                    <a:lstStyle/>
                    <a:p>
                      <a:pPr algn="ctr"/>
                      <a:r>
                        <a:rPr lang="en-US" sz="1800" u="none" dirty="0" err="1"/>
                        <a:t>Koster</a:t>
                      </a:r>
                      <a:r>
                        <a:rPr lang="en-US" sz="1800" u="none" dirty="0"/>
                        <a:t> &amp; </a:t>
                      </a:r>
                      <a:r>
                        <a:rPr lang="en-US" sz="1800" u="none" dirty="0" err="1"/>
                        <a:t>Lettinga</a:t>
                      </a:r>
                      <a:r>
                        <a:rPr lang="en-US" sz="1800" u="none" dirty="0"/>
                        <a:t> (1984)</a:t>
                      </a:r>
                    </a:p>
                  </a:txBody>
                  <a:tcPr/>
                </a:tc>
                <a:extLst>
                  <a:ext uri="{0D108BD9-81ED-4DB2-BD59-A6C34878D82A}">
                    <a16:rowId xmlns:a16="http://schemas.microsoft.com/office/drawing/2014/main" val="10009"/>
                  </a:ext>
                </a:extLst>
              </a:tr>
              <a:tr h="370840">
                <a:tc>
                  <a:txBody>
                    <a:bodyPr/>
                    <a:lstStyle/>
                    <a:p>
                      <a:r>
                        <a:rPr lang="en-US" sz="1800" dirty="0"/>
                        <a:t>effluent VFA</a:t>
                      </a:r>
                    </a:p>
                  </a:txBody>
                  <a:tcPr/>
                </a:tc>
                <a:tc>
                  <a:txBody>
                    <a:bodyPr/>
                    <a:lstStyle/>
                    <a:p>
                      <a:pPr algn="ctr"/>
                      <a:r>
                        <a:rPr lang="en-US" sz="1800" dirty="0"/>
                        <a:t>90% destruction</a:t>
                      </a:r>
                    </a:p>
                  </a:txBody>
                  <a:tcPr/>
                </a:tc>
                <a:tc>
                  <a:txBody>
                    <a:bodyPr/>
                    <a:lstStyle/>
                    <a:p>
                      <a:pPr algn="ctr"/>
                      <a:endParaRPr lang="en-US" sz="1800" dirty="0"/>
                    </a:p>
                  </a:txBody>
                  <a:tcPr/>
                </a:tc>
                <a:extLst>
                  <a:ext uri="{0D108BD9-81ED-4DB2-BD59-A6C34878D82A}">
                    <a16:rowId xmlns:a16="http://schemas.microsoft.com/office/drawing/2014/main" val="10010"/>
                  </a:ext>
                </a:extLst>
              </a:tr>
            </a:tbl>
          </a:graphicData>
        </a:graphic>
      </p:graphicFrame>
      <p:sp>
        <p:nvSpPr>
          <p:cNvPr id="7" name="TextBox 6"/>
          <p:cNvSpPr txBox="1"/>
          <p:nvPr/>
        </p:nvSpPr>
        <p:spPr>
          <a:xfrm>
            <a:off x="425619" y="5613998"/>
            <a:ext cx="8262364" cy="389466"/>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Optimal HRT, %TS and temperature are dictated by AD design.</a:t>
            </a:r>
          </a:p>
        </p:txBody>
      </p:sp>
      <p:grpSp>
        <p:nvGrpSpPr>
          <p:cNvPr id="6" name="Group 5"/>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734979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360489"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Feedstock loading</a:t>
            </a:r>
          </a:p>
        </p:txBody>
      </p:sp>
      <p:sp>
        <p:nvSpPr>
          <p:cNvPr id="6" name="TextBox 5"/>
          <p:cNvSpPr txBox="1"/>
          <p:nvPr/>
        </p:nvSpPr>
        <p:spPr>
          <a:xfrm>
            <a:off x="425618" y="787471"/>
            <a:ext cx="7180940" cy="2716256"/>
          </a:xfrm>
          <a:prstGeom prst="rect">
            <a:avLst/>
          </a:prstGeom>
          <a:noFill/>
        </p:spPr>
        <p:txBody>
          <a:bodyPr wrap="non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AD operators monitor and control AD feeding,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aka loading</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Critical factors include:</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Concentration of feedstock (solids/volume)</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Volatile solids content of feedstock</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Inorganic (or inert) content of feedstock</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Volatile solids / AD volume</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Hydraulic retention time</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899211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539243"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Calculating organic loading rate</a:t>
            </a:r>
          </a:p>
        </p:txBody>
      </p:sp>
      <p:sp>
        <p:nvSpPr>
          <p:cNvPr id="6" name="TextBox 5"/>
          <p:cNvSpPr txBox="1"/>
          <p:nvPr/>
        </p:nvSpPr>
        <p:spPr>
          <a:xfrm>
            <a:off x="425618" y="787471"/>
            <a:ext cx="8715014" cy="5422446"/>
          </a:xfrm>
          <a:prstGeom prst="rect">
            <a:avLst/>
          </a:prstGeom>
          <a:noFill/>
        </p:spPr>
        <p:txBody>
          <a:bodyPr wrap="non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Example: complete mixed AD (50’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dia</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x 20’ deep w/ 5’ cone depth)</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Fed 5,000 gallons manure/day @ 100F</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6.5% TS, 69% VS, density =1</a:t>
            </a:r>
            <a:b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b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1600" u="sng" dirty="0">
                <a:solidFill>
                  <a:prstClr val="black"/>
                </a:solidFill>
                <a:latin typeface="Verdana" panose="020B0604030504040204" pitchFamily="34" charset="0"/>
                <a:ea typeface="Verdana" panose="020B0604030504040204" pitchFamily="34" charset="0"/>
                <a:cs typeface="Verdana" panose="020B0604030504040204" pitchFamily="34" charset="0"/>
              </a:rPr>
              <a:t>Calculating manure volume</a:t>
            </a:r>
          </a:p>
          <a:p>
            <a:pPr>
              <a:lnSpc>
                <a:spcPct val="150000"/>
              </a:lnSpc>
            </a:pP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cylinder = (π)(r</a:t>
            </a:r>
            <a:r>
              <a:rPr lang="en-US" sz="2000" baseline="30000" dirty="0">
                <a:solidFill>
                  <a:prstClr val="black"/>
                </a:solidFill>
                <a:latin typeface="Verdana" panose="020B0604030504040204" pitchFamily="34" charset="0"/>
                <a:ea typeface="Verdana" panose="020B0604030504040204" pitchFamily="34" charset="0"/>
                <a:cs typeface="Verdana" panose="020B0604030504040204" pitchFamily="34" charset="0"/>
              </a:rPr>
              <a:t>2</a:t>
            </a: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)(h) = (π)(25</a:t>
            </a:r>
            <a:r>
              <a:rPr lang="en-US" sz="2000" baseline="30000" dirty="0">
                <a:solidFill>
                  <a:prstClr val="black"/>
                </a:solidFill>
                <a:latin typeface="Verdana" panose="020B0604030504040204" pitchFamily="34" charset="0"/>
                <a:ea typeface="Verdana" panose="020B0604030504040204" pitchFamily="34" charset="0"/>
                <a:cs typeface="Verdana" panose="020B0604030504040204" pitchFamily="34" charset="0"/>
              </a:rPr>
              <a:t>2</a:t>
            </a: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)(20) = 39,250 ft</a:t>
            </a:r>
            <a:r>
              <a:rPr lang="en-US" sz="2000" baseline="30000" dirty="0">
                <a:solidFill>
                  <a:prstClr val="black"/>
                </a:solidFill>
                <a:latin typeface="Verdana" panose="020B0604030504040204" pitchFamily="34" charset="0"/>
                <a:ea typeface="Verdana" panose="020B0604030504040204" pitchFamily="34" charset="0"/>
                <a:cs typeface="Verdana" panose="020B0604030504040204" pitchFamily="34" charset="0"/>
              </a:rPr>
              <a:t>3</a:t>
            </a:r>
          </a:p>
          <a:p>
            <a:pPr>
              <a:lnSpc>
                <a:spcPct val="150000"/>
              </a:lnSpc>
            </a:pP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cone = (1/3)(r</a:t>
            </a:r>
            <a:r>
              <a:rPr lang="en-US" sz="2000" baseline="30000" dirty="0">
                <a:solidFill>
                  <a:prstClr val="black"/>
                </a:solidFill>
                <a:latin typeface="Verdana" panose="020B0604030504040204" pitchFamily="34" charset="0"/>
                <a:ea typeface="Verdana" panose="020B0604030504040204" pitchFamily="34" charset="0"/>
                <a:cs typeface="Verdana" panose="020B0604030504040204" pitchFamily="34" charset="0"/>
              </a:rPr>
              <a:t>2</a:t>
            </a: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)(h) = (1/3)(25</a:t>
            </a:r>
            <a:r>
              <a:rPr lang="en-US" sz="2000" baseline="30000" dirty="0">
                <a:solidFill>
                  <a:prstClr val="black"/>
                </a:solidFill>
                <a:latin typeface="Verdana" panose="020B0604030504040204" pitchFamily="34" charset="0"/>
                <a:ea typeface="Verdana" panose="020B0604030504040204" pitchFamily="34" charset="0"/>
                <a:cs typeface="Verdana" panose="020B0604030504040204" pitchFamily="34" charset="0"/>
              </a:rPr>
              <a:t>2</a:t>
            </a: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)(5) = 3,217 ft</a:t>
            </a:r>
            <a:r>
              <a:rPr lang="en-US" sz="2000" baseline="30000" dirty="0">
                <a:solidFill>
                  <a:prstClr val="black"/>
                </a:solidFill>
                <a:latin typeface="Verdana" panose="020B0604030504040204" pitchFamily="34" charset="0"/>
                <a:ea typeface="Verdana" panose="020B0604030504040204" pitchFamily="34" charset="0"/>
                <a:cs typeface="Verdana" panose="020B0604030504040204" pitchFamily="34" charset="0"/>
              </a:rPr>
              <a:t>3</a:t>
            </a: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 </a:t>
            </a:r>
          </a:p>
          <a:p>
            <a:pPr>
              <a:lnSpc>
                <a:spcPct val="150000"/>
              </a:lnSpc>
            </a:pP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total = 42,521 ft</a:t>
            </a:r>
            <a:r>
              <a:rPr lang="en-US" sz="2000" baseline="30000" dirty="0">
                <a:solidFill>
                  <a:prstClr val="black"/>
                </a:solidFill>
                <a:latin typeface="Verdana" panose="020B0604030504040204" pitchFamily="34" charset="0"/>
                <a:ea typeface="Verdana" panose="020B0604030504040204" pitchFamily="34" charset="0"/>
                <a:cs typeface="Verdana" panose="020B0604030504040204" pitchFamily="34" charset="0"/>
              </a:rPr>
              <a:t>3</a:t>
            </a:r>
          </a:p>
          <a:p>
            <a:pPr>
              <a:lnSpc>
                <a:spcPct val="120000"/>
              </a:lnSpc>
            </a:pP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1600" u="sng" dirty="0">
                <a:solidFill>
                  <a:prstClr val="black"/>
                </a:solidFill>
                <a:latin typeface="Verdana" panose="020B0604030504040204" pitchFamily="34" charset="0"/>
                <a:ea typeface="Verdana" panose="020B0604030504040204" pitchFamily="34" charset="0"/>
                <a:cs typeface="Verdana" panose="020B0604030504040204" pitchFamily="34" charset="0"/>
              </a:rPr>
              <a:t>Calculating loading rate</a:t>
            </a:r>
          </a:p>
          <a:p>
            <a:pPr>
              <a:lnSpc>
                <a:spcPct val="120000"/>
              </a:lnSpc>
            </a:pP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pounds TS/day = (gallons/day)(8.34 </a:t>
            </a:r>
            <a:r>
              <a:rPr lang="en-US" sz="1600" dirty="0" err="1">
                <a:solidFill>
                  <a:prstClr val="black"/>
                </a:solidFill>
                <a:latin typeface="Verdana" panose="020B0604030504040204" pitchFamily="34" charset="0"/>
                <a:ea typeface="Verdana" panose="020B0604030504040204" pitchFamily="34" charset="0"/>
                <a:cs typeface="Verdana" panose="020B0604030504040204" pitchFamily="34" charset="0"/>
              </a:rPr>
              <a:t>lb</a:t>
            </a: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/gallon)(%TS)</a:t>
            </a:r>
          </a:p>
          <a:p>
            <a:pPr>
              <a:lnSpc>
                <a:spcPct val="120000"/>
              </a:lnSpc>
            </a:pP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			        = (5000)(8.34)(0.065) = 2,710 </a:t>
            </a:r>
            <a:r>
              <a:rPr lang="en-US" sz="1600" dirty="0" err="1">
                <a:solidFill>
                  <a:prstClr val="black"/>
                </a:solidFill>
                <a:latin typeface="Verdana" panose="020B0604030504040204" pitchFamily="34" charset="0"/>
                <a:ea typeface="Verdana" panose="020B0604030504040204" pitchFamily="34" charset="0"/>
                <a:cs typeface="Verdana" panose="020B0604030504040204" pitchFamily="34" charset="0"/>
              </a:rPr>
              <a:t>lb</a:t>
            </a: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 TS/day</a:t>
            </a:r>
          </a:p>
          <a:p>
            <a:pPr>
              <a:lnSpc>
                <a:spcPct val="120000"/>
              </a:lnSpc>
            </a:pPr>
            <a:endParaRPr lang="en-US" sz="7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pounds VS/day = (</a:t>
            </a:r>
            <a:r>
              <a:rPr lang="en-US" sz="1600" dirty="0" err="1">
                <a:solidFill>
                  <a:prstClr val="black"/>
                </a:solidFill>
                <a:latin typeface="Verdana" panose="020B0604030504040204" pitchFamily="34" charset="0"/>
                <a:ea typeface="Verdana" panose="020B0604030504040204" pitchFamily="34" charset="0"/>
                <a:cs typeface="Verdana" panose="020B0604030504040204" pitchFamily="34" charset="0"/>
              </a:rPr>
              <a:t>lb</a:t>
            </a: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 TS/day)(%VS) = (2,710 </a:t>
            </a:r>
            <a:r>
              <a:rPr lang="en-US" sz="1600" dirty="0" err="1">
                <a:solidFill>
                  <a:prstClr val="black"/>
                </a:solidFill>
                <a:latin typeface="Verdana" panose="020B0604030504040204" pitchFamily="34" charset="0"/>
                <a:ea typeface="Verdana" panose="020B0604030504040204" pitchFamily="34" charset="0"/>
                <a:cs typeface="Verdana" panose="020B0604030504040204" pitchFamily="34" charset="0"/>
              </a:rPr>
              <a:t>lb</a:t>
            </a: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 TS/day)(0.69) = 1,869 </a:t>
            </a:r>
            <a:r>
              <a:rPr lang="en-US" sz="1600" dirty="0" err="1">
                <a:solidFill>
                  <a:prstClr val="black"/>
                </a:solidFill>
                <a:latin typeface="Verdana" panose="020B0604030504040204" pitchFamily="34" charset="0"/>
                <a:ea typeface="Verdana" panose="020B0604030504040204" pitchFamily="34" charset="0"/>
                <a:cs typeface="Verdana" panose="020B0604030504040204" pitchFamily="34" charset="0"/>
              </a:rPr>
              <a:t>lb</a:t>
            </a: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 VS/day</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loading rate = (</a:t>
            </a:r>
            <a:r>
              <a:rPr lang="en-US" sz="1600" dirty="0" err="1">
                <a:solidFill>
                  <a:prstClr val="black"/>
                </a:solidFill>
                <a:latin typeface="Verdana" panose="020B0604030504040204" pitchFamily="34" charset="0"/>
                <a:ea typeface="Verdana" panose="020B0604030504040204" pitchFamily="34" charset="0"/>
                <a:cs typeface="Verdana" panose="020B0604030504040204" pitchFamily="34" charset="0"/>
              </a:rPr>
              <a:t>lb</a:t>
            </a: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 VS/day) / volume of manure = 1,869 </a:t>
            </a:r>
            <a:r>
              <a:rPr lang="en-US" sz="1600" dirty="0" err="1">
                <a:solidFill>
                  <a:prstClr val="black"/>
                </a:solidFill>
                <a:latin typeface="Verdana" panose="020B0604030504040204" pitchFamily="34" charset="0"/>
                <a:ea typeface="Verdana" panose="020B0604030504040204" pitchFamily="34" charset="0"/>
                <a:cs typeface="Verdana" panose="020B0604030504040204" pitchFamily="34" charset="0"/>
              </a:rPr>
              <a:t>lb</a:t>
            </a: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/day / 45,521 ft</a:t>
            </a:r>
            <a:r>
              <a:rPr lang="en-US" sz="2000" baseline="30000" dirty="0">
                <a:solidFill>
                  <a:prstClr val="black"/>
                </a:solidFill>
                <a:latin typeface="Verdana" panose="020B0604030504040204" pitchFamily="34" charset="0"/>
                <a:ea typeface="Verdana" panose="020B0604030504040204" pitchFamily="34" charset="0"/>
                <a:cs typeface="Verdana" panose="020B0604030504040204" pitchFamily="34" charset="0"/>
              </a:rPr>
              <a:t>3</a:t>
            </a:r>
          </a:p>
          <a:p>
            <a:pPr>
              <a:lnSpc>
                <a:spcPct val="120000"/>
              </a:lnSpc>
            </a:pP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                        = 0.04 </a:t>
            </a:r>
            <a:r>
              <a:rPr lang="en-US" sz="1600" dirty="0" err="1">
                <a:solidFill>
                  <a:prstClr val="black"/>
                </a:solidFill>
                <a:latin typeface="Verdana" panose="020B0604030504040204" pitchFamily="34" charset="0"/>
                <a:ea typeface="Verdana" panose="020B0604030504040204" pitchFamily="34" charset="0"/>
                <a:cs typeface="Verdana" panose="020B0604030504040204" pitchFamily="34" charset="0"/>
              </a:rPr>
              <a:t>lb</a:t>
            </a: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 / day / ft</a:t>
            </a:r>
            <a:r>
              <a:rPr lang="en-US" sz="2000" baseline="30000" dirty="0">
                <a:solidFill>
                  <a:prstClr val="black"/>
                </a:solidFill>
                <a:latin typeface="Verdana" panose="020B0604030504040204" pitchFamily="34" charset="0"/>
                <a:ea typeface="Verdana" panose="020B0604030504040204" pitchFamily="34" charset="0"/>
                <a:cs typeface="Verdana" panose="020B0604030504040204" pitchFamily="34" charset="0"/>
              </a:rPr>
              <a:t>3</a:t>
            </a:r>
          </a:p>
          <a:p>
            <a:pPr>
              <a:lnSpc>
                <a:spcPct val="120000"/>
              </a:lnSpc>
            </a:pPr>
            <a:endParaRPr lang="en-US" sz="2000" baseline="30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Average loading rates are 0.02 – 0.37 </a:t>
            </a:r>
            <a:r>
              <a:rPr lang="en-US" sz="1600" dirty="0" err="1">
                <a:solidFill>
                  <a:prstClr val="black"/>
                </a:solidFill>
                <a:latin typeface="Verdana" panose="020B0604030504040204" pitchFamily="34" charset="0"/>
                <a:ea typeface="Verdana" panose="020B0604030504040204" pitchFamily="34" charset="0"/>
                <a:cs typeface="Verdana" panose="020B0604030504040204" pitchFamily="34" charset="0"/>
              </a:rPr>
              <a:t>lb</a:t>
            </a: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 VS / ft</a:t>
            </a:r>
            <a:r>
              <a:rPr lang="en-US" sz="2000" baseline="30000" dirty="0">
                <a:solidFill>
                  <a:prstClr val="black"/>
                </a:solidFill>
                <a:latin typeface="Verdana" panose="020B0604030504040204" pitchFamily="34" charset="0"/>
                <a:ea typeface="Verdana" panose="020B0604030504040204" pitchFamily="34" charset="0"/>
                <a:cs typeface="Verdana" panose="020B0604030504040204" pitchFamily="34" charset="0"/>
              </a:rPr>
              <a:t>3</a:t>
            </a: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 volume</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9976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327688" y="2418051"/>
            <a:ext cx="6439583" cy="1077218"/>
          </a:xfrm>
          <a:prstGeom prst="rect">
            <a:avLst/>
          </a:prstGeom>
          <a:noFill/>
        </p:spPr>
        <p:txBody>
          <a:bodyPr wrap="none" rtlCol="0">
            <a:spAutoFit/>
          </a:bodyPr>
          <a:lstStyle/>
          <a:p>
            <a:pPr algn="ctr"/>
            <a:r>
              <a:rPr lang="en-US" sz="3200" b="1" i="1" dirty="0">
                <a:solidFill>
                  <a:prstClr val="black"/>
                </a:solidFill>
                <a:latin typeface="Verdana" panose="020B0604030504040204" pitchFamily="34" charset="0"/>
                <a:ea typeface="Verdana" panose="020B0604030504040204" pitchFamily="34" charset="0"/>
                <a:cs typeface="Verdana" panose="020B0604030504040204" pitchFamily="34" charset="0"/>
              </a:rPr>
              <a:t>11.3: Vermont on-farm vs. </a:t>
            </a:r>
            <a:br>
              <a:rPr lang="en-US" sz="3200" b="1" i="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sz="3200" b="1" i="1" dirty="0">
                <a:solidFill>
                  <a:prstClr val="black"/>
                </a:solidFill>
                <a:latin typeface="Verdana" panose="020B0604030504040204" pitchFamily="34" charset="0"/>
                <a:ea typeface="Verdana" panose="020B0604030504040204" pitchFamily="34" charset="0"/>
                <a:cs typeface="Verdana" panose="020B0604030504040204" pitchFamily="34" charset="0"/>
              </a:rPr>
              <a:t>off-farm feedstock</a:t>
            </a: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88731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830168"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What is ‘feedstock’?</a:t>
            </a:r>
          </a:p>
        </p:txBody>
      </p:sp>
      <p:sp>
        <p:nvSpPr>
          <p:cNvPr id="6" name="TextBox 5"/>
          <p:cNvSpPr txBox="1"/>
          <p:nvPr/>
        </p:nvSpPr>
        <p:spPr>
          <a:xfrm>
            <a:off x="425619" y="787471"/>
            <a:ext cx="8262364" cy="5179881"/>
          </a:xfrm>
          <a:prstGeom prst="rect">
            <a:avLst/>
          </a:prstGeom>
          <a:noFill/>
        </p:spPr>
        <p:txBody>
          <a:bodyPr wrap="squar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Organic materials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that are fed to an anaerobic digester and are degraded by anaerobic digestion to methane.</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Organic material is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carbon-based</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While </a:t>
            </a: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natural biomolecules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are most frequently thought of as biogas feedstock, many </a:t>
            </a: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synthetic or man-made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molecules can also be degraded by AD. </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However, organic molecules that are </a:t>
            </a:r>
            <a:r>
              <a:rPr lang="en-US" u="sng" dirty="0" err="1">
                <a:solidFill>
                  <a:prstClr val="black"/>
                </a:solidFill>
                <a:latin typeface="Verdana" panose="020B0604030504040204" pitchFamily="34" charset="0"/>
                <a:ea typeface="Verdana" panose="020B0604030504040204" pitchFamily="34" charset="0"/>
                <a:cs typeface="Verdana" panose="020B0604030504040204" pitchFamily="34" charset="0"/>
              </a:rPr>
              <a:t>bacteriocidal</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(toxic to bacteria) should not be included in AD feedstock. And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bacteriocides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can be either natural and synthetic.</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Many types of organic material can be used as feedstock, but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typical</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feedstock materials include:</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Manure</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Crop residues / energy crops</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Food processing residuals</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Food residuals</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801005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210628"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Vermont: farm vs. biomass AD</a:t>
            </a:r>
          </a:p>
        </p:txBody>
      </p:sp>
      <p:sp>
        <p:nvSpPr>
          <p:cNvPr id="6" name="TextBox 5"/>
          <p:cNvSpPr txBox="1"/>
          <p:nvPr/>
        </p:nvSpPr>
        <p:spPr>
          <a:xfrm>
            <a:off x="425618" y="787471"/>
            <a:ext cx="8503492" cy="5043047"/>
          </a:xfrm>
          <a:prstGeom prst="rect">
            <a:avLst/>
          </a:prstGeom>
          <a:noFill/>
        </p:spPr>
        <p:txBody>
          <a:bodyPr wrap="squar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On-farm AD</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Located on a farm.</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least 51% of AD feedstock must come from the farm.</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SPEED contract electric revenue is around $0.014.</a:t>
            </a:r>
          </a:p>
          <a:p>
            <a:pPr marL="742950" lvl="1" indent="-285750">
              <a:lnSpc>
                <a:spcPct val="120000"/>
              </a:lnSpc>
              <a:buFont typeface="Arial"/>
              <a:buChar char="•"/>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Biomass AD:</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Can be located anywhere.</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No restrictions on % of feedstock from a farm.</a:t>
            </a:r>
          </a:p>
          <a:p>
            <a:pPr marL="1200150" lvl="2"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May use on-farm feedstock.</a:t>
            </a:r>
          </a:p>
          <a:p>
            <a:pPr marL="1200150" lvl="2"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May not use any on-farm feedstock.</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SPEED contract electric revenue is around $0.021.</a:t>
            </a:r>
          </a:p>
          <a:p>
            <a:pPr marL="1200150" lvl="2" indent="-285750">
              <a:lnSpc>
                <a:spcPct val="120000"/>
              </a:lnSpc>
              <a:buFont typeface="Arial"/>
              <a:buChar char="•"/>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For VTCAD, this requirement is part of our SPEED contract and is mentioned in our Certificate of Public Good.</a:t>
            </a:r>
          </a:p>
        </p:txBody>
      </p:sp>
      <p:grpSp>
        <p:nvGrpSpPr>
          <p:cNvPr id="5" name="Group 4"/>
          <p:cNvGrpSpPr/>
          <p:nvPr/>
        </p:nvGrpSpPr>
        <p:grpSpPr>
          <a:xfrm>
            <a:off x="8098116" y="272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549022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331361"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What’s what?</a:t>
            </a:r>
          </a:p>
        </p:txBody>
      </p:sp>
      <p:sp>
        <p:nvSpPr>
          <p:cNvPr id="6" name="TextBox 5"/>
          <p:cNvSpPr txBox="1"/>
          <p:nvPr/>
        </p:nvSpPr>
        <p:spPr>
          <a:xfrm>
            <a:off x="125168" y="787471"/>
            <a:ext cx="8927391" cy="5043047"/>
          </a:xfrm>
          <a:prstGeom prst="rect">
            <a:avLst/>
          </a:prstGeom>
          <a:noFill/>
        </p:spPr>
        <p:txBody>
          <a:bodyPr wrap="squar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On-farm AD</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Manure</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Crops (fresh or ensiled)</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Crop waste</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Food processing residuals</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Effluent (?)</a:t>
            </a:r>
          </a:p>
          <a:p>
            <a:pPr marL="742950" lvl="1" indent="-285750">
              <a:lnSpc>
                <a:spcPct val="120000"/>
              </a:lnSpc>
              <a:buFont typeface="Arial"/>
              <a:buChar char="•"/>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Biomass AD:</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Anything else that is permitted or regulated…</a:t>
            </a:r>
          </a:p>
          <a:p>
            <a:pPr marL="1200150" lvl="2"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By ANR’s Wastewater Division via an indirect discharge permit; or</a:t>
            </a:r>
          </a:p>
          <a:p>
            <a:pPr marL="1200150" lvl="2"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By ANR’s Solid Waste Division as the organic fraction of </a:t>
            </a:r>
            <a:b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municipal solid waste.</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Of course, the material should be organic, biodegradable and</a:t>
            </a:r>
            <a:b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energetic. </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085676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556651" y="2418051"/>
            <a:ext cx="7981672" cy="584775"/>
          </a:xfrm>
          <a:prstGeom prst="rect">
            <a:avLst/>
          </a:prstGeom>
          <a:noFill/>
        </p:spPr>
        <p:txBody>
          <a:bodyPr wrap="none" rtlCol="0">
            <a:spAutoFit/>
          </a:bodyPr>
          <a:lstStyle/>
          <a:p>
            <a:pPr algn="ctr"/>
            <a:r>
              <a:rPr lang="en-US" sz="3200" b="1" i="1" dirty="0">
                <a:solidFill>
                  <a:prstClr val="black"/>
                </a:solidFill>
                <a:latin typeface="Verdana" panose="020B0604030504040204" pitchFamily="34" charset="0"/>
                <a:ea typeface="Verdana" panose="020B0604030504040204" pitchFamily="34" charset="0"/>
                <a:cs typeface="Verdana" panose="020B0604030504040204" pitchFamily="34" charset="0"/>
              </a:rPr>
              <a:t>11.4: Feedstock value of manures</a:t>
            </a: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288726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457491"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Manure: it’s not energy content</a:t>
            </a:r>
          </a:p>
        </p:txBody>
      </p:sp>
      <p:sp>
        <p:nvSpPr>
          <p:cNvPr id="6" name="TextBox 5"/>
          <p:cNvSpPr txBox="1"/>
          <p:nvPr/>
        </p:nvSpPr>
        <p:spPr>
          <a:xfrm>
            <a:off x="425618" y="787471"/>
            <a:ext cx="9149941" cy="2051459"/>
          </a:xfrm>
          <a:prstGeom prst="rect">
            <a:avLst/>
          </a:prstGeom>
          <a:noFill/>
        </p:spPr>
        <p:txBody>
          <a:bodyPr wrap="non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Manure: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has low energy since the feed has already been digested. </a:t>
            </a:r>
            <a:b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But manure has other properties that make it a valuable feedstock material.</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Manure has a neutral pH &amp; high buffering capacity (alkalinity).</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Has all the microbes needed for AD.</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Has all the macro- &amp; micronutrients needed for AD.</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Manure is abundant &amp;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pumpable</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722560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1854995"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Buffers</a:t>
            </a:r>
          </a:p>
        </p:txBody>
      </p:sp>
      <p:sp>
        <p:nvSpPr>
          <p:cNvPr id="6" name="TextBox 5"/>
          <p:cNvSpPr txBox="1"/>
          <p:nvPr/>
        </p:nvSpPr>
        <p:spPr>
          <a:xfrm>
            <a:off x="425618" y="748282"/>
            <a:ext cx="8299472" cy="5301580"/>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stability of AD depends on pH, and pH is dependent on…</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Buffering capacity: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ability of the slurry to resist changes of pH when chemical composition changes. </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Alkaline buffers have two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sources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Buffers present in feedstock (manure is a great buffer)</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Buffers created by methanogens: carbonates, bicarbonates, ammonia</a:t>
            </a:r>
          </a:p>
          <a:p>
            <a:pPr lvl="1">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Feedstock with low levels of alkalinity may need to be augmented with sodium bicarbonate (the ‘Tums’ for AD).</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When pH begins to drop:</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buffering capacity is nearly depleted.</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rate of fermentation &gt; than the rate of methanogenesis.</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Bacteria may be growing slowly or have been washed out.</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Toxins may be present.</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359603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296369"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Energy values (1)</a:t>
            </a:r>
          </a:p>
        </p:txBody>
      </p:sp>
      <p:pic>
        <p:nvPicPr>
          <p:cNvPr id="4" name="Picture 3"/>
          <p:cNvPicPr>
            <a:picLocks noChangeAspect="1"/>
          </p:cNvPicPr>
          <p:nvPr/>
        </p:nvPicPr>
        <p:blipFill>
          <a:blip r:embed="rId2"/>
          <a:stretch>
            <a:fillRect/>
          </a:stretch>
        </p:blipFill>
        <p:spPr>
          <a:xfrm>
            <a:off x="0" y="977900"/>
            <a:ext cx="9144000" cy="4893511"/>
          </a:xfrm>
          <a:prstGeom prst="rect">
            <a:avLst/>
          </a:prstGeom>
          <a:ln w="38100" cmpd="sng">
            <a:noFill/>
          </a:ln>
        </p:spPr>
      </p:pic>
      <p:sp>
        <p:nvSpPr>
          <p:cNvPr id="5" name="Rectangle 4"/>
          <p:cNvSpPr/>
          <p:nvPr/>
        </p:nvSpPr>
        <p:spPr>
          <a:xfrm>
            <a:off x="0" y="3086100"/>
            <a:ext cx="9156330" cy="330200"/>
          </a:xfrm>
          <a:prstGeom prst="rect">
            <a:avLst/>
          </a:prstGeom>
          <a:noFill/>
          <a:ln w="3810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p:cNvSpPr/>
          <p:nvPr/>
        </p:nvSpPr>
        <p:spPr>
          <a:xfrm>
            <a:off x="-12330" y="4051300"/>
            <a:ext cx="9168660" cy="215900"/>
          </a:xfrm>
          <a:prstGeom prst="rect">
            <a:avLst/>
          </a:prstGeom>
          <a:noFill/>
          <a:ln w="3810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651000" y="6375400"/>
            <a:ext cx="3041292" cy="307777"/>
          </a:xfrm>
          <a:prstGeom prst="rect">
            <a:avLst/>
          </a:prstGeom>
          <a:noFill/>
        </p:spPr>
        <p:txBody>
          <a:bodyPr wrap="none" rtlCol="0">
            <a:spAutoFit/>
          </a:bodyPr>
          <a:lstStyle/>
          <a:p>
            <a:r>
              <a:rPr lang="en-US" sz="1400" dirty="0"/>
              <a:t>Sustainable Energy Authority of Ireland</a:t>
            </a:r>
          </a:p>
        </p:txBody>
      </p:sp>
      <p:grpSp>
        <p:nvGrpSpPr>
          <p:cNvPr id="10" name="Group 9"/>
          <p:cNvGrpSpPr/>
          <p:nvPr/>
        </p:nvGrpSpPr>
        <p:grpSpPr>
          <a:xfrm>
            <a:off x="8098116" y="14530"/>
            <a:ext cx="830994" cy="634504"/>
            <a:chOff x="2066934" y="1319924"/>
            <a:chExt cx="3038142" cy="2464745"/>
          </a:xfrm>
        </p:grpSpPr>
        <p:sp>
          <p:nvSpPr>
            <p:cNvPr id="11" name="Oval 10"/>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ardrop 11"/>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191712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pic>
        <p:nvPicPr>
          <p:cNvPr id="6" name="Picture 5"/>
          <p:cNvPicPr>
            <a:picLocks noChangeAspect="1"/>
          </p:cNvPicPr>
          <p:nvPr/>
        </p:nvPicPr>
        <p:blipFill>
          <a:blip r:embed="rId2"/>
          <a:stretch>
            <a:fillRect/>
          </a:stretch>
        </p:blipFill>
        <p:spPr>
          <a:xfrm>
            <a:off x="0" y="673100"/>
            <a:ext cx="9144000" cy="6041765"/>
          </a:xfrm>
          <a:prstGeom prst="rect">
            <a:avLst/>
          </a:prstGeom>
        </p:spPr>
      </p:pic>
      <p:sp>
        <p:nvSpPr>
          <p:cNvPr id="3" name="TextBox 2"/>
          <p:cNvSpPr txBox="1"/>
          <p:nvPr/>
        </p:nvSpPr>
        <p:spPr>
          <a:xfrm>
            <a:off x="228600" y="49316"/>
            <a:ext cx="4296369"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Energy values (2)</a:t>
            </a:r>
          </a:p>
        </p:txBody>
      </p:sp>
      <p:sp>
        <p:nvSpPr>
          <p:cNvPr id="8" name="Rectangle 7"/>
          <p:cNvSpPr/>
          <p:nvPr/>
        </p:nvSpPr>
        <p:spPr>
          <a:xfrm>
            <a:off x="-12330" y="3429000"/>
            <a:ext cx="9168660" cy="215900"/>
          </a:xfrm>
          <a:prstGeom prst="rect">
            <a:avLst/>
          </a:prstGeom>
          <a:noFill/>
          <a:ln w="3810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ectangle 8"/>
          <p:cNvSpPr/>
          <p:nvPr/>
        </p:nvSpPr>
        <p:spPr>
          <a:xfrm>
            <a:off x="-24660" y="2616200"/>
            <a:ext cx="9168660" cy="215900"/>
          </a:xfrm>
          <a:prstGeom prst="rect">
            <a:avLst/>
          </a:prstGeom>
          <a:noFill/>
          <a:ln w="38100"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7" name="Group 6"/>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329870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541708" y="2418051"/>
            <a:ext cx="6011582" cy="1077218"/>
          </a:xfrm>
          <a:prstGeom prst="rect">
            <a:avLst/>
          </a:prstGeom>
          <a:noFill/>
        </p:spPr>
        <p:txBody>
          <a:bodyPr wrap="none" rtlCol="0">
            <a:spAutoFit/>
          </a:bodyPr>
          <a:lstStyle/>
          <a:p>
            <a:pPr algn="ctr"/>
            <a:r>
              <a:rPr lang="en-US" sz="3200" b="1" i="1" dirty="0">
                <a:solidFill>
                  <a:prstClr val="black"/>
                </a:solidFill>
                <a:latin typeface="Verdana" panose="020B0604030504040204" pitchFamily="34" charset="0"/>
                <a:ea typeface="Verdana" panose="020B0604030504040204" pitchFamily="34" charset="0"/>
                <a:cs typeface="Verdana" panose="020B0604030504040204" pitchFamily="34" charset="0"/>
              </a:rPr>
              <a:t>11.5: Off-farm feedstock </a:t>
            </a:r>
            <a:br>
              <a:rPr lang="en-US" sz="3200" b="1" i="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sz="3200" b="1" i="1" dirty="0">
                <a:solidFill>
                  <a:prstClr val="black"/>
                </a:solidFill>
                <a:latin typeface="Verdana" panose="020B0604030504040204" pitchFamily="34" charset="0"/>
                <a:ea typeface="Verdana" panose="020B0604030504040204" pitchFamily="34" charset="0"/>
                <a:cs typeface="Verdana" panose="020B0604030504040204" pitchFamily="34" charset="0"/>
              </a:rPr>
              <a:t>energy values</a:t>
            </a: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692228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508787"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Off-farm feedstock adds energy</a:t>
            </a:r>
          </a:p>
        </p:txBody>
      </p:sp>
      <p:sp>
        <p:nvSpPr>
          <p:cNvPr id="6" name="TextBox 5"/>
          <p:cNvSpPr txBox="1"/>
          <p:nvPr/>
        </p:nvSpPr>
        <p:spPr>
          <a:xfrm>
            <a:off x="281925" y="787471"/>
            <a:ext cx="8647185" cy="5190780"/>
          </a:xfrm>
          <a:prstGeom prst="rect">
            <a:avLst/>
          </a:prstGeom>
          <a:noFill/>
        </p:spPr>
        <p:txBody>
          <a:bodyPr wrap="squar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Off-farm feedstock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materials have more energy content (thus energy value) than manures because they have not been digested.</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They add energy.</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added energy boots biogas production and revenue.</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Off-farm feedstock also adds nutrients.</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Disadvantages?</a:t>
            </a: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Off-farm materials will require: 1) more permitting; 2) communication </a:t>
            </a:r>
            <a:b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&amp; coordination; 3) attentive operation; and 4) may require storage.</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Permitting through Vermont Agency of Natural Resources.</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Communication &amp; coordination with generators &amp; haulers.</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Added nutrients must be properly managed.</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Large amounts of energetic off-farm feedstock may overload AD, causing chemical imbalance.</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High energy off-farm feedstock should be fed in small amounts.</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So, either deliver frequently, or store on-site and pump in daily.</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004460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296369"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Energy values (1)</a:t>
            </a:r>
          </a:p>
        </p:txBody>
      </p:sp>
      <p:pic>
        <p:nvPicPr>
          <p:cNvPr id="4" name="Picture 3"/>
          <p:cNvPicPr>
            <a:picLocks noChangeAspect="1"/>
          </p:cNvPicPr>
          <p:nvPr/>
        </p:nvPicPr>
        <p:blipFill>
          <a:blip r:embed="rId2"/>
          <a:stretch>
            <a:fillRect/>
          </a:stretch>
        </p:blipFill>
        <p:spPr>
          <a:xfrm>
            <a:off x="0" y="977900"/>
            <a:ext cx="9144000" cy="4893511"/>
          </a:xfrm>
          <a:prstGeom prst="rect">
            <a:avLst/>
          </a:prstGeom>
          <a:ln w="38100" cmpd="sng">
            <a:noFill/>
          </a:ln>
        </p:spPr>
      </p:pic>
      <p:sp>
        <p:nvSpPr>
          <p:cNvPr id="9" name="TextBox 8"/>
          <p:cNvSpPr txBox="1"/>
          <p:nvPr/>
        </p:nvSpPr>
        <p:spPr>
          <a:xfrm>
            <a:off x="1651000" y="6375400"/>
            <a:ext cx="3041292" cy="307777"/>
          </a:xfrm>
          <a:prstGeom prst="rect">
            <a:avLst/>
          </a:prstGeom>
          <a:noFill/>
        </p:spPr>
        <p:txBody>
          <a:bodyPr wrap="none" rtlCol="0">
            <a:spAutoFit/>
          </a:bodyPr>
          <a:lstStyle/>
          <a:p>
            <a:r>
              <a:rPr lang="en-US" sz="1400" dirty="0"/>
              <a:t>Sustainable Energy Authority of Ireland</a:t>
            </a:r>
          </a:p>
        </p:txBody>
      </p:sp>
      <p:grpSp>
        <p:nvGrpSpPr>
          <p:cNvPr id="6" name="Group 5"/>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0391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571303"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What’s been used as feedstock?</a:t>
            </a:r>
          </a:p>
        </p:txBody>
      </p:sp>
      <p:sp>
        <p:nvSpPr>
          <p:cNvPr id="6" name="TextBox 5"/>
          <p:cNvSpPr txBox="1"/>
          <p:nvPr/>
        </p:nvSpPr>
        <p:spPr>
          <a:xfrm>
            <a:off x="425618" y="685871"/>
            <a:ext cx="8626941" cy="5486245"/>
          </a:xfrm>
          <a:prstGeom prst="rect">
            <a:avLst/>
          </a:prstGeom>
          <a:noFill/>
        </p:spPr>
        <p:txBody>
          <a:bodyPr wrap="squar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Manure</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(Energy) crops</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Food waste, pre- &amp; post-consumer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(aka food scraps; food residuals)</a:t>
            </a:r>
          </a:p>
          <a:p>
            <a:pPr>
              <a:lnSpc>
                <a:spcPct val="120000"/>
              </a:lnSpc>
            </a:pPr>
            <a:endParaRPr lang="en-US" sz="800" b="1"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Food processing residuals:</a:t>
            </a:r>
          </a:p>
          <a:p>
            <a:pPr marL="742950" lvl="1" indent="-285750">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Chicken processing</a:t>
            </a:r>
          </a:p>
          <a:p>
            <a:pPr marL="742950" lvl="1" indent="-285750">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Juice processing</a:t>
            </a:r>
          </a:p>
          <a:p>
            <a:pPr marL="742950" lvl="1" indent="-285750">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Brewing</a:t>
            </a:r>
          </a:p>
          <a:p>
            <a:pPr marL="742950" lvl="1" indent="-285750">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Dairy production</a:t>
            </a:r>
          </a:p>
          <a:p>
            <a:pPr marL="742950" lvl="1" indent="-285750">
              <a:buFont typeface="Arial"/>
              <a:buChar char="•"/>
            </a:pP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Aquicultural</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wastewater</a:t>
            </a:r>
          </a:p>
          <a:p>
            <a:pPr marL="742950" lvl="1" indent="-285750">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Seafood processing waste</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Municipal solid waste – organic fraction</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(separated from MSW)</a:t>
            </a:r>
          </a:p>
          <a:p>
            <a:pPr marL="742950" lvl="1" indent="-285750">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Paper &amp; processing pulp</a:t>
            </a:r>
          </a:p>
          <a:p>
            <a:pPr marL="742950" lvl="1" indent="-285750">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Shredded cardboard</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Yard waste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(for dry AD)</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Wastewater sludge,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human (aka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biosolids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p:txBody>
      </p:sp>
      <p:sp>
        <p:nvSpPr>
          <p:cNvPr id="4" name="TextBox 3"/>
          <p:cNvSpPr txBox="1"/>
          <p:nvPr/>
        </p:nvSpPr>
        <p:spPr>
          <a:xfrm>
            <a:off x="1382248" y="6379268"/>
            <a:ext cx="4736910" cy="276999"/>
          </a:xfrm>
          <a:prstGeom prst="rect">
            <a:avLst/>
          </a:prstGeom>
          <a:noFill/>
        </p:spPr>
        <p:txBody>
          <a:bodyPr wrap="none" rtlCol="0">
            <a:spAutoFit/>
          </a:bodyPr>
          <a:lstStyle/>
          <a:p>
            <a:r>
              <a:rPr lang="en-US" sz="1200" dirty="0" err="1">
                <a:latin typeface="Avenir Next Regular"/>
                <a:cs typeface="Avenir Next Regular"/>
              </a:rPr>
              <a:t>Himansen</a:t>
            </a:r>
            <a:r>
              <a:rPr lang="en-US" sz="1200" dirty="0">
                <a:latin typeface="Avenir Next Regular"/>
                <a:cs typeface="Avenir Next Regular"/>
              </a:rPr>
              <a:t> (2011); </a:t>
            </a:r>
            <a:r>
              <a:rPr lang="en-US" sz="1200" dirty="0" err="1">
                <a:latin typeface="Avenir Next Regular"/>
                <a:cs typeface="Avenir Next Regular"/>
              </a:rPr>
              <a:t>Nakasaki</a:t>
            </a:r>
            <a:r>
              <a:rPr lang="en-US" sz="1200" dirty="0">
                <a:latin typeface="Avenir Next Regular"/>
                <a:cs typeface="Avenir Next Regular"/>
              </a:rPr>
              <a:t> (2009); Richards, 1994; </a:t>
            </a:r>
            <a:r>
              <a:rPr lang="en-US" sz="1200" dirty="0" err="1">
                <a:latin typeface="Avenir Next Regular"/>
                <a:cs typeface="Avenir Next Regular"/>
              </a:rPr>
              <a:t>Sezum</a:t>
            </a:r>
            <a:r>
              <a:rPr lang="en-US" sz="1200" dirty="0">
                <a:latin typeface="Avenir Next Regular"/>
                <a:cs typeface="Avenir Next Regular"/>
              </a:rPr>
              <a:t> (2011)</a:t>
            </a: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346308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pic>
        <p:nvPicPr>
          <p:cNvPr id="6" name="Picture 5"/>
          <p:cNvPicPr>
            <a:picLocks noChangeAspect="1"/>
          </p:cNvPicPr>
          <p:nvPr/>
        </p:nvPicPr>
        <p:blipFill>
          <a:blip r:embed="rId2"/>
          <a:stretch>
            <a:fillRect/>
          </a:stretch>
        </p:blipFill>
        <p:spPr>
          <a:xfrm>
            <a:off x="0" y="673100"/>
            <a:ext cx="9144000" cy="6041765"/>
          </a:xfrm>
          <a:prstGeom prst="rect">
            <a:avLst/>
          </a:prstGeom>
        </p:spPr>
      </p:pic>
      <p:sp>
        <p:nvSpPr>
          <p:cNvPr id="3" name="TextBox 2"/>
          <p:cNvSpPr txBox="1"/>
          <p:nvPr/>
        </p:nvSpPr>
        <p:spPr>
          <a:xfrm>
            <a:off x="228600" y="49316"/>
            <a:ext cx="4296369"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Energy values (2)</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462400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748963"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Databases for energy values</a:t>
            </a:r>
          </a:p>
        </p:txBody>
      </p:sp>
      <p:sp>
        <p:nvSpPr>
          <p:cNvPr id="6" name="TextBox 5"/>
          <p:cNvSpPr txBox="1"/>
          <p:nvPr/>
        </p:nvSpPr>
        <p:spPr>
          <a:xfrm>
            <a:off x="228600" y="787471"/>
            <a:ext cx="8700510" cy="1656928"/>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There are a number of good sources for feedstock energy values and the most extensive are from Europe.</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One of the best is from the </a:t>
            </a:r>
            <a:r>
              <a:rPr lang="en-US" dirty="0" err="1">
                <a:latin typeface="Verdana" panose="020B0604030504040204" pitchFamily="34" charset="0"/>
                <a:ea typeface="Verdana" panose="020B0604030504040204" pitchFamily="34" charset="0"/>
                <a:cs typeface="Verdana" panose="020B0604030504040204" pitchFamily="34" charset="0"/>
              </a:rPr>
              <a:t>Bayerische</a:t>
            </a:r>
            <a:r>
              <a:rPr lang="en-US" dirty="0">
                <a:latin typeface="Verdana" panose="020B0604030504040204" pitchFamily="34" charset="0"/>
                <a:ea typeface="Verdana" panose="020B0604030504040204" pitchFamily="34" charset="0"/>
                <a:cs typeface="Verdana" panose="020B0604030504040204" pitchFamily="34" charset="0"/>
              </a:rPr>
              <a:t> </a:t>
            </a:r>
            <a:r>
              <a:rPr lang="en-US" dirty="0" err="1">
                <a:latin typeface="Verdana" panose="020B0604030504040204" pitchFamily="34" charset="0"/>
                <a:ea typeface="Verdana" panose="020B0604030504040204" pitchFamily="34" charset="0"/>
                <a:cs typeface="Verdana" panose="020B0604030504040204" pitchFamily="34" charset="0"/>
              </a:rPr>
              <a:t>Landesanstalt</a:t>
            </a:r>
            <a:r>
              <a:rPr lang="en-US" dirty="0">
                <a:latin typeface="Verdana" panose="020B0604030504040204" pitchFamily="34" charset="0"/>
                <a:ea typeface="Verdana" panose="020B0604030504040204" pitchFamily="34" charset="0"/>
                <a:cs typeface="Verdana" panose="020B0604030504040204" pitchFamily="34" charset="0"/>
              </a:rPr>
              <a:t> </a:t>
            </a:r>
            <a:r>
              <a:rPr lang="en-US" dirty="0" err="1">
                <a:latin typeface="Verdana" panose="020B0604030504040204" pitchFamily="34" charset="0"/>
                <a:ea typeface="Verdana" panose="020B0604030504040204" pitchFamily="34" charset="0"/>
                <a:cs typeface="Verdana" panose="020B0604030504040204" pitchFamily="34" charset="0"/>
              </a:rPr>
              <a:t>für</a:t>
            </a:r>
            <a:r>
              <a:rPr lang="en-US" dirty="0">
                <a:latin typeface="Verdana" panose="020B0604030504040204" pitchFamily="34" charset="0"/>
                <a:ea typeface="Verdana" panose="020B0604030504040204" pitchFamily="34" charset="0"/>
                <a:cs typeface="Verdana" panose="020B0604030504040204" pitchFamily="34" charset="0"/>
              </a:rPr>
              <a:t> </a:t>
            </a:r>
            <a:r>
              <a:rPr lang="en-US" dirty="0" err="1">
                <a:latin typeface="Verdana" panose="020B0604030504040204" pitchFamily="34" charset="0"/>
                <a:ea typeface="Verdana" panose="020B0604030504040204" pitchFamily="34" charset="0"/>
                <a:cs typeface="Verdana" panose="020B0604030504040204" pitchFamily="34" charset="0"/>
              </a:rPr>
              <a:t>Landwirtschaft</a:t>
            </a:r>
            <a:r>
              <a:rPr lang="en-US" dirty="0">
                <a:latin typeface="Verdana" panose="020B0604030504040204" pitchFamily="34" charset="0"/>
                <a:ea typeface="Verdana" panose="020B0604030504040204" pitchFamily="34" charset="0"/>
                <a:cs typeface="Verdana" panose="020B0604030504040204" pitchFamily="34" charset="0"/>
              </a:rPr>
              <a:t>:</a:t>
            </a:r>
            <a:endParaRPr lang="en-US" sz="800" dirty="0">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1200" dirty="0">
                <a:latin typeface="Verdana" panose="020B0604030504040204" pitchFamily="34" charset="0"/>
                <a:ea typeface="Verdana" panose="020B0604030504040204" pitchFamily="34" charset="0"/>
                <a:cs typeface="Verdana" panose="020B0604030504040204" pitchFamily="34" charset="0"/>
              </a:rPr>
              <a:t>http://www.lfl-design3.bayern.de/</a:t>
            </a:r>
            <a:r>
              <a:rPr lang="en-US" sz="1200" dirty="0" err="1">
                <a:latin typeface="Verdana" panose="020B0604030504040204" pitchFamily="34" charset="0"/>
                <a:ea typeface="Verdana" panose="020B0604030504040204" pitchFamily="34" charset="0"/>
                <a:cs typeface="Verdana" panose="020B0604030504040204" pitchFamily="34" charset="0"/>
              </a:rPr>
              <a:t>ilb</a:t>
            </a:r>
            <a:r>
              <a:rPr lang="en-US" sz="1200" dirty="0">
                <a:latin typeface="Verdana" panose="020B0604030504040204" pitchFamily="34" charset="0"/>
                <a:ea typeface="Verdana" panose="020B0604030504040204" pitchFamily="34" charset="0"/>
                <a:cs typeface="Verdana" panose="020B0604030504040204" pitchFamily="34" charset="0"/>
              </a:rPr>
              <a:t>/</a:t>
            </a:r>
            <a:r>
              <a:rPr lang="en-US" sz="1200" dirty="0" err="1">
                <a:latin typeface="Verdana" panose="020B0604030504040204" pitchFamily="34" charset="0"/>
                <a:ea typeface="Verdana" panose="020B0604030504040204" pitchFamily="34" charset="0"/>
                <a:cs typeface="Verdana" panose="020B0604030504040204" pitchFamily="34" charset="0"/>
              </a:rPr>
              <a:t>technik</a:t>
            </a:r>
            <a:r>
              <a:rPr lang="en-US" sz="1200" dirty="0">
                <a:latin typeface="Verdana" panose="020B0604030504040204" pitchFamily="34" charset="0"/>
                <a:ea typeface="Verdana" panose="020B0604030504040204" pitchFamily="34" charset="0"/>
                <a:cs typeface="Verdana" panose="020B0604030504040204" pitchFamily="34" charset="0"/>
              </a:rPr>
              <a:t>/10225/?</a:t>
            </a:r>
            <a:r>
              <a:rPr lang="en-US" sz="1200" dirty="0" err="1">
                <a:latin typeface="Verdana" panose="020B0604030504040204" pitchFamily="34" charset="0"/>
                <a:ea typeface="Verdana" panose="020B0604030504040204" pitchFamily="34" charset="0"/>
                <a:cs typeface="Verdana" panose="020B0604030504040204" pitchFamily="34" charset="0"/>
              </a:rPr>
              <a:t>sel_list</a:t>
            </a:r>
            <a:r>
              <a:rPr lang="en-US" sz="1200" dirty="0">
                <a:latin typeface="Verdana" panose="020B0604030504040204" pitchFamily="34" charset="0"/>
                <a:ea typeface="Verdana" panose="020B0604030504040204" pitchFamily="34" charset="0"/>
                <a:cs typeface="Verdana" panose="020B0604030504040204" pitchFamily="34" charset="0"/>
              </a:rPr>
              <a:t>=14%2Cb&amp;strsearch=</a:t>
            </a:r>
            <a:r>
              <a:rPr lang="en-US" sz="1200" dirty="0" err="1">
                <a:latin typeface="Verdana" panose="020B0604030504040204" pitchFamily="34" charset="0"/>
                <a:ea typeface="Verdana" panose="020B0604030504040204" pitchFamily="34" charset="0"/>
                <a:cs typeface="Verdana" panose="020B0604030504040204" pitchFamily="34" charset="0"/>
              </a:rPr>
              <a:t>sorghum&amp;pos</a:t>
            </a:r>
            <a:r>
              <a:rPr lang="en-US" sz="1200" dirty="0">
                <a:latin typeface="Verdana" panose="020B0604030504040204" pitchFamily="34" charset="0"/>
                <a:ea typeface="Verdana" panose="020B0604030504040204" pitchFamily="34" charset="0"/>
                <a:cs typeface="Verdana" panose="020B0604030504040204" pitchFamily="34" charset="0"/>
              </a:rPr>
              <a:t>=</a:t>
            </a:r>
            <a:r>
              <a:rPr lang="en-US" sz="1200" dirty="0" err="1">
                <a:latin typeface="Verdana" panose="020B0604030504040204" pitchFamily="34" charset="0"/>
                <a:ea typeface="Verdana" panose="020B0604030504040204" pitchFamily="34" charset="0"/>
                <a:cs typeface="Verdana" panose="020B0604030504040204" pitchFamily="34" charset="0"/>
              </a:rPr>
              <a:t>left&amp;button</a:t>
            </a:r>
            <a:r>
              <a:rPr lang="en-US" sz="1200" dirty="0">
                <a:latin typeface="Verdana" panose="020B0604030504040204" pitchFamily="34" charset="0"/>
                <a:ea typeface="Verdana" panose="020B0604030504040204" pitchFamily="34" charset="0"/>
                <a:cs typeface="Verdana" panose="020B0604030504040204" pitchFamily="34" charset="0"/>
              </a:rPr>
              <a:t>=</a:t>
            </a:r>
            <a:r>
              <a:rPr lang="en-US" sz="1200" dirty="0" err="1">
                <a:latin typeface="Verdana" panose="020B0604030504040204" pitchFamily="34" charset="0"/>
                <a:ea typeface="Verdana" panose="020B0604030504040204" pitchFamily="34" charset="0"/>
                <a:cs typeface="Verdana" panose="020B0604030504040204" pitchFamily="34" charset="0"/>
              </a:rPr>
              <a:t>Suchen</a:t>
            </a: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pic>
        <p:nvPicPr>
          <p:cNvPr id="5" name="Picture 4" descr="Screen Shot 2015-07-30 at 8.29.06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2425700"/>
            <a:ext cx="9144000" cy="3709191"/>
          </a:xfrm>
          <a:prstGeom prst="rect">
            <a:avLst/>
          </a:prstGeom>
        </p:spPr>
      </p:pic>
      <p:sp>
        <p:nvSpPr>
          <p:cNvPr id="7" name="TextBox 6"/>
          <p:cNvSpPr txBox="1"/>
          <p:nvPr/>
        </p:nvSpPr>
        <p:spPr>
          <a:xfrm>
            <a:off x="6458263" y="4598432"/>
            <a:ext cx="2374330" cy="738664"/>
          </a:xfrm>
          <a:prstGeom prst="rect">
            <a:avLst/>
          </a:prstGeom>
          <a:noFill/>
        </p:spPr>
        <p:txBody>
          <a:bodyPr wrap="none" rtlCol="0">
            <a:spAutoFit/>
          </a:bodyPr>
          <a:lstStyle/>
          <a:p>
            <a:r>
              <a:rPr lang="en-US" sz="1400" i="1" dirty="0">
                <a:solidFill>
                  <a:srgbClr val="0000FF"/>
                </a:solidFill>
                <a:latin typeface="Avenir Medium"/>
                <a:cs typeface="Avenir Medium"/>
              </a:rPr>
              <a:t>Other sources are linked </a:t>
            </a:r>
            <a:br>
              <a:rPr lang="en-US" sz="1400" i="1" dirty="0">
                <a:solidFill>
                  <a:srgbClr val="0000FF"/>
                </a:solidFill>
                <a:latin typeface="Avenir Medium"/>
                <a:cs typeface="Avenir Medium"/>
              </a:rPr>
            </a:br>
            <a:r>
              <a:rPr lang="en-US" sz="1400" i="1" dirty="0">
                <a:solidFill>
                  <a:srgbClr val="0000FF"/>
                </a:solidFill>
                <a:latin typeface="Avenir Medium"/>
                <a:cs typeface="Avenir Medium"/>
              </a:rPr>
              <a:t>in Module 5 materials at</a:t>
            </a:r>
          </a:p>
          <a:p>
            <a:r>
              <a:rPr lang="en-US" sz="1400" i="1" dirty="0">
                <a:solidFill>
                  <a:srgbClr val="0000FF"/>
                </a:solidFill>
                <a:latin typeface="Avenir Medium"/>
                <a:cs typeface="Avenir Medium"/>
              </a:rPr>
              <a:t>Richmond-</a:t>
            </a:r>
            <a:r>
              <a:rPr lang="en-US" sz="1400" i="1" dirty="0" err="1">
                <a:solidFill>
                  <a:srgbClr val="0000FF"/>
                </a:solidFill>
                <a:latin typeface="Avenir Medium"/>
                <a:cs typeface="Avenir Medium"/>
              </a:rPr>
              <a:t>hall.weebly.com</a:t>
            </a:r>
            <a:endParaRPr lang="en-US" sz="1400" i="1" dirty="0">
              <a:solidFill>
                <a:srgbClr val="0000FF"/>
              </a:solidFill>
              <a:latin typeface="Avenir Medium"/>
              <a:cs typeface="Avenir Medium"/>
            </a:endParaRPr>
          </a:p>
        </p:txBody>
      </p:sp>
      <p:grpSp>
        <p:nvGrpSpPr>
          <p:cNvPr id="8" name="Group 7"/>
          <p:cNvGrpSpPr/>
          <p:nvPr/>
        </p:nvGrpSpPr>
        <p:grpSpPr>
          <a:xfrm>
            <a:off x="8098116" y="14530"/>
            <a:ext cx="830994" cy="634504"/>
            <a:chOff x="2066934" y="1319924"/>
            <a:chExt cx="3038142" cy="2464745"/>
          </a:xfrm>
        </p:grpSpPr>
        <p:sp>
          <p:nvSpPr>
            <p:cNvPr id="9" name="Oval 8"/>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ardrop 9"/>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650962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910123" y="2418051"/>
            <a:ext cx="7274748" cy="1077218"/>
          </a:xfrm>
          <a:prstGeom prst="rect">
            <a:avLst/>
          </a:prstGeom>
          <a:noFill/>
        </p:spPr>
        <p:txBody>
          <a:bodyPr wrap="none" rtlCol="0">
            <a:spAutoFit/>
          </a:bodyPr>
          <a:lstStyle/>
          <a:p>
            <a:pPr algn="ctr"/>
            <a:r>
              <a:rPr lang="en-US" sz="3200" b="1" i="1" dirty="0">
                <a:solidFill>
                  <a:prstClr val="black"/>
                </a:solidFill>
                <a:latin typeface="Verdana" panose="020B0604030504040204" pitchFamily="34" charset="0"/>
                <a:ea typeface="Verdana" panose="020B0604030504040204" pitchFamily="34" charset="0"/>
                <a:cs typeface="Verdana" panose="020B0604030504040204" pitchFamily="34" charset="0"/>
              </a:rPr>
              <a:t>11.6: Inhibitors: the dark side </a:t>
            </a:r>
            <a:br>
              <a:rPr lang="en-US" sz="3200" b="1" i="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sz="3200" b="1" i="1" dirty="0">
                <a:solidFill>
                  <a:prstClr val="black"/>
                </a:solidFill>
                <a:latin typeface="Verdana" panose="020B0604030504040204" pitchFamily="34" charset="0"/>
                <a:ea typeface="Verdana" panose="020B0604030504040204" pitchFamily="34" charset="0"/>
                <a:cs typeface="Verdana" panose="020B0604030504040204" pitchFamily="34" charset="0"/>
              </a:rPr>
              <a:t>of feedstock</a:t>
            </a: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79127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478564"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Inhibitors</a:t>
            </a:r>
          </a:p>
        </p:txBody>
      </p:sp>
      <p:sp>
        <p:nvSpPr>
          <p:cNvPr id="6" name="TextBox 5"/>
          <p:cNvSpPr txBox="1"/>
          <p:nvPr/>
        </p:nvSpPr>
        <p:spPr>
          <a:xfrm>
            <a:off x="216611" y="709093"/>
            <a:ext cx="8849010" cy="5633978"/>
          </a:xfrm>
          <a:prstGeom prst="rect">
            <a:avLst/>
          </a:prstGeom>
          <a:noFill/>
        </p:spPr>
        <p:txBody>
          <a:bodyPr wrap="squar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Challenge: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critical elements &amp; molecules are required for, and enhance, AD at optimal concentrations, but inhibit AD at other concentrations:</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VFAs: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high concentrations of VFAs cause pH to drop and inhibit AD</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NH</a:t>
            </a:r>
            <a:r>
              <a:rPr lang="en-US" b="1" baseline="-25000" dirty="0">
                <a:solidFill>
                  <a:prstClr val="black"/>
                </a:solidFill>
                <a:latin typeface="Verdana" panose="020B0604030504040204" pitchFamily="34" charset="0"/>
                <a:ea typeface="Verdana" panose="020B0604030504040204" pitchFamily="34" charset="0"/>
                <a:cs typeface="Verdana" panose="020B0604030504040204" pitchFamily="34" charset="0"/>
              </a:rPr>
              <a:t>3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(ammonia)</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from degradation of nitrogenous (protein-rich) feedstock</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Free NH</a:t>
            </a:r>
            <a:r>
              <a:rPr lang="en-US" baseline="-25000" dirty="0">
                <a:solidFill>
                  <a:prstClr val="black"/>
                </a:solidFill>
                <a:latin typeface="Verdana" panose="020B0604030504040204" pitchFamily="34" charset="0"/>
                <a:ea typeface="Verdana" panose="020B0604030504040204" pitchFamily="34" charset="0"/>
                <a:cs typeface="Verdana" panose="020B0604030504040204" pitchFamily="34" charset="0"/>
              </a:rPr>
              <a:t>3</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is more toxic than NH</a:t>
            </a:r>
            <a:r>
              <a:rPr lang="en-US" baseline="-25000" dirty="0">
                <a:solidFill>
                  <a:prstClr val="black"/>
                </a:solidFill>
                <a:latin typeface="Verdana" panose="020B0604030504040204" pitchFamily="34" charset="0"/>
                <a:ea typeface="Verdana" panose="020B0604030504040204" pitchFamily="34" charset="0"/>
                <a:cs typeface="Verdana" panose="020B0604030504040204" pitchFamily="34" charset="0"/>
              </a:rPr>
              <a:t>4</a:t>
            </a:r>
            <a:r>
              <a:rPr lang="en-US" baseline="30000" dirty="0">
                <a:solidFill>
                  <a:prstClr val="black"/>
                </a:solidFill>
                <a:latin typeface="Verdana" panose="020B0604030504040204" pitchFamily="34" charset="0"/>
                <a:ea typeface="Verdana" panose="020B0604030504040204" pitchFamily="34" charset="0"/>
                <a:cs typeface="Verdana" panose="020B0604030504040204" pitchFamily="34" charset="0"/>
              </a:rPr>
              <a:t>+1</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NH</a:t>
            </a:r>
            <a:r>
              <a:rPr lang="en-US" baseline="-25000" dirty="0">
                <a:solidFill>
                  <a:prstClr val="black"/>
                </a:solidFill>
                <a:latin typeface="Verdana" panose="020B0604030504040204" pitchFamily="34" charset="0"/>
                <a:ea typeface="Verdana" panose="020B0604030504040204" pitchFamily="34" charset="0"/>
                <a:cs typeface="Verdana" panose="020B0604030504040204" pitchFamily="34" charset="0"/>
              </a:rPr>
              <a:t>3</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toxic at levels &gt; 150 mg/L</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NH</a:t>
            </a:r>
            <a:r>
              <a:rPr lang="en-US" baseline="-25000" dirty="0">
                <a:solidFill>
                  <a:prstClr val="black"/>
                </a:solidFill>
                <a:latin typeface="Verdana" panose="020B0604030504040204" pitchFamily="34" charset="0"/>
                <a:ea typeface="Verdana" panose="020B0604030504040204" pitchFamily="34" charset="0"/>
                <a:cs typeface="Verdana" panose="020B0604030504040204" pitchFamily="34" charset="0"/>
              </a:rPr>
              <a:t>4</a:t>
            </a:r>
            <a:r>
              <a:rPr lang="en-US" baseline="30000" dirty="0">
                <a:solidFill>
                  <a:prstClr val="black"/>
                </a:solidFill>
                <a:latin typeface="Verdana" panose="020B0604030504040204" pitchFamily="34" charset="0"/>
                <a:ea typeface="Verdana" panose="020B0604030504040204" pitchFamily="34" charset="0"/>
                <a:cs typeface="Verdana" panose="020B0604030504040204" pitchFamily="34" charset="0"/>
              </a:rPr>
              <a:t>+1</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toxic at levels &gt; 3000 mg/L</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pH can shift the equilibrium and lower toxicity</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pH 7.2 NH</a:t>
            </a:r>
            <a:r>
              <a:rPr lang="en-US" baseline="-25000" dirty="0">
                <a:solidFill>
                  <a:prstClr val="black"/>
                </a:solidFill>
                <a:latin typeface="Verdana" panose="020B0604030504040204" pitchFamily="34" charset="0"/>
                <a:ea typeface="Verdana" panose="020B0604030504040204" pitchFamily="34" charset="0"/>
                <a:cs typeface="Verdana" panose="020B0604030504040204" pitchFamily="34" charset="0"/>
              </a:rPr>
              <a:t>4</a:t>
            </a:r>
            <a:r>
              <a:rPr lang="en-US" baseline="30000" dirty="0">
                <a:solidFill>
                  <a:prstClr val="black"/>
                </a:solidFill>
                <a:latin typeface="Verdana" panose="020B0604030504040204" pitchFamily="34" charset="0"/>
                <a:ea typeface="Verdana" panose="020B0604030504040204" pitchFamily="34" charset="0"/>
                <a:cs typeface="Verdana" panose="020B0604030504040204" pitchFamily="34" charset="0"/>
              </a:rPr>
              <a:t>+1</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predominates</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Metal ions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from food feedstock or bases used to increase alkalinity</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Acclimatization is slow</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Heavy metals are more of a problem &amp; must be avoided in feedstock</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Sulfides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are produced from the sulfur in protein-rich feedstock</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Precipitation of sulfides by iron prevents toxicity; only soluble S</a:t>
            </a:r>
            <a:r>
              <a:rPr lang="en-US" baseline="30000" dirty="0">
                <a:solidFill>
                  <a:prstClr val="black"/>
                </a:solidFill>
                <a:latin typeface="Verdana" panose="020B0604030504040204" pitchFamily="34" charset="0"/>
                <a:ea typeface="Verdana" panose="020B0604030504040204" pitchFamily="34" charset="0"/>
                <a:cs typeface="Verdana" panose="020B0604030504040204" pitchFamily="34" charset="0"/>
              </a:rPr>
              <a:t>-2</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is toxic</a:t>
            </a:r>
          </a:p>
        </p:txBody>
      </p:sp>
      <p:grpSp>
        <p:nvGrpSpPr>
          <p:cNvPr id="5" name="Group 4"/>
          <p:cNvGrpSpPr/>
          <p:nvPr/>
        </p:nvGrpSpPr>
        <p:grpSpPr>
          <a:xfrm>
            <a:off x="8098116" y="272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516077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1697901"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Toxins</a:t>
            </a:r>
          </a:p>
        </p:txBody>
      </p:sp>
      <p:sp>
        <p:nvSpPr>
          <p:cNvPr id="6" name="TextBox 5"/>
          <p:cNvSpPr txBox="1"/>
          <p:nvPr/>
        </p:nvSpPr>
        <p:spPr>
          <a:xfrm>
            <a:off x="425618" y="787471"/>
            <a:ext cx="8503492" cy="3739486"/>
          </a:xfrm>
          <a:prstGeom prst="rect">
            <a:avLst/>
          </a:prstGeom>
          <a:noFill/>
        </p:spPr>
        <p:txBody>
          <a:bodyPr wrap="squar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Toxins (or toxicants):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component of feedstock that causes an adverse effect on microbial metabolism.</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Fossil fuels and their derivatives</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High levels of ammonia</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Insecticides</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Fungicides</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Antibiotics (like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ionophores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High levels of sulfides</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Copper sulfate</a:t>
            </a:r>
          </a:p>
          <a:p>
            <a:pPr marL="742950" lvl="1" indent="-285750">
              <a:lnSpc>
                <a:spcPct val="120000"/>
              </a:lnSpc>
              <a:buFont typeface="Arial"/>
              <a:buChar char="•"/>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Treatment with buffers won’t cure toxin problems.</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436744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159332"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Alkali &amp; alkaline earth toxicity</a:t>
            </a:r>
          </a:p>
        </p:txBody>
      </p:sp>
      <p:sp>
        <p:nvSpPr>
          <p:cNvPr id="6" name="TextBox 5"/>
          <p:cNvSpPr txBox="1"/>
          <p:nvPr/>
        </p:nvSpPr>
        <p:spPr>
          <a:xfrm>
            <a:off x="425618" y="787471"/>
            <a:ext cx="8299472" cy="747897"/>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These salts are needed for AD but are toxic at high levels. High soil levels will also inhibit crop growth.</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46947700"/>
              </p:ext>
            </p:extLst>
          </p:nvPr>
        </p:nvGraphicFramePr>
        <p:xfrm>
          <a:off x="881916" y="1690955"/>
          <a:ext cx="6878945" cy="2123440"/>
        </p:xfrm>
        <a:graphic>
          <a:graphicData uri="http://schemas.openxmlformats.org/drawingml/2006/table">
            <a:tbl>
              <a:tblPr firstRow="1" bandRow="1">
                <a:tableStyleId>{69012ECD-51FC-41F1-AA8D-1B2483CD663E}</a:tableStyleId>
              </a:tblPr>
              <a:tblGrid>
                <a:gridCol w="1552172">
                  <a:extLst>
                    <a:ext uri="{9D8B030D-6E8A-4147-A177-3AD203B41FA5}">
                      <a16:colId xmlns:a16="http://schemas.microsoft.com/office/drawing/2014/main" val="20000"/>
                    </a:ext>
                  </a:extLst>
                </a:gridCol>
                <a:gridCol w="1693279">
                  <a:extLst>
                    <a:ext uri="{9D8B030D-6E8A-4147-A177-3AD203B41FA5}">
                      <a16:colId xmlns:a16="http://schemas.microsoft.com/office/drawing/2014/main" val="20001"/>
                    </a:ext>
                  </a:extLst>
                </a:gridCol>
                <a:gridCol w="1832693">
                  <a:extLst>
                    <a:ext uri="{9D8B030D-6E8A-4147-A177-3AD203B41FA5}">
                      <a16:colId xmlns:a16="http://schemas.microsoft.com/office/drawing/2014/main" val="20002"/>
                    </a:ext>
                  </a:extLst>
                </a:gridCol>
                <a:gridCol w="1800801">
                  <a:extLst>
                    <a:ext uri="{9D8B030D-6E8A-4147-A177-3AD203B41FA5}">
                      <a16:colId xmlns:a16="http://schemas.microsoft.com/office/drawing/2014/main" val="20003"/>
                    </a:ext>
                  </a:extLst>
                </a:gridCol>
              </a:tblGrid>
              <a:tr h="370840">
                <a:tc>
                  <a:txBody>
                    <a:bodyPr/>
                    <a:lstStyle/>
                    <a:p>
                      <a:pPr algn="ctr"/>
                      <a:r>
                        <a:rPr lang="en-US" dirty="0" err="1"/>
                        <a:t>cation</a:t>
                      </a:r>
                      <a:endParaRPr lang="en-US" dirty="0"/>
                    </a:p>
                    <a:p>
                      <a:pPr algn="ctr"/>
                      <a:r>
                        <a:rPr lang="en-US" dirty="0"/>
                        <a:t>(mg/L)</a:t>
                      </a:r>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666FF"/>
                    </a:solidFill>
                  </a:tcPr>
                </a:tc>
                <a:tc>
                  <a:txBody>
                    <a:bodyPr/>
                    <a:lstStyle/>
                    <a:p>
                      <a:pPr algn="ctr"/>
                      <a:endParaRPr lang="en-US" dirty="0"/>
                    </a:p>
                    <a:p>
                      <a:pPr algn="ctr"/>
                      <a:r>
                        <a:rPr lang="en-US" dirty="0"/>
                        <a:t>stimulatory</a:t>
                      </a:r>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666FF"/>
                    </a:solidFill>
                  </a:tcPr>
                </a:tc>
                <a:tc>
                  <a:txBody>
                    <a:bodyPr/>
                    <a:lstStyle/>
                    <a:p>
                      <a:pPr algn="ctr"/>
                      <a:r>
                        <a:rPr lang="en-US" dirty="0"/>
                        <a:t>moderate</a:t>
                      </a:r>
                    </a:p>
                    <a:p>
                      <a:pPr algn="ctr"/>
                      <a:r>
                        <a:rPr lang="en-US" dirty="0"/>
                        <a:t>Inhibition</a:t>
                      </a:r>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666FF"/>
                    </a:solidFill>
                  </a:tcPr>
                </a:tc>
                <a:tc>
                  <a:txBody>
                    <a:bodyPr/>
                    <a:lstStyle/>
                    <a:p>
                      <a:pPr algn="ctr"/>
                      <a:r>
                        <a:rPr lang="en-US" dirty="0"/>
                        <a:t>strong</a:t>
                      </a:r>
                    </a:p>
                    <a:p>
                      <a:pPr algn="ctr"/>
                      <a:r>
                        <a:rPr lang="en-US" dirty="0"/>
                        <a:t>inhibition</a:t>
                      </a:r>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666FF"/>
                    </a:solidFill>
                  </a:tcPr>
                </a:tc>
                <a:extLst>
                  <a:ext uri="{0D108BD9-81ED-4DB2-BD59-A6C34878D82A}">
                    <a16:rowId xmlns:a16="http://schemas.microsoft.com/office/drawing/2014/main" val="10000"/>
                  </a:ext>
                </a:extLst>
              </a:tr>
              <a:tr h="370840">
                <a:tc>
                  <a:txBody>
                    <a:bodyPr/>
                    <a:lstStyle/>
                    <a:p>
                      <a:pPr algn="ctr"/>
                      <a:r>
                        <a:rPr lang="en-US" dirty="0"/>
                        <a:t>Na</a:t>
                      </a:r>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a:solidFill>
                            <a:schemeClr val="tx1"/>
                          </a:solidFill>
                        </a:rPr>
                        <a:t>100 - 200</a:t>
                      </a:r>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3,500 – 5,550</a:t>
                      </a:r>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8,000</a:t>
                      </a:r>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pPr algn="ctr"/>
                      <a:r>
                        <a:rPr lang="en-US" dirty="0"/>
                        <a:t>K</a:t>
                      </a:r>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a:solidFill>
                            <a:schemeClr val="tx1"/>
                          </a:solidFill>
                        </a:rPr>
                        <a:t>200 - 400</a:t>
                      </a:r>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2,500</a:t>
                      </a:r>
                      <a:r>
                        <a:rPr lang="en-US" baseline="0" dirty="0"/>
                        <a:t> – 4,500</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12,000</a:t>
                      </a:r>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pPr algn="ctr"/>
                      <a:r>
                        <a:rPr lang="en-US" dirty="0" err="1"/>
                        <a:t>Ca</a:t>
                      </a:r>
                      <a:endParaRPr lang="en-US" dirty="0"/>
                    </a:p>
                  </a:txBody>
                  <a:tcP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a:solidFill>
                            <a:schemeClr val="tx1"/>
                          </a:solidFill>
                        </a:rPr>
                        <a:t>100</a:t>
                      </a:r>
                      <a:r>
                        <a:rPr lang="en-US" baseline="0" dirty="0">
                          <a:solidFill>
                            <a:schemeClr val="tx1"/>
                          </a:solidFill>
                        </a:rPr>
                        <a:t> – 200</a:t>
                      </a:r>
                      <a:endParaRPr lang="en-US" dirty="0">
                        <a:solidFill>
                          <a:schemeClr val="tx1"/>
                        </a:solidFill>
                      </a:endParaRPr>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2,500</a:t>
                      </a:r>
                      <a:r>
                        <a:rPr lang="en-US" baseline="0" dirty="0"/>
                        <a:t> – 4,500</a:t>
                      </a:r>
                      <a:endParaRPr lang="en-US" dirty="0"/>
                    </a:p>
                  </a:txBody>
                  <a:tcPr>
                    <a:lnL>
                      <a:noFill/>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ctr"/>
                      <a:r>
                        <a:rPr lang="en-US" dirty="0"/>
                        <a:t>8,000</a:t>
                      </a:r>
                    </a:p>
                  </a:txBody>
                  <a:tcP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a:txBody>
                    <a:bodyPr/>
                    <a:lstStyle/>
                    <a:p>
                      <a:pPr algn="ctr"/>
                      <a:r>
                        <a:rPr lang="en-US" dirty="0"/>
                        <a:t>Mg</a:t>
                      </a:r>
                    </a:p>
                  </a:txBody>
                  <a:tcPr>
                    <a:lnL w="9525" cap="flat" cmpd="sng" algn="ctr">
                      <a:noFill/>
                      <a:prstDash val="solid"/>
                    </a:lnL>
                    <a:lnR>
                      <a:noFill/>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solidFill>
                            <a:schemeClr val="tx1"/>
                          </a:solidFill>
                        </a:rPr>
                        <a:t>75 - 150</a:t>
                      </a:r>
                    </a:p>
                  </a:txBody>
                  <a:tcPr>
                    <a:lnL>
                      <a:noFill/>
                    </a:lnL>
                    <a:lnR>
                      <a:noFill/>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1,000 – 1,500</a:t>
                      </a:r>
                    </a:p>
                  </a:txBody>
                  <a:tcPr>
                    <a:lnL>
                      <a:noFill/>
                    </a:lnL>
                    <a:lnR>
                      <a:noFill/>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dirty="0"/>
                        <a:t>3,000</a:t>
                      </a:r>
                    </a:p>
                  </a:txBody>
                  <a:tcPr>
                    <a:lnL>
                      <a:noFill/>
                    </a:lnL>
                    <a:lnR w="9525" cap="flat" cmpd="sng" algn="ctr">
                      <a:noFill/>
                      <a:prstDash val="solid"/>
                    </a:lnR>
                    <a:lnT w="9525" cap="flat" cmpd="sng" algn="ctr">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grpSp>
        <p:nvGrpSpPr>
          <p:cNvPr id="8" name="Group 7"/>
          <p:cNvGrpSpPr/>
          <p:nvPr/>
        </p:nvGrpSpPr>
        <p:grpSpPr>
          <a:xfrm>
            <a:off x="8098116" y="14530"/>
            <a:ext cx="830994" cy="634504"/>
            <a:chOff x="2066934" y="1319924"/>
            <a:chExt cx="3038142" cy="2464745"/>
          </a:xfrm>
        </p:grpSpPr>
        <p:sp>
          <p:nvSpPr>
            <p:cNvPr id="9" name="Oval 8"/>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ardrop 9"/>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876629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923143"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Heavy metal toxicity</a:t>
            </a:r>
          </a:p>
        </p:txBody>
      </p:sp>
      <p:sp>
        <p:nvSpPr>
          <p:cNvPr id="6" name="TextBox 5"/>
          <p:cNvSpPr txBox="1"/>
          <p:nvPr/>
        </p:nvSpPr>
        <p:spPr>
          <a:xfrm>
            <a:off x="425618" y="787471"/>
            <a:ext cx="8299472" cy="1571328"/>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Like salts, trace amounts of heavy metals (particularly Cu, Zn, Ni) are needed for AD. But higher levels are toxic.</a:t>
            </a:r>
          </a:p>
          <a:p>
            <a:pPr>
              <a:lnSpc>
                <a:spcPct val="120000"/>
              </a:lnSpc>
            </a:pP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Addition of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sulfates or hydroxides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will precipitate many heavy metals at AD pH values.</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500657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647152"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Sulfide toxicity</a:t>
            </a:r>
          </a:p>
        </p:txBody>
      </p:sp>
      <p:sp>
        <p:nvSpPr>
          <p:cNvPr id="6" name="TextBox 5"/>
          <p:cNvSpPr txBox="1"/>
          <p:nvPr/>
        </p:nvSpPr>
        <p:spPr>
          <a:xfrm>
            <a:off x="425618" y="787471"/>
            <a:ext cx="8299472" cy="3713452"/>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Some soluble sulfides are needed for the growth of fermenting bacteria at levels of 50 – 100 mg / L. But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&gt; 200 mg/L sulfides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are toxic.</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Sulfides are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dervived</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from sulfates in the feedstock</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Or from proteins</a:t>
            </a:r>
          </a:p>
          <a:p>
            <a:pPr marL="742950" lvl="1" indent="-285750">
              <a:lnSpc>
                <a:spcPct val="120000"/>
              </a:lnSpc>
              <a:buFont typeface="Arial"/>
              <a:buChar char="•"/>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Addition of iron salts can precipitate sulfides in the feedstock, preventing toxicity.</a:t>
            </a: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In the long run, diluting high-sulfur feedstock or reducing its use is a better solution to sulfide toxicity.</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46294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225837"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Ammonia toxicity</a:t>
            </a:r>
          </a:p>
        </p:txBody>
      </p:sp>
      <p:sp>
        <p:nvSpPr>
          <p:cNvPr id="6" name="TextBox 5"/>
          <p:cNvSpPr txBox="1"/>
          <p:nvPr/>
        </p:nvSpPr>
        <p:spPr>
          <a:xfrm>
            <a:off x="425618" y="787471"/>
            <a:ext cx="8299472" cy="4710649"/>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Livestock manures usually contain ammonium ion (NH</a:t>
            </a:r>
            <a:r>
              <a:rPr lang="en-US" sz="2400" baseline="-25000" dirty="0">
                <a:solidFill>
                  <a:prstClr val="black"/>
                </a:solidFill>
                <a:latin typeface="Verdana" panose="020B0604030504040204" pitchFamily="34" charset="0"/>
                <a:ea typeface="Verdana" panose="020B0604030504040204" pitchFamily="34" charset="0"/>
                <a:cs typeface="Verdana" panose="020B0604030504040204" pitchFamily="34" charset="0"/>
              </a:rPr>
              <a:t>4</a:t>
            </a:r>
            <a:r>
              <a:rPr lang="en-US" sz="2400" baseline="30000"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or proteins that can be degrade to ammonia. Ammonia easily accumulates to toxic levels within</a:t>
            </a:r>
            <a:b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feedstock.</a:t>
            </a: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When AD pH is greater than 7.4, 1500 – 3000 mg/L of ammonia can inhibit AD. But, under these conditions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acetogenesis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will occur and will lower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pH.</a:t>
            </a: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Treatment</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hydrochloric acid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HCl</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can be added to reduce pH to 7.0</a:t>
            </a: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When the concentration of ammonia rises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above 3000 mg/L it’s toxic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at any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pH.</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The best treatment is to withdraw high-nitrogen feedstock and switch to feedstock with lower ammonia potential.</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281139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056782" y="2418051"/>
            <a:ext cx="6981398" cy="1077218"/>
          </a:xfrm>
          <a:prstGeom prst="rect">
            <a:avLst/>
          </a:prstGeom>
          <a:noFill/>
        </p:spPr>
        <p:txBody>
          <a:bodyPr wrap="none" rtlCol="0">
            <a:spAutoFit/>
          </a:bodyPr>
          <a:lstStyle/>
          <a:p>
            <a:pPr algn="ctr"/>
            <a:r>
              <a:rPr lang="en-US" sz="3200" b="1" i="1" dirty="0">
                <a:solidFill>
                  <a:prstClr val="black"/>
                </a:solidFill>
                <a:latin typeface="Verdana" panose="020B0604030504040204" pitchFamily="34" charset="0"/>
                <a:ea typeface="Verdana" panose="020B0604030504040204" pitchFamily="34" charset="0"/>
                <a:cs typeface="Verdana" panose="020B0604030504040204" pitchFamily="34" charset="0"/>
              </a:rPr>
              <a:t>11.6: Predicting energy from </a:t>
            </a:r>
            <a:br>
              <a:rPr lang="en-US" sz="3200" b="1" i="1"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sz="3200" b="1" i="1" dirty="0">
                <a:solidFill>
                  <a:prstClr val="black"/>
                </a:solidFill>
                <a:latin typeface="Verdana" panose="020B0604030504040204" pitchFamily="34" charset="0"/>
                <a:ea typeface="Verdana" panose="020B0604030504040204" pitchFamily="34" charset="0"/>
                <a:cs typeface="Verdana" panose="020B0604030504040204" pitchFamily="34" charset="0"/>
              </a:rPr>
              <a:t>food labels?</a:t>
            </a: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22657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386959"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Danger of non-biodegradables?</a:t>
            </a:r>
          </a:p>
        </p:txBody>
      </p:sp>
      <p:sp>
        <p:nvSpPr>
          <p:cNvPr id="6" name="TextBox 5"/>
          <p:cNvSpPr txBox="1"/>
          <p:nvPr/>
        </p:nvSpPr>
        <p:spPr>
          <a:xfrm>
            <a:off x="425619" y="787471"/>
            <a:ext cx="8262364" cy="3074689"/>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Non-biodegradable materials fall into two classes:</a:t>
            </a: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lnSpc>
                <a:spcPct val="120000"/>
              </a:lnSpc>
              <a:buAutoNum type="arabicPeriod"/>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Organic but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refractory</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like </a:t>
            </a: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non-</a:t>
            </a:r>
            <a:r>
              <a:rPr lang="en-US" u="sng" dirty="0" err="1">
                <a:solidFill>
                  <a:prstClr val="black"/>
                </a:solidFill>
                <a:latin typeface="Verdana" panose="020B0604030504040204" pitchFamily="34" charset="0"/>
                <a:ea typeface="Verdana" panose="020B0604030504040204" pitchFamily="34" charset="0"/>
                <a:cs typeface="Verdana" panose="020B0604030504040204" pitchFamily="34" charset="0"/>
              </a:rPr>
              <a:t>digestable</a:t>
            </a: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 fiber</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has organic origin &amp; structure, but would require a much longer HRT or a different biological process for digestion. This material remains (somewhat) intact captured in separated solids</a:t>
            </a:r>
            <a:endPar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342900" indent="-342900">
              <a:lnSpc>
                <a:spcPct val="120000"/>
              </a:lnSpc>
              <a:buFont typeface="+mj-lt"/>
              <a:buAutoNum type="arabicPeriod"/>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Non-organic /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non-biodegradable</a:t>
            </a:r>
          </a:p>
        </p:txBody>
      </p:sp>
      <p:sp>
        <p:nvSpPr>
          <p:cNvPr id="4" name="TextBox 3"/>
          <p:cNvSpPr txBox="1"/>
          <p:nvPr/>
        </p:nvSpPr>
        <p:spPr>
          <a:xfrm>
            <a:off x="1382248" y="6379268"/>
            <a:ext cx="4736910" cy="276999"/>
          </a:xfrm>
          <a:prstGeom prst="rect">
            <a:avLst/>
          </a:prstGeom>
          <a:noFill/>
        </p:spPr>
        <p:txBody>
          <a:bodyPr wrap="none" rtlCol="0">
            <a:spAutoFit/>
          </a:bodyPr>
          <a:lstStyle/>
          <a:p>
            <a:r>
              <a:rPr lang="en-US" sz="1200" dirty="0" err="1">
                <a:latin typeface="Avenir Next Regular"/>
                <a:cs typeface="Avenir Next Regular"/>
              </a:rPr>
              <a:t>Himansen</a:t>
            </a:r>
            <a:r>
              <a:rPr lang="en-US" sz="1200" dirty="0">
                <a:latin typeface="Avenir Next Regular"/>
                <a:cs typeface="Avenir Next Regular"/>
              </a:rPr>
              <a:t> (2011); </a:t>
            </a:r>
            <a:r>
              <a:rPr lang="en-US" sz="1200" dirty="0" err="1">
                <a:latin typeface="Avenir Next Regular"/>
                <a:cs typeface="Avenir Next Regular"/>
              </a:rPr>
              <a:t>Nakasaki</a:t>
            </a:r>
            <a:r>
              <a:rPr lang="en-US" sz="1200" dirty="0">
                <a:latin typeface="Avenir Next Regular"/>
                <a:cs typeface="Avenir Next Regular"/>
              </a:rPr>
              <a:t> (2009); Richards, 1994; </a:t>
            </a:r>
            <a:r>
              <a:rPr lang="en-US" sz="1200" dirty="0" err="1">
                <a:latin typeface="Avenir Next Regular"/>
                <a:cs typeface="Avenir Next Regular"/>
              </a:rPr>
              <a:t>Sezum</a:t>
            </a:r>
            <a:r>
              <a:rPr lang="en-US" sz="1200" dirty="0">
                <a:latin typeface="Avenir Next Regular"/>
                <a:cs typeface="Avenir Next Regular"/>
              </a:rPr>
              <a:t> (2011)</a:t>
            </a: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948072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333785" cy="584775"/>
          </a:xfrm>
          <a:prstGeom prst="rect">
            <a:avLst/>
          </a:prstGeom>
          <a:noFill/>
        </p:spPr>
        <p:txBody>
          <a:bodyPr wrap="none" rtlCol="0">
            <a:spAutoFit/>
          </a:bodyPr>
          <a:lstStyle/>
          <a:p>
            <a:pPr defTabSz="914400"/>
            <a:r>
              <a:rPr lang="en-US" sz="3200" b="1" dirty="0" err="1">
                <a:solidFill>
                  <a:prstClr val="white"/>
                </a:solidFill>
                <a:latin typeface="Verdana" panose="020B0604030504040204" pitchFamily="34" charset="0"/>
                <a:ea typeface="Verdana" panose="020B0604030504040204" pitchFamily="34" charset="0"/>
                <a:cs typeface="Verdana" panose="020B0604030504040204" pitchFamily="34" charset="0"/>
              </a:rPr>
              <a:t>Bushwell</a:t>
            </a:r>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 theoretical yield</a:t>
            </a:r>
          </a:p>
        </p:txBody>
      </p:sp>
      <p:sp>
        <p:nvSpPr>
          <p:cNvPr id="6" name="TextBox 5"/>
          <p:cNvSpPr txBox="1"/>
          <p:nvPr/>
        </p:nvSpPr>
        <p:spPr>
          <a:xfrm>
            <a:off x="425619" y="787471"/>
            <a:ext cx="8262364" cy="1745093"/>
          </a:xfrm>
          <a:prstGeom prst="rect">
            <a:avLst/>
          </a:prstGeom>
          <a:noFill/>
        </p:spPr>
        <p:txBody>
          <a:bodyPr wrap="square" rtlCol="0">
            <a:spAutoFit/>
          </a:bodyPr>
          <a:lstStyle/>
          <a:p>
            <a:pPr>
              <a:lnSpc>
                <a:spcPct val="120000"/>
              </a:lnSpc>
            </a:pPr>
            <a:r>
              <a:rPr lang="en-US" b="1" dirty="0" err="1">
                <a:solidFill>
                  <a:prstClr val="black"/>
                </a:solidFill>
                <a:latin typeface="Verdana" panose="020B0604030504040204" pitchFamily="34" charset="0"/>
                <a:ea typeface="Verdana" panose="020B0604030504040204" pitchFamily="34" charset="0"/>
                <a:cs typeface="Verdana" panose="020B0604030504040204" pitchFamily="34" charset="0"/>
              </a:rPr>
              <a:t>Bushwell’s</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 formula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predicts the methane productivity of a feedstock material or mixture:</a:t>
            </a:r>
          </a:p>
          <a:p>
            <a:pPr>
              <a:lnSpc>
                <a:spcPct val="120000"/>
              </a:lnSpc>
            </a:pPr>
            <a:endParaRPr lang="en-US" dirty="0">
              <a:solidFill>
                <a:prstClr val="black"/>
              </a:solidFill>
              <a:latin typeface="Avenir Medium"/>
              <a:cs typeface="Verdana" panose="020B0604030504040204" pitchFamily="34" charset="0"/>
            </a:endParaRPr>
          </a:p>
          <a:p>
            <a:pPr>
              <a:lnSpc>
                <a:spcPct val="120000"/>
              </a:lnSpc>
            </a:pPr>
            <a:r>
              <a:rPr lang="en-US" dirty="0">
                <a:solidFill>
                  <a:prstClr val="black"/>
                </a:solidFill>
                <a:latin typeface="Avenir Medium"/>
                <a:cs typeface="Verdana" panose="020B0604030504040204" pitchFamily="34" charset="0"/>
              </a:rPr>
              <a:t>     Bu = </a:t>
            </a:r>
            <a:r>
              <a:rPr lang="en-US" dirty="0" err="1">
                <a:solidFill>
                  <a:prstClr val="black"/>
                </a:solidFill>
                <a:latin typeface="Avenir Medium"/>
                <a:cs typeface="Verdana" panose="020B0604030504040204" pitchFamily="34" charset="0"/>
              </a:rPr>
              <a:t>CnHaOb</a:t>
            </a:r>
            <a:r>
              <a:rPr lang="en-US" dirty="0">
                <a:solidFill>
                  <a:prstClr val="black"/>
                </a:solidFill>
                <a:latin typeface="Avenir Medium"/>
                <a:cs typeface="Verdana" panose="020B0604030504040204" pitchFamily="34" charset="0"/>
              </a:rPr>
              <a:t> +  n – </a:t>
            </a:r>
            <a:r>
              <a:rPr lang="en-US" u="sng" dirty="0">
                <a:solidFill>
                  <a:prstClr val="black"/>
                </a:solidFill>
                <a:latin typeface="Avenir Medium"/>
                <a:cs typeface="Verdana" panose="020B0604030504040204" pitchFamily="34" charset="0"/>
              </a:rPr>
              <a:t>a</a:t>
            </a:r>
            <a:r>
              <a:rPr lang="en-US" dirty="0">
                <a:solidFill>
                  <a:prstClr val="black"/>
                </a:solidFill>
                <a:latin typeface="Avenir Medium"/>
                <a:cs typeface="Verdana" panose="020B0604030504040204" pitchFamily="34" charset="0"/>
              </a:rPr>
              <a:t> – </a:t>
            </a:r>
            <a:r>
              <a:rPr lang="en-US" u="sng" dirty="0">
                <a:solidFill>
                  <a:prstClr val="black"/>
                </a:solidFill>
                <a:latin typeface="Avenir Medium"/>
                <a:cs typeface="Verdana" panose="020B0604030504040204" pitchFamily="34" charset="0"/>
              </a:rPr>
              <a:t>b</a:t>
            </a:r>
            <a:r>
              <a:rPr lang="en-US" dirty="0">
                <a:solidFill>
                  <a:prstClr val="black"/>
                </a:solidFill>
                <a:latin typeface="Avenir Medium"/>
                <a:cs typeface="Verdana" panose="020B0604030504040204" pitchFamily="34" charset="0"/>
              </a:rPr>
              <a:t>  H</a:t>
            </a:r>
            <a:r>
              <a:rPr lang="en-US" sz="2400" baseline="-25000" dirty="0">
                <a:solidFill>
                  <a:prstClr val="black"/>
                </a:solidFill>
                <a:latin typeface="Avenir Medium"/>
                <a:cs typeface="Verdana" panose="020B0604030504040204" pitchFamily="34" charset="0"/>
              </a:rPr>
              <a:t>2</a:t>
            </a:r>
            <a:r>
              <a:rPr lang="en-US" dirty="0">
                <a:solidFill>
                  <a:prstClr val="black"/>
                </a:solidFill>
                <a:latin typeface="Avenir Medium"/>
                <a:cs typeface="Verdana" panose="020B0604030504040204" pitchFamily="34" charset="0"/>
              </a:rPr>
              <a:t>O  </a:t>
            </a:r>
            <a:r>
              <a:rPr lang="en-US" dirty="0">
                <a:solidFill>
                  <a:prstClr val="black"/>
                </a:solidFill>
                <a:latin typeface="Avenir Medium"/>
                <a:cs typeface="Verdana" panose="020B0604030504040204" pitchFamily="34" charset="0"/>
                <a:sym typeface="Wingdings"/>
              </a:rPr>
              <a:t>    </a:t>
            </a:r>
            <a:r>
              <a:rPr lang="en-US" u="sng" dirty="0">
                <a:solidFill>
                  <a:prstClr val="black"/>
                </a:solidFill>
                <a:latin typeface="Avenir Medium"/>
                <a:cs typeface="Verdana" panose="020B0604030504040204" pitchFamily="34" charset="0"/>
                <a:sym typeface="Wingdings"/>
              </a:rPr>
              <a:t>n</a:t>
            </a:r>
            <a:r>
              <a:rPr lang="en-US" dirty="0">
                <a:solidFill>
                  <a:prstClr val="black"/>
                </a:solidFill>
                <a:latin typeface="Avenir Medium"/>
                <a:cs typeface="Verdana" panose="020B0604030504040204" pitchFamily="34" charset="0"/>
                <a:sym typeface="Wingdings"/>
              </a:rPr>
              <a:t> – </a:t>
            </a:r>
            <a:r>
              <a:rPr lang="en-US" u="sng" dirty="0">
                <a:solidFill>
                  <a:prstClr val="black"/>
                </a:solidFill>
                <a:latin typeface="Avenir Medium"/>
                <a:cs typeface="Verdana" panose="020B0604030504040204" pitchFamily="34" charset="0"/>
                <a:sym typeface="Wingdings"/>
              </a:rPr>
              <a:t>a</a:t>
            </a:r>
            <a:r>
              <a:rPr lang="en-US" dirty="0">
                <a:solidFill>
                  <a:prstClr val="black"/>
                </a:solidFill>
                <a:latin typeface="Avenir Medium"/>
                <a:cs typeface="Verdana" panose="020B0604030504040204" pitchFamily="34" charset="0"/>
                <a:sym typeface="Wingdings"/>
              </a:rPr>
              <a:t> + </a:t>
            </a:r>
            <a:r>
              <a:rPr lang="en-US" u="sng" dirty="0">
                <a:solidFill>
                  <a:prstClr val="black"/>
                </a:solidFill>
                <a:latin typeface="Avenir Medium"/>
                <a:cs typeface="Verdana" panose="020B0604030504040204" pitchFamily="34" charset="0"/>
                <a:sym typeface="Wingdings"/>
              </a:rPr>
              <a:t>b</a:t>
            </a:r>
            <a:r>
              <a:rPr lang="en-US" dirty="0">
                <a:solidFill>
                  <a:prstClr val="black"/>
                </a:solidFill>
                <a:latin typeface="Avenir Medium"/>
                <a:cs typeface="Verdana" panose="020B0604030504040204" pitchFamily="34" charset="0"/>
                <a:sym typeface="Wingdings"/>
              </a:rPr>
              <a:t>  CO</a:t>
            </a:r>
            <a:r>
              <a:rPr lang="en-US" sz="2400" baseline="-25000" dirty="0">
                <a:solidFill>
                  <a:prstClr val="black"/>
                </a:solidFill>
                <a:latin typeface="Avenir Medium"/>
                <a:cs typeface="Verdana" panose="020B0604030504040204" pitchFamily="34" charset="0"/>
                <a:sym typeface="Wingdings"/>
              </a:rPr>
              <a:t>2</a:t>
            </a:r>
            <a:r>
              <a:rPr lang="en-US" dirty="0">
                <a:solidFill>
                  <a:prstClr val="black"/>
                </a:solidFill>
                <a:latin typeface="Avenir Medium"/>
                <a:cs typeface="Verdana" panose="020B0604030504040204" pitchFamily="34" charset="0"/>
                <a:sym typeface="Wingdings"/>
              </a:rPr>
              <a:t>  +   </a:t>
            </a:r>
            <a:r>
              <a:rPr lang="en-US" u="sng" dirty="0">
                <a:solidFill>
                  <a:prstClr val="black"/>
                </a:solidFill>
                <a:latin typeface="Avenir Medium"/>
                <a:cs typeface="Verdana" panose="020B0604030504040204" pitchFamily="34" charset="0"/>
                <a:sym typeface="Wingdings"/>
              </a:rPr>
              <a:t>n</a:t>
            </a:r>
            <a:r>
              <a:rPr lang="en-US" dirty="0">
                <a:solidFill>
                  <a:prstClr val="black"/>
                </a:solidFill>
                <a:latin typeface="Avenir Medium"/>
                <a:cs typeface="Verdana" panose="020B0604030504040204" pitchFamily="34" charset="0"/>
                <a:sym typeface="Wingdings"/>
              </a:rPr>
              <a:t> + </a:t>
            </a:r>
            <a:r>
              <a:rPr lang="en-US" u="sng" dirty="0">
                <a:solidFill>
                  <a:prstClr val="black"/>
                </a:solidFill>
                <a:latin typeface="Avenir Medium"/>
                <a:cs typeface="Verdana" panose="020B0604030504040204" pitchFamily="34" charset="0"/>
                <a:sym typeface="Wingdings"/>
              </a:rPr>
              <a:t>a</a:t>
            </a:r>
            <a:r>
              <a:rPr lang="en-US" dirty="0">
                <a:solidFill>
                  <a:prstClr val="black"/>
                </a:solidFill>
                <a:latin typeface="Avenir Medium"/>
                <a:cs typeface="Verdana" panose="020B0604030504040204" pitchFamily="34" charset="0"/>
                <a:sym typeface="Wingdings"/>
              </a:rPr>
              <a:t> – </a:t>
            </a:r>
            <a:r>
              <a:rPr lang="en-US" u="sng" dirty="0">
                <a:solidFill>
                  <a:prstClr val="black"/>
                </a:solidFill>
                <a:latin typeface="Avenir Medium"/>
                <a:cs typeface="Verdana" panose="020B0604030504040204" pitchFamily="34" charset="0"/>
                <a:sym typeface="Wingdings"/>
              </a:rPr>
              <a:t>b</a:t>
            </a:r>
            <a:r>
              <a:rPr lang="en-US" dirty="0">
                <a:solidFill>
                  <a:prstClr val="black"/>
                </a:solidFill>
                <a:latin typeface="Avenir Medium"/>
                <a:cs typeface="Verdana" panose="020B0604030504040204" pitchFamily="34" charset="0"/>
                <a:sym typeface="Wingdings"/>
              </a:rPr>
              <a:t>  CH</a:t>
            </a:r>
            <a:r>
              <a:rPr lang="en-US" sz="2400" baseline="-25000" dirty="0">
                <a:solidFill>
                  <a:prstClr val="black"/>
                </a:solidFill>
                <a:latin typeface="Avenir Medium"/>
                <a:cs typeface="Verdana" panose="020B0604030504040204" pitchFamily="34" charset="0"/>
                <a:sym typeface="Wingdings"/>
              </a:rPr>
              <a:t>4</a:t>
            </a:r>
          </a:p>
          <a:p>
            <a:pPr>
              <a:lnSpc>
                <a:spcPct val="120000"/>
              </a:lnSpc>
            </a:pPr>
            <a:r>
              <a:rPr lang="en-US" dirty="0">
                <a:solidFill>
                  <a:prstClr val="black"/>
                </a:solidFill>
                <a:latin typeface="Avenir Medium"/>
                <a:cs typeface="Verdana" panose="020B0604030504040204" pitchFamily="34" charset="0"/>
                <a:sym typeface="Wingdings"/>
              </a:rPr>
              <a:t>                                        4   2                    2    8    4                2    8    4</a:t>
            </a:r>
            <a:endParaRPr lang="en-US" dirty="0">
              <a:solidFill>
                <a:prstClr val="black"/>
              </a:solidFill>
              <a:latin typeface="Arial Black"/>
              <a:cs typeface="Arial Black"/>
            </a:endParaRPr>
          </a:p>
        </p:txBody>
      </p:sp>
      <p:sp>
        <p:nvSpPr>
          <p:cNvPr id="4" name="Double Bracket 3"/>
          <p:cNvSpPr/>
          <p:nvPr/>
        </p:nvSpPr>
        <p:spPr>
          <a:xfrm>
            <a:off x="2554931" y="1792941"/>
            <a:ext cx="1045882" cy="724682"/>
          </a:xfrm>
          <a:prstGeom prst="bracketPair">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Double Bracket 6"/>
          <p:cNvSpPr/>
          <p:nvPr/>
        </p:nvSpPr>
        <p:spPr>
          <a:xfrm>
            <a:off x="4649682" y="1792941"/>
            <a:ext cx="1045882" cy="724682"/>
          </a:xfrm>
          <a:prstGeom prst="bracketPair">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Double Bracket 7"/>
          <p:cNvSpPr/>
          <p:nvPr/>
        </p:nvSpPr>
        <p:spPr>
          <a:xfrm>
            <a:off x="6609964" y="1792941"/>
            <a:ext cx="1045882" cy="724682"/>
          </a:xfrm>
          <a:prstGeom prst="bracketPair">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TextBox 4"/>
          <p:cNvSpPr txBox="1"/>
          <p:nvPr/>
        </p:nvSpPr>
        <p:spPr>
          <a:xfrm>
            <a:off x="1501382" y="2898590"/>
            <a:ext cx="4938265" cy="2062103"/>
          </a:xfrm>
          <a:prstGeom prst="rect">
            <a:avLst/>
          </a:prstGeom>
          <a:noFill/>
        </p:spPr>
        <p:txBody>
          <a:bodyPr wrap="square" rtlCol="0">
            <a:spAutoFit/>
          </a:bodyPr>
          <a:lstStyle/>
          <a:p>
            <a:r>
              <a:rPr lang="en-US" dirty="0">
                <a:latin typeface="Avenir Medium"/>
                <a:cs typeface="Verdana" panose="020B0604030504040204" pitchFamily="34" charset="0"/>
              </a:rPr>
              <a:t>Bu is m</a:t>
            </a:r>
            <a:r>
              <a:rPr lang="en-US" sz="2000" baseline="30000" dirty="0">
                <a:latin typeface="Avenir Medium"/>
                <a:cs typeface="Verdana" panose="020B0604030504040204" pitchFamily="34" charset="0"/>
              </a:rPr>
              <a:t>3</a:t>
            </a:r>
            <a:r>
              <a:rPr lang="en-US" dirty="0">
                <a:latin typeface="Avenir Medium"/>
                <a:cs typeface="Verdana" panose="020B0604030504040204" pitchFamily="34" charset="0"/>
              </a:rPr>
              <a:t> CH</a:t>
            </a:r>
            <a:r>
              <a:rPr lang="en-US" sz="2000" baseline="-25000" dirty="0">
                <a:latin typeface="Avenir Medium"/>
                <a:cs typeface="Verdana" panose="020B0604030504040204" pitchFamily="34" charset="0"/>
              </a:rPr>
              <a:t>4</a:t>
            </a:r>
            <a:r>
              <a:rPr lang="en-US" dirty="0">
                <a:latin typeface="Avenir Medium"/>
                <a:cs typeface="Verdana" panose="020B0604030504040204" pitchFamily="34" charset="0"/>
              </a:rPr>
              <a:t>/kg VS</a:t>
            </a:r>
            <a:r>
              <a:rPr lang="en-US" sz="1400" dirty="0">
                <a:latin typeface="Avenir Medium"/>
                <a:cs typeface="Verdana" panose="020B0604030504040204" pitchFamily="34" charset="0"/>
              </a:rPr>
              <a:t>DESTROYED </a:t>
            </a:r>
            <a:r>
              <a:rPr lang="en-US" dirty="0">
                <a:latin typeface="Avenir Medium"/>
                <a:cs typeface="Verdana" panose="020B0604030504040204" pitchFamily="34" charset="0"/>
              </a:rPr>
              <a:t>at STP</a:t>
            </a:r>
            <a:endParaRPr lang="en-US" sz="1400" dirty="0">
              <a:latin typeface="Avenir Medium"/>
              <a:cs typeface="Verdana" panose="020B0604030504040204" pitchFamily="34" charset="0"/>
            </a:endParaRPr>
          </a:p>
          <a:p>
            <a:endParaRPr lang="en-US" dirty="0">
              <a:latin typeface="Avenir Medium"/>
              <a:cs typeface="Verdana" panose="020B0604030504040204" pitchFamily="34" charset="0"/>
            </a:endParaRPr>
          </a:p>
          <a:p>
            <a:r>
              <a:rPr lang="en-US" i="1" dirty="0">
                <a:latin typeface="Avenir Medium"/>
                <a:cs typeface="Verdana" panose="020B0604030504040204" pitchFamily="34" charset="0"/>
              </a:rPr>
              <a:t>Where:</a:t>
            </a:r>
          </a:p>
          <a:p>
            <a:r>
              <a:rPr lang="en-US" dirty="0">
                <a:latin typeface="Avenir Medium"/>
                <a:cs typeface="Verdana" panose="020B0604030504040204" pitchFamily="34" charset="0"/>
              </a:rPr>
              <a:t>	</a:t>
            </a:r>
            <a:r>
              <a:rPr lang="en-US" i="1" dirty="0">
                <a:latin typeface="Avenir Medium"/>
                <a:cs typeface="Verdana" panose="020B0604030504040204" pitchFamily="34" charset="0"/>
              </a:rPr>
              <a:t>   	</a:t>
            </a:r>
            <a:r>
              <a:rPr lang="en-US" dirty="0">
                <a:latin typeface="Avenir Medium"/>
                <a:cs typeface="Verdana" panose="020B0604030504040204" pitchFamily="34" charset="0"/>
              </a:rPr>
              <a:t>VS</a:t>
            </a:r>
            <a:r>
              <a:rPr lang="en-US" sz="1400" dirty="0">
                <a:latin typeface="Avenir Medium"/>
                <a:cs typeface="Verdana" panose="020B0604030504040204" pitchFamily="34" charset="0"/>
              </a:rPr>
              <a:t>LIPID</a:t>
            </a:r>
            <a:r>
              <a:rPr lang="en-US" sz="1400" i="1" dirty="0">
                <a:latin typeface="Avenir Medium"/>
                <a:cs typeface="Verdana" panose="020B0604030504040204" pitchFamily="34" charset="0"/>
              </a:rPr>
              <a:t> = </a:t>
            </a:r>
            <a:r>
              <a:rPr lang="en-US" dirty="0">
                <a:latin typeface="Avenir Medium"/>
                <a:cs typeface="Verdana" panose="020B0604030504040204" pitchFamily="34" charset="0"/>
              </a:rPr>
              <a:t>C</a:t>
            </a:r>
            <a:r>
              <a:rPr lang="en-US" sz="1400" dirty="0">
                <a:latin typeface="Avenir Medium"/>
                <a:cs typeface="Verdana" panose="020B0604030504040204" pitchFamily="34" charset="0"/>
              </a:rPr>
              <a:t>57</a:t>
            </a:r>
            <a:r>
              <a:rPr lang="en-US" dirty="0">
                <a:latin typeface="Avenir Medium"/>
                <a:cs typeface="Verdana" panose="020B0604030504040204" pitchFamily="34" charset="0"/>
              </a:rPr>
              <a:t>H</a:t>
            </a:r>
            <a:r>
              <a:rPr lang="en-US" sz="1400" dirty="0">
                <a:latin typeface="Avenir Medium"/>
                <a:cs typeface="Verdana" panose="020B0604030504040204" pitchFamily="34" charset="0"/>
              </a:rPr>
              <a:t>104</a:t>
            </a:r>
            <a:r>
              <a:rPr lang="en-US" dirty="0">
                <a:latin typeface="Avenir Medium"/>
                <a:cs typeface="Verdana" panose="020B0604030504040204" pitchFamily="34" charset="0"/>
              </a:rPr>
              <a:t>O</a:t>
            </a:r>
            <a:r>
              <a:rPr lang="en-US" sz="1400" dirty="0">
                <a:latin typeface="Avenir Medium"/>
                <a:cs typeface="Verdana" panose="020B0604030504040204" pitchFamily="34" charset="0"/>
              </a:rPr>
              <a:t>6</a:t>
            </a:r>
          </a:p>
          <a:p>
            <a:r>
              <a:rPr lang="en-US" dirty="0">
                <a:latin typeface="Avenir Medium"/>
                <a:cs typeface="Verdana" panose="020B0604030504040204" pitchFamily="34" charset="0"/>
              </a:rPr>
              <a:t>		VS</a:t>
            </a:r>
            <a:r>
              <a:rPr lang="en-US" sz="1400" dirty="0">
                <a:latin typeface="Avenir Medium"/>
                <a:cs typeface="Verdana" panose="020B0604030504040204" pitchFamily="34" charset="0"/>
              </a:rPr>
              <a:t>PROTEIN</a:t>
            </a:r>
            <a:r>
              <a:rPr lang="en-US" i="1" dirty="0">
                <a:latin typeface="Avenir Medium"/>
                <a:cs typeface="Verdana" panose="020B0604030504040204" pitchFamily="34" charset="0"/>
              </a:rPr>
              <a:t> = </a:t>
            </a:r>
            <a:r>
              <a:rPr lang="en-US" dirty="0">
                <a:latin typeface="Avenir Medium"/>
                <a:cs typeface="Verdana" panose="020B0604030504040204" pitchFamily="34" charset="0"/>
              </a:rPr>
              <a:t>C</a:t>
            </a:r>
            <a:r>
              <a:rPr lang="en-US" sz="1400" dirty="0">
                <a:latin typeface="Avenir Medium"/>
                <a:cs typeface="Verdana" panose="020B0604030504040204" pitchFamily="34" charset="0"/>
              </a:rPr>
              <a:t>5</a:t>
            </a:r>
            <a:r>
              <a:rPr lang="en-US" dirty="0">
                <a:latin typeface="Avenir Medium"/>
                <a:cs typeface="Verdana" panose="020B0604030504040204" pitchFamily="34" charset="0"/>
              </a:rPr>
              <a:t>H</a:t>
            </a:r>
            <a:r>
              <a:rPr lang="en-US" sz="1400" dirty="0">
                <a:latin typeface="Avenir Medium"/>
                <a:cs typeface="Verdana" panose="020B0604030504040204" pitchFamily="34" charset="0"/>
              </a:rPr>
              <a:t>7</a:t>
            </a:r>
            <a:r>
              <a:rPr lang="en-US" dirty="0">
                <a:latin typeface="Avenir Medium"/>
                <a:cs typeface="Verdana" panose="020B0604030504040204" pitchFamily="34" charset="0"/>
              </a:rPr>
              <a:t>O</a:t>
            </a:r>
            <a:r>
              <a:rPr lang="en-US" sz="1400" dirty="0">
                <a:latin typeface="Avenir Medium"/>
                <a:cs typeface="Verdana" panose="020B0604030504040204" pitchFamily="34" charset="0"/>
              </a:rPr>
              <a:t>2</a:t>
            </a:r>
            <a:r>
              <a:rPr lang="en-US" dirty="0">
                <a:latin typeface="Avenir Medium"/>
                <a:cs typeface="Verdana" panose="020B0604030504040204" pitchFamily="34" charset="0"/>
              </a:rPr>
              <a:t>N</a:t>
            </a:r>
          </a:p>
          <a:p>
            <a:r>
              <a:rPr lang="en-US" dirty="0">
                <a:latin typeface="Avenir Medium"/>
                <a:cs typeface="Verdana" panose="020B0604030504040204" pitchFamily="34" charset="0"/>
              </a:rPr>
              <a:t>		VS</a:t>
            </a:r>
            <a:r>
              <a:rPr lang="en-US" sz="1400" dirty="0">
                <a:latin typeface="Avenir Medium"/>
                <a:cs typeface="Verdana" panose="020B0604030504040204" pitchFamily="34" charset="0"/>
              </a:rPr>
              <a:t>CARBOHYDRATE</a:t>
            </a:r>
            <a:r>
              <a:rPr lang="en-US" i="1" dirty="0">
                <a:latin typeface="Avenir Medium"/>
                <a:cs typeface="Verdana" panose="020B0604030504040204" pitchFamily="34" charset="0"/>
              </a:rPr>
              <a:t> = </a:t>
            </a:r>
            <a:r>
              <a:rPr lang="en-US" dirty="0">
                <a:latin typeface="Avenir Medium"/>
                <a:cs typeface="Verdana" panose="020B0604030504040204" pitchFamily="34" charset="0"/>
              </a:rPr>
              <a:t>C</a:t>
            </a:r>
            <a:r>
              <a:rPr lang="en-US" sz="1400" dirty="0">
                <a:latin typeface="Avenir Medium"/>
                <a:cs typeface="Verdana" panose="020B0604030504040204" pitchFamily="34" charset="0"/>
              </a:rPr>
              <a:t>6</a:t>
            </a:r>
            <a:r>
              <a:rPr lang="en-US" dirty="0">
                <a:latin typeface="Avenir Medium"/>
                <a:cs typeface="Verdana" panose="020B0604030504040204" pitchFamily="34" charset="0"/>
              </a:rPr>
              <a:t>H</a:t>
            </a:r>
            <a:r>
              <a:rPr lang="en-US" sz="1400" dirty="0">
                <a:latin typeface="Avenir Medium"/>
                <a:cs typeface="Verdana" panose="020B0604030504040204" pitchFamily="34" charset="0"/>
              </a:rPr>
              <a:t>10</a:t>
            </a:r>
            <a:r>
              <a:rPr lang="en-US" dirty="0">
                <a:latin typeface="Avenir Medium"/>
                <a:cs typeface="Verdana" panose="020B0604030504040204" pitchFamily="34" charset="0"/>
              </a:rPr>
              <a:t>O</a:t>
            </a:r>
            <a:r>
              <a:rPr lang="en-US" sz="1400" dirty="0">
                <a:latin typeface="Avenir Medium"/>
                <a:cs typeface="Verdana" panose="020B0604030504040204" pitchFamily="34" charset="0"/>
              </a:rPr>
              <a:t>5</a:t>
            </a:r>
          </a:p>
          <a:p>
            <a:r>
              <a:rPr lang="en-US" sz="1400" dirty="0">
                <a:latin typeface="Avenir Medium"/>
                <a:cs typeface="Verdana" panose="020B0604030504040204" pitchFamily="34" charset="0"/>
              </a:rPr>
              <a:t>		</a:t>
            </a:r>
            <a:r>
              <a:rPr lang="en-US" dirty="0">
                <a:latin typeface="Avenir Medium"/>
                <a:cs typeface="Verdana" panose="020B0604030504040204" pitchFamily="34" charset="0"/>
              </a:rPr>
              <a:t>VS</a:t>
            </a:r>
            <a:r>
              <a:rPr lang="en-US" sz="1400" dirty="0">
                <a:latin typeface="Avenir Medium"/>
                <a:cs typeface="Verdana" panose="020B0604030504040204" pitchFamily="34" charset="0"/>
              </a:rPr>
              <a:t>VFA</a:t>
            </a:r>
            <a:r>
              <a:rPr lang="en-US" i="1" dirty="0">
                <a:latin typeface="Avenir Medium"/>
                <a:cs typeface="Verdana" panose="020B0604030504040204" pitchFamily="34" charset="0"/>
              </a:rPr>
              <a:t> = </a:t>
            </a:r>
            <a:r>
              <a:rPr lang="en-US" sz="1600" dirty="0">
                <a:latin typeface="Avenir Medium"/>
                <a:cs typeface="Verdana" panose="020B0604030504040204" pitchFamily="34" charset="0"/>
              </a:rPr>
              <a:t>C</a:t>
            </a:r>
            <a:r>
              <a:rPr lang="en-US" sz="1200" dirty="0">
                <a:latin typeface="Avenir Medium"/>
                <a:cs typeface="Verdana" panose="020B0604030504040204" pitchFamily="34" charset="0"/>
              </a:rPr>
              <a:t>2</a:t>
            </a:r>
            <a:r>
              <a:rPr lang="en-US" sz="1600" dirty="0">
                <a:latin typeface="Avenir Medium"/>
                <a:cs typeface="Verdana" panose="020B0604030504040204" pitchFamily="34" charset="0"/>
              </a:rPr>
              <a:t>H</a:t>
            </a:r>
            <a:r>
              <a:rPr lang="en-US" sz="1400" dirty="0">
                <a:latin typeface="Avenir Medium"/>
                <a:cs typeface="Verdana" panose="020B0604030504040204" pitchFamily="34" charset="0"/>
              </a:rPr>
              <a:t>4</a:t>
            </a:r>
            <a:r>
              <a:rPr lang="en-US" sz="1600" dirty="0">
                <a:latin typeface="Avenir Medium"/>
                <a:cs typeface="Verdana" panose="020B0604030504040204" pitchFamily="34" charset="0"/>
              </a:rPr>
              <a:t>O</a:t>
            </a:r>
            <a:r>
              <a:rPr lang="en-US" sz="1200" dirty="0">
                <a:latin typeface="Avenir Medium"/>
                <a:cs typeface="Verdana" panose="020B0604030504040204" pitchFamily="34" charset="0"/>
              </a:rPr>
              <a:t>2</a:t>
            </a:r>
            <a:endParaRPr lang="en-US" sz="1100" i="1" dirty="0">
              <a:latin typeface="Avenir Medium"/>
              <a:cs typeface="Verdana" panose="020B0604030504040204" pitchFamily="34" charset="0"/>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334709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556121" y="2418051"/>
            <a:ext cx="5982727" cy="1077218"/>
          </a:xfrm>
          <a:prstGeom prst="rect">
            <a:avLst/>
          </a:prstGeom>
          <a:noFill/>
        </p:spPr>
        <p:txBody>
          <a:bodyPr wrap="none" rtlCol="0">
            <a:spAutoFit/>
          </a:bodyPr>
          <a:lstStyle/>
          <a:p>
            <a:pPr algn="ctr"/>
            <a:r>
              <a:rPr lang="en-US" sz="3200" b="1" i="1" dirty="0">
                <a:solidFill>
                  <a:prstClr val="black"/>
                </a:solidFill>
                <a:latin typeface="Verdana" panose="020B0604030504040204" pitchFamily="34" charset="0"/>
                <a:ea typeface="Verdana" panose="020B0604030504040204" pitchFamily="34" charset="0"/>
                <a:cs typeface="Verdana" panose="020B0604030504040204" pitchFamily="34" charset="0"/>
              </a:rPr>
              <a:t>11.7: Feedstock goal =</a:t>
            </a:r>
          </a:p>
          <a:p>
            <a:pPr algn="ctr"/>
            <a:r>
              <a:rPr lang="en-US" sz="3200" b="1" i="1" dirty="0">
                <a:solidFill>
                  <a:prstClr val="black"/>
                </a:solidFill>
                <a:latin typeface="Verdana" panose="020B0604030504040204" pitchFamily="34" charset="0"/>
                <a:ea typeface="Verdana" panose="020B0604030504040204" pitchFamily="34" charset="0"/>
                <a:cs typeface="Verdana" panose="020B0604030504040204" pitchFamily="34" charset="0"/>
              </a:rPr>
              <a:t>predictable homeostasis!</a:t>
            </a: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997792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957354"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Homeostasis: critical concept</a:t>
            </a:r>
          </a:p>
        </p:txBody>
      </p:sp>
      <p:sp>
        <p:nvSpPr>
          <p:cNvPr id="6" name="TextBox 5"/>
          <p:cNvSpPr txBox="1"/>
          <p:nvPr/>
        </p:nvSpPr>
        <p:spPr>
          <a:xfrm>
            <a:off x="425619" y="787471"/>
            <a:ext cx="8503492" cy="3528787"/>
          </a:xfrm>
          <a:prstGeom prst="rect">
            <a:avLst/>
          </a:prstGeom>
          <a:noFill/>
        </p:spPr>
        <p:txBody>
          <a:bodyPr wrap="squar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Homeostasis: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 stable state (aka steady-state) in which many biological and chemical processes are happening, but no change is apparent to the observer.</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Stability at chemical &amp; biological levels</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All biological systems strive to maintain homeostasis.</a:t>
            </a: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Example</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t>
            </a:r>
            <a:b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Our bodies strive to maintain a constant body temperature of 98.6°F.</a:t>
            </a:r>
            <a:b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Many chemical, biological and behavioral changes are used to maintain stable body temperature.</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808438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987263"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Homeostasis for AD?</a:t>
            </a:r>
          </a:p>
        </p:txBody>
      </p:sp>
      <p:sp>
        <p:nvSpPr>
          <p:cNvPr id="6" name="TextBox 5"/>
          <p:cNvSpPr txBox="1"/>
          <p:nvPr/>
        </p:nvSpPr>
        <p:spPr>
          <a:xfrm>
            <a:off x="425618" y="787471"/>
            <a:ext cx="8553282" cy="4193584"/>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In AD systems, homeostasis allows stable and predictable operation at high rates of energy production.</a:t>
            </a:r>
            <a:b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br>
            <a:endParaRPr lang="en-US" i="1"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i="1" dirty="0">
                <a:solidFill>
                  <a:prstClr val="black"/>
                </a:solidFill>
                <a:latin typeface="Verdana" panose="020B0604030504040204" pitchFamily="34" charset="0"/>
                <a:ea typeface="Verdana" panose="020B0604030504040204" pitchFamily="34" charset="0"/>
                <a:cs typeface="Verdana" panose="020B0604030504040204" pitchFamily="34" charset="0"/>
              </a:rPr>
              <a:t>How do we get to homeostasis and stay there?</a:t>
            </a: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20000"/>
              </a:lnSpc>
              <a:buFont typeface="Arial"/>
              <a:buChar char="•"/>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Find optimal operational parameters and maintain them.</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Temperature, feeding, mixing</a:t>
            </a:r>
          </a:p>
          <a:p>
            <a:pPr lvl="1">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20000"/>
              </a:lnSpc>
              <a:buFont typeface="Arial"/>
              <a:buChar char="•"/>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Find optimal feedstock mixtures and maintain them.</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Make any changes slowly.</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Changes must maintain consistent energy &amp; biochemical inputs.</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Monitor critical operational parameters like Ripley ratio, pH, C:N ratios.</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019794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269391"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Feedstock references:</a:t>
            </a:r>
          </a:p>
        </p:txBody>
      </p:sp>
      <p:sp>
        <p:nvSpPr>
          <p:cNvPr id="6" name="TextBox 5"/>
          <p:cNvSpPr txBox="1"/>
          <p:nvPr/>
        </p:nvSpPr>
        <p:spPr>
          <a:xfrm>
            <a:off x="425619" y="736671"/>
            <a:ext cx="8262364" cy="6288902"/>
          </a:xfrm>
          <a:prstGeom prst="rect">
            <a:avLst/>
          </a:prstGeom>
          <a:noFill/>
        </p:spPr>
        <p:txBody>
          <a:bodyPr wrap="square" rtlCol="0">
            <a:spAutoFit/>
          </a:bodyPr>
          <a:lstStyle/>
          <a:p>
            <a:pPr marL="284163" indent="-284163">
              <a:lnSpc>
                <a:spcPct val="120000"/>
              </a:lnSpc>
            </a:pPr>
            <a:r>
              <a:rPr lang="en-US" sz="1600" dirty="0" err="1">
                <a:solidFill>
                  <a:prstClr val="black"/>
                </a:solidFill>
                <a:latin typeface="Avenir Medium"/>
                <a:cs typeface="Avenir Medium"/>
              </a:rPr>
              <a:t>Dioha</a:t>
            </a:r>
            <a:r>
              <a:rPr lang="en-US" sz="1600" dirty="0">
                <a:solidFill>
                  <a:prstClr val="black"/>
                </a:solidFill>
                <a:latin typeface="Avenir Medium"/>
                <a:cs typeface="Avenir Medium"/>
              </a:rPr>
              <a:t>, I.J., </a:t>
            </a:r>
            <a:r>
              <a:rPr lang="en-US" sz="1600" dirty="0" err="1">
                <a:solidFill>
                  <a:prstClr val="black"/>
                </a:solidFill>
                <a:latin typeface="Avenir Medium"/>
                <a:cs typeface="Avenir Medium"/>
              </a:rPr>
              <a:t>Ikeme</a:t>
            </a:r>
            <a:r>
              <a:rPr lang="en-US" sz="1600" dirty="0">
                <a:solidFill>
                  <a:prstClr val="black"/>
                </a:solidFill>
                <a:latin typeface="Avenir Medium"/>
                <a:cs typeface="Avenir Medium"/>
              </a:rPr>
              <a:t>, C.H., </a:t>
            </a:r>
            <a:r>
              <a:rPr lang="en-US" sz="1600" dirty="0" err="1">
                <a:solidFill>
                  <a:prstClr val="black"/>
                </a:solidFill>
                <a:latin typeface="Avenir Medium"/>
                <a:cs typeface="Avenir Medium"/>
              </a:rPr>
              <a:t>Nafi’u</a:t>
            </a:r>
            <a:r>
              <a:rPr lang="en-US" sz="1600" dirty="0">
                <a:solidFill>
                  <a:prstClr val="black"/>
                </a:solidFill>
                <a:latin typeface="Avenir Medium"/>
                <a:cs typeface="Avenir Medium"/>
              </a:rPr>
              <a:t>, T., Soba, N.I., Yusuf, M.B.S. (2013) Effect of carbon to nitrogen ratio on biogas production, International Research Journal of Natural Sciences, 1(3): 1-10.</a:t>
            </a:r>
          </a:p>
          <a:p>
            <a:pPr marL="284163" indent="-284163">
              <a:lnSpc>
                <a:spcPct val="120000"/>
              </a:lnSpc>
            </a:pPr>
            <a:endParaRPr lang="en-US" sz="800" dirty="0">
              <a:solidFill>
                <a:prstClr val="black"/>
              </a:solidFill>
              <a:latin typeface="Avenir Medium"/>
              <a:cs typeface="Avenir Medium"/>
            </a:endParaRPr>
          </a:p>
          <a:p>
            <a:pPr marL="284163" indent="-284163">
              <a:lnSpc>
                <a:spcPct val="120000"/>
              </a:lnSpc>
            </a:pPr>
            <a:r>
              <a:rPr lang="en-US" sz="1600" dirty="0" err="1">
                <a:solidFill>
                  <a:prstClr val="black"/>
                </a:solidFill>
                <a:latin typeface="Avenir Medium"/>
                <a:cs typeface="Avenir Medium"/>
              </a:rPr>
              <a:t>Himansen</a:t>
            </a:r>
            <a:r>
              <a:rPr lang="en-US" sz="1600" dirty="0">
                <a:solidFill>
                  <a:prstClr val="black"/>
                </a:solidFill>
                <a:latin typeface="Avenir Medium"/>
                <a:cs typeface="Avenir Medium"/>
              </a:rPr>
              <a:t>, M &amp; </a:t>
            </a:r>
            <a:r>
              <a:rPr lang="en-US" sz="1600" dirty="0" err="1">
                <a:solidFill>
                  <a:prstClr val="black"/>
                </a:solidFill>
                <a:latin typeface="Avenir Medium"/>
                <a:cs typeface="Avenir Medium"/>
              </a:rPr>
              <a:t>Hänninen</a:t>
            </a:r>
            <a:r>
              <a:rPr lang="en-US" sz="1600" dirty="0">
                <a:solidFill>
                  <a:prstClr val="black"/>
                </a:solidFill>
                <a:latin typeface="Avenir Medium"/>
                <a:cs typeface="Avenir Medium"/>
              </a:rPr>
              <a:t>, K. (2011) Composting of bio-waste, aerobic and anaerobic </a:t>
            </a:r>
            <a:r>
              <a:rPr lang="en-US" sz="1600" dirty="0" err="1">
                <a:solidFill>
                  <a:prstClr val="black"/>
                </a:solidFill>
                <a:latin typeface="Avenir Medium"/>
                <a:cs typeface="Avenir Medium"/>
              </a:rPr>
              <a:t>sludges</a:t>
            </a:r>
            <a:r>
              <a:rPr lang="en-US" sz="1600" dirty="0">
                <a:solidFill>
                  <a:prstClr val="black"/>
                </a:solidFill>
                <a:latin typeface="Avenir Medium"/>
                <a:cs typeface="Avenir Medium"/>
              </a:rPr>
              <a:t>. Effect of feedstock on the process and quality of compost. </a:t>
            </a:r>
            <a:r>
              <a:rPr lang="en-US" sz="1600" dirty="0" err="1">
                <a:solidFill>
                  <a:prstClr val="black"/>
                </a:solidFill>
                <a:latin typeface="Avenir Medium"/>
                <a:cs typeface="Avenir Medium"/>
              </a:rPr>
              <a:t>BioresourceTechnology</a:t>
            </a:r>
            <a:r>
              <a:rPr lang="en-US" sz="1600" dirty="0">
                <a:solidFill>
                  <a:prstClr val="black"/>
                </a:solidFill>
                <a:latin typeface="Avenir Medium"/>
                <a:cs typeface="Avenir Medium"/>
              </a:rPr>
              <a:t>, 102(3): 2842-52.</a:t>
            </a:r>
          </a:p>
          <a:p>
            <a:pPr marL="284163" indent="-284163">
              <a:lnSpc>
                <a:spcPct val="120000"/>
              </a:lnSpc>
            </a:pPr>
            <a:endParaRPr lang="en-US" sz="800" dirty="0">
              <a:solidFill>
                <a:prstClr val="black"/>
              </a:solidFill>
              <a:latin typeface="Avenir Medium"/>
              <a:cs typeface="Avenir Medium"/>
            </a:endParaRPr>
          </a:p>
          <a:p>
            <a:pPr marL="284163" indent="-284163">
              <a:lnSpc>
                <a:spcPct val="120000"/>
              </a:lnSpc>
            </a:pPr>
            <a:r>
              <a:rPr lang="en-US" sz="1600" dirty="0">
                <a:solidFill>
                  <a:prstClr val="black"/>
                </a:solidFill>
                <a:latin typeface="Avenir Medium"/>
                <a:cs typeface="Avenir Medium"/>
              </a:rPr>
              <a:t>Hoffman, R.M., Wilson, J.A., </a:t>
            </a:r>
            <a:r>
              <a:rPr lang="en-US" sz="1600" dirty="0" err="1">
                <a:solidFill>
                  <a:prstClr val="black"/>
                </a:solidFill>
                <a:latin typeface="Avenir Medium"/>
                <a:cs typeface="Avenir Medium"/>
              </a:rPr>
              <a:t>Kronfeld</a:t>
            </a:r>
            <a:r>
              <a:rPr lang="en-US" sz="1600" dirty="0">
                <a:solidFill>
                  <a:prstClr val="black"/>
                </a:solidFill>
                <a:latin typeface="Avenir Medium"/>
                <a:cs typeface="Avenir Medium"/>
              </a:rPr>
              <a:t>, D.S., Cooper, W.L., Lawrence, L.A., </a:t>
            </a:r>
            <a:r>
              <a:rPr lang="en-US" sz="1600" dirty="0" err="1">
                <a:solidFill>
                  <a:prstClr val="black"/>
                </a:solidFill>
                <a:latin typeface="Avenir Medium"/>
                <a:cs typeface="Avenir Medium"/>
              </a:rPr>
              <a:t>Sklan</a:t>
            </a:r>
            <a:r>
              <a:rPr lang="en-US" sz="1600" dirty="0">
                <a:solidFill>
                  <a:prstClr val="black"/>
                </a:solidFill>
                <a:latin typeface="Avenir Medium"/>
                <a:cs typeface="Avenir Medium"/>
              </a:rPr>
              <a:t>, D., Harris, P.A. (2001)  </a:t>
            </a:r>
            <a:r>
              <a:rPr lang="en-US" sz="1600" dirty="0" err="1">
                <a:solidFill>
                  <a:prstClr val="black"/>
                </a:solidFill>
                <a:latin typeface="Avenir Medium"/>
                <a:cs typeface="Avenir Medium"/>
              </a:rPr>
              <a:t>Hydrolyzable</a:t>
            </a:r>
            <a:r>
              <a:rPr lang="en-US" sz="1600" dirty="0">
                <a:solidFill>
                  <a:prstClr val="black"/>
                </a:solidFill>
                <a:latin typeface="Avenir Medium"/>
                <a:cs typeface="Avenir Medium"/>
              </a:rPr>
              <a:t> carbohydrates in pasture, hay and horse feeds: direct assay and seasonal variation. Journal of Animal Science, 79: 500 -506.</a:t>
            </a:r>
          </a:p>
          <a:p>
            <a:pPr marL="284163" indent="-284163">
              <a:lnSpc>
                <a:spcPct val="120000"/>
              </a:lnSpc>
            </a:pPr>
            <a:endParaRPr lang="en-US" sz="800" dirty="0">
              <a:solidFill>
                <a:prstClr val="black"/>
              </a:solidFill>
              <a:latin typeface="Avenir Medium"/>
              <a:cs typeface="Avenir Medium"/>
            </a:endParaRPr>
          </a:p>
          <a:p>
            <a:pPr marL="284163" indent="-284163">
              <a:lnSpc>
                <a:spcPct val="120000"/>
              </a:lnSpc>
            </a:pPr>
            <a:r>
              <a:rPr lang="en-US" sz="1600" dirty="0">
                <a:solidFill>
                  <a:prstClr val="black"/>
                </a:solidFill>
                <a:latin typeface="Avenir Medium"/>
                <a:cs typeface="Avenir Medium"/>
              </a:rPr>
              <a:t>Martin, A.D. (2007) Understanding Anaerobic Digestion, Presentation to Environmental Services Association, 16.10.07, </a:t>
            </a:r>
            <a:r>
              <a:rPr lang="en-US" sz="1600" dirty="0" err="1">
                <a:solidFill>
                  <a:prstClr val="black"/>
                </a:solidFill>
                <a:latin typeface="Avenir Medium"/>
                <a:cs typeface="Avenir Medium"/>
              </a:rPr>
              <a:t>esauk.org</a:t>
            </a:r>
            <a:r>
              <a:rPr lang="en-US" sz="1600" dirty="0">
                <a:solidFill>
                  <a:prstClr val="black"/>
                </a:solidFill>
                <a:latin typeface="Avenir Medium"/>
                <a:cs typeface="Avenir Medium"/>
              </a:rPr>
              <a:t>.</a:t>
            </a:r>
          </a:p>
          <a:p>
            <a:pPr marL="284163" indent="-284163">
              <a:lnSpc>
                <a:spcPct val="120000"/>
              </a:lnSpc>
            </a:pPr>
            <a:endParaRPr lang="en-US" sz="800" dirty="0">
              <a:solidFill>
                <a:prstClr val="black"/>
              </a:solidFill>
              <a:latin typeface="Avenir Medium"/>
              <a:cs typeface="Avenir Medium"/>
            </a:endParaRPr>
          </a:p>
          <a:p>
            <a:pPr marL="284163" indent="-284163">
              <a:lnSpc>
                <a:spcPct val="120000"/>
              </a:lnSpc>
            </a:pPr>
            <a:r>
              <a:rPr lang="en-US" sz="1600" dirty="0">
                <a:solidFill>
                  <a:prstClr val="black"/>
                </a:solidFill>
                <a:latin typeface="Avenir Medium"/>
                <a:cs typeface="Avenir Medium"/>
              </a:rPr>
              <a:t>Wang, X., Lu, X., Li, F., </a:t>
            </a:r>
            <a:r>
              <a:rPr lang="en-US" sz="1600" dirty="0" err="1">
                <a:solidFill>
                  <a:prstClr val="black"/>
                </a:solidFill>
                <a:latin typeface="Avenir Medium"/>
                <a:cs typeface="Avenir Medium"/>
              </a:rPr>
              <a:t>Yange</a:t>
            </a:r>
            <a:r>
              <a:rPr lang="en-US" sz="1600" dirty="0">
                <a:solidFill>
                  <a:prstClr val="black"/>
                </a:solidFill>
                <a:latin typeface="Avenir Medium"/>
                <a:cs typeface="Avenir Medium"/>
              </a:rPr>
              <a:t>, G. (2014) Effects of temperature and carbon-nitrogen (C/N) ratios on the performance of anaerobic co-digestion of dairy manure, chicken manure and rice straw: focusing on ammonia inhibition. PLOS One, 9(5): e97265</a:t>
            </a:r>
          </a:p>
          <a:p>
            <a:pPr marL="284163" indent="-284163">
              <a:lnSpc>
                <a:spcPct val="120000"/>
              </a:lnSpc>
            </a:pPr>
            <a:endParaRPr lang="en-US" sz="800" dirty="0">
              <a:solidFill>
                <a:prstClr val="black"/>
              </a:solidFill>
              <a:latin typeface="Avenir Medium"/>
              <a:cs typeface="Avenir Medium"/>
            </a:endParaRPr>
          </a:p>
          <a:p>
            <a:pPr marL="284163" indent="-284163">
              <a:lnSpc>
                <a:spcPct val="120000"/>
              </a:lnSpc>
            </a:pPr>
            <a:r>
              <a:rPr lang="en-US" sz="1600" dirty="0">
                <a:solidFill>
                  <a:prstClr val="black"/>
                </a:solidFill>
                <a:latin typeface="Avenir Medium"/>
                <a:cs typeface="Avenir Medium"/>
              </a:rPr>
              <a:t>Anaerobic Digestion &lt;http://</a:t>
            </a:r>
            <a:r>
              <a:rPr lang="en-US" sz="1600" dirty="0" err="1">
                <a:solidFill>
                  <a:prstClr val="black"/>
                </a:solidFill>
                <a:latin typeface="Avenir Medium"/>
                <a:cs typeface="Avenir Medium"/>
              </a:rPr>
              <a:t>www.rpi.edu</a:t>
            </a:r>
            <a:r>
              <a:rPr lang="en-US" sz="1600" dirty="0">
                <a:solidFill>
                  <a:prstClr val="black"/>
                </a:solidFill>
                <a:latin typeface="Avenir Medium"/>
                <a:cs typeface="Avenir Medium"/>
              </a:rPr>
              <a:t>/</a:t>
            </a:r>
            <a:r>
              <a:rPr lang="en-US" sz="1600" dirty="0" err="1">
                <a:solidFill>
                  <a:prstClr val="black"/>
                </a:solidFill>
                <a:latin typeface="Avenir Medium"/>
                <a:cs typeface="Avenir Medium"/>
              </a:rPr>
              <a:t>dept</a:t>
            </a:r>
            <a:r>
              <a:rPr lang="en-US" sz="1600" dirty="0">
                <a:solidFill>
                  <a:prstClr val="black"/>
                </a:solidFill>
                <a:latin typeface="Avenir Medium"/>
                <a:cs typeface="Avenir Medium"/>
              </a:rPr>
              <a:t>/</a:t>
            </a:r>
            <a:r>
              <a:rPr lang="en-US" sz="1600" dirty="0" err="1">
                <a:solidFill>
                  <a:prstClr val="black"/>
                </a:solidFill>
                <a:latin typeface="Avenir Medium"/>
                <a:cs typeface="Avenir Medium"/>
              </a:rPr>
              <a:t>chem-eng</a:t>
            </a:r>
            <a:r>
              <a:rPr lang="en-US" sz="1600" dirty="0">
                <a:solidFill>
                  <a:prstClr val="black"/>
                </a:solidFill>
                <a:latin typeface="Avenir Medium"/>
                <a:cs typeface="Avenir Medium"/>
              </a:rPr>
              <a:t>/Biotech-Environ/</a:t>
            </a:r>
            <a:r>
              <a:rPr lang="en-US" sz="1600" dirty="0" err="1">
                <a:solidFill>
                  <a:prstClr val="black"/>
                </a:solidFill>
                <a:latin typeface="Avenir Medium"/>
                <a:cs typeface="Avenir Medium"/>
              </a:rPr>
              <a:t>Biocontrol</a:t>
            </a:r>
            <a:r>
              <a:rPr lang="en-US" sz="1600" dirty="0">
                <a:solidFill>
                  <a:prstClr val="black"/>
                </a:solidFill>
                <a:latin typeface="Avenir Medium"/>
                <a:cs typeface="Avenir Medium"/>
              </a:rPr>
              <a:t>/</a:t>
            </a:r>
            <a:r>
              <a:rPr lang="en-US" sz="1600" dirty="0" err="1">
                <a:solidFill>
                  <a:prstClr val="black"/>
                </a:solidFill>
                <a:latin typeface="Avenir Medium"/>
                <a:cs typeface="Avenir Medium"/>
              </a:rPr>
              <a:t>AnaerobicDigestion.html</a:t>
            </a:r>
            <a:r>
              <a:rPr lang="en-US" sz="1600" dirty="0">
                <a:solidFill>
                  <a:prstClr val="black"/>
                </a:solidFill>
                <a:latin typeface="Avenir Medium"/>
                <a:cs typeface="Avenir Medium"/>
              </a:rPr>
              <a:t>&gt;</a:t>
            </a:r>
          </a:p>
          <a:p>
            <a:pPr>
              <a:lnSpc>
                <a:spcPct val="120000"/>
              </a:lnSpc>
            </a:pPr>
            <a:endParaRPr lang="en-US" sz="1600" dirty="0">
              <a:solidFill>
                <a:prstClr val="black"/>
              </a:solidFill>
              <a:latin typeface="Avenir Medium"/>
              <a:cs typeface="Avenir Medium"/>
            </a:endParaRPr>
          </a:p>
          <a:p>
            <a:pPr>
              <a:lnSpc>
                <a:spcPct val="120000"/>
              </a:lnSpc>
            </a:pPr>
            <a:endParaRPr lang="en-US" sz="1600" dirty="0">
              <a:solidFill>
                <a:prstClr val="black"/>
              </a:solidFill>
              <a:latin typeface="Avenir Medium"/>
              <a:cs typeface="Avenir Medium"/>
            </a:endParaRPr>
          </a:p>
        </p:txBody>
      </p:sp>
      <p:grpSp>
        <p:nvGrpSpPr>
          <p:cNvPr id="5" name="Group 4"/>
          <p:cNvGrpSpPr/>
          <p:nvPr/>
        </p:nvGrpSpPr>
        <p:grpSpPr>
          <a:xfrm>
            <a:off x="8098116" y="272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1184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269391"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Feedstock references:</a:t>
            </a:r>
          </a:p>
        </p:txBody>
      </p:sp>
      <p:sp>
        <p:nvSpPr>
          <p:cNvPr id="6" name="TextBox 5"/>
          <p:cNvSpPr txBox="1"/>
          <p:nvPr/>
        </p:nvSpPr>
        <p:spPr>
          <a:xfrm>
            <a:off x="425619" y="787471"/>
            <a:ext cx="8262364" cy="5402506"/>
          </a:xfrm>
          <a:prstGeom prst="rect">
            <a:avLst/>
          </a:prstGeom>
          <a:noFill/>
        </p:spPr>
        <p:txBody>
          <a:bodyPr wrap="square" rtlCol="0">
            <a:spAutoFit/>
          </a:bodyPr>
          <a:lstStyle/>
          <a:p>
            <a:pPr marL="284163" indent="-284163">
              <a:lnSpc>
                <a:spcPct val="120000"/>
              </a:lnSpc>
            </a:pPr>
            <a:r>
              <a:rPr lang="en-US" sz="1600" dirty="0">
                <a:solidFill>
                  <a:prstClr val="black"/>
                </a:solidFill>
                <a:latin typeface="Avenir Medium"/>
                <a:cs typeface="Avenir Medium"/>
              </a:rPr>
              <a:t>Liu, Y., Miller, S.A., </a:t>
            </a:r>
            <a:r>
              <a:rPr lang="en-US" sz="1600" dirty="0" err="1">
                <a:solidFill>
                  <a:prstClr val="black"/>
                </a:solidFill>
                <a:latin typeface="Avenir Medium"/>
                <a:cs typeface="Avenir Medium"/>
              </a:rPr>
              <a:t>Safferman</a:t>
            </a:r>
            <a:r>
              <a:rPr lang="en-US" sz="1600" dirty="0">
                <a:solidFill>
                  <a:prstClr val="black"/>
                </a:solidFill>
                <a:latin typeface="Avenir Medium"/>
                <a:cs typeface="Avenir Medium"/>
              </a:rPr>
              <a:t>, S.I. (2009) Screening co-digestion of food waste water with manure for biogas production, Biofuels, </a:t>
            </a:r>
            <a:r>
              <a:rPr lang="en-US" sz="1600" dirty="0" err="1">
                <a:solidFill>
                  <a:prstClr val="black"/>
                </a:solidFill>
                <a:latin typeface="Avenir Medium"/>
                <a:cs typeface="Avenir Medium"/>
              </a:rPr>
              <a:t>Bioproducts</a:t>
            </a:r>
            <a:r>
              <a:rPr lang="en-US" sz="1600" dirty="0">
                <a:solidFill>
                  <a:prstClr val="black"/>
                </a:solidFill>
                <a:latin typeface="Avenir Medium"/>
                <a:cs typeface="Avenir Medium"/>
              </a:rPr>
              <a:t> &amp; </a:t>
            </a:r>
            <a:r>
              <a:rPr lang="en-US" sz="1600" dirty="0" err="1">
                <a:solidFill>
                  <a:prstClr val="black"/>
                </a:solidFill>
                <a:latin typeface="Avenir Medium"/>
                <a:cs typeface="Avenir Medium"/>
              </a:rPr>
              <a:t>Biorefining</a:t>
            </a:r>
            <a:r>
              <a:rPr lang="en-US" sz="1600" dirty="0">
                <a:solidFill>
                  <a:prstClr val="black"/>
                </a:solidFill>
                <a:latin typeface="Avenir Medium"/>
                <a:cs typeface="Avenir Medium"/>
              </a:rPr>
              <a:t>, 3: 11-19.</a:t>
            </a:r>
          </a:p>
          <a:p>
            <a:pPr marL="284163" indent="-284163">
              <a:lnSpc>
                <a:spcPct val="120000"/>
              </a:lnSpc>
            </a:pPr>
            <a:endParaRPr lang="en-US" sz="800" dirty="0">
              <a:solidFill>
                <a:prstClr val="black"/>
              </a:solidFill>
              <a:latin typeface="Avenir Medium"/>
              <a:cs typeface="Avenir Medium"/>
            </a:endParaRPr>
          </a:p>
          <a:p>
            <a:pPr marL="284163" indent="-284163">
              <a:lnSpc>
                <a:spcPct val="120000"/>
              </a:lnSpc>
            </a:pPr>
            <a:r>
              <a:rPr lang="en-US" sz="1600" dirty="0" err="1">
                <a:solidFill>
                  <a:prstClr val="black"/>
                </a:solidFill>
                <a:latin typeface="Avenir Medium"/>
                <a:cs typeface="Avenir Medium"/>
              </a:rPr>
              <a:t>Frear</a:t>
            </a:r>
            <a:r>
              <a:rPr lang="en-US" sz="1600" dirty="0">
                <a:solidFill>
                  <a:prstClr val="black"/>
                </a:solidFill>
                <a:latin typeface="Avenir Medium"/>
                <a:cs typeface="Avenir Medium"/>
              </a:rPr>
              <a:t>, C. Liao, W., Ewing,, T., Chen, S. (2010) Baseline Performance Monitoring of Commercial Dairy Anaerobic Digester, CSANR Research Report 2010-001, Climate Friendly Farming</a:t>
            </a:r>
          </a:p>
          <a:p>
            <a:pPr>
              <a:lnSpc>
                <a:spcPct val="120000"/>
              </a:lnSpc>
            </a:pPr>
            <a:endParaRPr lang="en-US" sz="800" dirty="0">
              <a:solidFill>
                <a:prstClr val="black"/>
              </a:solidFill>
              <a:latin typeface="Avenir Medium"/>
              <a:cs typeface="Avenir Medium"/>
            </a:endParaRPr>
          </a:p>
          <a:p>
            <a:pPr marL="342900" indent="-342900">
              <a:lnSpc>
                <a:spcPct val="120000"/>
              </a:lnSpc>
            </a:pPr>
            <a:r>
              <a:rPr lang="en-US" sz="1600" dirty="0">
                <a:solidFill>
                  <a:prstClr val="black"/>
                </a:solidFill>
                <a:latin typeface="Avenir Medium"/>
                <a:cs typeface="Avenir Medium"/>
              </a:rPr>
              <a:t>Ripley, L.E., Boyle, W.C., Converse, J.C. (1986) Improved </a:t>
            </a:r>
            <a:r>
              <a:rPr lang="en-US" sz="1600" dirty="0" err="1">
                <a:solidFill>
                  <a:prstClr val="black"/>
                </a:solidFill>
                <a:latin typeface="Avenir Medium"/>
                <a:cs typeface="Avenir Medium"/>
              </a:rPr>
              <a:t>alkalimetric</a:t>
            </a:r>
            <a:r>
              <a:rPr lang="en-US" sz="1600" dirty="0">
                <a:solidFill>
                  <a:prstClr val="black"/>
                </a:solidFill>
                <a:latin typeface="Avenir Medium"/>
                <a:cs typeface="Avenir Medium"/>
              </a:rPr>
              <a:t> monitoring for anaerobic digestion of high-strength wastes, Journal – Water Pollution Control Federation, 58: 406-11</a:t>
            </a:r>
          </a:p>
          <a:p>
            <a:pPr marL="342900" indent="-342900">
              <a:lnSpc>
                <a:spcPct val="120000"/>
              </a:lnSpc>
            </a:pPr>
            <a:endParaRPr lang="en-US" sz="800" dirty="0">
              <a:solidFill>
                <a:prstClr val="black"/>
              </a:solidFill>
              <a:latin typeface="Avenir Medium"/>
              <a:cs typeface="Avenir Medium"/>
            </a:endParaRPr>
          </a:p>
          <a:p>
            <a:pPr marL="342900" indent="-342900">
              <a:lnSpc>
                <a:spcPct val="120000"/>
              </a:lnSpc>
            </a:pPr>
            <a:r>
              <a:rPr lang="en-US" sz="1600" dirty="0" err="1">
                <a:solidFill>
                  <a:prstClr val="black"/>
                </a:solidFill>
                <a:latin typeface="Avenir Medium"/>
                <a:cs typeface="Avenir Medium"/>
              </a:rPr>
              <a:t>Kostner</a:t>
            </a:r>
            <a:r>
              <a:rPr lang="en-US" sz="1600" dirty="0">
                <a:solidFill>
                  <a:prstClr val="black"/>
                </a:solidFill>
                <a:latin typeface="Avenir Medium"/>
                <a:cs typeface="Avenir Medium"/>
              </a:rPr>
              <a:t>, I.W. and </a:t>
            </a:r>
            <a:r>
              <a:rPr lang="en-US" sz="1600" dirty="0" err="1">
                <a:solidFill>
                  <a:prstClr val="black"/>
                </a:solidFill>
                <a:latin typeface="Avenir Medium"/>
                <a:cs typeface="Avenir Medium"/>
              </a:rPr>
              <a:t>Lettinga</a:t>
            </a:r>
            <a:r>
              <a:rPr lang="en-US" sz="1600" dirty="0">
                <a:solidFill>
                  <a:prstClr val="black"/>
                </a:solidFill>
                <a:latin typeface="Avenir Medium"/>
                <a:cs typeface="Avenir Medium"/>
              </a:rPr>
              <a:t>, G. (1984) The influence of ammonia-nitrogen on the specific activity of pelletized sludge, Agricultural Wastes, 9: 205-16</a:t>
            </a:r>
          </a:p>
          <a:p>
            <a:pPr marL="342900" indent="-342900">
              <a:lnSpc>
                <a:spcPct val="120000"/>
              </a:lnSpc>
            </a:pPr>
            <a:endParaRPr lang="en-US" sz="800" dirty="0">
              <a:solidFill>
                <a:prstClr val="black"/>
              </a:solidFill>
              <a:latin typeface="Avenir Medium"/>
              <a:cs typeface="Avenir Medium"/>
            </a:endParaRPr>
          </a:p>
          <a:p>
            <a:pPr marL="342900" indent="-342900">
              <a:lnSpc>
                <a:spcPct val="120000"/>
              </a:lnSpc>
            </a:pPr>
            <a:r>
              <a:rPr lang="en-US" sz="1600" dirty="0">
                <a:solidFill>
                  <a:prstClr val="black"/>
                </a:solidFill>
                <a:latin typeface="Avenir Medium"/>
                <a:cs typeface="Avenir Medium"/>
              </a:rPr>
              <a:t>Metcalf, Eddy (2003) Wastewater engineering treatment and reuse, 4/e, McGraw Hill, Boston, MA</a:t>
            </a:r>
          </a:p>
          <a:p>
            <a:pPr marL="342900" indent="-342900">
              <a:lnSpc>
                <a:spcPct val="120000"/>
              </a:lnSpc>
            </a:pPr>
            <a:endParaRPr lang="en-US" sz="800" dirty="0">
              <a:solidFill>
                <a:prstClr val="black"/>
              </a:solidFill>
              <a:latin typeface="Avenir Medium"/>
              <a:cs typeface="Avenir Medium"/>
            </a:endParaRPr>
          </a:p>
          <a:p>
            <a:pPr marL="342900" indent="-342900">
              <a:lnSpc>
                <a:spcPct val="120000"/>
              </a:lnSpc>
            </a:pPr>
            <a:r>
              <a:rPr lang="en-US" sz="1600" dirty="0">
                <a:solidFill>
                  <a:prstClr val="black"/>
                </a:solidFill>
                <a:latin typeface="Avenir Medium"/>
                <a:cs typeface="Avenir Medium"/>
              </a:rPr>
              <a:t>Callaghan, F.J., </a:t>
            </a:r>
            <a:r>
              <a:rPr lang="en-US" sz="1600" dirty="0" err="1">
                <a:solidFill>
                  <a:prstClr val="black"/>
                </a:solidFill>
                <a:latin typeface="Avenir Medium"/>
                <a:cs typeface="Avenir Medium"/>
              </a:rPr>
              <a:t>Wase</a:t>
            </a:r>
            <a:r>
              <a:rPr lang="en-US" sz="1600" dirty="0">
                <a:solidFill>
                  <a:prstClr val="black"/>
                </a:solidFill>
                <a:latin typeface="Avenir Medium"/>
                <a:cs typeface="Avenir Medium"/>
              </a:rPr>
              <a:t>, D.A.J., </a:t>
            </a:r>
            <a:r>
              <a:rPr lang="en-US" sz="1600" dirty="0" err="1">
                <a:solidFill>
                  <a:prstClr val="black"/>
                </a:solidFill>
                <a:latin typeface="Avenir Medium"/>
                <a:cs typeface="Avenir Medium"/>
              </a:rPr>
              <a:t>Thayanithy</a:t>
            </a:r>
            <a:r>
              <a:rPr lang="en-US" sz="1600" dirty="0">
                <a:solidFill>
                  <a:prstClr val="black"/>
                </a:solidFill>
                <a:latin typeface="Avenir Medium"/>
                <a:cs typeface="Avenir Medium"/>
              </a:rPr>
              <a:t>, K., Forster, C.F. (2002) Continuous co-digestion of cattle slurry with fruit and vegetable wastes and chicken manure, Biomass and Bioenergy, 22: 71-77</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88190468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523722"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Forage testing</a:t>
            </a:r>
          </a:p>
        </p:txBody>
      </p:sp>
      <p:sp>
        <p:nvSpPr>
          <p:cNvPr id="6" name="TextBox 5"/>
          <p:cNvSpPr txBox="1"/>
          <p:nvPr/>
        </p:nvSpPr>
        <p:spPr>
          <a:xfrm>
            <a:off x="228600" y="787471"/>
            <a:ext cx="8646459" cy="2863989"/>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Forage testing gives us insight into the total energy value and ease of availability of feedstock. </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most available fractions will cause rapid rises in volatile fatty acid concentrations &amp; consequent drops in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pH.</a:t>
            </a: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To create a balanced diet,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match quickly available sources of N (protein) with quickly available sources of C (carbohydrates &amp; lipids)…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and so on.</a:t>
            </a: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Forage testing terms can be grouped by the class of biomolecule:</a:t>
            </a:r>
          </a:p>
        </p:txBody>
      </p:sp>
      <p:sp>
        <p:nvSpPr>
          <p:cNvPr id="7" name="TextBox 6"/>
          <p:cNvSpPr txBox="1"/>
          <p:nvPr/>
        </p:nvSpPr>
        <p:spPr>
          <a:xfrm>
            <a:off x="1459859" y="6375034"/>
            <a:ext cx="1725778" cy="307777"/>
          </a:xfrm>
          <a:prstGeom prst="rect">
            <a:avLst/>
          </a:prstGeom>
          <a:noFill/>
        </p:spPr>
        <p:txBody>
          <a:bodyPr wrap="none" rtlCol="0">
            <a:spAutoFit/>
          </a:bodyPr>
          <a:lstStyle/>
          <a:p>
            <a:r>
              <a:rPr lang="en-US" sz="1400" dirty="0">
                <a:latin typeface="Avenir Next Regular"/>
                <a:cs typeface="Avenir Next Regular"/>
              </a:rPr>
              <a:t>Wang et al., (2014)</a:t>
            </a:r>
          </a:p>
        </p:txBody>
      </p:sp>
      <p:sp>
        <p:nvSpPr>
          <p:cNvPr id="4" name="TextBox 3"/>
          <p:cNvSpPr txBox="1"/>
          <p:nvPr/>
        </p:nvSpPr>
        <p:spPr>
          <a:xfrm>
            <a:off x="896489" y="3809919"/>
            <a:ext cx="1595277" cy="1745093"/>
          </a:xfrm>
          <a:prstGeom prst="rect">
            <a:avLst/>
          </a:prstGeom>
          <a:noFill/>
        </p:spPr>
        <p:txBody>
          <a:bodyPr wrap="none" rtlCol="0">
            <a:spAutoFit/>
          </a:bodyPr>
          <a:lstStyle/>
          <a:p>
            <a:pPr>
              <a:lnSpc>
                <a:spcPct val="120000"/>
              </a:lnSpc>
            </a:pP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Overall</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DM</a:t>
            </a: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NEI</a:t>
            </a: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TDN</a:t>
            </a: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RFV</a:t>
            </a: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DE</a:t>
            </a:r>
          </a:p>
        </p:txBody>
      </p:sp>
      <p:sp>
        <p:nvSpPr>
          <p:cNvPr id="8" name="TextBox 7"/>
          <p:cNvSpPr txBox="1"/>
          <p:nvPr/>
        </p:nvSpPr>
        <p:spPr>
          <a:xfrm>
            <a:off x="2902175" y="3809919"/>
            <a:ext cx="2137124" cy="1386662"/>
          </a:xfrm>
          <a:prstGeom prst="rect">
            <a:avLst/>
          </a:prstGeom>
          <a:noFill/>
        </p:spPr>
        <p:txBody>
          <a:bodyPr wrap="none" rtlCol="0">
            <a:spAutoFit/>
          </a:bodyPr>
          <a:lstStyle/>
          <a:p>
            <a:pPr>
              <a:lnSpc>
                <a:spcPct val="120000"/>
              </a:lnSpc>
            </a:pP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Protein</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CP</a:t>
            </a: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ADICP</a:t>
            </a: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AV CP</a:t>
            </a: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SOL PRO</a:t>
            </a:r>
          </a:p>
        </p:txBody>
      </p:sp>
      <p:sp>
        <p:nvSpPr>
          <p:cNvPr id="9" name="TextBox 8"/>
          <p:cNvSpPr txBox="1"/>
          <p:nvPr/>
        </p:nvSpPr>
        <p:spPr>
          <a:xfrm>
            <a:off x="5385973" y="3809919"/>
            <a:ext cx="2781531" cy="2383858"/>
          </a:xfrm>
          <a:prstGeom prst="rect">
            <a:avLst/>
          </a:prstGeom>
          <a:noFill/>
        </p:spPr>
        <p:txBody>
          <a:bodyPr wrap="none" rtlCol="0">
            <a:spAutoFit/>
          </a:bodyPr>
          <a:lstStyle/>
          <a:p>
            <a:pPr>
              <a:lnSpc>
                <a:spcPct val="120000"/>
              </a:lnSpc>
            </a:pP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Carbohydrates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ADF</a:t>
            </a: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NSC</a:t>
            </a: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WSC</a:t>
            </a: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NDF</a:t>
            </a: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NFC</a:t>
            </a: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NDICP</a:t>
            </a: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Lignin</a:t>
            </a:r>
          </a:p>
        </p:txBody>
      </p:sp>
      <p:grpSp>
        <p:nvGrpSpPr>
          <p:cNvPr id="10" name="Group 9"/>
          <p:cNvGrpSpPr/>
          <p:nvPr/>
        </p:nvGrpSpPr>
        <p:grpSpPr>
          <a:xfrm>
            <a:off x="8098116" y="14530"/>
            <a:ext cx="830994" cy="634504"/>
            <a:chOff x="2066934" y="1319924"/>
            <a:chExt cx="3038142" cy="2464745"/>
          </a:xfrm>
        </p:grpSpPr>
        <p:sp>
          <p:nvSpPr>
            <p:cNvPr id="11" name="Oval 10"/>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ardrop 11"/>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206042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578224"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Forage protein</a:t>
            </a:r>
          </a:p>
        </p:txBody>
      </p:sp>
      <p:sp>
        <p:nvSpPr>
          <p:cNvPr id="8" name="TextBox 7"/>
          <p:cNvSpPr txBox="1"/>
          <p:nvPr/>
        </p:nvSpPr>
        <p:spPr>
          <a:xfrm>
            <a:off x="124096" y="760127"/>
            <a:ext cx="9535752" cy="5412379"/>
          </a:xfrm>
          <a:prstGeom prst="rect">
            <a:avLst/>
          </a:prstGeom>
          <a:noFill/>
        </p:spPr>
        <p:txBody>
          <a:bodyPr wrap="non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Crude Protein (CP)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total protein content</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Calculated as CP = (total N)(6.25) </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Acid Detergent Insoluble Crude Protein (ADICP)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(aka ‘bound protein)</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Heat damaged protein, bound to acid detergent fiber, unavailable</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Neutral Detergent Insoluble Crude Protein (NDICP)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available ADICP</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Available Protein (AV CP)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protein available to the animal</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Calculated as:		AV CP = CP - ADICP </a:t>
            </a:r>
          </a:p>
          <a:p>
            <a:pPr>
              <a:lnSpc>
                <a:spcPct val="120000"/>
              </a:lnSpc>
            </a:pPr>
            <a:r>
              <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rPr>
              <a:t>		</a:t>
            </a: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Soluble Protein (SP)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fraction of protein rapidly broken down in rumen</a:t>
            </a:r>
          </a:p>
          <a:p>
            <a:pPr marL="285750" indent="-285750">
              <a:lnSpc>
                <a:spcPct val="120000"/>
              </a:lnSpc>
              <a:buFont typeface="Arial"/>
              <a:buChar char="•"/>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Degradable Protein (RDP)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SP + those intermediately degradable in rumen </a:t>
            </a:r>
          </a:p>
          <a:p>
            <a:pPr>
              <a:lnSpc>
                <a:spcPct val="120000"/>
              </a:lnSpc>
            </a:pPr>
            <a:endParaRPr lang="en-US" sz="800" b="1"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err="1">
                <a:solidFill>
                  <a:prstClr val="black"/>
                </a:solidFill>
                <a:latin typeface="Verdana" panose="020B0604030504040204" pitchFamily="34" charset="0"/>
                <a:ea typeface="Verdana" panose="020B0604030504040204" pitchFamily="34" charset="0"/>
                <a:cs typeface="Verdana" panose="020B0604030504040204" pitchFamily="34" charset="0"/>
              </a:rPr>
              <a:t>Undegradable</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 Protein (RUP)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(aka escape, bypass protein) </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Degraded in lower GI rather than the rumen</a:t>
            </a:r>
          </a:p>
          <a:p>
            <a:pPr marL="285750" indent="-285750">
              <a:lnSpc>
                <a:spcPct val="120000"/>
              </a:lnSpc>
              <a:buFont typeface="Arial"/>
              <a:buChar char="•"/>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Urea &amp; Ammonia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non-protein nitrogen immediately available to microbes</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Often expressed as % CPE (crude protein equivalent)</a:t>
            </a: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3300610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229317"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Forage carbohydrates</a:t>
            </a:r>
          </a:p>
        </p:txBody>
      </p:sp>
      <p:sp>
        <p:nvSpPr>
          <p:cNvPr id="7" name="TextBox 6"/>
          <p:cNvSpPr txBox="1"/>
          <p:nvPr/>
        </p:nvSpPr>
        <p:spPr>
          <a:xfrm>
            <a:off x="1459859" y="6375034"/>
            <a:ext cx="1725778" cy="307777"/>
          </a:xfrm>
          <a:prstGeom prst="rect">
            <a:avLst/>
          </a:prstGeom>
          <a:noFill/>
        </p:spPr>
        <p:txBody>
          <a:bodyPr wrap="none" rtlCol="0">
            <a:spAutoFit/>
          </a:bodyPr>
          <a:lstStyle/>
          <a:p>
            <a:r>
              <a:rPr lang="en-US" sz="1400" dirty="0">
                <a:latin typeface="Avenir Next Regular"/>
                <a:cs typeface="Avenir Next Regular"/>
              </a:rPr>
              <a:t>Wang et al., (2014)</a:t>
            </a:r>
          </a:p>
        </p:txBody>
      </p:sp>
      <p:sp>
        <p:nvSpPr>
          <p:cNvPr id="8" name="TextBox 7"/>
          <p:cNvSpPr txBox="1"/>
          <p:nvPr/>
        </p:nvSpPr>
        <p:spPr>
          <a:xfrm>
            <a:off x="228600" y="747064"/>
            <a:ext cx="9340442" cy="5116914"/>
          </a:xfrm>
          <a:prstGeom prst="rect">
            <a:avLst/>
          </a:prstGeom>
          <a:noFill/>
        </p:spPr>
        <p:txBody>
          <a:bodyPr wrap="non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Acid Detergent Fiber (ADF)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cell wall cellulose &amp; lignin</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As ADF increases,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digestability</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&amp; energy decrease (particularly high lignin)</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Neutral Detergent Fiber (NDF)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total cell wall = ADF + hemicellulose</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As NDF increases,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digestability</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&amp; energy decrease</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Non-Fiber Carbohydrates (NFC)</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 total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carbohydates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 NDF</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Calculated as: 	NFC = 100 – ((CP + (NDF – NDICP) + fat + ash)</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Non-Structural Carbohydrates (NSC)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starch + WSC</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 fraction of NFC (ranges from a small to a very significant fraction)</a:t>
            </a:r>
          </a:p>
          <a:p>
            <a:pPr marL="285750" indent="-285750">
              <a:lnSpc>
                <a:spcPct val="120000"/>
              </a:lnSpc>
              <a:buFont typeface="Arial"/>
              <a:buChar char="•"/>
            </a:pP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Monosaccarides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disaccharides, oligosaccharides + starch</a:t>
            </a:r>
          </a:p>
          <a:p>
            <a:pPr>
              <a:lnSpc>
                <a:spcPct val="120000"/>
              </a:lnSpc>
            </a:pPr>
            <a:endParaRPr lang="en-US" sz="800" b="1"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Water-Soluble </a:t>
            </a:r>
            <a:r>
              <a:rPr lang="en-US" b="1" dirty="0" err="1">
                <a:solidFill>
                  <a:prstClr val="black"/>
                </a:solidFill>
                <a:latin typeface="Verdana" panose="020B0604030504040204" pitchFamily="34" charset="0"/>
                <a:ea typeface="Verdana" panose="020B0604030504040204" pitchFamily="34" charset="0"/>
                <a:cs typeface="Verdana" panose="020B0604030504040204" pitchFamily="34" charset="0"/>
              </a:rPr>
              <a:t>Carbohydates</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 (WSC)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soluble in water or GI tract</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Monosaccharides, disaccharides, oligosaccharides,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fructans</a:t>
            </a: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Ethanol Soluble Carbohydrates (ESC)</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 soluble in 80% ethanol</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Mono- &amp; disaccharides</a:t>
            </a:r>
          </a:p>
        </p:txBody>
      </p:sp>
      <p:grpSp>
        <p:nvGrpSpPr>
          <p:cNvPr id="6" name="Group 5"/>
          <p:cNvGrpSpPr/>
          <p:nvPr/>
        </p:nvGrpSpPr>
        <p:grpSpPr>
          <a:xfrm>
            <a:off x="8098116" y="14530"/>
            <a:ext cx="830994" cy="634504"/>
            <a:chOff x="2066934" y="1319924"/>
            <a:chExt cx="3038142" cy="2464745"/>
          </a:xfrm>
        </p:grpSpPr>
        <p:sp>
          <p:nvSpPr>
            <p:cNvPr id="9" name="Oval 8"/>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ardrop 9"/>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206175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718506"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Better view of forage carbs?</a:t>
            </a:r>
          </a:p>
        </p:txBody>
      </p:sp>
      <p:sp>
        <p:nvSpPr>
          <p:cNvPr id="7" name="TextBox 6"/>
          <p:cNvSpPr txBox="1"/>
          <p:nvPr/>
        </p:nvSpPr>
        <p:spPr>
          <a:xfrm>
            <a:off x="3095413" y="6375034"/>
            <a:ext cx="1993825" cy="307777"/>
          </a:xfrm>
          <a:prstGeom prst="rect">
            <a:avLst/>
          </a:prstGeom>
          <a:noFill/>
        </p:spPr>
        <p:txBody>
          <a:bodyPr wrap="none" rtlCol="0">
            <a:spAutoFit/>
          </a:bodyPr>
          <a:lstStyle/>
          <a:p>
            <a:r>
              <a:rPr lang="en-US" sz="1400" dirty="0" err="1">
                <a:latin typeface="Avenir Next Regular"/>
                <a:cs typeface="Avenir Next Regular"/>
              </a:rPr>
              <a:t>Hofffman</a:t>
            </a:r>
            <a:r>
              <a:rPr lang="en-US" sz="1400" dirty="0">
                <a:latin typeface="Avenir Next Regular"/>
                <a:cs typeface="Avenir Next Regular"/>
              </a:rPr>
              <a:t> et al., (2001)</a:t>
            </a:r>
          </a:p>
        </p:txBody>
      </p:sp>
      <p:sp>
        <p:nvSpPr>
          <p:cNvPr id="8" name="TextBox 7"/>
          <p:cNvSpPr txBox="1"/>
          <p:nvPr/>
        </p:nvSpPr>
        <p:spPr>
          <a:xfrm>
            <a:off x="228600" y="747064"/>
            <a:ext cx="8467767" cy="5670911"/>
          </a:xfrm>
          <a:prstGeom prst="rect">
            <a:avLst/>
          </a:prstGeom>
          <a:noFill/>
        </p:spPr>
        <p:txBody>
          <a:bodyPr wrap="non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This system classifies carbohydrates by ease of digestion</a:t>
            </a:r>
          </a:p>
          <a:p>
            <a:pPr>
              <a:lnSpc>
                <a:spcPct val="120000"/>
              </a:lnSpc>
            </a:pPr>
            <a:endParaRPr lang="en-US" sz="800" b="1"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err="1">
                <a:solidFill>
                  <a:prstClr val="black"/>
                </a:solidFill>
                <a:latin typeface="Verdana" panose="020B0604030504040204" pitchFamily="34" charset="0"/>
                <a:ea typeface="Verdana" panose="020B0604030504040204" pitchFamily="34" charset="0"/>
                <a:cs typeface="Verdana" panose="020B0604030504040204" pitchFamily="34" charset="0"/>
              </a:rPr>
              <a:t>Hydrolyzable</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 Carbohydrates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those digested in the small intestine</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Hexoses</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Disaccharides</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Some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oliogosaccharides</a:t>
            </a: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Non-resistant starches (starches broken down by stomach enzymes)</a:t>
            </a:r>
          </a:p>
          <a:p>
            <a:pPr>
              <a:lnSpc>
                <a:spcPct val="120000"/>
              </a:lnSpc>
            </a:pPr>
            <a:endParaRPr lang="en-US" sz="800" b="1"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Rapidly Fermented Carbohydrates </a:t>
            </a: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digested by microbes in the large intestine</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Pectin</a:t>
            </a:r>
          </a:p>
          <a:p>
            <a:pPr marL="285750" indent="-285750">
              <a:lnSpc>
                <a:spcPct val="120000"/>
              </a:lnSpc>
              <a:buFont typeface="Arial"/>
              <a:buChar char="•"/>
            </a:pP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Fructan</a:t>
            </a: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Oligosaccharides not digested in small intestine</a:t>
            </a:r>
          </a:p>
          <a:p>
            <a:pPr marL="285750" indent="-285750">
              <a:lnSpc>
                <a:spcPct val="120000"/>
              </a:lnSpc>
              <a:buFont typeface="Arial"/>
              <a:buChar char="•"/>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Slowly Fermentable Carbohydrates </a:t>
            </a: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slowly digested by large intestine microbes</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Cellulose</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Hemicellulose</a:t>
            </a:r>
          </a:p>
        </p:txBody>
      </p:sp>
      <p:sp>
        <p:nvSpPr>
          <p:cNvPr id="4" name="Right Bracket 3"/>
          <p:cNvSpPr/>
          <p:nvPr/>
        </p:nvSpPr>
        <p:spPr>
          <a:xfrm>
            <a:off x="2211210" y="5558118"/>
            <a:ext cx="164353" cy="537882"/>
          </a:xfrm>
          <a:prstGeom prst="rightBracket">
            <a:avLst/>
          </a:prstGeom>
          <a:ln>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5" name="TextBox 4"/>
          <p:cNvSpPr txBox="1"/>
          <p:nvPr/>
        </p:nvSpPr>
        <p:spPr>
          <a:xfrm>
            <a:off x="2321585" y="5642393"/>
            <a:ext cx="2767653" cy="369332"/>
          </a:xfrm>
          <a:prstGeom prst="rect">
            <a:avLst/>
          </a:prstGeom>
          <a:noFill/>
        </p:spPr>
        <p:txBody>
          <a:bodyPr wrap="none" rtlCol="0">
            <a:spAutoFit/>
          </a:bodyPr>
          <a:lstStyle/>
          <a:p>
            <a:r>
              <a:rPr lang="en-US" dirty="0">
                <a:latin typeface="Avenir Medium"/>
                <a:cs typeface="Avenir Medium"/>
              </a:rPr>
              <a:t>Major sources of acetate</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68099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691255"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Feedstock may be regulated</a:t>
            </a:r>
          </a:p>
        </p:txBody>
      </p:sp>
      <p:sp>
        <p:nvSpPr>
          <p:cNvPr id="6" name="TextBox 5"/>
          <p:cNvSpPr txBox="1"/>
          <p:nvPr/>
        </p:nvSpPr>
        <p:spPr>
          <a:xfrm>
            <a:off x="425618" y="787471"/>
            <a:ext cx="8592652" cy="4969181"/>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Some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states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allow AD of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animal mortalities or slaughterhouse waste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but some don</a:t>
            </a:r>
            <a:r>
              <a:rPr lang="fr-FR" dirty="0">
                <a:solidFill>
                  <a:prstClr val="black"/>
                </a:solidFill>
                <a:latin typeface="Verdana" panose="020B0604030504040204" pitchFamily="34" charset="0"/>
                <a:ea typeface="Verdana" panose="020B0604030504040204" pitchFamily="34" charset="0"/>
                <a:cs typeface="Verdana" panose="020B0604030504040204" pitchFamily="34" charset="0"/>
              </a:rPr>
              <a:t>’</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 AD operators must check to be sure that they are complying with federal and state regulations.</a:t>
            </a:r>
          </a:p>
          <a:p>
            <a:pPr>
              <a:lnSpc>
                <a:spcPct val="120000"/>
              </a:lnSpc>
            </a:pP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Some states regulate the amounts of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high-strength organics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like </a:t>
            </a:r>
            <a:b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ethanol syrup or FOG to a maximum amount.</a:t>
            </a:r>
          </a:p>
          <a:p>
            <a:pPr>
              <a:lnSpc>
                <a:spcPct val="120000"/>
              </a:lnSpc>
            </a:pP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Other cautions:</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Don’t overload with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high-energy feedstock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like food waste.</a:t>
            </a:r>
          </a:p>
          <a:p>
            <a:pPr lvl="1">
              <a:lnSpc>
                <a:spcPct val="120000"/>
              </a:lnSpc>
            </a:pP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Don’t feed known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toxins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like fossil fuel derivatives, ammonia</a:t>
            </a:r>
            <a:b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or sulfides at high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pH.</a:t>
            </a: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1">
              <a:lnSpc>
                <a:spcPct val="120000"/>
              </a:lnSpc>
            </a:pP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742950" lvl="1" indent="-285750">
              <a:lnSpc>
                <a:spcPct val="120000"/>
              </a:lnSpc>
              <a:buFont typeface="Arial"/>
              <a:buChar char="•"/>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Recalcitrant</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(or poorly degradable) material requires long</a:t>
            </a:r>
            <a:b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retention times in order to degrade most of the VS.</a:t>
            </a:r>
          </a:p>
          <a:p>
            <a:pPr lvl="1">
              <a:lnSpc>
                <a:spcPct val="120000"/>
              </a:lnSpc>
            </a:pP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742950" lvl="1" indent="-285750">
              <a:lnSpc>
                <a:spcPct val="120000"/>
              </a:lnSpc>
              <a:buFont typeface="Arial"/>
              <a:buChar char="•"/>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Inert</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materials yield headaches rather than biogas.</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677841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330305"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Carbohydrate analysis</a:t>
            </a:r>
          </a:p>
        </p:txBody>
      </p:sp>
      <p:sp>
        <p:nvSpPr>
          <p:cNvPr id="6" name="TextBox 5"/>
          <p:cNvSpPr txBox="1"/>
          <p:nvPr/>
        </p:nvSpPr>
        <p:spPr>
          <a:xfrm>
            <a:off x="425618" y="787471"/>
            <a:ext cx="8718381" cy="5486245"/>
          </a:xfrm>
          <a:prstGeom prst="rect">
            <a:avLst/>
          </a:prstGeom>
          <a:noFill/>
        </p:spPr>
        <p:txBody>
          <a:bodyPr wrap="squar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WSC (water-soluble carbohydrates)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simple, sugar &amp; starch, quick energy</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NSC (nonstructural carbohydrates)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most easily digested</a:t>
            </a:r>
            <a:b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Measured in the lab</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Sugars</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Starches</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Organic acids</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NFC (non-fibrous carbohydrates)</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 same + pectin</a:t>
            </a: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Measured by calculating difference….</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Sugars</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Starches</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Organic acids</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Pectin</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NDF (non-</a:t>
            </a:r>
            <a:r>
              <a:rPr lang="en-US" b="1" dirty="0" err="1">
                <a:solidFill>
                  <a:prstClr val="black"/>
                </a:solidFill>
                <a:latin typeface="Verdana" panose="020B0604030504040204" pitchFamily="34" charset="0"/>
                <a:ea typeface="Verdana" panose="020B0604030504040204" pitchFamily="34" charset="0"/>
                <a:cs typeface="Verdana" panose="020B0604030504040204" pitchFamily="34" charset="0"/>
              </a:rPr>
              <a:t>digestable</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 carbohydrates)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recalcitrant; pass through in solids</a:t>
            </a: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975041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661854"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Feedstock planning</a:t>
            </a:r>
          </a:p>
        </p:txBody>
      </p:sp>
      <p:graphicFrame>
        <p:nvGraphicFramePr>
          <p:cNvPr id="5" name="Table 4"/>
          <p:cNvGraphicFramePr>
            <a:graphicFrameLocks noGrp="1"/>
          </p:cNvGraphicFramePr>
          <p:nvPr>
            <p:extLst>
              <p:ext uri="{D42A27DB-BD31-4B8C-83A1-F6EECF244321}">
                <p14:modId xmlns:p14="http://schemas.microsoft.com/office/powerpoint/2010/main" val="1344847882"/>
              </p:ext>
            </p:extLst>
          </p:nvPr>
        </p:nvGraphicFramePr>
        <p:xfrm>
          <a:off x="523720" y="788010"/>
          <a:ext cx="8160657" cy="5205746"/>
        </p:xfrm>
        <a:graphic>
          <a:graphicData uri="http://schemas.openxmlformats.org/drawingml/2006/table">
            <a:tbl>
              <a:tblPr firstRow="1" bandRow="1">
                <a:tableStyleId>{2D5ABB26-0587-4C30-8999-92F81FD0307C}</a:tableStyleId>
              </a:tblPr>
              <a:tblGrid>
                <a:gridCol w="1020082">
                  <a:extLst>
                    <a:ext uri="{9D8B030D-6E8A-4147-A177-3AD203B41FA5}">
                      <a16:colId xmlns:a16="http://schemas.microsoft.com/office/drawing/2014/main" val="20000"/>
                    </a:ext>
                  </a:extLst>
                </a:gridCol>
                <a:gridCol w="911531">
                  <a:extLst>
                    <a:ext uri="{9D8B030D-6E8A-4147-A177-3AD203B41FA5}">
                      <a16:colId xmlns:a16="http://schemas.microsoft.com/office/drawing/2014/main" val="20001"/>
                    </a:ext>
                  </a:extLst>
                </a:gridCol>
                <a:gridCol w="1128634">
                  <a:extLst>
                    <a:ext uri="{9D8B030D-6E8A-4147-A177-3AD203B41FA5}">
                      <a16:colId xmlns:a16="http://schemas.microsoft.com/office/drawing/2014/main" val="20002"/>
                    </a:ext>
                  </a:extLst>
                </a:gridCol>
                <a:gridCol w="1020082">
                  <a:extLst>
                    <a:ext uri="{9D8B030D-6E8A-4147-A177-3AD203B41FA5}">
                      <a16:colId xmlns:a16="http://schemas.microsoft.com/office/drawing/2014/main" val="20003"/>
                    </a:ext>
                  </a:extLst>
                </a:gridCol>
                <a:gridCol w="1020082">
                  <a:extLst>
                    <a:ext uri="{9D8B030D-6E8A-4147-A177-3AD203B41FA5}">
                      <a16:colId xmlns:a16="http://schemas.microsoft.com/office/drawing/2014/main" val="20004"/>
                    </a:ext>
                  </a:extLst>
                </a:gridCol>
                <a:gridCol w="1020082">
                  <a:extLst>
                    <a:ext uri="{9D8B030D-6E8A-4147-A177-3AD203B41FA5}">
                      <a16:colId xmlns:a16="http://schemas.microsoft.com/office/drawing/2014/main" val="20005"/>
                    </a:ext>
                  </a:extLst>
                </a:gridCol>
                <a:gridCol w="1020082">
                  <a:extLst>
                    <a:ext uri="{9D8B030D-6E8A-4147-A177-3AD203B41FA5}">
                      <a16:colId xmlns:a16="http://schemas.microsoft.com/office/drawing/2014/main" val="20006"/>
                    </a:ext>
                  </a:extLst>
                </a:gridCol>
                <a:gridCol w="1020082">
                  <a:extLst>
                    <a:ext uri="{9D8B030D-6E8A-4147-A177-3AD203B41FA5}">
                      <a16:colId xmlns:a16="http://schemas.microsoft.com/office/drawing/2014/main" val="20007"/>
                    </a:ext>
                  </a:extLst>
                </a:gridCol>
              </a:tblGrid>
              <a:tr h="343102">
                <a:tc>
                  <a:txBody>
                    <a:bodyPr/>
                    <a:lstStyle/>
                    <a:p>
                      <a:endParaRPr lang="en-US" sz="1600" b="1" dirty="0"/>
                    </a:p>
                  </a:txBody>
                  <a:tcPr>
                    <a:solidFill>
                      <a:srgbClr val="807EF0"/>
                    </a:solidFill>
                  </a:tcPr>
                </a:tc>
                <a:tc>
                  <a:txBody>
                    <a:bodyPr/>
                    <a:lstStyle/>
                    <a:p>
                      <a:pPr algn="r"/>
                      <a:r>
                        <a:rPr lang="en-US" sz="1600" b="1" dirty="0"/>
                        <a:t>7/28</a:t>
                      </a:r>
                    </a:p>
                  </a:txBody>
                  <a:tcPr>
                    <a:solidFill>
                      <a:srgbClr val="807EF0"/>
                    </a:solidFill>
                  </a:tcPr>
                </a:tc>
                <a:tc>
                  <a:txBody>
                    <a:bodyPr/>
                    <a:lstStyle/>
                    <a:p>
                      <a:pPr algn="r"/>
                      <a:r>
                        <a:rPr lang="en-US" sz="1600" b="1" dirty="0"/>
                        <a:t>8/3</a:t>
                      </a:r>
                    </a:p>
                  </a:txBody>
                  <a:tcPr>
                    <a:solidFill>
                      <a:srgbClr val="807EF0"/>
                    </a:solidFill>
                  </a:tcPr>
                </a:tc>
                <a:tc>
                  <a:txBody>
                    <a:bodyPr/>
                    <a:lstStyle/>
                    <a:p>
                      <a:pPr algn="r"/>
                      <a:endParaRPr lang="en-US" sz="1600" b="1" dirty="0"/>
                    </a:p>
                  </a:txBody>
                  <a:tcPr>
                    <a:solidFill>
                      <a:srgbClr val="807EF0"/>
                    </a:solidFill>
                  </a:tcPr>
                </a:tc>
                <a:tc>
                  <a:txBody>
                    <a:bodyPr/>
                    <a:lstStyle/>
                    <a:p>
                      <a:pPr algn="r"/>
                      <a:endParaRPr lang="en-US" sz="1600" b="1" dirty="0"/>
                    </a:p>
                  </a:txBody>
                  <a:tcPr>
                    <a:solidFill>
                      <a:srgbClr val="807EF0"/>
                    </a:solidFill>
                  </a:tcPr>
                </a:tc>
                <a:tc>
                  <a:txBody>
                    <a:bodyPr/>
                    <a:lstStyle/>
                    <a:p>
                      <a:pPr algn="r"/>
                      <a:endParaRPr lang="en-US" sz="1600" b="1" dirty="0"/>
                    </a:p>
                  </a:txBody>
                  <a:tcPr>
                    <a:solidFill>
                      <a:srgbClr val="807EF0"/>
                    </a:solidFill>
                  </a:tcPr>
                </a:tc>
                <a:tc>
                  <a:txBody>
                    <a:bodyPr/>
                    <a:lstStyle/>
                    <a:p>
                      <a:pPr algn="r"/>
                      <a:endParaRPr lang="en-US" sz="1600" b="1" dirty="0"/>
                    </a:p>
                  </a:txBody>
                  <a:tcPr>
                    <a:solidFill>
                      <a:srgbClr val="807EF0"/>
                    </a:solidFill>
                  </a:tcPr>
                </a:tc>
                <a:tc>
                  <a:txBody>
                    <a:bodyPr/>
                    <a:lstStyle/>
                    <a:p>
                      <a:pPr algn="r"/>
                      <a:endParaRPr lang="en-US" sz="1600" b="1" dirty="0"/>
                    </a:p>
                  </a:txBody>
                  <a:tcPr>
                    <a:solidFill>
                      <a:srgbClr val="807EF0"/>
                    </a:solidFill>
                  </a:tcPr>
                </a:tc>
                <a:extLst>
                  <a:ext uri="{0D108BD9-81ED-4DB2-BD59-A6C34878D82A}">
                    <a16:rowId xmlns:a16="http://schemas.microsoft.com/office/drawing/2014/main" val="10000"/>
                  </a:ext>
                </a:extLst>
              </a:tr>
              <a:tr h="343102">
                <a:tc>
                  <a:txBody>
                    <a:bodyPr/>
                    <a:lstStyle/>
                    <a:p>
                      <a:r>
                        <a:rPr lang="en-US" sz="1600" dirty="0"/>
                        <a:t>manure</a:t>
                      </a:r>
                    </a:p>
                  </a:txBody>
                  <a:tcPr/>
                </a:tc>
                <a:tc>
                  <a:txBody>
                    <a:bodyPr/>
                    <a:lstStyle/>
                    <a:p>
                      <a:pPr algn="r"/>
                      <a:r>
                        <a:rPr lang="en-US" sz="1600" dirty="0"/>
                        <a:t>5,800</a:t>
                      </a:r>
                    </a:p>
                  </a:txBody>
                  <a:tcPr/>
                </a:tc>
                <a:tc>
                  <a:txBody>
                    <a:bodyPr/>
                    <a:lstStyle/>
                    <a:p>
                      <a:pPr algn="r"/>
                      <a:r>
                        <a:rPr lang="en-US" sz="1600" dirty="0"/>
                        <a:t>5,800</a:t>
                      </a:r>
                    </a:p>
                  </a:txBody>
                  <a:tcPr/>
                </a:tc>
                <a:tc>
                  <a:txBody>
                    <a:bodyPr/>
                    <a:lstStyle/>
                    <a:p>
                      <a:pPr algn="r"/>
                      <a:endParaRPr lang="en-US" sz="1600"/>
                    </a:p>
                  </a:txBody>
                  <a:tcPr/>
                </a:tc>
                <a:tc>
                  <a:txBody>
                    <a:bodyPr/>
                    <a:lstStyle/>
                    <a:p>
                      <a:pPr algn="r"/>
                      <a:endParaRPr lang="en-US" sz="1600"/>
                    </a:p>
                  </a:txBody>
                  <a:tcPr/>
                </a:tc>
                <a:tc>
                  <a:txBody>
                    <a:bodyPr/>
                    <a:lstStyle/>
                    <a:p>
                      <a:pPr algn="r"/>
                      <a:endParaRPr lang="en-US" sz="1600"/>
                    </a:p>
                  </a:txBody>
                  <a:tcPr/>
                </a:tc>
                <a:tc>
                  <a:txBody>
                    <a:bodyPr/>
                    <a:lstStyle/>
                    <a:p>
                      <a:pPr algn="r"/>
                      <a:endParaRPr lang="en-US" sz="1600"/>
                    </a:p>
                  </a:txBody>
                  <a:tcPr/>
                </a:tc>
                <a:tc>
                  <a:txBody>
                    <a:bodyPr/>
                    <a:lstStyle/>
                    <a:p>
                      <a:pPr algn="r"/>
                      <a:endParaRPr lang="en-US" sz="1600" dirty="0"/>
                    </a:p>
                  </a:txBody>
                  <a:tcPr/>
                </a:tc>
                <a:extLst>
                  <a:ext uri="{0D108BD9-81ED-4DB2-BD59-A6C34878D82A}">
                    <a16:rowId xmlns:a16="http://schemas.microsoft.com/office/drawing/2014/main" val="10001"/>
                  </a:ext>
                </a:extLst>
              </a:tr>
              <a:tr h="343102">
                <a:tc>
                  <a:txBody>
                    <a:bodyPr/>
                    <a:lstStyle/>
                    <a:p>
                      <a:r>
                        <a:rPr lang="en-US" sz="1600" dirty="0"/>
                        <a:t>heifer</a:t>
                      </a:r>
                    </a:p>
                  </a:txBody>
                  <a:tcPr/>
                </a:tc>
                <a:tc>
                  <a:txBody>
                    <a:bodyPr/>
                    <a:lstStyle/>
                    <a:p>
                      <a:pPr algn="r"/>
                      <a:r>
                        <a:rPr lang="en-US" sz="1600" dirty="0"/>
                        <a:t>as</a:t>
                      </a:r>
                    </a:p>
                  </a:txBody>
                  <a:tcPr/>
                </a:tc>
                <a:tc>
                  <a:txBody>
                    <a:bodyPr/>
                    <a:lstStyle/>
                    <a:p>
                      <a:pPr algn="r"/>
                      <a:r>
                        <a:rPr lang="en-US" sz="1600" dirty="0"/>
                        <a:t>as</a:t>
                      </a:r>
                    </a:p>
                  </a:txBody>
                  <a:tcPr/>
                </a:tc>
                <a:tc>
                  <a:txBody>
                    <a:bodyPr/>
                    <a:lstStyle/>
                    <a:p>
                      <a:pPr algn="r"/>
                      <a:endParaRPr lang="en-US" sz="1600"/>
                    </a:p>
                  </a:txBody>
                  <a:tcPr/>
                </a:tc>
                <a:tc>
                  <a:txBody>
                    <a:bodyPr/>
                    <a:lstStyle/>
                    <a:p>
                      <a:pPr algn="r"/>
                      <a:endParaRPr lang="en-US" sz="1600"/>
                    </a:p>
                  </a:txBody>
                  <a:tcPr/>
                </a:tc>
                <a:tc>
                  <a:txBody>
                    <a:bodyPr/>
                    <a:lstStyle/>
                    <a:p>
                      <a:pPr algn="r"/>
                      <a:endParaRPr lang="en-US" sz="1600"/>
                    </a:p>
                  </a:txBody>
                  <a:tcPr/>
                </a:tc>
                <a:tc>
                  <a:txBody>
                    <a:bodyPr/>
                    <a:lstStyle/>
                    <a:p>
                      <a:pPr algn="r"/>
                      <a:endParaRPr lang="en-US" sz="1600"/>
                    </a:p>
                  </a:txBody>
                  <a:tcPr/>
                </a:tc>
                <a:tc>
                  <a:txBody>
                    <a:bodyPr/>
                    <a:lstStyle/>
                    <a:p>
                      <a:pPr algn="r"/>
                      <a:endParaRPr lang="en-US" sz="1600"/>
                    </a:p>
                  </a:txBody>
                  <a:tcPr/>
                </a:tc>
                <a:extLst>
                  <a:ext uri="{0D108BD9-81ED-4DB2-BD59-A6C34878D82A}">
                    <a16:rowId xmlns:a16="http://schemas.microsoft.com/office/drawing/2014/main" val="10002"/>
                  </a:ext>
                </a:extLst>
              </a:tr>
              <a:tr h="343102">
                <a:tc>
                  <a:txBody>
                    <a:bodyPr/>
                    <a:lstStyle/>
                    <a:p>
                      <a:r>
                        <a:rPr lang="en-US" sz="1600" dirty="0"/>
                        <a:t>grass</a:t>
                      </a:r>
                    </a:p>
                  </a:txBody>
                  <a:tcPr/>
                </a:tc>
                <a:tc>
                  <a:txBody>
                    <a:bodyPr/>
                    <a:lstStyle/>
                    <a:p>
                      <a:pPr algn="r"/>
                      <a:r>
                        <a:rPr lang="en-US" sz="1600" dirty="0"/>
                        <a:t>as</a:t>
                      </a:r>
                    </a:p>
                  </a:txBody>
                  <a:tcPr/>
                </a:tc>
                <a:tc>
                  <a:txBody>
                    <a:bodyPr/>
                    <a:lstStyle/>
                    <a:p>
                      <a:pPr algn="r"/>
                      <a:r>
                        <a:rPr lang="en-US" sz="1600" dirty="0"/>
                        <a:t>as</a:t>
                      </a:r>
                    </a:p>
                  </a:txBody>
                  <a:tcPr/>
                </a:tc>
                <a:tc>
                  <a:txBody>
                    <a:bodyPr/>
                    <a:lstStyle/>
                    <a:p>
                      <a:pPr algn="r"/>
                      <a:endParaRPr lang="en-US" sz="1600"/>
                    </a:p>
                  </a:txBody>
                  <a:tcPr/>
                </a:tc>
                <a:tc>
                  <a:txBody>
                    <a:bodyPr/>
                    <a:lstStyle/>
                    <a:p>
                      <a:pPr algn="r"/>
                      <a:endParaRPr lang="en-US" sz="1600"/>
                    </a:p>
                  </a:txBody>
                  <a:tcPr/>
                </a:tc>
                <a:tc>
                  <a:txBody>
                    <a:bodyPr/>
                    <a:lstStyle/>
                    <a:p>
                      <a:pPr algn="r"/>
                      <a:endParaRPr lang="en-US" sz="1600"/>
                    </a:p>
                  </a:txBody>
                  <a:tcPr/>
                </a:tc>
                <a:tc>
                  <a:txBody>
                    <a:bodyPr/>
                    <a:lstStyle/>
                    <a:p>
                      <a:pPr algn="r"/>
                      <a:endParaRPr lang="en-US" sz="1600"/>
                    </a:p>
                  </a:txBody>
                  <a:tcPr/>
                </a:tc>
                <a:tc>
                  <a:txBody>
                    <a:bodyPr/>
                    <a:lstStyle/>
                    <a:p>
                      <a:pPr algn="r"/>
                      <a:endParaRPr lang="en-US" sz="1600"/>
                    </a:p>
                  </a:txBody>
                  <a:tcPr/>
                </a:tc>
                <a:extLst>
                  <a:ext uri="{0D108BD9-81ED-4DB2-BD59-A6C34878D82A}">
                    <a16:rowId xmlns:a16="http://schemas.microsoft.com/office/drawing/2014/main" val="10003"/>
                  </a:ext>
                </a:extLst>
              </a:tr>
              <a:tr h="343102">
                <a:tc>
                  <a:txBody>
                    <a:bodyPr/>
                    <a:lstStyle/>
                    <a:p>
                      <a:r>
                        <a:rPr lang="en-US" sz="1600" dirty="0"/>
                        <a:t>silage</a:t>
                      </a:r>
                    </a:p>
                  </a:txBody>
                  <a:tcPr/>
                </a:tc>
                <a:tc>
                  <a:txBody>
                    <a:bodyPr/>
                    <a:lstStyle/>
                    <a:p>
                      <a:pPr algn="r"/>
                      <a:r>
                        <a:rPr lang="en-US" sz="1600" dirty="0"/>
                        <a:t>as</a:t>
                      </a:r>
                    </a:p>
                  </a:txBody>
                  <a:tcPr/>
                </a:tc>
                <a:tc>
                  <a:txBody>
                    <a:bodyPr/>
                    <a:lstStyle/>
                    <a:p>
                      <a:pPr algn="r"/>
                      <a:r>
                        <a:rPr lang="en-US" sz="1600" dirty="0"/>
                        <a:t>as</a:t>
                      </a:r>
                    </a:p>
                  </a:txBody>
                  <a:tcPr/>
                </a:tc>
                <a:tc>
                  <a:txBody>
                    <a:bodyPr/>
                    <a:lstStyle/>
                    <a:p>
                      <a:pPr algn="r"/>
                      <a:endParaRPr lang="en-US" sz="1600"/>
                    </a:p>
                  </a:txBody>
                  <a:tcPr/>
                </a:tc>
                <a:tc>
                  <a:txBody>
                    <a:bodyPr/>
                    <a:lstStyle/>
                    <a:p>
                      <a:pPr algn="r"/>
                      <a:endParaRPr lang="en-US" sz="1600"/>
                    </a:p>
                  </a:txBody>
                  <a:tcPr/>
                </a:tc>
                <a:tc>
                  <a:txBody>
                    <a:bodyPr/>
                    <a:lstStyle/>
                    <a:p>
                      <a:pPr algn="r"/>
                      <a:endParaRPr lang="en-US" sz="1600"/>
                    </a:p>
                  </a:txBody>
                  <a:tcPr/>
                </a:tc>
                <a:tc>
                  <a:txBody>
                    <a:bodyPr/>
                    <a:lstStyle/>
                    <a:p>
                      <a:pPr algn="r"/>
                      <a:endParaRPr lang="en-US" sz="1600"/>
                    </a:p>
                  </a:txBody>
                  <a:tcPr/>
                </a:tc>
                <a:tc>
                  <a:txBody>
                    <a:bodyPr/>
                    <a:lstStyle/>
                    <a:p>
                      <a:pPr algn="r"/>
                      <a:endParaRPr lang="en-US" sz="1600"/>
                    </a:p>
                  </a:txBody>
                  <a:tcPr/>
                </a:tc>
                <a:extLst>
                  <a:ext uri="{0D108BD9-81ED-4DB2-BD59-A6C34878D82A}">
                    <a16:rowId xmlns:a16="http://schemas.microsoft.com/office/drawing/2014/main" val="10004"/>
                  </a:ext>
                </a:extLst>
              </a:tr>
              <a:tr h="343102">
                <a:tc>
                  <a:txBody>
                    <a:bodyPr/>
                    <a:lstStyle/>
                    <a:p>
                      <a:r>
                        <a:rPr lang="en-US" sz="1600" dirty="0"/>
                        <a:t>effluent</a:t>
                      </a:r>
                    </a:p>
                  </a:txBody>
                  <a:tcPr/>
                </a:tc>
                <a:tc>
                  <a:txBody>
                    <a:bodyPr/>
                    <a:lstStyle/>
                    <a:p>
                      <a:pPr algn="r"/>
                      <a:r>
                        <a:rPr lang="en-US" sz="1600" dirty="0"/>
                        <a:t>as</a:t>
                      </a:r>
                    </a:p>
                  </a:txBody>
                  <a:tcPr/>
                </a:tc>
                <a:tc>
                  <a:txBody>
                    <a:bodyPr/>
                    <a:lstStyle/>
                    <a:p>
                      <a:pPr algn="r"/>
                      <a:r>
                        <a:rPr lang="en-US" sz="1600" dirty="0"/>
                        <a:t>as</a:t>
                      </a:r>
                    </a:p>
                  </a:txBody>
                  <a:tcPr/>
                </a:tc>
                <a:tc>
                  <a:txBody>
                    <a:bodyPr/>
                    <a:lstStyle/>
                    <a:p>
                      <a:pPr algn="r"/>
                      <a:endParaRPr lang="en-US" sz="1600"/>
                    </a:p>
                  </a:txBody>
                  <a:tcPr/>
                </a:tc>
                <a:tc>
                  <a:txBody>
                    <a:bodyPr/>
                    <a:lstStyle/>
                    <a:p>
                      <a:pPr algn="r"/>
                      <a:endParaRPr lang="en-US" sz="1600" dirty="0"/>
                    </a:p>
                  </a:txBody>
                  <a:tcPr/>
                </a:tc>
                <a:tc>
                  <a:txBody>
                    <a:bodyPr/>
                    <a:lstStyle/>
                    <a:p>
                      <a:pPr algn="r"/>
                      <a:endParaRPr lang="en-US" sz="1600"/>
                    </a:p>
                  </a:txBody>
                  <a:tcPr/>
                </a:tc>
                <a:tc>
                  <a:txBody>
                    <a:bodyPr/>
                    <a:lstStyle/>
                    <a:p>
                      <a:pPr algn="r"/>
                      <a:endParaRPr lang="en-US" sz="1600"/>
                    </a:p>
                  </a:txBody>
                  <a:tcPr/>
                </a:tc>
                <a:tc>
                  <a:txBody>
                    <a:bodyPr/>
                    <a:lstStyle/>
                    <a:p>
                      <a:pPr algn="r"/>
                      <a:endParaRPr lang="en-US" sz="1600"/>
                    </a:p>
                  </a:txBody>
                  <a:tcPr/>
                </a:tc>
                <a:extLst>
                  <a:ext uri="{0D108BD9-81ED-4DB2-BD59-A6C34878D82A}">
                    <a16:rowId xmlns:a16="http://schemas.microsoft.com/office/drawing/2014/main" val="10005"/>
                  </a:ext>
                </a:extLst>
              </a:tr>
              <a:tr h="343102">
                <a:tc>
                  <a:txBody>
                    <a:bodyPr/>
                    <a:lstStyle/>
                    <a:p>
                      <a:r>
                        <a:rPr lang="en-US" sz="1600" dirty="0"/>
                        <a:t>beer</a:t>
                      </a:r>
                    </a:p>
                  </a:txBody>
                  <a:tcPr/>
                </a:tc>
                <a:tc>
                  <a:txBody>
                    <a:bodyPr/>
                    <a:lstStyle/>
                    <a:p>
                      <a:pPr algn="r"/>
                      <a:r>
                        <a:rPr lang="en-US" sz="1600" dirty="0"/>
                        <a:t>as</a:t>
                      </a:r>
                    </a:p>
                  </a:txBody>
                  <a:tcPr/>
                </a:tc>
                <a:tc>
                  <a:txBody>
                    <a:bodyPr/>
                    <a:lstStyle/>
                    <a:p>
                      <a:pPr algn="r"/>
                      <a:r>
                        <a:rPr lang="en-US" sz="1600" dirty="0"/>
                        <a:t>as</a:t>
                      </a:r>
                    </a:p>
                  </a:txBody>
                  <a:tcPr/>
                </a:tc>
                <a:tc>
                  <a:txBody>
                    <a:bodyPr/>
                    <a:lstStyle/>
                    <a:p>
                      <a:pPr algn="r"/>
                      <a:endParaRPr lang="en-US" sz="1600"/>
                    </a:p>
                  </a:txBody>
                  <a:tcPr/>
                </a:tc>
                <a:tc>
                  <a:txBody>
                    <a:bodyPr/>
                    <a:lstStyle/>
                    <a:p>
                      <a:pPr algn="r"/>
                      <a:endParaRPr lang="en-US" sz="1600"/>
                    </a:p>
                  </a:txBody>
                  <a:tcPr/>
                </a:tc>
                <a:tc>
                  <a:txBody>
                    <a:bodyPr/>
                    <a:lstStyle/>
                    <a:p>
                      <a:pPr algn="r"/>
                      <a:endParaRPr lang="en-US" sz="1600"/>
                    </a:p>
                  </a:txBody>
                  <a:tcPr/>
                </a:tc>
                <a:tc>
                  <a:txBody>
                    <a:bodyPr/>
                    <a:lstStyle/>
                    <a:p>
                      <a:pPr algn="r"/>
                      <a:endParaRPr lang="en-US" sz="1600"/>
                    </a:p>
                  </a:txBody>
                  <a:tcPr/>
                </a:tc>
                <a:tc>
                  <a:txBody>
                    <a:bodyPr/>
                    <a:lstStyle/>
                    <a:p>
                      <a:pPr algn="r"/>
                      <a:endParaRPr lang="en-US" sz="1600"/>
                    </a:p>
                  </a:txBody>
                  <a:tcPr/>
                </a:tc>
                <a:extLst>
                  <a:ext uri="{0D108BD9-81ED-4DB2-BD59-A6C34878D82A}">
                    <a16:rowId xmlns:a16="http://schemas.microsoft.com/office/drawing/2014/main" val="10006"/>
                  </a:ext>
                </a:extLst>
              </a:tr>
              <a:tr h="343102">
                <a:tc>
                  <a:txBody>
                    <a:bodyPr/>
                    <a:lstStyle/>
                    <a:p>
                      <a:r>
                        <a:rPr lang="en-US" sz="1600" dirty="0"/>
                        <a:t>glycerol</a:t>
                      </a:r>
                    </a:p>
                  </a:txBody>
                  <a:tcPr/>
                </a:tc>
                <a:tc>
                  <a:txBody>
                    <a:bodyPr/>
                    <a:lstStyle/>
                    <a:p>
                      <a:pPr algn="r"/>
                      <a:r>
                        <a:rPr lang="en-US" sz="1600" dirty="0"/>
                        <a:t>100</a:t>
                      </a:r>
                    </a:p>
                  </a:txBody>
                  <a:tcPr/>
                </a:tc>
                <a:tc>
                  <a:txBody>
                    <a:bodyPr/>
                    <a:lstStyle/>
                    <a:p>
                      <a:pPr algn="r"/>
                      <a:r>
                        <a:rPr lang="en-US" sz="1600" dirty="0"/>
                        <a:t>200</a:t>
                      </a:r>
                    </a:p>
                  </a:txBody>
                  <a:tcPr/>
                </a:tc>
                <a:tc>
                  <a:txBody>
                    <a:bodyPr/>
                    <a:lstStyle/>
                    <a:p>
                      <a:pPr algn="r"/>
                      <a:endParaRPr lang="en-US" sz="1600"/>
                    </a:p>
                  </a:txBody>
                  <a:tcPr/>
                </a:tc>
                <a:tc>
                  <a:txBody>
                    <a:bodyPr/>
                    <a:lstStyle/>
                    <a:p>
                      <a:pPr algn="r"/>
                      <a:endParaRPr lang="en-US" sz="1600"/>
                    </a:p>
                  </a:txBody>
                  <a:tcPr/>
                </a:tc>
                <a:tc>
                  <a:txBody>
                    <a:bodyPr/>
                    <a:lstStyle/>
                    <a:p>
                      <a:pPr algn="r"/>
                      <a:endParaRPr lang="en-US" sz="1600"/>
                    </a:p>
                  </a:txBody>
                  <a:tcPr/>
                </a:tc>
                <a:tc>
                  <a:txBody>
                    <a:bodyPr/>
                    <a:lstStyle/>
                    <a:p>
                      <a:pPr algn="r"/>
                      <a:endParaRPr lang="en-US" sz="1600"/>
                    </a:p>
                  </a:txBody>
                  <a:tcPr/>
                </a:tc>
                <a:tc>
                  <a:txBody>
                    <a:bodyPr/>
                    <a:lstStyle/>
                    <a:p>
                      <a:pPr algn="r"/>
                      <a:endParaRPr lang="en-US" sz="1600"/>
                    </a:p>
                  </a:txBody>
                  <a:tcPr/>
                </a:tc>
                <a:extLst>
                  <a:ext uri="{0D108BD9-81ED-4DB2-BD59-A6C34878D82A}">
                    <a16:rowId xmlns:a16="http://schemas.microsoft.com/office/drawing/2014/main" val="10007"/>
                  </a:ext>
                </a:extLst>
              </a:tr>
              <a:tr h="343102">
                <a:tc>
                  <a:txBody>
                    <a:bodyPr/>
                    <a:lstStyle/>
                    <a:p>
                      <a:r>
                        <a:rPr lang="en-US" sz="1600" dirty="0"/>
                        <a:t>GTW</a:t>
                      </a:r>
                    </a:p>
                  </a:txBody>
                  <a:tcPr/>
                </a:tc>
                <a:tc>
                  <a:txBody>
                    <a:bodyPr/>
                    <a:lstStyle/>
                    <a:p>
                      <a:pPr algn="r"/>
                      <a:r>
                        <a:rPr lang="en-US" sz="1600" dirty="0"/>
                        <a:t>0</a:t>
                      </a:r>
                    </a:p>
                  </a:txBody>
                  <a:tcPr/>
                </a:tc>
                <a:tc>
                  <a:txBody>
                    <a:bodyPr/>
                    <a:lstStyle/>
                    <a:p>
                      <a:pPr algn="r"/>
                      <a:r>
                        <a:rPr lang="en-US" sz="1600" dirty="0"/>
                        <a:t>0</a:t>
                      </a:r>
                    </a:p>
                  </a:txBody>
                  <a:tcPr/>
                </a:tc>
                <a:tc>
                  <a:txBody>
                    <a:bodyPr/>
                    <a:lstStyle/>
                    <a:p>
                      <a:pPr algn="r"/>
                      <a:endParaRPr lang="en-US" sz="1600" dirty="0"/>
                    </a:p>
                  </a:txBody>
                  <a:tcPr/>
                </a:tc>
                <a:tc>
                  <a:txBody>
                    <a:bodyPr/>
                    <a:lstStyle/>
                    <a:p>
                      <a:pPr algn="r"/>
                      <a:endParaRPr lang="en-US" sz="1600" dirty="0"/>
                    </a:p>
                  </a:txBody>
                  <a:tcPr/>
                </a:tc>
                <a:tc>
                  <a:txBody>
                    <a:bodyPr/>
                    <a:lstStyle/>
                    <a:p>
                      <a:pPr algn="r"/>
                      <a:endParaRPr lang="en-US" sz="1600" dirty="0"/>
                    </a:p>
                  </a:txBody>
                  <a:tcPr/>
                </a:tc>
                <a:tc>
                  <a:txBody>
                    <a:bodyPr/>
                    <a:lstStyle/>
                    <a:p>
                      <a:pPr algn="r"/>
                      <a:endParaRPr lang="en-US" sz="1600" dirty="0"/>
                    </a:p>
                  </a:txBody>
                  <a:tcPr/>
                </a:tc>
                <a:tc>
                  <a:txBody>
                    <a:bodyPr/>
                    <a:lstStyle/>
                    <a:p>
                      <a:pPr algn="r"/>
                      <a:endParaRPr lang="en-US" sz="1600" dirty="0"/>
                    </a:p>
                  </a:txBody>
                  <a:tcPr/>
                </a:tc>
                <a:extLst>
                  <a:ext uri="{0D108BD9-81ED-4DB2-BD59-A6C34878D82A}">
                    <a16:rowId xmlns:a16="http://schemas.microsoft.com/office/drawing/2014/main" val="10008"/>
                  </a:ext>
                </a:extLst>
              </a:tr>
              <a:tr h="343102">
                <a:tc>
                  <a:txBody>
                    <a:bodyPr/>
                    <a:lstStyle/>
                    <a:p>
                      <a:r>
                        <a:rPr lang="en-US" sz="1600" dirty="0"/>
                        <a:t>FeCl3</a:t>
                      </a:r>
                    </a:p>
                  </a:txBody>
                  <a:tcPr/>
                </a:tc>
                <a:tc>
                  <a:txBody>
                    <a:bodyPr/>
                    <a:lstStyle/>
                    <a:p>
                      <a:pPr algn="r"/>
                      <a:r>
                        <a:rPr lang="en-US" sz="1600" dirty="0"/>
                        <a:t>40</a:t>
                      </a:r>
                    </a:p>
                  </a:txBody>
                  <a:tcPr/>
                </a:tc>
                <a:tc>
                  <a:txBody>
                    <a:bodyPr/>
                    <a:lstStyle/>
                    <a:p>
                      <a:pPr algn="r"/>
                      <a:r>
                        <a:rPr lang="en-US" sz="1600" dirty="0"/>
                        <a:t>40</a:t>
                      </a:r>
                    </a:p>
                  </a:txBody>
                  <a:tcPr/>
                </a:tc>
                <a:tc>
                  <a:txBody>
                    <a:bodyPr/>
                    <a:lstStyle/>
                    <a:p>
                      <a:pPr algn="r"/>
                      <a:endParaRPr lang="en-US" sz="1600" dirty="0"/>
                    </a:p>
                  </a:txBody>
                  <a:tcPr/>
                </a:tc>
                <a:tc>
                  <a:txBody>
                    <a:bodyPr/>
                    <a:lstStyle/>
                    <a:p>
                      <a:pPr algn="r"/>
                      <a:endParaRPr lang="en-US" sz="1600" dirty="0"/>
                    </a:p>
                  </a:txBody>
                  <a:tcPr/>
                </a:tc>
                <a:tc>
                  <a:txBody>
                    <a:bodyPr/>
                    <a:lstStyle/>
                    <a:p>
                      <a:pPr algn="r"/>
                      <a:endParaRPr lang="en-US" sz="1600" dirty="0"/>
                    </a:p>
                  </a:txBody>
                  <a:tcPr/>
                </a:tc>
                <a:tc>
                  <a:txBody>
                    <a:bodyPr/>
                    <a:lstStyle/>
                    <a:p>
                      <a:pPr algn="r"/>
                      <a:endParaRPr lang="en-US" sz="1600" dirty="0"/>
                    </a:p>
                  </a:txBody>
                  <a:tcPr/>
                </a:tc>
                <a:tc>
                  <a:txBody>
                    <a:bodyPr/>
                    <a:lstStyle/>
                    <a:p>
                      <a:pPr algn="r"/>
                      <a:endParaRPr lang="en-US" sz="1600" dirty="0"/>
                    </a:p>
                  </a:txBody>
                  <a:tcPr/>
                </a:tc>
                <a:extLst>
                  <a:ext uri="{0D108BD9-81ED-4DB2-BD59-A6C34878D82A}">
                    <a16:rowId xmlns:a16="http://schemas.microsoft.com/office/drawing/2014/main" val="10009"/>
                  </a:ext>
                </a:extLst>
              </a:tr>
              <a:tr h="372082">
                <a:tc>
                  <a:txBody>
                    <a:bodyPr/>
                    <a:lstStyle/>
                    <a:p>
                      <a:r>
                        <a:rPr lang="en-US" sz="1600" dirty="0"/>
                        <a:t>CaCO3</a:t>
                      </a:r>
                    </a:p>
                  </a:txBody>
                  <a:tcPr/>
                </a:tc>
                <a:tc>
                  <a:txBody>
                    <a:bodyPr/>
                    <a:lstStyle/>
                    <a:p>
                      <a:pPr algn="r"/>
                      <a:r>
                        <a:rPr lang="en-US" sz="1600" dirty="0"/>
                        <a:t>50 </a:t>
                      </a:r>
                      <a:r>
                        <a:rPr lang="en-US" sz="1600" dirty="0" err="1"/>
                        <a:t>lb</a:t>
                      </a:r>
                      <a:endParaRPr lang="en-US" sz="1600" dirty="0"/>
                    </a:p>
                  </a:txBody>
                  <a:tcPr/>
                </a:tc>
                <a:tc>
                  <a:txBody>
                    <a:bodyPr/>
                    <a:lstStyle/>
                    <a:p>
                      <a:pPr algn="r"/>
                      <a:r>
                        <a:rPr lang="en-US" sz="1600" dirty="0"/>
                        <a:t>50 </a:t>
                      </a:r>
                      <a:r>
                        <a:rPr lang="en-US" sz="1600" dirty="0" err="1"/>
                        <a:t>lb</a:t>
                      </a:r>
                      <a:endParaRPr lang="en-US" sz="1600" dirty="0"/>
                    </a:p>
                  </a:txBody>
                  <a:tcPr/>
                </a:tc>
                <a:tc>
                  <a:txBody>
                    <a:bodyPr/>
                    <a:lstStyle/>
                    <a:p>
                      <a:pPr algn="r"/>
                      <a:endParaRPr lang="en-US" sz="1600"/>
                    </a:p>
                  </a:txBody>
                  <a:tcPr/>
                </a:tc>
                <a:tc>
                  <a:txBody>
                    <a:bodyPr/>
                    <a:lstStyle/>
                    <a:p>
                      <a:pPr algn="r"/>
                      <a:endParaRPr lang="en-US" sz="1600" dirty="0"/>
                    </a:p>
                  </a:txBody>
                  <a:tcPr/>
                </a:tc>
                <a:tc>
                  <a:txBody>
                    <a:bodyPr/>
                    <a:lstStyle/>
                    <a:p>
                      <a:pPr algn="r"/>
                      <a:endParaRPr lang="en-US" sz="1600" dirty="0"/>
                    </a:p>
                  </a:txBody>
                  <a:tcPr/>
                </a:tc>
                <a:tc>
                  <a:txBody>
                    <a:bodyPr/>
                    <a:lstStyle/>
                    <a:p>
                      <a:pPr algn="r"/>
                      <a:endParaRPr lang="en-US" sz="1600" dirty="0"/>
                    </a:p>
                  </a:txBody>
                  <a:tcPr/>
                </a:tc>
                <a:tc>
                  <a:txBody>
                    <a:bodyPr/>
                    <a:lstStyle/>
                    <a:p>
                      <a:pPr algn="r"/>
                      <a:endParaRPr lang="en-US" sz="1600" dirty="0"/>
                    </a:p>
                  </a:txBody>
                  <a:tcPr/>
                </a:tc>
                <a:extLst>
                  <a:ext uri="{0D108BD9-81ED-4DB2-BD59-A6C34878D82A}">
                    <a16:rowId xmlns:a16="http://schemas.microsoft.com/office/drawing/2014/main" val="10010"/>
                  </a:ext>
                </a:extLst>
              </a:tr>
              <a:tr h="310202">
                <a:tc>
                  <a:txBody>
                    <a:bodyPr/>
                    <a:lstStyle/>
                    <a:p>
                      <a:endParaRPr lang="en-US" sz="1600" b="1" dirty="0"/>
                    </a:p>
                  </a:txBody>
                  <a:tcPr/>
                </a:tc>
                <a:tc>
                  <a:txBody>
                    <a:bodyPr/>
                    <a:lstStyle/>
                    <a:p>
                      <a:pPr algn="r"/>
                      <a:endParaRPr lang="en-US" sz="1600" b="1" dirty="0"/>
                    </a:p>
                  </a:txBody>
                  <a:tcPr/>
                </a:tc>
                <a:tc>
                  <a:txBody>
                    <a:bodyPr/>
                    <a:lstStyle/>
                    <a:p>
                      <a:pPr algn="r"/>
                      <a:endParaRPr lang="en-US" sz="1600" b="1" dirty="0"/>
                    </a:p>
                  </a:txBody>
                  <a:tcPr/>
                </a:tc>
                <a:tc>
                  <a:txBody>
                    <a:bodyPr/>
                    <a:lstStyle/>
                    <a:p>
                      <a:pPr algn="r"/>
                      <a:endParaRPr lang="en-US" sz="1600" b="1" dirty="0"/>
                    </a:p>
                  </a:txBody>
                  <a:tcPr/>
                </a:tc>
                <a:tc>
                  <a:txBody>
                    <a:bodyPr/>
                    <a:lstStyle/>
                    <a:p>
                      <a:pPr algn="r"/>
                      <a:endParaRPr lang="en-US" sz="1600" b="1" dirty="0"/>
                    </a:p>
                  </a:txBody>
                  <a:tcPr/>
                </a:tc>
                <a:tc>
                  <a:txBody>
                    <a:bodyPr/>
                    <a:lstStyle/>
                    <a:p>
                      <a:pPr algn="r"/>
                      <a:endParaRPr lang="en-US" sz="1600" b="1" dirty="0"/>
                    </a:p>
                  </a:txBody>
                  <a:tcPr/>
                </a:tc>
                <a:tc>
                  <a:txBody>
                    <a:bodyPr/>
                    <a:lstStyle/>
                    <a:p>
                      <a:pPr algn="r"/>
                      <a:endParaRPr lang="en-US" sz="1600" b="1" dirty="0"/>
                    </a:p>
                  </a:txBody>
                  <a:tcPr/>
                </a:tc>
                <a:tc>
                  <a:txBody>
                    <a:bodyPr/>
                    <a:lstStyle/>
                    <a:p>
                      <a:pPr algn="r"/>
                      <a:endParaRPr lang="en-US" sz="1600" b="1" dirty="0"/>
                    </a:p>
                  </a:txBody>
                  <a:tcPr/>
                </a:tc>
                <a:extLst>
                  <a:ext uri="{0D108BD9-81ED-4DB2-BD59-A6C34878D82A}">
                    <a16:rowId xmlns:a16="http://schemas.microsoft.com/office/drawing/2014/main" val="10011"/>
                  </a:ext>
                </a:extLst>
              </a:tr>
              <a:tr h="388982">
                <a:tc>
                  <a:txBody>
                    <a:bodyPr/>
                    <a:lstStyle/>
                    <a:p>
                      <a:r>
                        <a:rPr lang="en-US" sz="1600" b="1" dirty="0"/>
                        <a:t>TOTAL</a:t>
                      </a:r>
                    </a:p>
                  </a:txBody>
                  <a:tcPr/>
                </a:tc>
                <a:tc>
                  <a:txBody>
                    <a:bodyPr/>
                    <a:lstStyle/>
                    <a:p>
                      <a:pPr algn="r"/>
                      <a:r>
                        <a:rPr lang="en-US" sz="1600" b="1" dirty="0"/>
                        <a:t>12,000</a:t>
                      </a:r>
                    </a:p>
                  </a:txBody>
                  <a:tcPr/>
                </a:tc>
                <a:tc>
                  <a:txBody>
                    <a:bodyPr/>
                    <a:lstStyle/>
                    <a:p>
                      <a:pPr algn="r"/>
                      <a:r>
                        <a:rPr lang="en-US" sz="1600" b="1"/>
                        <a:t>12,000</a:t>
                      </a:r>
                      <a:endParaRPr lang="en-US" sz="1600" b="1" dirty="0"/>
                    </a:p>
                  </a:txBody>
                  <a:tcPr/>
                </a:tc>
                <a:tc>
                  <a:txBody>
                    <a:bodyPr/>
                    <a:lstStyle/>
                    <a:p>
                      <a:pPr algn="r"/>
                      <a:endParaRPr lang="en-US" sz="1600" b="1" dirty="0"/>
                    </a:p>
                  </a:txBody>
                  <a:tcPr/>
                </a:tc>
                <a:tc>
                  <a:txBody>
                    <a:bodyPr/>
                    <a:lstStyle/>
                    <a:p>
                      <a:pPr algn="r"/>
                      <a:endParaRPr lang="en-US" sz="1600" b="1" dirty="0"/>
                    </a:p>
                  </a:txBody>
                  <a:tcPr/>
                </a:tc>
                <a:tc>
                  <a:txBody>
                    <a:bodyPr/>
                    <a:lstStyle/>
                    <a:p>
                      <a:pPr algn="r"/>
                      <a:endParaRPr lang="en-US" sz="1600" b="1" dirty="0"/>
                    </a:p>
                  </a:txBody>
                  <a:tcPr/>
                </a:tc>
                <a:tc>
                  <a:txBody>
                    <a:bodyPr/>
                    <a:lstStyle/>
                    <a:p>
                      <a:pPr algn="r"/>
                      <a:endParaRPr lang="en-US" sz="1600" b="1" dirty="0"/>
                    </a:p>
                  </a:txBody>
                  <a:tcPr/>
                </a:tc>
                <a:tc>
                  <a:txBody>
                    <a:bodyPr/>
                    <a:lstStyle/>
                    <a:p>
                      <a:pPr algn="r"/>
                      <a:endParaRPr lang="en-US" sz="1600" b="1" dirty="0"/>
                    </a:p>
                  </a:txBody>
                  <a:tcPr/>
                </a:tc>
                <a:extLst>
                  <a:ext uri="{0D108BD9-81ED-4DB2-BD59-A6C34878D82A}">
                    <a16:rowId xmlns:a16="http://schemas.microsoft.com/office/drawing/2014/main" val="10012"/>
                  </a:ext>
                </a:extLst>
              </a:tr>
              <a:tr h="310202">
                <a:tc>
                  <a:txBody>
                    <a:bodyPr/>
                    <a:lstStyle/>
                    <a:p>
                      <a:endParaRPr lang="en-US" sz="1600" b="1" dirty="0"/>
                    </a:p>
                  </a:txBody>
                  <a:tcPr/>
                </a:tc>
                <a:tc>
                  <a:txBody>
                    <a:bodyPr/>
                    <a:lstStyle/>
                    <a:p>
                      <a:pPr algn="r"/>
                      <a:endParaRPr lang="en-US" sz="1600" b="1" dirty="0"/>
                    </a:p>
                  </a:txBody>
                  <a:tcPr/>
                </a:tc>
                <a:tc>
                  <a:txBody>
                    <a:bodyPr/>
                    <a:lstStyle/>
                    <a:p>
                      <a:pPr algn="r"/>
                      <a:endParaRPr lang="en-US" sz="1600" b="1" dirty="0"/>
                    </a:p>
                  </a:txBody>
                  <a:tcPr/>
                </a:tc>
                <a:tc>
                  <a:txBody>
                    <a:bodyPr/>
                    <a:lstStyle/>
                    <a:p>
                      <a:pPr algn="r"/>
                      <a:endParaRPr lang="en-US" sz="1600" b="1" dirty="0"/>
                    </a:p>
                  </a:txBody>
                  <a:tcPr/>
                </a:tc>
                <a:tc>
                  <a:txBody>
                    <a:bodyPr/>
                    <a:lstStyle/>
                    <a:p>
                      <a:pPr algn="r"/>
                      <a:endParaRPr lang="en-US" sz="1600" b="1" dirty="0"/>
                    </a:p>
                  </a:txBody>
                  <a:tcPr/>
                </a:tc>
                <a:tc>
                  <a:txBody>
                    <a:bodyPr/>
                    <a:lstStyle/>
                    <a:p>
                      <a:pPr algn="r"/>
                      <a:endParaRPr lang="en-US" sz="1600" b="1" dirty="0"/>
                    </a:p>
                  </a:txBody>
                  <a:tcPr/>
                </a:tc>
                <a:tc>
                  <a:txBody>
                    <a:bodyPr/>
                    <a:lstStyle/>
                    <a:p>
                      <a:pPr algn="r"/>
                      <a:endParaRPr lang="en-US" sz="1600" b="1" dirty="0"/>
                    </a:p>
                  </a:txBody>
                  <a:tcPr/>
                </a:tc>
                <a:tc>
                  <a:txBody>
                    <a:bodyPr/>
                    <a:lstStyle/>
                    <a:p>
                      <a:pPr algn="r"/>
                      <a:endParaRPr lang="en-US" sz="1600" b="1" dirty="0"/>
                    </a:p>
                  </a:txBody>
                  <a:tcPr/>
                </a:tc>
                <a:extLst>
                  <a:ext uri="{0D108BD9-81ED-4DB2-BD59-A6C34878D82A}">
                    <a16:rowId xmlns:a16="http://schemas.microsoft.com/office/drawing/2014/main" val="10013"/>
                  </a:ext>
                </a:extLst>
              </a:tr>
              <a:tr h="343102">
                <a:tc>
                  <a:txBody>
                    <a:bodyPr/>
                    <a:lstStyle/>
                    <a:p>
                      <a:r>
                        <a:rPr lang="en-US" sz="1600" dirty="0"/>
                        <a:t>Ripley</a:t>
                      </a:r>
                    </a:p>
                  </a:txBody>
                  <a:tcPr/>
                </a:tc>
                <a:tc>
                  <a:txBody>
                    <a:bodyPr/>
                    <a:lstStyle/>
                    <a:p>
                      <a:pPr algn="r"/>
                      <a:r>
                        <a:rPr lang="en-US" sz="1600" dirty="0"/>
                        <a:t>0.42</a:t>
                      </a:r>
                    </a:p>
                  </a:txBody>
                  <a:tcPr/>
                </a:tc>
                <a:tc>
                  <a:txBody>
                    <a:bodyPr/>
                    <a:lstStyle/>
                    <a:p>
                      <a:pPr algn="r"/>
                      <a:endParaRPr lang="en-US" sz="1600" dirty="0"/>
                    </a:p>
                  </a:txBody>
                  <a:tcPr/>
                </a:tc>
                <a:tc>
                  <a:txBody>
                    <a:bodyPr/>
                    <a:lstStyle/>
                    <a:p>
                      <a:pPr algn="r"/>
                      <a:endParaRPr lang="en-US" sz="1600" dirty="0"/>
                    </a:p>
                  </a:txBody>
                  <a:tcPr/>
                </a:tc>
                <a:tc>
                  <a:txBody>
                    <a:bodyPr/>
                    <a:lstStyle/>
                    <a:p>
                      <a:pPr algn="r"/>
                      <a:endParaRPr lang="en-US" sz="1600" dirty="0"/>
                    </a:p>
                  </a:txBody>
                  <a:tcPr/>
                </a:tc>
                <a:tc>
                  <a:txBody>
                    <a:bodyPr/>
                    <a:lstStyle/>
                    <a:p>
                      <a:pPr algn="r"/>
                      <a:endParaRPr lang="en-US" sz="1600" dirty="0"/>
                    </a:p>
                  </a:txBody>
                  <a:tcPr/>
                </a:tc>
                <a:tc>
                  <a:txBody>
                    <a:bodyPr/>
                    <a:lstStyle/>
                    <a:p>
                      <a:pPr algn="r"/>
                      <a:endParaRPr lang="en-US" sz="1600" dirty="0"/>
                    </a:p>
                  </a:txBody>
                  <a:tcPr/>
                </a:tc>
                <a:tc>
                  <a:txBody>
                    <a:bodyPr/>
                    <a:lstStyle/>
                    <a:p>
                      <a:pPr algn="r"/>
                      <a:endParaRPr lang="en-US" sz="1600" dirty="0"/>
                    </a:p>
                  </a:txBody>
                  <a:tcPr/>
                </a:tc>
                <a:extLst>
                  <a:ext uri="{0D108BD9-81ED-4DB2-BD59-A6C34878D82A}">
                    <a16:rowId xmlns:a16="http://schemas.microsoft.com/office/drawing/2014/main" val="10014"/>
                  </a:ext>
                </a:extLst>
              </a:tr>
            </a:tbl>
          </a:graphicData>
        </a:graphic>
      </p:graphicFrame>
      <p:sp>
        <p:nvSpPr>
          <p:cNvPr id="7" name="TextBox 6"/>
          <p:cNvSpPr txBox="1"/>
          <p:nvPr/>
        </p:nvSpPr>
        <p:spPr>
          <a:xfrm>
            <a:off x="4527243" y="2593266"/>
            <a:ext cx="4157134" cy="1477328"/>
          </a:xfrm>
          <a:prstGeom prst="rect">
            <a:avLst/>
          </a:prstGeom>
          <a:noFill/>
        </p:spPr>
        <p:txBody>
          <a:bodyPr wrap="square" rtlCol="0">
            <a:spAutoFit/>
          </a:bodyPr>
          <a:lstStyle/>
          <a:p>
            <a:pPr marL="285750" indent="-285750">
              <a:buFont typeface="Arial"/>
              <a:buChar char="•"/>
            </a:pPr>
            <a:r>
              <a:rPr lang="en-US" dirty="0">
                <a:latin typeface="Avenir Medium"/>
                <a:cs typeface="Avenir Medium"/>
              </a:rPr>
              <a:t>Volume in gallons</a:t>
            </a:r>
          </a:p>
          <a:p>
            <a:endParaRPr lang="en-US" dirty="0">
              <a:latin typeface="Avenir Medium"/>
              <a:cs typeface="Avenir Medium"/>
            </a:endParaRPr>
          </a:p>
          <a:p>
            <a:pPr marL="285750" indent="-285750">
              <a:buFont typeface="Arial"/>
              <a:buChar char="•"/>
            </a:pPr>
            <a:r>
              <a:rPr lang="en-US" dirty="0">
                <a:latin typeface="Avenir Medium"/>
                <a:cs typeface="Avenir Medium"/>
              </a:rPr>
              <a:t>“as” indicates as delivered, provided volumes are relatively steady</a:t>
            </a:r>
          </a:p>
        </p:txBody>
      </p:sp>
      <p:grpSp>
        <p:nvGrpSpPr>
          <p:cNvPr id="6" name="Group 5"/>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77282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085594"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Tools to estimate biogas yield</a:t>
            </a:r>
          </a:p>
        </p:txBody>
      </p:sp>
      <p:sp>
        <p:nvSpPr>
          <p:cNvPr id="6" name="TextBox 5"/>
          <p:cNvSpPr txBox="1"/>
          <p:nvPr/>
        </p:nvSpPr>
        <p:spPr>
          <a:xfrm>
            <a:off x="425618" y="787471"/>
            <a:ext cx="8320832" cy="4562916"/>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These tools can be downloaded at no charge:</a:t>
            </a:r>
          </a:p>
          <a:p>
            <a:pPr>
              <a:lnSpc>
                <a:spcPct val="120000"/>
              </a:lnSpc>
            </a:pP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err="1">
                <a:solidFill>
                  <a:prstClr val="black"/>
                </a:solidFill>
                <a:latin typeface="Verdana" panose="020B0604030504040204" pitchFamily="34" charset="0"/>
                <a:ea typeface="Verdana" panose="020B0604030504040204" pitchFamily="34" charset="0"/>
                <a:cs typeface="Verdana" panose="020B0604030504040204" pitchFamily="34" charset="0"/>
              </a:rPr>
              <a:t>AgSTAR</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t>
            </a:r>
          </a:p>
          <a:p>
            <a:pPr marL="742950" lvl="1" indent="-285750">
              <a:lnSpc>
                <a:spcPct val="120000"/>
              </a:lnSpc>
              <a:buFont typeface="Arial"/>
              <a:buChar char="•"/>
            </a:pP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AgSTAR</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Handbook</a:t>
            </a:r>
          </a:p>
          <a:p>
            <a:pPr marL="742950" lvl="1" indent="-285750">
              <a:lnSpc>
                <a:spcPct val="120000"/>
              </a:lnSpc>
              <a:buFont typeface="Arial"/>
              <a:buChar char="•"/>
            </a:pP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FarmWare</a:t>
            </a: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University of Minnesota Extension</a:t>
            </a:r>
          </a:p>
          <a:p>
            <a:pPr marL="742950" lvl="1"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Anaerobic Digester Economics Excel spreadsheet</a:t>
            </a:r>
          </a:p>
          <a:p>
            <a:pPr marL="742950" lvl="1" indent="-285750">
              <a:lnSpc>
                <a:spcPct val="120000"/>
              </a:lnSpc>
              <a:buFont typeface="Arial"/>
              <a:buChar char="•"/>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lvl="1">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This module will focus on using biogas yield values (energy values) and similar values to predict the biogas and energy yields of feedstock mixtures.</a:t>
            </a:r>
          </a:p>
          <a:p>
            <a:pPr>
              <a:lnSpc>
                <a:spcPct val="120000"/>
              </a:lnSpc>
            </a:pP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46502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236068" y="2214851"/>
            <a:ext cx="6795451" cy="584775"/>
          </a:xfrm>
          <a:prstGeom prst="rect">
            <a:avLst/>
          </a:prstGeom>
          <a:noFill/>
        </p:spPr>
        <p:txBody>
          <a:bodyPr wrap="none" rtlCol="0">
            <a:spAutoFit/>
          </a:bodyPr>
          <a:lstStyle/>
          <a:p>
            <a:pPr algn="ctr"/>
            <a:r>
              <a:rPr lang="en-US" sz="3200" b="1" i="1" dirty="0">
                <a:solidFill>
                  <a:prstClr val="black"/>
                </a:solidFill>
                <a:latin typeface="Verdana" panose="020B0604030504040204" pitchFamily="34" charset="0"/>
                <a:ea typeface="Verdana" panose="020B0604030504040204" pitchFamily="34" charset="0"/>
                <a:cs typeface="Verdana" panose="020B0604030504040204" pitchFamily="34" charset="0"/>
              </a:rPr>
              <a:t>11.2: The ideal AD feedstock</a:t>
            </a: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76522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916731"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The ideal feedstock?</a:t>
            </a:r>
          </a:p>
        </p:txBody>
      </p:sp>
      <p:sp>
        <p:nvSpPr>
          <p:cNvPr id="6" name="TextBox 5"/>
          <p:cNvSpPr txBox="1"/>
          <p:nvPr/>
        </p:nvSpPr>
        <p:spPr>
          <a:xfrm>
            <a:off x="425619" y="787471"/>
            <a:ext cx="8262364" cy="3794244"/>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Organic materials that are fed to an anaerobic digester and are degraded by anaerobic digestion to methane.</a:t>
            </a:r>
          </a:p>
          <a:p>
            <a:pPr>
              <a:lnSpc>
                <a:spcPct val="120000"/>
              </a:lnSpc>
            </a:pPr>
            <a:endParaRPr lang="en-US" sz="1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50000"/>
              </a:lnSpc>
              <a:buFont typeface="Arial"/>
              <a:buChar char="•"/>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C:N ratio of 20:1 to 30:1</a:t>
            </a:r>
          </a:p>
          <a:p>
            <a:pPr marL="285750" indent="-285750">
              <a:lnSpc>
                <a:spcPct val="15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High energy content</a:t>
            </a:r>
          </a:p>
          <a:p>
            <a:pPr marL="742950" lvl="1" indent="-285750">
              <a:lnSpc>
                <a:spcPct val="150000"/>
              </a:lnSpc>
              <a:buFont typeface="Arial"/>
              <a:buChar char="•"/>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High volatile solids (VS) content</a:t>
            </a:r>
          </a:p>
          <a:p>
            <a:pPr marL="742950" lvl="1" indent="-285750">
              <a:lnSpc>
                <a:spcPct val="15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High calorific content</a:t>
            </a:r>
          </a:p>
          <a:p>
            <a:pPr marL="285750" indent="-285750">
              <a:lnSpc>
                <a:spcPct val="15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Largely degradable  	[Materials like lignin are refractory to AD.]</a:t>
            </a:r>
          </a:p>
          <a:p>
            <a:pPr marL="285750" indent="-285750">
              <a:lnSpc>
                <a:spcPct val="150000"/>
              </a:lnSpc>
              <a:buFont typeface="Arial"/>
              <a:buChar char="•"/>
            </a:pP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Low sulfur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sulfate content</a:t>
            </a:r>
          </a:p>
          <a:p>
            <a:pPr marL="285750" indent="-285750">
              <a:lnSpc>
                <a:spcPct val="150000"/>
              </a:lnSpc>
              <a:buFont typeface="Arial"/>
              <a:buChar char="•"/>
            </a:pPr>
            <a:r>
              <a:rPr lang="en-US" u="sng" dirty="0">
                <a:solidFill>
                  <a:prstClr val="black"/>
                </a:solidFill>
                <a:latin typeface="Verdana" panose="020B0604030504040204" pitchFamily="34" charset="0"/>
                <a:ea typeface="Verdana" panose="020B0604030504040204" pitchFamily="34" charset="0"/>
                <a:cs typeface="Verdana" panose="020B0604030504040204" pitchFamily="34" charset="0"/>
              </a:rPr>
              <a:t>Low toxins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content</a:t>
            </a:r>
          </a:p>
        </p:txBody>
      </p:sp>
      <p:sp>
        <p:nvSpPr>
          <p:cNvPr id="5" name="TextBox 4"/>
          <p:cNvSpPr txBox="1"/>
          <p:nvPr/>
        </p:nvSpPr>
        <p:spPr>
          <a:xfrm>
            <a:off x="1445748" y="6366568"/>
            <a:ext cx="2026319" cy="307777"/>
          </a:xfrm>
          <a:prstGeom prst="rect">
            <a:avLst/>
          </a:prstGeom>
          <a:noFill/>
        </p:spPr>
        <p:txBody>
          <a:bodyPr wrap="none" rtlCol="0">
            <a:spAutoFit/>
          </a:bodyPr>
          <a:lstStyle/>
          <a:p>
            <a:r>
              <a:rPr lang="en-US" sz="1400" dirty="0">
                <a:latin typeface="Avenir Next Regular"/>
                <a:cs typeface="Avenir Next Regular"/>
              </a:rPr>
              <a:t>(</a:t>
            </a:r>
            <a:r>
              <a:rPr lang="en-US" sz="1400" dirty="0" err="1">
                <a:latin typeface="Avenir Next Regular"/>
                <a:cs typeface="Avenir Next Regular"/>
              </a:rPr>
              <a:t>Maishanu</a:t>
            </a:r>
            <a:r>
              <a:rPr lang="en-US" sz="1400" dirty="0">
                <a:latin typeface="Avenir Next Regular"/>
                <a:cs typeface="Avenir Next Regular"/>
              </a:rPr>
              <a:t> et al., 1991)</a:t>
            </a: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7159896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61597</TotalTime>
  <Words>5278</Words>
  <Application>Microsoft Macintosh PowerPoint</Application>
  <PresentationFormat>On-screen Show (4:3)</PresentationFormat>
  <Paragraphs>744</Paragraphs>
  <Slides>61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61</vt:i4>
      </vt:variant>
    </vt:vector>
  </HeadingPairs>
  <TitlesOfParts>
    <vt:vector size="69" baseType="lpstr">
      <vt:lpstr>Arial</vt:lpstr>
      <vt:lpstr>Arial Black</vt:lpstr>
      <vt:lpstr>Avenir Medium</vt:lpstr>
      <vt:lpstr>Avenir Next Medium</vt:lpstr>
      <vt:lpstr>Avenir Next Regular</vt:lpstr>
      <vt:lpstr>Calibri</vt:lpstr>
      <vt:lpstr>Verdana</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 Richmond-Hall</dc:creator>
  <cp:lastModifiedBy>Joan Richmond-Hall</cp:lastModifiedBy>
  <cp:revision>411</cp:revision>
  <cp:lastPrinted>2015-08-03T18:58:12Z</cp:lastPrinted>
  <dcterms:created xsi:type="dcterms:W3CDTF">2014-02-24T00:05:29Z</dcterms:created>
  <dcterms:modified xsi:type="dcterms:W3CDTF">2019-11-25T14:54:27Z</dcterms:modified>
</cp:coreProperties>
</file>