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94" r:id="rId2"/>
    <p:sldId id="364" r:id="rId3"/>
    <p:sldId id="259" r:id="rId4"/>
    <p:sldId id="332" r:id="rId5"/>
    <p:sldId id="323" r:id="rId6"/>
    <p:sldId id="383" r:id="rId7"/>
    <p:sldId id="286" r:id="rId8"/>
    <p:sldId id="279" r:id="rId9"/>
    <p:sldId id="312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589"/>
    <p:restoredTop sz="94663"/>
  </p:normalViewPr>
  <p:slideViewPr>
    <p:cSldViewPr snapToGrid="0" snapToObjects="1">
      <p:cViewPr varScale="1">
        <p:scale>
          <a:sx n="120" d="100"/>
          <a:sy n="120" d="100"/>
        </p:scale>
        <p:origin x="116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FE7CB-2AA3-7F49-9FE7-7829663D6BE0}" type="datetimeFigureOut">
              <a:rPr lang="en-US" smtClean="0"/>
              <a:t>8/26/19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F2074-E3BF-B247-B388-D80FB1EC0C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72135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FE7CB-2AA3-7F49-9FE7-7829663D6BE0}" type="datetimeFigureOut">
              <a:rPr lang="en-US" smtClean="0"/>
              <a:t>8/26/19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F2074-E3BF-B247-B388-D80FB1EC0C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25110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FE7CB-2AA3-7F49-9FE7-7829663D6BE0}" type="datetimeFigureOut">
              <a:rPr lang="en-US" smtClean="0"/>
              <a:t>8/26/19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F2074-E3BF-B247-B388-D80FB1EC0C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5937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FE7CB-2AA3-7F49-9FE7-7829663D6BE0}" type="datetimeFigureOut">
              <a:rPr lang="en-US" smtClean="0"/>
              <a:t>8/26/19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F2074-E3BF-B247-B388-D80FB1EC0C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34052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FE7CB-2AA3-7F49-9FE7-7829663D6BE0}" type="datetimeFigureOut">
              <a:rPr lang="en-US" smtClean="0"/>
              <a:t>8/26/19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F2074-E3BF-B247-B388-D80FB1EC0C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933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FE7CB-2AA3-7F49-9FE7-7829663D6BE0}" type="datetimeFigureOut">
              <a:rPr lang="en-US" smtClean="0"/>
              <a:t>8/26/19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F2074-E3BF-B247-B388-D80FB1EC0C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9225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FE7CB-2AA3-7F49-9FE7-7829663D6BE0}" type="datetimeFigureOut">
              <a:rPr lang="en-US" smtClean="0"/>
              <a:t>8/26/19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F2074-E3BF-B247-B388-D80FB1EC0C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09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FE7CB-2AA3-7F49-9FE7-7829663D6BE0}" type="datetimeFigureOut">
              <a:rPr lang="en-US" smtClean="0"/>
              <a:t>8/26/19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F2074-E3BF-B247-B388-D80FB1EC0C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1313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FE7CB-2AA3-7F49-9FE7-7829663D6BE0}" type="datetimeFigureOut">
              <a:rPr lang="en-US" smtClean="0"/>
              <a:t>8/26/19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F2074-E3BF-B247-B388-D80FB1EC0C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68190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FE7CB-2AA3-7F49-9FE7-7829663D6BE0}" type="datetimeFigureOut">
              <a:rPr lang="en-US" smtClean="0"/>
              <a:t>8/26/19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F2074-E3BF-B247-B388-D80FB1EC0C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01676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FE7CB-2AA3-7F49-9FE7-7829663D6BE0}" type="datetimeFigureOut">
              <a:rPr lang="en-US" smtClean="0"/>
              <a:t>8/26/19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F2074-E3BF-B247-B388-D80FB1EC0C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65782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4FE7CB-2AA3-7F49-9FE7-7829663D6BE0}" type="datetimeFigureOut">
              <a:rPr lang="en-US" smtClean="0"/>
              <a:t>8/26/19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1F2074-E3BF-B247-B388-D80FB1EC0C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1318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355259" y="841664"/>
            <a:ext cx="6528573" cy="55844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dirty="0">
                <a:solidFill>
                  <a:prstClr val="black"/>
                </a:solidFill>
                <a:latin typeface="Avenir Black"/>
                <a:cs typeface="Avenir Black"/>
              </a:rPr>
              <a:t>Module 1: Introduction to Bioenergy</a:t>
            </a:r>
          </a:p>
          <a:p>
            <a:pPr>
              <a:lnSpc>
                <a:spcPct val="150000"/>
              </a:lnSpc>
            </a:pPr>
            <a:r>
              <a:rPr lang="en-US" sz="2400" b="1" dirty="0">
                <a:solidFill>
                  <a:prstClr val="black"/>
                </a:solidFill>
                <a:latin typeface="Avenir Medium"/>
                <a:cs typeface="Avenir Medium"/>
              </a:rPr>
              <a:t>1.1: </a:t>
            </a:r>
            <a:r>
              <a:rPr lang="en-US" sz="2400" dirty="0">
                <a:solidFill>
                  <a:prstClr val="black"/>
                </a:solidFill>
                <a:latin typeface="Avenir Medium"/>
                <a:cs typeface="Avenir Medium"/>
              </a:rPr>
              <a:t>What is bioenergy</a:t>
            </a:r>
          </a:p>
          <a:p>
            <a:pPr>
              <a:lnSpc>
                <a:spcPct val="150000"/>
              </a:lnSpc>
            </a:pPr>
            <a:r>
              <a:rPr lang="en-US" sz="2400" b="1" dirty="0">
                <a:solidFill>
                  <a:prstClr val="black"/>
                </a:solidFill>
                <a:latin typeface="Avenir Medium"/>
                <a:cs typeface="Avenir Medium"/>
              </a:rPr>
              <a:t>1.2: </a:t>
            </a:r>
            <a:r>
              <a:rPr lang="en-US" sz="2400" dirty="0">
                <a:solidFill>
                  <a:prstClr val="black"/>
                </a:solidFill>
                <a:latin typeface="Avenir Medium"/>
                <a:cs typeface="Avenir Medium"/>
              </a:rPr>
              <a:t>Current &amp; projected energy use</a:t>
            </a:r>
          </a:p>
          <a:p>
            <a:pPr>
              <a:lnSpc>
                <a:spcPct val="150000"/>
              </a:lnSpc>
            </a:pPr>
            <a:r>
              <a:rPr lang="en-US" sz="2400" b="1" dirty="0">
                <a:solidFill>
                  <a:prstClr val="black"/>
                </a:solidFill>
                <a:latin typeface="Avenir Medium"/>
                <a:cs typeface="Avenir Medium"/>
              </a:rPr>
              <a:t>1.3	: </a:t>
            </a:r>
            <a:r>
              <a:rPr lang="en-US" sz="2400" dirty="0">
                <a:solidFill>
                  <a:prstClr val="black"/>
                </a:solidFill>
                <a:latin typeface="Avenir Medium"/>
                <a:cs typeface="Avenir Medium"/>
              </a:rPr>
              <a:t>Forms of bioenergy</a:t>
            </a:r>
          </a:p>
          <a:p>
            <a:pPr>
              <a:lnSpc>
                <a:spcPct val="150000"/>
              </a:lnSpc>
            </a:pPr>
            <a:r>
              <a:rPr lang="en-US" sz="2400" b="1" dirty="0">
                <a:solidFill>
                  <a:prstClr val="black"/>
                </a:solidFill>
                <a:latin typeface="Avenir Medium"/>
                <a:cs typeface="Avenir Medium"/>
              </a:rPr>
              <a:t>1.4: </a:t>
            </a:r>
            <a:r>
              <a:rPr lang="en-US" sz="2400" dirty="0">
                <a:solidFill>
                  <a:prstClr val="black"/>
                </a:solidFill>
                <a:latin typeface="Avenir Medium"/>
                <a:cs typeface="Avenir Medium"/>
              </a:rPr>
              <a:t>Bioenergy feedstock materials</a:t>
            </a:r>
          </a:p>
          <a:p>
            <a:pPr>
              <a:lnSpc>
                <a:spcPct val="150000"/>
              </a:lnSpc>
            </a:pPr>
            <a:r>
              <a:rPr lang="en-US" sz="2400" b="1" dirty="0">
                <a:solidFill>
                  <a:prstClr val="black"/>
                </a:solidFill>
                <a:latin typeface="Avenir Medium"/>
                <a:cs typeface="Avenir Medium"/>
              </a:rPr>
              <a:t>1.5: </a:t>
            </a:r>
            <a:r>
              <a:rPr lang="en-US" sz="2400" dirty="0">
                <a:solidFill>
                  <a:prstClr val="black"/>
                </a:solidFill>
                <a:latin typeface="Avenir Medium"/>
                <a:cs typeface="Avenir Medium"/>
              </a:rPr>
              <a:t>Bioenergy co-products</a:t>
            </a:r>
          </a:p>
          <a:p>
            <a:pPr>
              <a:lnSpc>
                <a:spcPct val="150000"/>
              </a:lnSpc>
            </a:pPr>
            <a:r>
              <a:rPr lang="en-US" sz="2400" b="1" dirty="0">
                <a:solidFill>
                  <a:prstClr val="black"/>
                </a:solidFill>
                <a:latin typeface="Avenir Medium"/>
                <a:cs typeface="Avenir Medium"/>
              </a:rPr>
              <a:t>1.6: </a:t>
            </a:r>
            <a:r>
              <a:rPr lang="en-US" sz="2400" dirty="0">
                <a:solidFill>
                  <a:prstClr val="black"/>
                </a:solidFill>
                <a:latin typeface="Avenir Medium"/>
                <a:cs typeface="Avenir Medium"/>
              </a:rPr>
              <a:t>Drivers of bioenergy use &amp; development</a:t>
            </a:r>
          </a:p>
          <a:p>
            <a:pPr>
              <a:lnSpc>
                <a:spcPct val="150000"/>
              </a:lnSpc>
            </a:pPr>
            <a:r>
              <a:rPr lang="en-US" sz="2400" b="1" dirty="0">
                <a:solidFill>
                  <a:prstClr val="black"/>
                </a:solidFill>
                <a:latin typeface="Avenir Medium"/>
                <a:cs typeface="Avenir Medium"/>
              </a:rPr>
              <a:t>1.7: </a:t>
            </a:r>
            <a:r>
              <a:rPr lang="en-US" sz="2400" dirty="0">
                <a:solidFill>
                  <a:prstClr val="black"/>
                </a:solidFill>
                <a:latin typeface="Avenir Medium"/>
                <a:cs typeface="Avenir Medium"/>
              </a:rPr>
              <a:t>The bioenergy debate</a:t>
            </a:r>
          </a:p>
          <a:p>
            <a:pPr>
              <a:lnSpc>
                <a:spcPct val="150000"/>
              </a:lnSpc>
            </a:pPr>
            <a:r>
              <a:rPr lang="en-US" sz="2400" b="1" dirty="0">
                <a:solidFill>
                  <a:prstClr val="black"/>
                </a:solidFill>
                <a:latin typeface="Avenir Medium"/>
                <a:cs typeface="Avenir Medium"/>
              </a:rPr>
              <a:t>1.8: </a:t>
            </a:r>
            <a:r>
              <a:rPr lang="en-US" sz="2400" dirty="0">
                <a:solidFill>
                  <a:prstClr val="black"/>
                </a:solidFill>
                <a:latin typeface="Avenir Medium"/>
                <a:cs typeface="Avenir Medium"/>
              </a:rPr>
              <a:t>Is bioenergy sustainable?</a:t>
            </a:r>
          </a:p>
          <a:p>
            <a:pPr>
              <a:lnSpc>
                <a:spcPct val="150000"/>
              </a:lnSpc>
            </a:pPr>
            <a:r>
              <a:rPr lang="en-US" sz="2400" b="1" dirty="0">
                <a:solidFill>
                  <a:prstClr val="black"/>
                </a:solidFill>
                <a:latin typeface="Avenir Medium"/>
                <a:cs typeface="Avenir Medium"/>
              </a:rPr>
              <a:t>1.9: </a:t>
            </a:r>
            <a:r>
              <a:rPr lang="en-US" sz="2400" dirty="0">
                <a:solidFill>
                  <a:prstClr val="black"/>
                </a:solidFill>
                <a:latin typeface="Avenir Medium"/>
                <a:cs typeface="Avenir Medium"/>
              </a:rPr>
              <a:t>Bioenergy vs. food debate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28600" y="49316"/>
            <a:ext cx="4390946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200" dirty="0">
                <a:solidFill>
                  <a:prstClr val="white"/>
                </a:solidFill>
                <a:latin typeface="Avenir Heavy"/>
                <a:cs typeface="Avenir Heavy"/>
              </a:rPr>
              <a:t>MEC 3040: Bioenergy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8098116" y="14530"/>
            <a:ext cx="830994" cy="634504"/>
            <a:chOff x="2066934" y="1319924"/>
            <a:chExt cx="3038142" cy="2464745"/>
          </a:xfrm>
        </p:grpSpPr>
        <p:sp>
          <p:nvSpPr>
            <p:cNvPr id="10" name="Oval 9"/>
            <p:cNvSpPr/>
            <p:nvPr/>
          </p:nvSpPr>
          <p:spPr>
            <a:xfrm>
              <a:off x="2066934" y="1319924"/>
              <a:ext cx="3038142" cy="2464745"/>
            </a:xfrm>
            <a:prstGeom prst="ellipse">
              <a:avLst/>
            </a:prstGeom>
            <a:solidFill>
              <a:srgbClr val="FFFF66"/>
            </a:solidFill>
            <a:ln>
              <a:solidFill>
                <a:srgbClr val="FFCC6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" name="Teardrop 10"/>
            <p:cNvSpPr/>
            <p:nvPr/>
          </p:nvSpPr>
          <p:spPr>
            <a:xfrm rot="18889386">
              <a:off x="3048839" y="2373762"/>
              <a:ext cx="1171394" cy="1167773"/>
            </a:xfrm>
            <a:prstGeom prst="teardrop">
              <a:avLst>
                <a:gd name="adj" fmla="val 146493"/>
              </a:avLst>
            </a:prstGeom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7739736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25618" y="2622994"/>
            <a:ext cx="835149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i="1" dirty="0">
                <a:solidFill>
                  <a:prstClr val="black"/>
                </a:solidFill>
                <a:latin typeface="Avenir Black"/>
                <a:cs typeface="Avenir Black"/>
              </a:rPr>
              <a:t>1.1: What is bioenergy?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098116" y="14530"/>
            <a:ext cx="830994" cy="634504"/>
            <a:chOff x="2066934" y="1319924"/>
            <a:chExt cx="3038142" cy="2464745"/>
          </a:xfrm>
        </p:grpSpPr>
        <p:sp>
          <p:nvSpPr>
            <p:cNvPr id="8" name="Oval 7"/>
            <p:cNvSpPr/>
            <p:nvPr/>
          </p:nvSpPr>
          <p:spPr>
            <a:xfrm>
              <a:off x="2066934" y="1319924"/>
              <a:ext cx="3038142" cy="2464745"/>
            </a:xfrm>
            <a:prstGeom prst="ellipse">
              <a:avLst/>
            </a:prstGeom>
            <a:solidFill>
              <a:srgbClr val="FFFF66"/>
            </a:solidFill>
            <a:ln>
              <a:solidFill>
                <a:srgbClr val="FFCC6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" name="Teardrop 8"/>
            <p:cNvSpPr/>
            <p:nvPr/>
          </p:nvSpPr>
          <p:spPr>
            <a:xfrm rot="18889386">
              <a:off x="3048839" y="2373762"/>
              <a:ext cx="1171394" cy="1167773"/>
            </a:xfrm>
            <a:prstGeom prst="teardrop">
              <a:avLst>
                <a:gd name="adj" fmla="val 146493"/>
              </a:avLst>
            </a:prstGeom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4164514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49316"/>
            <a:ext cx="3893510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200" dirty="0">
                <a:solidFill>
                  <a:prstClr val="white"/>
                </a:solidFill>
                <a:latin typeface="Avenir Heavy"/>
                <a:cs typeface="Avenir Heavy"/>
              </a:rPr>
              <a:t>What is bioenergy?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25618" y="701168"/>
            <a:ext cx="8351493" cy="30746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lnSpc>
                <a:spcPct val="120000"/>
              </a:lnSpc>
            </a:pPr>
            <a:r>
              <a:rPr lang="en-US" dirty="0">
                <a:solidFill>
                  <a:prstClr val="black"/>
                </a:solidFill>
                <a:latin typeface="Avenir Black"/>
                <a:cs typeface="Avenir Black"/>
              </a:rPr>
              <a:t>Bioenergy:</a:t>
            </a:r>
          </a:p>
          <a:p>
            <a:pPr>
              <a:lnSpc>
                <a:spcPct val="120000"/>
              </a:lnSpc>
            </a:pPr>
            <a:endParaRPr lang="en-US" dirty="0">
              <a:solidFill>
                <a:prstClr val="black"/>
              </a:solidFill>
              <a:latin typeface="Avenir Medium"/>
              <a:cs typeface="Avenir Medium"/>
            </a:endParaRPr>
          </a:p>
          <a:p>
            <a:pPr marL="285750" indent="-285750">
              <a:lnSpc>
                <a:spcPct val="12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Avenir Black"/>
                <a:cs typeface="Avenir Black"/>
              </a:rPr>
              <a:t>Renewable* energy </a:t>
            </a: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produced from living (or recently living) biological material called biomass </a:t>
            </a:r>
            <a:r>
              <a:rPr lang="en-US" baseline="30000" dirty="0">
                <a:solidFill>
                  <a:prstClr val="black"/>
                </a:solidFill>
                <a:latin typeface="Avenir Medium"/>
                <a:cs typeface="Avenir Medium"/>
              </a:rPr>
              <a:t>1</a:t>
            </a:r>
            <a:endParaRPr lang="en-US" dirty="0">
              <a:solidFill>
                <a:prstClr val="black"/>
              </a:solidFill>
              <a:latin typeface="Avenir Medium"/>
              <a:cs typeface="Avenir Medium"/>
            </a:endParaRPr>
          </a:p>
          <a:p>
            <a:pPr marL="285750" indent="-285750">
              <a:lnSpc>
                <a:spcPct val="120000"/>
              </a:lnSpc>
              <a:buFont typeface="Arial"/>
              <a:buChar char="•"/>
            </a:pPr>
            <a:endParaRPr lang="en-US" dirty="0">
              <a:solidFill>
                <a:prstClr val="black"/>
              </a:solidFill>
              <a:latin typeface="Avenir Medium"/>
              <a:cs typeface="Avenir Medium"/>
            </a:endParaRPr>
          </a:p>
          <a:p>
            <a:pPr marL="285750" indent="-285750">
              <a:lnSpc>
                <a:spcPct val="12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Useful renewable energy </a:t>
            </a:r>
            <a:r>
              <a:rPr lang="en-US" dirty="0">
                <a:solidFill>
                  <a:prstClr val="black"/>
                </a:solidFill>
                <a:latin typeface="Avenir Black"/>
                <a:cs typeface="Avenir Black"/>
              </a:rPr>
              <a:t>produced from organic matter</a:t>
            </a: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 – the conversion of complex carbohydrates in organic matter to energy </a:t>
            </a:r>
            <a:r>
              <a:rPr lang="en-US" baseline="30000" dirty="0">
                <a:solidFill>
                  <a:prstClr val="black"/>
                </a:solidFill>
                <a:latin typeface="Avenir Medium"/>
                <a:cs typeface="Avenir Medium"/>
              </a:rPr>
              <a:t>2</a:t>
            </a:r>
            <a:endParaRPr lang="en-US" dirty="0">
              <a:solidFill>
                <a:prstClr val="black"/>
              </a:solidFill>
              <a:latin typeface="Avenir Medium"/>
              <a:cs typeface="Avenir Medium"/>
            </a:endParaRPr>
          </a:p>
          <a:p>
            <a:pPr>
              <a:lnSpc>
                <a:spcPct val="120000"/>
              </a:lnSpc>
            </a:pPr>
            <a:endParaRPr lang="en-US" dirty="0">
              <a:solidFill>
                <a:prstClr val="black"/>
              </a:solidFill>
              <a:latin typeface="Avenir Medium"/>
              <a:cs typeface="Avenir Medium"/>
            </a:endParaRPr>
          </a:p>
          <a:p>
            <a:pPr marL="285750" indent="-285750">
              <a:lnSpc>
                <a:spcPct val="12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Energy from </a:t>
            </a:r>
            <a:r>
              <a:rPr lang="en-US" dirty="0">
                <a:solidFill>
                  <a:prstClr val="black"/>
                </a:solidFill>
                <a:latin typeface="Avenir Black"/>
                <a:cs typeface="Avenir Black"/>
              </a:rPr>
              <a:t>biofuels</a:t>
            </a:r>
            <a:r>
              <a:rPr lang="en-US" baseline="30000" dirty="0">
                <a:solidFill>
                  <a:prstClr val="black"/>
                </a:solidFill>
                <a:latin typeface="Avenir Medium"/>
                <a:cs typeface="Avenir Medium"/>
              </a:rPr>
              <a:t> 3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25618" y="6085913"/>
            <a:ext cx="6296265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1: Dahiya (2015)</a:t>
            </a:r>
          </a:p>
          <a:p>
            <a:r>
              <a:rPr lang="en-US" sz="1400" dirty="0"/>
              <a:t>2: U.S. DOE’s Oak Ridge National Laboratory’s (ORNL) Bioenergy Feedstock Network</a:t>
            </a:r>
          </a:p>
          <a:p>
            <a:r>
              <a:rPr lang="en-US" sz="1400" dirty="0"/>
              <a:t>3: Food &amp; Agriculture Organization of the United Nations (FAO)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122110" y="4383142"/>
            <a:ext cx="45198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venir Medium"/>
                <a:cs typeface="Avenir Medium"/>
              </a:rPr>
              <a:t>*Renewable </a:t>
            </a:r>
            <a:r>
              <a:rPr lang="en-US" i="1" u="sng" dirty="0">
                <a:solidFill>
                  <a:srgbClr val="FF0000"/>
                </a:solidFill>
                <a:latin typeface="Avenir Black"/>
                <a:cs typeface="Avenir Black"/>
              </a:rPr>
              <a:t>if</a:t>
            </a:r>
            <a:r>
              <a:rPr lang="en-US" dirty="0">
                <a:latin typeface="Avenir Medium"/>
                <a:cs typeface="Avenir Medium"/>
              </a:rPr>
              <a:t> the amount of biomass used is less than the amount of biomass that can be regrown.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8098116" y="14530"/>
            <a:ext cx="830994" cy="634504"/>
            <a:chOff x="2066934" y="1319924"/>
            <a:chExt cx="3038142" cy="2464745"/>
          </a:xfrm>
        </p:grpSpPr>
        <p:sp>
          <p:nvSpPr>
            <p:cNvPr id="9" name="Oval 8"/>
            <p:cNvSpPr/>
            <p:nvPr/>
          </p:nvSpPr>
          <p:spPr>
            <a:xfrm>
              <a:off x="2066934" y="1319924"/>
              <a:ext cx="3038142" cy="2464745"/>
            </a:xfrm>
            <a:prstGeom prst="ellipse">
              <a:avLst/>
            </a:prstGeom>
            <a:solidFill>
              <a:srgbClr val="FFFF66"/>
            </a:solidFill>
            <a:ln>
              <a:solidFill>
                <a:srgbClr val="FFCC6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" name="Teardrop 9"/>
            <p:cNvSpPr/>
            <p:nvPr/>
          </p:nvSpPr>
          <p:spPr>
            <a:xfrm rot="18889386">
              <a:off x="3048839" y="2373762"/>
              <a:ext cx="1171394" cy="1167773"/>
            </a:xfrm>
            <a:prstGeom prst="teardrop">
              <a:avLst>
                <a:gd name="adj" fmla="val 146493"/>
              </a:avLst>
            </a:prstGeom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8647816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64258"/>
            <a:ext cx="5913708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200" dirty="0">
                <a:solidFill>
                  <a:prstClr val="white"/>
                </a:solidFill>
                <a:latin typeface="Avenir Heavy"/>
                <a:cs typeface="Avenir Heavy"/>
              </a:rPr>
              <a:t>Sun power via photosynthesis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8098116" y="14530"/>
            <a:ext cx="830994" cy="634504"/>
            <a:chOff x="2066934" y="1319924"/>
            <a:chExt cx="3038142" cy="2464745"/>
          </a:xfrm>
        </p:grpSpPr>
        <p:sp>
          <p:nvSpPr>
            <p:cNvPr id="9" name="Oval 8"/>
            <p:cNvSpPr/>
            <p:nvPr/>
          </p:nvSpPr>
          <p:spPr>
            <a:xfrm>
              <a:off x="2066934" y="1319924"/>
              <a:ext cx="3038142" cy="2464745"/>
            </a:xfrm>
            <a:prstGeom prst="ellipse">
              <a:avLst/>
            </a:prstGeom>
            <a:solidFill>
              <a:srgbClr val="FFFF66"/>
            </a:solidFill>
            <a:ln>
              <a:solidFill>
                <a:srgbClr val="FFCC6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" name="Teardrop 9"/>
            <p:cNvSpPr/>
            <p:nvPr/>
          </p:nvSpPr>
          <p:spPr>
            <a:xfrm rot="18889386">
              <a:off x="3048839" y="2373762"/>
              <a:ext cx="1171394" cy="1167773"/>
            </a:xfrm>
            <a:prstGeom prst="teardrop">
              <a:avLst>
                <a:gd name="adj" fmla="val 146493"/>
              </a:avLst>
            </a:prstGeom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212127" y="801440"/>
            <a:ext cx="6879189" cy="5923746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304800" y="6307685"/>
            <a:ext cx="213508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/>
              <a:t>The National Energy Education</a:t>
            </a:r>
            <a:br>
              <a:rPr lang="en-US" sz="1200" dirty="0"/>
            </a:br>
            <a:r>
              <a:rPr lang="en-US" sz="1200" dirty="0"/>
              <a:t> Project (Public Domain)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25618" y="701168"/>
            <a:ext cx="8351493" cy="45889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763">
              <a:lnSpc>
                <a:spcPct val="120000"/>
              </a:lnSpc>
            </a:pP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Bioenergy </a:t>
            </a:r>
            <a:b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</a:b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technologies</a:t>
            </a:r>
            <a:b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</a:b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are </a:t>
            </a:r>
            <a:r>
              <a:rPr lang="en-US" dirty="0">
                <a:solidFill>
                  <a:prstClr val="black"/>
                </a:solidFill>
                <a:latin typeface="Avenir Black"/>
                <a:cs typeface="Avenir Black"/>
              </a:rPr>
              <a:t>sun-powered</a:t>
            </a: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.</a:t>
            </a:r>
          </a:p>
          <a:p>
            <a:pPr indent="4763">
              <a:lnSpc>
                <a:spcPct val="120000"/>
              </a:lnSpc>
            </a:pPr>
            <a:endParaRPr lang="en-US" dirty="0">
              <a:solidFill>
                <a:prstClr val="black"/>
              </a:solidFill>
              <a:latin typeface="Avenir Medium"/>
              <a:cs typeface="Avenir Medium"/>
            </a:endParaRPr>
          </a:p>
          <a:p>
            <a:pPr indent="4763">
              <a:lnSpc>
                <a:spcPct val="120000"/>
              </a:lnSpc>
            </a:pPr>
            <a:endParaRPr lang="en-US" sz="1000" dirty="0">
              <a:solidFill>
                <a:prstClr val="black"/>
              </a:solidFill>
              <a:latin typeface="Avenir Medium"/>
              <a:cs typeface="Avenir Medium"/>
            </a:endParaRPr>
          </a:p>
          <a:p>
            <a:pPr indent="4763">
              <a:lnSpc>
                <a:spcPct val="120000"/>
              </a:lnSpc>
            </a:pP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The energy  of sunlight is used</a:t>
            </a:r>
            <a:b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</a:b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to build </a:t>
            </a:r>
            <a:r>
              <a:rPr lang="en-US" dirty="0">
                <a:solidFill>
                  <a:prstClr val="black"/>
                </a:solidFill>
                <a:latin typeface="Avenir Black"/>
                <a:cs typeface="Avenir Black"/>
              </a:rPr>
              <a:t>carbon-based </a:t>
            </a:r>
            <a:br>
              <a:rPr lang="en-US" dirty="0">
                <a:solidFill>
                  <a:prstClr val="black"/>
                </a:solidFill>
                <a:latin typeface="Avenir Black"/>
                <a:cs typeface="Avenir Black"/>
              </a:rPr>
            </a:br>
            <a:r>
              <a:rPr lang="en-US" dirty="0">
                <a:solidFill>
                  <a:prstClr val="black"/>
                </a:solidFill>
                <a:latin typeface="Avenir Black"/>
                <a:cs typeface="Avenir Black"/>
              </a:rPr>
              <a:t>biomolecules </a:t>
            </a: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from units of CO</a:t>
            </a:r>
            <a:r>
              <a:rPr lang="en-US" baseline="-25000" dirty="0">
                <a:solidFill>
                  <a:prstClr val="black"/>
                </a:solidFill>
                <a:latin typeface="Avenir Medium"/>
                <a:cs typeface="Avenir Medium"/>
              </a:rPr>
              <a:t>2</a:t>
            </a: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.</a:t>
            </a:r>
          </a:p>
          <a:p>
            <a:pPr marL="285750" indent="-285750">
              <a:lnSpc>
                <a:spcPct val="120000"/>
              </a:lnSpc>
              <a:buFont typeface="Arial"/>
              <a:buChar char="•"/>
            </a:pPr>
            <a:r>
              <a:rPr lang="en-US" u="sng" dirty="0">
                <a:solidFill>
                  <a:prstClr val="black"/>
                </a:solidFill>
                <a:latin typeface="Avenir Medium"/>
                <a:cs typeface="Avenir Medium"/>
              </a:rPr>
              <a:t>Carbon sequestration</a:t>
            </a:r>
          </a:p>
          <a:p>
            <a:pPr indent="4763">
              <a:lnSpc>
                <a:spcPct val="120000"/>
              </a:lnSpc>
            </a:pPr>
            <a:endParaRPr lang="en-US" dirty="0">
              <a:solidFill>
                <a:prstClr val="black"/>
              </a:solidFill>
              <a:latin typeface="Avenir Medium"/>
              <a:cs typeface="Avenir Medium"/>
            </a:endParaRPr>
          </a:p>
          <a:p>
            <a:pPr indent="4763">
              <a:lnSpc>
                <a:spcPct val="120000"/>
              </a:lnSpc>
            </a:pP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Combustion / oxidation of fuels</a:t>
            </a:r>
            <a:b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</a:br>
            <a:r>
              <a:rPr lang="en-US" dirty="0">
                <a:solidFill>
                  <a:prstClr val="black"/>
                </a:solidFill>
                <a:latin typeface="Avenir Black"/>
                <a:cs typeface="Avenir Black"/>
              </a:rPr>
              <a:t>breaks those biomolecules down</a:t>
            </a:r>
            <a:br>
              <a:rPr lang="en-US" dirty="0">
                <a:solidFill>
                  <a:prstClr val="black"/>
                </a:solidFill>
                <a:latin typeface="Avenir Black"/>
                <a:cs typeface="Avenir Black"/>
              </a:rPr>
            </a:br>
            <a:r>
              <a:rPr lang="en-US" dirty="0">
                <a:solidFill>
                  <a:prstClr val="black"/>
                </a:solidFill>
                <a:latin typeface="Avenir Black"/>
                <a:cs typeface="Avenir Black"/>
              </a:rPr>
              <a:t>into CO</a:t>
            </a:r>
            <a:r>
              <a:rPr lang="en-US" baseline="-25000" dirty="0">
                <a:solidFill>
                  <a:prstClr val="black"/>
                </a:solidFill>
                <a:latin typeface="Avenir Black"/>
                <a:cs typeface="Avenir Black"/>
              </a:rPr>
              <a:t>2</a:t>
            </a: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, releasing bond energy.</a:t>
            </a:r>
          </a:p>
          <a:p>
            <a:pPr marL="285750" indent="-285750">
              <a:lnSpc>
                <a:spcPct val="120000"/>
              </a:lnSpc>
              <a:buFont typeface="Arial"/>
              <a:buChar char="•"/>
            </a:pPr>
            <a:r>
              <a:rPr lang="en-US" u="sng" dirty="0">
                <a:solidFill>
                  <a:prstClr val="black"/>
                </a:solidFill>
                <a:latin typeface="Avenir Medium"/>
                <a:cs typeface="Avenir Medium"/>
              </a:rPr>
              <a:t>Carbon cycling</a:t>
            </a:r>
          </a:p>
        </p:txBody>
      </p:sp>
    </p:spTree>
    <p:extLst>
      <p:ext uri="{BB962C8B-B14F-4D97-AF65-F5344CB8AC3E}">
        <p14:creationId xmlns:p14="http://schemas.microsoft.com/office/powerpoint/2010/main" val="15577994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49316"/>
            <a:ext cx="3990749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200" dirty="0">
                <a:solidFill>
                  <a:prstClr val="white"/>
                </a:solidFill>
                <a:latin typeface="Avenir Heavy"/>
                <a:cs typeface="Avenir Heavy"/>
              </a:rPr>
              <a:t>Focus of this course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25618" y="701168"/>
            <a:ext cx="8351493" cy="49582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lnSpc>
                <a:spcPct val="120000"/>
              </a:lnSpc>
            </a:pPr>
            <a:r>
              <a:rPr lang="en-US" dirty="0">
                <a:solidFill>
                  <a:prstClr val="black"/>
                </a:solidFill>
                <a:latin typeface="Avenir Black"/>
                <a:cs typeface="Avenir Black"/>
              </a:rPr>
              <a:t>Biofuels (</a:t>
            </a:r>
            <a:r>
              <a:rPr lang="en-US" i="1" dirty="0">
                <a:solidFill>
                  <a:prstClr val="black"/>
                </a:solidFill>
                <a:latin typeface="Avenir Black"/>
                <a:cs typeface="Avenir Black"/>
              </a:rPr>
              <a:t>actually biogas):</a:t>
            </a:r>
            <a:endParaRPr lang="en-US" dirty="0">
              <a:solidFill>
                <a:prstClr val="black"/>
              </a:solidFill>
              <a:latin typeface="Avenir Black"/>
              <a:cs typeface="Avenir Black"/>
            </a:endParaRPr>
          </a:p>
          <a:p>
            <a:pPr>
              <a:lnSpc>
                <a:spcPct val="120000"/>
              </a:lnSpc>
            </a:pP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Biomass converted to (solid), liquid or gaseous fuels like ethanol, methanol, </a:t>
            </a:r>
            <a:r>
              <a:rPr lang="en-US" u="sng" dirty="0">
                <a:solidFill>
                  <a:prstClr val="black"/>
                </a:solidFill>
                <a:latin typeface="Avenir Medium"/>
                <a:cs typeface="Avenir Medium"/>
              </a:rPr>
              <a:t>methane and hydrogen</a:t>
            </a:r>
            <a:endParaRPr lang="en-US" dirty="0">
              <a:solidFill>
                <a:srgbClr val="0000FF"/>
              </a:solidFill>
              <a:latin typeface="Avenir Black"/>
              <a:cs typeface="Avenir Black"/>
            </a:endParaRPr>
          </a:p>
          <a:p>
            <a:pPr>
              <a:lnSpc>
                <a:spcPct val="120000"/>
              </a:lnSpc>
            </a:pPr>
            <a:endParaRPr lang="en-US" baseline="30000" dirty="0">
              <a:solidFill>
                <a:prstClr val="black"/>
              </a:solidFill>
              <a:latin typeface="Avenir Medium"/>
              <a:cs typeface="Avenir Medium"/>
            </a:endParaRPr>
          </a:p>
          <a:p>
            <a:pPr>
              <a:lnSpc>
                <a:spcPct val="120000"/>
              </a:lnSpc>
            </a:pPr>
            <a:endParaRPr lang="en-US" baseline="30000" dirty="0">
              <a:solidFill>
                <a:prstClr val="black"/>
              </a:solidFill>
              <a:latin typeface="Avenir Medium"/>
              <a:cs typeface="Avenir Medium"/>
            </a:endParaRPr>
          </a:p>
          <a:p>
            <a:pPr>
              <a:lnSpc>
                <a:spcPct val="120000"/>
              </a:lnSpc>
            </a:pPr>
            <a:endParaRPr lang="en-US" baseline="30000" dirty="0">
              <a:solidFill>
                <a:prstClr val="black"/>
              </a:solidFill>
              <a:latin typeface="Avenir Medium"/>
              <a:cs typeface="Avenir Medium"/>
            </a:endParaRPr>
          </a:p>
          <a:p>
            <a:pPr>
              <a:lnSpc>
                <a:spcPct val="120000"/>
              </a:lnSpc>
            </a:pPr>
            <a:endParaRPr lang="en-US" baseline="30000" dirty="0">
              <a:solidFill>
                <a:prstClr val="black"/>
              </a:solidFill>
              <a:latin typeface="Avenir Medium"/>
              <a:cs typeface="Avenir Medium"/>
            </a:endParaRPr>
          </a:p>
          <a:p>
            <a:pPr>
              <a:lnSpc>
                <a:spcPct val="120000"/>
              </a:lnSpc>
            </a:pPr>
            <a:r>
              <a:rPr lang="en-US" dirty="0">
                <a:solidFill>
                  <a:prstClr val="black"/>
                </a:solidFill>
                <a:latin typeface="Avenir Black"/>
                <a:cs typeface="Avenir Black"/>
              </a:rPr>
              <a:t>Biodiesel:</a:t>
            </a:r>
          </a:p>
          <a:p>
            <a:pPr>
              <a:lnSpc>
                <a:spcPct val="120000"/>
              </a:lnSpc>
            </a:pP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Renewable liquid fuel derived from vegetable oils or animal fats by transesterification; fatty acid esters</a:t>
            </a:r>
          </a:p>
          <a:p>
            <a:pPr>
              <a:lnSpc>
                <a:spcPct val="120000"/>
              </a:lnSpc>
            </a:pPr>
            <a:endParaRPr lang="en-US" dirty="0">
              <a:solidFill>
                <a:prstClr val="black"/>
              </a:solidFill>
              <a:latin typeface="Avenir Medium"/>
              <a:cs typeface="Avenir Medium"/>
            </a:endParaRPr>
          </a:p>
          <a:p>
            <a:pPr>
              <a:lnSpc>
                <a:spcPct val="120000"/>
              </a:lnSpc>
            </a:pPr>
            <a:endParaRPr lang="en-US" dirty="0">
              <a:solidFill>
                <a:prstClr val="black"/>
              </a:solidFill>
              <a:latin typeface="Avenir Medium"/>
              <a:cs typeface="Avenir Medium"/>
            </a:endParaRPr>
          </a:p>
          <a:p>
            <a:pPr>
              <a:lnSpc>
                <a:spcPct val="120000"/>
              </a:lnSpc>
            </a:pPr>
            <a:endParaRPr lang="en-US" dirty="0">
              <a:solidFill>
                <a:prstClr val="black"/>
              </a:solidFill>
              <a:latin typeface="Avenir Medium"/>
              <a:cs typeface="Avenir Medium"/>
            </a:endParaRPr>
          </a:p>
          <a:p>
            <a:pPr>
              <a:lnSpc>
                <a:spcPct val="120000"/>
              </a:lnSpc>
            </a:pPr>
            <a:r>
              <a:rPr lang="en-US" dirty="0">
                <a:solidFill>
                  <a:prstClr val="black"/>
                </a:solidFill>
                <a:latin typeface="Avenir Black"/>
                <a:cs typeface="Avenir Black"/>
              </a:rPr>
              <a:t>Biomass:</a:t>
            </a:r>
          </a:p>
          <a:p>
            <a:pPr>
              <a:lnSpc>
                <a:spcPct val="120000"/>
              </a:lnSpc>
            </a:pP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An energy source derived from organic matter, excluding fossil fuels</a:t>
            </a:r>
          </a:p>
          <a:p>
            <a:pPr marL="285750" indent="-285750">
              <a:lnSpc>
                <a:spcPct val="12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Generally refers to </a:t>
            </a:r>
            <a:r>
              <a:rPr lang="en-US" u="sng" dirty="0">
                <a:solidFill>
                  <a:prstClr val="black"/>
                </a:solidFill>
                <a:latin typeface="Avenir Medium"/>
                <a:cs typeface="Avenir Medium"/>
              </a:rPr>
              <a:t>solid</a:t>
            </a: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 bioenergy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89338" y="6461679"/>
            <a:ext cx="119736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Dahiya (2015)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098116" y="14530"/>
            <a:ext cx="830994" cy="634504"/>
            <a:chOff x="2066934" y="1319924"/>
            <a:chExt cx="3038142" cy="2464745"/>
          </a:xfrm>
        </p:grpSpPr>
        <p:sp>
          <p:nvSpPr>
            <p:cNvPr id="8" name="Oval 7"/>
            <p:cNvSpPr/>
            <p:nvPr/>
          </p:nvSpPr>
          <p:spPr>
            <a:xfrm>
              <a:off x="2066934" y="1319924"/>
              <a:ext cx="3038142" cy="2464745"/>
            </a:xfrm>
            <a:prstGeom prst="ellipse">
              <a:avLst/>
            </a:prstGeom>
            <a:solidFill>
              <a:srgbClr val="FFFF66"/>
            </a:solidFill>
            <a:ln>
              <a:solidFill>
                <a:srgbClr val="FFCC6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" name="Teardrop 8"/>
            <p:cNvSpPr/>
            <p:nvPr/>
          </p:nvSpPr>
          <p:spPr>
            <a:xfrm rot="18889386">
              <a:off x="3048839" y="2373762"/>
              <a:ext cx="1171394" cy="1167773"/>
            </a:xfrm>
            <a:prstGeom prst="teardrop">
              <a:avLst>
                <a:gd name="adj" fmla="val 146493"/>
              </a:avLst>
            </a:prstGeom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363258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49316"/>
            <a:ext cx="7763664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200" dirty="0">
                <a:solidFill>
                  <a:prstClr val="white"/>
                </a:solidFill>
                <a:latin typeface="Avenir Heavy"/>
                <a:cs typeface="Avenir Heavy"/>
              </a:rPr>
              <a:t>Three </a:t>
            </a:r>
            <a:r>
              <a:rPr lang="en-US" sz="3200" u="sng" dirty="0">
                <a:solidFill>
                  <a:prstClr val="white"/>
                </a:solidFill>
                <a:latin typeface="Avenir Heavy"/>
                <a:cs typeface="Avenir Heavy"/>
              </a:rPr>
              <a:t>paths</a:t>
            </a:r>
            <a:r>
              <a:rPr lang="en-US" sz="3200" dirty="0">
                <a:solidFill>
                  <a:prstClr val="white"/>
                </a:solidFill>
                <a:latin typeface="Avenir Heavy"/>
                <a:cs typeface="Avenir Heavy"/>
              </a:rPr>
              <a:t> from biomass to bioenergy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25618" y="701168"/>
            <a:ext cx="8351493" cy="49582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lnSpc>
                <a:spcPct val="120000"/>
              </a:lnSpc>
            </a:pPr>
            <a:r>
              <a:rPr lang="en-US" dirty="0">
                <a:solidFill>
                  <a:prstClr val="black"/>
                </a:solidFill>
                <a:latin typeface="Avenir Black"/>
                <a:cs typeface="Avenir Black"/>
              </a:rPr>
              <a:t>Biofuels:</a:t>
            </a:r>
          </a:p>
          <a:p>
            <a:pPr>
              <a:lnSpc>
                <a:spcPct val="120000"/>
              </a:lnSpc>
            </a:pP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Biomass converted to (solid), liquid or gaseous fuels like ethanol, methanol, </a:t>
            </a:r>
            <a:r>
              <a:rPr lang="en-US" u="sng" dirty="0">
                <a:solidFill>
                  <a:prstClr val="black"/>
                </a:solidFill>
                <a:latin typeface="Avenir Medium"/>
                <a:cs typeface="Avenir Medium"/>
              </a:rPr>
              <a:t>methane and hydrogen</a:t>
            </a:r>
            <a:endParaRPr lang="en-US" dirty="0">
              <a:solidFill>
                <a:srgbClr val="0000FF"/>
              </a:solidFill>
              <a:latin typeface="Avenir Black"/>
              <a:cs typeface="Avenir Black"/>
            </a:endParaRPr>
          </a:p>
          <a:p>
            <a:pPr>
              <a:lnSpc>
                <a:spcPct val="120000"/>
              </a:lnSpc>
            </a:pPr>
            <a:endParaRPr lang="en-US" baseline="30000" dirty="0">
              <a:solidFill>
                <a:prstClr val="black"/>
              </a:solidFill>
              <a:latin typeface="Avenir Medium"/>
              <a:cs typeface="Avenir Medium"/>
            </a:endParaRPr>
          </a:p>
          <a:p>
            <a:pPr>
              <a:lnSpc>
                <a:spcPct val="120000"/>
              </a:lnSpc>
            </a:pPr>
            <a:endParaRPr lang="en-US" baseline="30000" dirty="0">
              <a:solidFill>
                <a:prstClr val="black"/>
              </a:solidFill>
              <a:latin typeface="Avenir Medium"/>
              <a:cs typeface="Avenir Medium"/>
            </a:endParaRPr>
          </a:p>
          <a:p>
            <a:pPr>
              <a:lnSpc>
                <a:spcPct val="120000"/>
              </a:lnSpc>
            </a:pPr>
            <a:endParaRPr lang="en-US" baseline="30000" dirty="0">
              <a:solidFill>
                <a:prstClr val="black"/>
              </a:solidFill>
              <a:latin typeface="Avenir Medium"/>
              <a:cs typeface="Avenir Medium"/>
            </a:endParaRPr>
          </a:p>
          <a:p>
            <a:pPr>
              <a:lnSpc>
                <a:spcPct val="120000"/>
              </a:lnSpc>
            </a:pPr>
            <a:endParaRPr lang="en-US" baseline="30000" dirty="0">
              <a:solidFill>
                <a:prstClr val="black"/>
              </a:solidFill>
              <a:latin typeface="Avenir Medium"/>
              <a:cs typeface="Avenir Medium"/>
            </a:endParaRPr>
          </a:p>
          <a:p>
            <a:pPr>
              <a:lnSpc>
                <a:spcPct val="120000"/>
              </a:lnSpc>
            </a:pPr>
            <a:r>
              <a:rPr lang="en-US" dirty="0">
                <a:solidFill>
                  <a:prstClr val="black"/>
                </a:solidFill>
                <a:latin typeface="Avenir Black"/>
                <a:cs typeface="Avenir Black"/>
              </a:rPr>
              <a:t>Biodiesel:</a:t>
            </a:r>
          </a:p>
          <a:p>
            <a:pPr>
              <a:lnSpc>
                <a:spcPct val="120000"/>
              </a:lnSpc>
            </a:pP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Renewable liquid fuel derived from vegetable oils or animal fats by transesterification; fatty acid esters</a:t>
            </a:r>
          </a:p>
          <a:p>
            <a:pPr>
              <a:lnSpc>
                <a:spcPct val="120000"/>
              </a:lnSpc>
            </a:pPr>
            <a:endParaRPr lang="en-US" dirty="0">
              <a:solidFill>
                <a:prstClr val="black"/>
              </a:solidFill>
              <a:latin typeface="Avenir Medium"/>
              <a:cs typeface="Avenir Medium"/>
            </a:endParaRPr>
          </a:p>
          <a:p>
            <a:pPr>
              <a:lnSpc>
                <a:spcPct val="120000"/>
              </a:lnSpc>
            </a:pPr>
            <a:endParaRPr lang="en-US" dirty="0">
              <a:solidFill>
                <a:prstClr val="black"/>
              </a:solidFill>
              <a:latin typeface="Avenir Medium"/>
              <a:cs typeface="Avenir Medium"/>
            </a:endParaRPr>
          </a:p>
          <a:p>
            <a:pPr>
              <a:lnSpc>
                <a:spcPct val="120000"/>
              </a:lnSpc>
            </a:pPr>
            <a:endParaRPr lang="en-US" dirty="0">
              <a:solidFill>
                <a:prstClr val="black"/>
              </a:solidFill>
              <a:latin typeface="Avenir Medium"/>
              <a:cs typeface="Avenir Medium"/>
            </a:endParaRPr>
          </a:p>
          <a:p>
            <a:pPr>
              <a:lnSpc>
                <a:spcPct val="120000"/>
              </a:lnSpc>
            </a:pPr>
            <a:r>
              <a:rPr lang="en-US" dirty="0">
                <a:solidFill>
                  <a:prstClr val="black"/>
                </a:solidFill>
                <a:latin typeface="Avenir Black"/>
                <a:cs typeface="Avenir Black"/>
              </a:rPr>
              <a:t>Biomass:</a:t>
            </a:r>
          </a:p>
          <a:p>
            <a:pPr>
              <a:lnSpc>
                <a:spcPct val="120000"/>
              </a:lnSpc>
            </a:pP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An energy source derived from organic matter, excluding fossil fuels</a:t>
            </a:r>
          </a:p>
          <a:p>
            <a:pPr marL="285750" indent="-285750">
              <a:lnSpc>
                <a:spcPct val="12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Generally refers to </a:t>
            </a:r>
            <a:r>
              <a:rPr lang="en-US" u="sng" dirty="0">
                <a:solidFill>
                  <a:prstClr val="black"/>
                </a:solidFill>
                <a:latin typeface="Avenir Medium"/>
                <a:cs typeface="Avenir Medium"/>
              </a:rPr>
              <a:t>solid</a:t>
            </a: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 bioenergy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89338" y="6461679"/>
            <a:ext cx="119736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Dahiya (2015)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098116" y="14530"/>
            <a:ext cx="830994" cy="634504"/>
            <a:chOff x="2066934" y="1319924"/>
            <a:chExt cx="3038142" cy="2464745"/>
          </a:xfrm>
        </p:grpSpPr>
        <p:sp>
          <p:nvSpPr>
            <p:cNvPr id="8" name="Oval 7"/>
            <p:cNvSpPr/>
            <p:nvPr/>
          </p:nvSpPr>
          <p:spPr>
            <a:xfrm>
              <a:off x="2066934" y="1319924"/>
              <a:ext cx="3038142" cy="2464745"/>
            </a:xfrm>
            <a:prstGeom prst="ellipse">
              <a:avLst/>
            </a:prstGeom>
            <a:solidFill>
              <a:srgbClr val="FFFF66"/>
            </a:solidFill>
            <a:ln>
              <a:solidFill>
                <a:srgbClr val="FFCC6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" name="Teardrop 8"/>
            <p:cNvSpPr/>
            <p:nvPr/>
          </p:nvSpPr>
          <p:spPr>
            <a:xfrm rot="18889386">
              <a:off x="3048839" y="2373762"/>
              <a:ext cx="1171394" cy="1167773"/>
            </a:xfrm>
            <a:prstGeom prst="teardrop">
              <a:avLst>
                <a:gd name="adj" fmla="val 146493"/>
              </a:avLst>
            </a:prstGeom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3273777" y="1679222"/>
            <a:ext cx="52259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  <a:latin typeface="Avenir Black"/>
                <a:cs typeface="Avenir Black"/>
              </a:rPr>
              <a:t>Biomimicry: </a:t>
            </a:r>
            <a:r>
              <a:rPr lang="en-US" dirty="0">
                <a:solidFill>
                  <a:srgbClr val="0000FF"/>
                </a:solidFill>
                <a:latin typeface="Avenir Medium"/>
                <a:cs typeface="Avenir Medium"/>
              </a:rPr>
              <a:t>using (microbial) biology to</a:t>
            </a:r>
            <a:br>
              <a:rPr lang="en-US" dirty="0">
                <a:solidFill>
                  <a:srgbClr val="0000FF"/>
                </a:solidFill>
                <a:latin typeface="Avenir Medium"/>
                <a:cs typeface="Avenir Medium"/>
              </a:rPr>
            </a:br>
            <a:r>
              <a:rPr lang="en-US" dirty="0">
                <a:solidFill>
                  <a:srgbClr val="0000FF"/>
                </a:solidFill>
                <a:latin typeface="Avenir Medium"/>
                <a:cs typeface="Avenir Medium"/>
              </a:rPr>
              <a:t>                     convert (digest) biomass to biofuel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426177" y="3750732"/>
            <a:ext cx="49254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  <a:latin typeface="Avenir Black"/>
                <a:cs typeface="Avenir Black"/>
              </a:rPr>
              <a:t>Chemistry: </a:t>
            </a:r>
            <a:r>
              <a:rPr lang="en-US" dirty="0">
                <a:solidFill>
                  <a:srgbClr val="0000FF"/>
                </a:solidFill>
                <a:latin typeface="Avenir Medium"/>
                <a:cs typeface="Avenir Medium"/>
              </a:rPr>
              <a:t>using simple organic chemistry to</a:t>
            </a:r>
            <a:br>
              <a:rPr lang="en-US" dirty="0">
                <a:solidFill>
                  <a:srgbClr val="0000FF"/>
                </a:solidFill>
                <a:latin typeface="Avenir Medium"/>
                <a:cs typeface="Avenir Medium"/>
              </a:rPr>
            </a:br>
            <a:r>
              <a:rPr lang="en-US" dirty="0">
                <a:solidFill>
                  <a:srgbClr val="0000FF"/>
                </a:solidFill>
                <a:latin typeface="Avenir Medium"/>
                <a:cs typeface="Avenir Medium"/>
              </a:rPr>
              <a:t>                   transform biomass into biofuel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578577" y="5681132"/>
            <a:ext cx="519853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  <a:latin typeface="Avenir Black"/>
                <a:cs typeface="Avenir Black"/>
              </a:rPr>
              <a:t>Mechanical means: </a:t>
            </a:r>
            <a:r>
              <a:rPr lang="en-US" dirty="0">
                <a:solidFill>
                  <a:srgbClr val="0000FF"/>
                </a:solidFill>
                <a:latin typeface="Avenir Medium"/>
                <a:cs typeface="Avenir Medium"/>
              </a:rPr>
              <a:t>using simple mechanical</a:t>
            </a:r>
            <a:br>
              <a:rPr lang="en-US" dirty="0">
                <a:solidFill>
                  <a:srgbClr val="0000FF"/>
                </a:solidFill>
                <a:latin typeface="Avenir Medium"/>
                <a:cs typeface="Avenir Medium"/>
              </a:rPr>
            </a:br>
            <a:r>
              <a:rPr lang="en-US" dirty="0">
                <a:solidFill>
                  <a:srgbClr val="0000FF"/>
                </a:solidFill>
                <a:latin typeface="Avenir Medium"/>
                <a:cs typeface="Avenir Medium"/>
              </a:rPr>
              <a:t>                processing; </a:t>
            </a:r>
          </a:p>
          <a:p>
            <a:pPr marL="1033463" indent="-115888">
              <a:buFont typeface="Arial"/>
              <a:buChar char="•"/>
            </a:pPr>
            <a:r>
              <a:rPr lang="en-US" dirty="0">
                <a:solidFill>
                  <a:srgbClr val="0000FF"/>
                </a:solidFill>
                <a:latin typeface="Avenir Medium"/>
                <a:cs typeface="Avenir Medium"/>
              </a:rPr>
              <a:t> Sometimes densifying biomass</a:t>
            </a:r>
          </a:p>
        </p:txBody>
      </p:sp>
    </p:spTree>
    <p:extLst>
      <p:ext uri="{BB962C8B-B14F-4D97-AF65-F5344CB8AC3E}">
        <p14:creationId xmlns:p14="http://schemas.microsoft.com/office/powerpoint/2010/main" val="8175434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0" grpId="0"/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49316"/>
            <a:ext cx="5109091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200" dirty="0">
                <a:solidFill>
                  <a:prstClr val="white"/>
                </a:solidFill>
                <a:latin typeface="Avenir Heavy"/>
                <a:cs typeface="Avenir Heavy"/>
              </a:rPr>
              <a:t>Brief history of bioenergy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94957" y="701168"/>
            <a:ext cx="8351493" cy="741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lnSpc>
                <a:spcPct val="120000"/>
              </a:lnSpc>
            </a:pP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Bioenergy is a </a:t>
            </a:r>
            <a:r>
              <a:rPr lang="en-US" dirty="0">
                <a:solidFill>
                  <a:prstClr val="black"/>
                </a:solidFill>
                <a:latin typeface="Avenir Black"/>
                <a:cs typeface="Avenir Black"/>
              </a:rPr>
              <a:t>very old technology</a:t>
            </a: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.</a:t>
            </a:r>
          </a:p>
          <a:p>
            <a:pPr marL="285750" indent="-285750">
              <a:lnSpc>
                <a:spcPct val="12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Was fire man’s first tool?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25618" y="6485048"/>
            <a:ext cx="23906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err="1"/>
              <a:t>Rosillo-Calle</a:t>
            </a:r>
            <a:r>
              <a:rPr lang="en-US" sz="1400"/>
              <a:t> &amp; Johnson (2010)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098116" y="14530"/>
            <a:ext cx="830994" cy="634504"/>
            <a:chOff x="2066934" y="1319924"/>
            <a:chExt cx="3038142" cy="2464745"/>
          </a:xfrm>
        </p:grpSpPr>
        <p:sp>
          <p:nvSpPr>
            <p:cNvPr id="8" name="Oval 7"/>
            <p:cNvSpPr/>
            <p:nvPr/>
          </p:nvSpPr>
          <p:spPr>
            <a:xfrm>
              <a:off x="2066934" y="1319924"/>
              <a:ext cx="3038142" cy="2464745"/>
            </a:xfrm>
            <a:prstGeom prst="ellipse">
              <a:avLst/>
            </a:prstGeom>
            <a:solidFill>
              <a:srgbClr val="FFFF66"/>
            </a:solidFill>
            <a:ln>
              <a:solidFill>
                <a:srgbClr val="FFCC6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eardrop 8"/>
            <p:cNvSpPr/>
            <p:nvPr/>
          </p:nvSpPr>
          <p:spPr>
            <a:xfrm rot="18889386">
              <a:off x="3048839" y="2373762"/>
              <a:ext cx="1171394" cy="1167773"/>
            </a:xfrm>
            <a:prstGeom prst="teardrop">
              <a:avLst>
                <a:gd name="adj" fmla="val 146493"/>
              </a:avLst>
            </a:prstGeom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TextBox 9">
            <a:extLst>
              <a:ext uri="{FF2B5EF4-FFF2-40B4-BE49-F238E27FC236}">
                <a16:creationId xmlns:a16="http://schemas.microsoft.com/office/drawing/2014/main" id="{F1BC0885-BF2C-5440-9DEC-8146694A16AB}"/>
              </a:ext>
            </a:extLst>
          </p:cNvPr>
          <p:cNvSpPr txBox="1"/>
          <p:nvPr/>
        </p:nvSpPr>
        <p:spPr>
          <a:xfrm>
            <a:off x="394957" y="1365337"/>
            <a:ext cx="8351493" cy="557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endParaRPr lang="en-US" sz="800" dirty="0">
              <a:solidFill>
                <a:prstClr val="black"/>
              </a:solidFill>
              <a:latin typeface="Avenir Medium"/>
              <a:cs typeface="Avenir Medium"/>
            </a:endParaRPr>
          </a:p>
          <a:p>
            <a:pPr marL="285750" indent="-285750">
              <a:lnSpc>
                <a:spcPct val="12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For centuries man lived with his animals; the original central heating system.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AA0F945-754E-2B44-A539-43882FE74682}"/>
              </a:ext>
            </a:extLst>
          </p:cNvPr>
          <p:cNvSpPr txBox="1"/>
          <p:nvPr/>
        </p:nvSpPr>
        <p:spPr>
          <a:xfrm>
            <a:off x="394957" y="1844840"/>
            <a:ext cx="8351493" cy="557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endParaRPr lang="en-US" sz="800" dirty="0">
              <a:solidFill>
                <a:prstClr val="black"/>
              </a:solidFill>
              <a:latin typeface="Avenir Medium"/>
              <a:cs typeface="Avenir Medium"/>
            </a:endParaRPr>
          </a:p>
          <a:p>
            <a:pPr marL="285750" indent="-285750">
              <a:lnSpc>
                <a:spcPct val="12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Man has burned just about anything as fuel: wood, fiber, dried manure.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81FAF7C-6F98-0846-883B-CAFC684202C1}"/>
              </a:ext>
            </a:extLst>
          </p:cNvPr>
          <p:cNvSpPr txBox="1"/>
          <p:nvPr/>
        </p:nvSpPr>
        <p:spPr>
          <a:xfrm>
            <a:off x="394957" y="2324343"/>
            <a:ext cx="8351493" cy="557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endParaRPr lang="en-US" sz="800" dirty="0">
              <a:solidFill>
                <a:prstClr val="black"/>
              </a:solidFill>
              <a:latin typeface="Avenir Medium"/>
              <a:cs typeface="Avenir Medium"/>
            </a:endParaRPr>
          </a:p>
          <a:p>
            <a:pPr marL="285750" indent="-285750">
              <a:lnSpc>
                <a:spcPct val="12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10</a:t>
            </a:r>
            <a:r>
              <a:rPr lang="en-US" baseline="30000" dirty="0">
                <a:solidFill>
                  <a:prstClr val="black"/>
                </a:solidFill>
                <a:latin typeface="Avenir Medium"/>
                <a:cs typeface="Avenir Medium"/>
              </a:rPr>
              <a:t>th</a:t>
            </a: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 century BC: the Assyrians harnessed biogas for heating water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7F8051A-9F51-8846-A185-8253318B9311}"/>
              </a:ext>
            </a:extLst>
          </p:cNvPr>
          <p:cNvSpPr txBox="1"/>
          <p:nvPr/>
        </p:nvSpPr>
        <p:spPr>
          <a:xfrm>
            <a:off x="394957" y="2803846"/>
            <a:ext cx="8351493" cy="557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endParaRPr lang="en-US" sz="800" dirty="0">
              <a:solidFill>
                <a:prstClr val="black"/>
              </a:solidFill>
              <a:latin typeface="Avenir Medium"/>
              <a:cs typeface="Avenir Medium"/>
            </a:endParaRPr>
          </a:p>
          <a:p>
            <a:pPr marL="285750" indent="-285750">
              <a:lnSpc>
                <a:spcPct val="12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1908: Henry Ford’s model T was supposed to be fueled with ethanol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7CB7C66-5CA0-544E-9DBC-183E35FC060F}"/>
              </a:ext>
            </a:extLst>
          </p:cNvPr>
          <p:cNvSpPr txBox="1"/>
          <p:nvPr/>
        </p:nvSpPr>
        <p:spPr>
          <a:xfrm>
            <a:off x="394957" y="3283349"/>
            <a:ext cx="8351493" cy="557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endParaRPr lang="en-US" sz="800" dirty="0">
              <a:solidFill>
                <a:prstClr val="black"/>
              </a:solidFill>
              <a:latin typeface="Avenir Medium"/>
              <a:cs typeface="Avenir Medium"/>
            </a:endParaRPr>
          </a:p>
          <a:p>
            <a:pPr marL="285750" indent="-285750">
              <a:lnSpc>
                <a:spcPct val="12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Ethanol was used throughout the 20</a:t>
            </a:r>
            <a:r>
              <a:rPr lang="en-US" baseline="30000" dirty="0">
                <a:solidFill>
                  <a:prstClr val="black"/>
                </a:solidFill>
                <a:latin typeface="Avenir Medium"/>
                <a:cs typeface="Avenir Medium"/>
              </a:rPr>
              <a:t>th</a:t>
            </a: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 century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8B420AA-9063-D140-86D2-3654F03458C0}"/>
              </a:ext>
            </a:extLst>
          </p:cNvPr>
          <p:cNvSpPr txBox="1"/>
          <p:nvPr/>
        </p:nvSpPr>
        <p:spPr>
          <a:xfrm>
            <a:off x="394957" y="3762850"/>
            <a:ext cx="8351493" cy="25517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endParaRPr lang="en-US" sz="800" dirty="0">
              <a:solidFill>
                <a:prstClr val="black"/>
              </a:solidFill>
              <a:latin typeface="Avenir Medium"/>
              <a:cs typeface="Avenir Medium"/>
            </a:endParaRPr>
          </a:p>
          <a:p>
            <a:pPr marL="285750" indent="-285750">
              <a:lnSpc>
                <a:spcPct val="12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But ethanol use ramped up in 1970s</a:t>
            </a:r>
          </a:p>
          <a:p>
            <a:pPr marL="622300" indent="-285750">
              <a:lnSpc>
                <a:spcPct val="12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Nov 1975: Brazil created it</a:t>
            </a:r>
            <a:r>
              <a:rPr lang="fr-FR" dirty="0">
                <a:solidFill>
                  <a:prstClr val="black"/>
                </a:solidFill>
                <a:latin typeface="Avenir Medium"/>
                <a:cs typeface="Avenir Medium"/>
              </a:rPr>
              <a:t>’</a:t>
            </a: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s National Alcohol </a:t>
            </a:r>
            <a:r>
              <a:rPr lang="en-US" dirty="0" err="1">
                <a:solidFill>
                  <a:prstClr val="black"/>
                </a:solidFill>
                <a:latin typeface="Avenir Medium"/>
                <a:cs typeface="Avenir Medium"/>
              </a:rPr>
              <a:t>Programme</a:t>
            </a: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 (</a:t>
            </a:r>
            <a:r>
              <a:rPr lang="en-US" dirty="0" err="1">
                <a:solidFill>
                  <a:prstClr val="black"/>
                </a:solidFill>
                <a:latin typeface="Avenir Medium"/>
                <a:cs typeface="Avenir Medium"/>
              </a:rPr>
              <a:t>ProAlchohol</a:t>
            </a: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) using sugarcane as feedstock</a:t>
            </a:r>
          </a:p>
          <a:p>
            <a:pPr marL="622300" indent="-285750">
              <a:lnSpc>
                <a:spcPct val="12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Late 1970s: US moved towards creating 10/90 ethanol/gasoline blend</a:t>
            </a:r>
          </a:p>
          <a:p>
            <a:pPr marL="622300" indent="-285750">
              <a:lnSpc>
                <a:spcPct val="12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1992 Clean Energy Act</a:t>
            </a:r>
          </a:p>
          <a:p>
            <a:pPr marL="622300" indent="-285750">
              <a:lnSpc>
                <a:spcPct val="12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2007 Energy Independence &amp; Security Act</a:t>
            </a:r>
          </a:p>
          <a:p>
            <a:pPr marL="622300" indent="-285750">
              <a:lnSpc>
                <a:spcPct val="12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The EU, China and India are also increasing production &amp; use of biofuels</a:t>
            </a:r>
          </a:p>
        </p:txBody>
      </p:sp>
    </p:spTree>
    <p:extLst>
      <p:ext uri="{BB962C8B-B14F-4D97-AF65-F5344CB8AC3E}">
        <p14:creationId xmlns:p14="http://schemas.microsoft.com/office/powerpoint/2010/main" val="375736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  <p:bldP spid="14" grpId="0"/>
      <p:bldP spid="1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Arrow Connector 8"/>
          <p:cNvCxnSpPr>
            <a:endCxn id="6" idx="3"/>
          </p:cNvCxnSpPr>
          <p:nvPr/>
        </p:nvCxnSpPr>
        <p:spPr>
          <a:xfrm flipV="1">
            <a:off x="425618" y="908917"/>
            <a:ext cx="8477136" cy="5376220"/>
          </a:xfrm>
          <a:prstGeom prst="straightConnector1">
            <a:avLst/>
          </a:prstGeom>
          <a:ln w="76200" cmpd="sng">
            <a:solidFill>
              <a:schemeClr val="accent6">
                <a:lumMod val="75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49316"/>
            <a:ext cx="4539000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200">
                <a:solidFill>
                  <a:prstClr val="white"/>
                </a:solidFill>
                <a:latin typeface="Avenir Heavy"/>
                <a:cs typeface="Avenir Heavy"/>
              </a:rPr>
              <a:t>Scale of bioenergy use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25618" y="701168"/>
            <a:ext cx="8477136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lnSpc>
                <a:spcPct val="120000"/>
              </a:lnSpc>
            </a:pPr>
            <a:r>
              <a:rPr lang="en-US">
                <a:solidFill>
                  <a:prstClr val="black"/>
                </a:solidFill>
                <a:latin typeface="Avenir Medium"/>
                <a:cs typeface="Avenir Medium"/>
              </a:rPr>
              <a:t>Bioenergy is used across a wide variety of </a:t>
            </a:r>
            <a:r>
              <a:rPr lang="en-US">
                <a:solidFill>
                  <a:prstClr val="black"/>
                </a:solidFill>
                <a:latin typeface="Avenir Black"/>
                <a:cs typeface="Avenir Black"/>
              </a:rPr>
              <a:t>scales: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25618" y="6384761"/>
            <a:ext cx="119736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err="1"/>
              <a:t>Dahiya</a:t>
            </a:r>
            <a:r>
              <a:rPr lang="en-US" sz="1400"/>
              <a:t> (2015)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425618" y="4884075"/>
            <a:ext cx="2023439" cy="1243933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/>
              <a:t>Household cooking &amp;</a:t>
            </a:r>
            <a:br>
              <a:rPr lang="en-US" sz="2400" b="1"/>
            </a:br>
            <a:r>
              <a:rPr lang="en-US" sz="2400" b="1"/>
              <a:t>heating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6678853" y="1234475"/>
            <a:ext cx="2023439" cy="1243933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/>
              <a:t>Biofuel producers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6678853" y="2783208"/>
            <a:ext cx="2023439" cy="1243933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/>
              <a:t>Electrical or heating utilities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3576373" y="4720398"/>
            <a:ext cx="2023439" cy="1243933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/>
              <a:t>Companies</a:t>
            </a:r>
          </a:p>
        </p:txBody>
      </p:sp>
      <p:sp>
        <p:nvSpPr>
          <p:cNvPr id="15" name="Rounded Rectangle 14"/>
          <p:cNvSpPr/>
          <p:nvPr/>
        </p:nvSpPr>
        <p:spPr>
          <a:xfrm>
            <a:off x="3576373" y="3241498"/>
            <a:ext cx="2023439" cy="1243933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/>
              <a:t>Cooperatives</a:t>
            </a:r>
          </a:p>
        </p:txBody>
      </p:sp>
      <p:sp>
        <p:nvSpPr>
          <p:cNvPr id="18" name="Rounded Rectangle 17"/>
          <p:cNvSpPr/>
          <p:nvPr/>
        </p:nvSpPr>
        <p:spPr>
          <a:xfrm>
            <a:off x="3475201" y="1762598"/>
            <a:ext cx="2225783" cy="1243933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Communities</a:t>
            </a:r>
          </a:p>
        </p:txBody>
      </p:sp>
      <p:grpSp>
        <p:nvGrpSpPr>
          <p:cNvPr id="20" name="Group 19"/>
          <p:cNvGrpSpPr/>
          <p:nvPr/>
        </p:nvGrpSpPr>
        <p:grpSpPr>
          <a:xfrm>
            <a:off x="8098116" y="14530"/>
            <a:ext cx="830994" cy="634504"/>
            <a:chOff x="2066934" y="1319924"/>
            <a:chExt cx="3038142" cy="2464745"/>
          </a:xfrm>
        </p:grpSpPr>
        <p:sp>
          <p:nvSpPr>
            <p:cNvPr id="21" name="Oval 20"/>
            <p:cNvSpPr/>
            <p:nvPr/>
          </p:nvSpPr>
          <p:spPr>
            <a:xfrm>
              <a:off x="2066934" y="1319924"/>
              <a:ext cx="3038142" cy="2464745"/>
            </a:xfrm>
            <a:prstGeom prst="ellipse">
              <a:avLst/>
            </a:prstGeom>
            <a:solidFill>
              <a:srgbClr val="FFFF66"/>
            </a:solidFill>
            <a:ln>
              <a:solidFill>
                <a:srgbClr val="FFCC6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Teardrop 21"/>
            <p:cNvSpPr/>
            <p:nvPr/>
          </p:nvSpPr>
          <p:spPr>
            <a:xfrm rot="18889386">
              <a:off x="3048839" y="2373762"/>
              <a:ext cx="1171394" cy="1167773"/>
            </a:xfrm>
            <a:prstGeom prst="teardrop">
              <a:avLst>
                <a:gd name="adj" fmla="val 146493"/>
              </a:avLst>
            </a:prstGeom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5501935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4" grpId="0" animBg="1"/>
      <p:bldP spid="15" grpId="0" animBg="1"/>
      <p:bldP spid="1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Straight Arrow Connector 13"/>
          <p:cNvCxnSpPr/>
          <p:nvPr/>
        </p:nvCxnSpPr>
        <p:spPr>
          <a:xfrm flipH="1">
            <a:off x="1096778" y="2070126"/>
            <a:ext cx="33543" cy="3261176"/>
          </a:xfrm>
          <a:prstGeom prst="straightConnector1">
            <a:avLst/>
          </a:prstGeom>
          <a:ln w="38100" cmpd="sng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49316"/>
            <a:ext cx="5583580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200">
                <a:solidFill>
                  <a:prstClr val="white"/>
                </a:solidFill>
                <a:latin typeface="Avenir Heavy"/>
                <a:cs typeface="Avenir Heavy"/>
              </a:rPr>
              <a:t>Bioenergy process overview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89338" y="6461679"/>
            <a:ext cx="74098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/>
              <a:t>BIOEN1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540655" y="1631696"/>
            <a:ext cx="1521419" cy="438430"/>
          </a:xfrm>
          <a:prstGeom prst="roundRect">
            <a:avLst/>
          </a:prstGeom>
          <a:noFill/>
          <a:ln w="38100" cmpd="sng">
            <a:solidFill>
              <a:schemeClr val="accent3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lignocellulose</a:t>
            </a:r>
            <a:endParaRPr lang="en-US" sz="1200" b="1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40656" y="826685"/>
            <a:ext cx="136450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/>
              <a:t>thermal</a:t>
            </a:r>
            <a:br>
              <a:rPr lang="en-US" sz="2000" b="1"/>
            </a:br>
            <a:r>
              <a:rPr lang="en-US" sz="2000" b="1"/>
              <a:t>conversion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482010" y="826685"/>
            <a:ext cx="200871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/>
              <a:t>thermochemical conversion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341194" y="826685"/>
            <a:ext cx="182822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/>
              <a:t>biochemical conversion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169415" y="826685"/>
            <a:ext cx="154394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chemical conversion</a:t>
            </a:r>
          </a:p>
        </p:txBody>
      </p:sp>
      <p:sp>
        <p:nvSpPr>
          <p:cNvPr id="36" name="Rounded Rectangle 35"/>
          <p:cNvSpPr/>
          <p:nvPr/>
        </p:nvSpPr>
        <p:spPr>
          <a:xfrm>
            <a:off x="566761" y="3145540"/>
            <a:ext cx="1338397" cy="408190"/>
          </a:xfrm>
          <a:prstGeom prst="roundRect">
            <a:avLst/>
          </a:prstGeom>
          <a:solidFill>
            <a:srgbClr val="FFFFFF"/>
          </a:solidFill>
          <a:ln w="38100" cmpd="sng">
            <a:solidFill>
              <a:schemeClr val="accent6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densification</a:t>
            </a:r>
            <a:endParaRPr lang="en-US" sz="1200" b="1">
              <a:solidFill>
                <a:schemeClr val="tx1"/>
              </a:solidFill>
            </a:endParaRPr>
          </a:p>
        </p:txBody>
      </p:sp>
      <p:sp>
        <p:nvSpPr>
          <p:cNvPr id="40" name="Rounded Rectangle 39"/>
          <p:cNvSpPr/>
          <p:nvPr/>
        </p:nvSpPr>
        <p:spPr>
          <a:xfrm>
            <a:off x="564004" y="4436983"/>
            <a:ext cx="1312292" cy="448744"/>
          </a:xfrm>
          <a:prstGeom prst="roundRect">
            <a:avLst/>
          </a:prstGeom>
          <a:solidFill>
            <a:srgbClr val="FFFFFF"/>
          </a:solidFill>
          <a:ln w="38100" cmpd="sng">
            <a:solidFill>
              <a:schemeClr val="accent4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combustion</a:t>
            </a:r>
            <a:endParaRPr lang="en-US" sz="1200" b="1">
              <a:solidFill>
                <a:schemeClr val="tx1"/>
              </a:solidFill>
            </a:endParaRPr>
          </a:p>
        </p:txBody>
      </p:sp>
      <p:sp>
        <p:nvSpPr>
          <p:cNvPr id="42" name="Rounded Rectangle 41"/>
          <p:cNvSpPr/>
          <p:nvPr/>
        </p:nvSpPr>
        <p:spPr>
          <a:xfrm>
            <a:off x="618971" y="5439029"/>
            <a:ext cx="998901" cy="829666"/>
          </a:xfrm>
          <a:prstGeom prst="roundRect">
            <a:avLst/>
          </a:prstGeom>
          <a:noFill/>
          <a:ln w="3810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power</a:t>
            </a:r>
            <a:br>
              <a:rPr lang="en-US" sz="1600" b="1">
                <a:solidFill>
                  <a:schemeClr val="tx1"/>
                </a:solidFill>
              </a:rPr>
            </a:br>
            <a:r>
              <a:rPr lang="en-US" sz="1600" b="1">
                <a:solidFill>
                  <a:schemeClr val="tx1"/>
                </a:solidFill>
              </a:rPr>
              <a:t>heat</a:t>
            </a:r>
          </a:p>
          <a:p>
            <a:pPr algn="ctr"/>
            <a:r>
              <a:rPr lang="en-US" sz="1600" b="1">
                <a:solidFill>
                  <a:schemeClr val="tx1"/>
                </a:solidFill>
              </a:rPr>
              <a:t>steam</a:t>
            </a:r>
            <a:endParaRPr lang="en-US" sz="1200" b="1">
              <a:solidFill>
                <a:schemeClr val="tx1"/>
              </a:solidFill>
            </a:endParaRPr>
          </a:p>
        </p:txBody>
      </p:sp>
      <p:sp>
        <p:nvSpPr>
          <p:cNvPr id="44" name="Rounded Rectangle 43"/>
          <p:cNvSpPr/>
          <p:nvPr/>
        </p:nvSpPr>
        <p:spPr>
          <a:xfrm>
            <a:off x="2688935" y="1631696"/>
            <a:ext cx="1495314" cy="574492"/>
          </a:xfrm>
          <a:prstGeom prst="roundRect">
            <a:avLst/>
          </a:prstGeom>
          <a:noFill/>
          <a:ln w="38100" cmpd="sng">
            <a:solidFill>
              <a:schemeClr val="accent3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lignocellulose</a:t>
            </a:r>
            <a:endParaRPr lang="en-US" sz="1200" b="1">
              <a:solidFill>
                <a:schemeClr val="tx1"/>
              </a:solidFill>
            </a:endParaRPr>
          </a:p>
        </p:txBody>
      </p:sp>
      <p:sp>
        <p:nvSpPr>
          <p:cNvPr id="50" name="Rounded Rectangle 49"/>
          <p:cNvSpPr/>
          <p:nvPr/>
        </p:nvSpPr>
        <p:spPr>
          <a:xfrm>
            <a:off x="1890038" y="5758278"/>
            <a:ext cx="937457" cy="510417"/>
          </a:xfrm>
          <a:prstGeom prst="roundRect">
            <a:avLst/>
          </a:prstGeom>
          <a:noFill/>
          <a:ln w="3810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bio-coal</a:t>
            </a:r>
            <a:endParaRPr lang="en-US" sz="1200" b="1">
              <a:solidFill>
                <a:schemeClr val="tx1"/>
              </a:solidFill>
            </a:endParaRPr>
          </a:p>
        </p:txBody>
      </p:sp>
      <p:sp>
        <p:nvSpPr>
          <p:cNvPr id="52" name="Rounded Rectangle 51"/>
          <p:cNvSpPr/>
          <p:nvPr/>
        </p:nvSpPr>
        <p:spPr>
          <a:xfrm>
            <a:off x="2857735" y="5758277"/>
            <a:ext cx="937457" cy="510418"/>
          </a:xfrm>
          <a:prstGeom prst="roundRect">
            <a:avLst/>
          </a:prstGeom>
          <a:noFill/>
          <a:ln w="3810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syngas</a:t>
            </a:r>
            <a:endParaRPr lang="en-US" sz="1200" b="1">
              <a:solidFill>
                <a:schemeClr val="tx1"/>
              </a:solidFill>
            </a:endParaRPr>
          </a:p>
        </p:txBody>
      </p:sp>
      <p:sp>
        <p:nvSpPr>
          <p:cNvPr id="53" name="Rounded Rectangle 52"/>
          <p:cNvSpPr/>
          <p:nvPr/>
        </p:nvSpPr>
        <p:spPr>
          <a:xfrm>
            <a:off x="3825431" y="5253488"/>
            <a:ext cx="1179387" cy="1015207"/>
          </a:xfrm>
          <a:prstGeom prst="roundRect">
            <a:avLst/>
          </a:prstGeom>
          <a:noFill/>
          <a:ln w="3810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charcoal</a:t>
            </a:r>
          </a:p>
          <a:p>
            <a:pPr algn="ctr"/>
            <a:r>
              <a:rPr lang="en-US" sz="1600" b="1">
                <a:solidFill>
                  <a:schemeClr val="tx1"/>
                </a:solidFill>
              </a:rPr>
              <a:t>methanol</a:t>
            </a:r>
          </a:p>
          <a:p>
            <a:pPr algn="ctr"/>
            <a:r>
              <a:rPr lang="en-US" sz="1600" b="1">
                <a:solidFill>
                  <a:schemeClr val="tx1"/>
                </a:solidFill>
              </a:rPr>
              <a:t>syngas</a:t>
            </a:r>
          </a:p>
          <a:p>
            <a:pPr algn="ctr"/>
            <a:r>
              <a:rPr lang="en-US" sz="1600" b="1">
                <a:solidFill>
                  <a:schemeClr val="tx1"/>
                </a:solidFill>
              </a:rPr>
              <a:t>bio-oil</a:t>
            </a:r>
            <a:endParaRPr lang="en-US" sz="1200" b="1">
              <a:solidFill>
                <a:schemeClr val="tx1"/>
              </a:solidFill>
            </a:endParaRPr>
          </a:p>
        </p:txBody>
      </p:sp>
      <p:sp>
        <p:nvSpPr>
          <p:cNvPr id="54" name="Rounded Rectangle 53"/>
          <p:cNvSpPr/>
          <p:nvPr/>
        </p:nvSpPr>
        <p:spPr>
          <a:xfrm>
            <a:off x="4360282" y="1631696"/>
            <a:ext cx="1495314" cy="423310"/>
          </a:xfrm>
          <a:prstGeom prst="roundRect">
            <a:avLst/>
          </a:prstGeom>
          <a:noFill/>
          <a:ln w="38100" cmpd="sng">
            <a:solidFill>
              <a:schemeClr val="accent3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lignocellulose</a:t>
            </a:r>
            <a:endParaRPr lang="en-US" sz="1200" b="1">
              <a:solidFill>
                <a:schemeClr val="tx1"/>
              </a:solidFill>
            </a:endParaRPr>
          </a:p>
        </p:txBody>
      </p:sp>
      <p:sp>
        <p:nvSpPr>
          <p:cNvPr id="55" name="Rounded Rectangle 54"/>
          <p:cNvSpPr/>
          <p:nvPr/>
        </p:nvSpPr>
        <p:spPr>
          <a:xfrm>
            <a:off x="5286703" y="2269859"/>
            <a:ext cx="1137786" cy="807681"/>
          </a:xfrm>
          <a:prstGeom prst="roundRect">
            <a:avLst/>
          </a:prstGeom>
          <a:noFill/>
          <a:ln w="38100" cmpd="sng">
            <a:solidFill>
              <a:schemeClr val="accent3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sugars</a:t>
            </a:r>
            <a:br>
              <a:rPr lang="en-US" sz="1600" b="1">
                <a:solidFill>
                  <a:schemeClr val="tx1"/>
                </a:solidFill>
              </a:rPr>
            </a:br>
            <a:r>
              <a:rPr lang="en-US" sz="1600" b="1">
                <a:solidFill>
                  <a:schemeClr val="tx1"/>
                </a:solidFill>
              </a:rPr>
              <a:t>starches</a:t>
            </a:r>
            <a:br>
              <a:rPr lang="en-US" sz="1600" b="1">
                <a:solidFill>
                  <a:schemeClr val="tx1"/>
                </a:solidFill>
              </a:rPr>
            </a:br>
            <a:r>
              <a:rPr lang="en-US" sz="1600" b="1">
                <a:solidFill>
                  <a:schemeClr val="tx1"/>
                </a:solidFill>
              </a:rPr>
              <a:t>(crops)</a:t>
            </a:r>
            <a:endParaRPr lang="en-US" sz="1200" b="1">
              <a:solidFill>
                <a:schemeClr val="tx1"/>
              </a:solidFill>
            </a:endParaRPr>
          </a:p>
        </p:txBody>
      </p:sp>
      <p:sp>
        <p:nvSpPr>
          <p:cNvPr id="56" name="Rounded Rectangle 55"/>
          <p:cNvSpPr/>
          <p:nvPr/>
        </p:nvSpPr>
        <p:spPr>
          <a:xfrm>
            <a:off x="6031629" y="1631696"/>
            <a:ext cx="1137786" cy="559372"/>
          </a:xfrm>
          <a:prstGeom prst="roundRect">
            <a:avLst/>
          </a:prstGeom>
          <a:noFill/>
          <a:ln w="38100" cmpd="sng">
            <a:solidFill>
              <a:schemeClr val="accent3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landfill</a:t>
            </a:r>
            <a:br>
              <a:rPr lang="en-US" sz="1600" b="1">
                <a:solidFill>
                  <a:schemeClr val="tx1"/>
                </a:solidFill>
              </a:rPr>
            </a:br>
            <a:r>
              <a:rPr lang="en-US" sz="1600" b="1">
                <a:solidFill>
                  <a:schemeClr val="tx1"/>
                </a:solidFill>
              </a:rPr>
              <a:t>&amp; biogas</a:t>
            </a:r>
            <a:endParaRPr lang="en-US" sz="1200" b="1">
              <a:solidFill>
                <a:schemeClr val="tx1"/>
              </a:solidFill>
            </a:endParaRPr>
          </a:p>
        </p:txBody>
      </p:sp>
      <p:sp>
        <p:nvSpPr>
          <p:cNvPr id="57" name="Rounded Rectangle 56"/>
          <p:cNvSpPr/>
          <p:nvPr/>
        </p:nvSpPr>
        <p:spPr>
          <a:xfrm>
            <a:off x="7424066" y="4423063"/>
            <a:ext cx="1421307" cy="582128"/>
          </a:xfrm>
          <a:prstGeom prst="roundRect">
            <a:avLst/>
          </a:prstGeom>
          <a:noFill/>
          <a:ln w="38100" cmpd="sng">
            <a:solidFill>
              <a:schemeClr val="accent4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trans-esterification</a:t>
            </a:r>
            <a:endParaRPr lang="en-US" sz="1200" b="1">
              <a:solidFill>
                <a:schemeClr val="tx1"/>
              </a:solidFill>
            </a:endParaRPr>
          </a:p>
        </p:txBody>
      </p:sp>
      <p:sp>
        <p:nvSpPr>
          <p:cNvPr id="58" name="Rounded Rectangle 57"/>
          <p:cNvSpPr/>
          <p:nvPr/>
        </p:nvSpPr>
        <p:spPr>
          <a:xfrm>
            <a:off x="7575277" y="5794349"/>
            <a:ext cx="1134017" cy="474346"/>
          </a:xfrm>
          <a:prstGeom prst="roundRect">
            <a:avLst/>
          </a:prstGeom>
          <a:noFill/>
          <a:ln w="3810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biodiesel</a:t>
            </a:r>
            <a:endParaRPr lang="en-US" sz="1200" b="1">
              <a:solidFill>
                <a:schemeClr val="tx1"/>
              </a:solidFill>
            </a:endParaRPr>
          </a:p>
        </p:txBody>
      </p:sp>
      <p:sp>
        <p:nvSpPr>
          <p:cNvPr id="60" name="Rounded Rectangle 59"/>
          <p:cNvSpPr/>
          <p:nvPr/>
        </p:nvSpPr>
        <p:spPr>
          <a:xfrm>
            <a:off x="6120282" y="5686567"/>
            <a:ext cx="1294676" cy="582128"/>
          </a:xfrm>
          <a:prstGeom prst="roundRect">
            <a:avLst/>
          </a:prstGeom>
          <a:noFill/>
          <a:ln w="3810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biogas or</a:t>
            </a:r>
            <a:br>
              <a:rPr lang="en-US" sz="1600" b="1">
                <a:solidFill>
                  <a:schemeClr val="tx1"/>
                </a:solidFill>
              </a:rPr>
            </a:br>
            <a:r>
              <a:rPr lang="en-US" sz="1600" b="1" err="1">
                <a:solidFill>
                  <a:schemeClr val="tx1"/>
                </a:solidFill>
              </a:rPr>
              <a:t>biomethane</a:t>
            </a:r>
            <a:endParaRPr lang="en-US" sz="1200" b="1">
              <a:solidFill>
                <a:schemeClr val="tx1"/>
              </a:solidFill>
            </a:endParaRPr>
          </a:p>
        </p:txBody>
      </p:sp>
      <p:cxnSp>
        <p:nvCxnSpPr>
          <p:cNvPr id="21" name="Straight Connector 20"/>
          <p:cNvCxnSpPr>
            <a:stCxn id="44" idx="2"/>
            <a:endCxn id="45" idx="0"/>
          </p:cNvCxnSpPr>
          <p:nvPr/>
        </p:nvCxnSpPr>
        <p:spPr>
          <a:xfrm flipH="1">
            <a:off x="2718220" y="2206188"/>
            <a:ext cx="718372" cy="1539554"/>
          </a:xfrm>
          <a:prstGeom prst="line">
            <a:avLst/>
          </a:prstGeom>
          <a:ln w="38100" cmpd="sng">
            <a:solidFill>
              <a:srgbClr val="E46C0A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>
            <a:stCxn id="44" idx="2"/>
          </p:cNvCxnSpPr>
          <p:nvPr/>
        </p:nvCxnSpPr>
        <p:spPr>
          <a:xfrm>
            <a:off x="3436592" y="2206188"/>
            <a:ext cx="0" cy="2009173"/>
          </a:xfrm>
          <a:prstGeom prst="line">
            <a:avLst/>
          </a:prstGeom>
          <a:ln w="38100" cmpd="sng">
            <a:solidFill>
              <a:srgbClr val="E46C0A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>
            <a:off x="3436592" y="2269859"/>
            <a:ext cx="747657" cy="2397760"/>
          </a:xfrm>
          <a:prstGeom prst="line">
            <a:avLst/>
          </a:prstGeom>
          <a:ln w="38100" cmpd="sng">
            <a:solidFill>
              <a:srgbClr val="E46C0A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/>
          <p:nvPr/>
        </p:nvCxnSpPr>
        <p:spPr>
          <a:xfrm>
            <a:off x="2988685" y="4419272"/>
            <a:ext cx="0" cy="1303428"/>
          </a:xfrm>
          <a:prstGeom prst="straightConnector1">
            <a:avLst/>
          </a:prstGeom>
          <a:ln w="38100" cmpd="sng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/>
          <p:nvPr/>
        </p:nvCxnSpPr>
        <p:spPr>
          <a:xfrm>
            <a:off x="3578950" y="4997555"/>
            <a:ext cx="216242" cy="441474"/>
          </a:xfrm>
          <a:prstGeom prst="straightConnector1">
            <a:avLst/>
          </a:prstGeom>
          <a:ln w="38100" cmpd="sng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>
            <a:stCxn id="54" idx="2"/>
          </p:cNvCxnSpPr>
          <p:nvPr/>
        </p:nvCxnSpPr>
        <p:spPr>
          <a:xfrm>
            <a:off x="5107939" y="2055006"/>
            <a:ext cx="233255" cy="1920971"/>
          </a:xfrm>
          <a:prstGeom prst="line">
            <a:avLst/>
          </a:prstGeom>
          <a:ln w="38100" cmpd="sng">
            <a:solidFill>
              <a:srgbClr val="E46C0A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7" name="Rounded Rectangle 76"/>
          <p:cNvSpPr/>
          <p:nvPr/>
        </p:nvSpPr>
        <p:spPr>
          <a:xfrm>
            <a:off x="5151231" y="5794349"/>
            <a:ext cx="923691" cy="474346"/>
          </a:xfrm>
          <a:prstGeom prst="roundRect">
            <a:avLst/>
          </a:prstGeom>
          <a:noFill/>
          <a:ln w="3810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ethanol</a:t>
            </a:r>
            <a:endParaRPr lang="en-US" sz="1200" b="1">
              <a:solidFill>
                <a:schemeClr val="tx1"/>
              </a:solidFill>
            </a:endParaRPr>
          </a:p>
        </p:txBody>
      </p:sp>
      <p:cxnSp>
        <p:nvCxnSpPr>
          <p:cNvPr id="78" name="Straight Arrow Connector 77"/>
          <p:cNvCxnSpPr/>
          <p:nvPr/>
        </p:nvCxnSpPr>
        <p:spPr>
          <a:xfrm>
            <a:off x="5471025" y="3085179"/>
            <a:ext cx="0" cy="2637521"/>
          </a:xfrm>
          <a:prstGeom prst="straightConnector1">
            <a:avLst/>
          </a:prstGeom>
          <a:ln w="38100" cmpd="sng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4" name="Straight Arrow Connector 83"/>
          <p:cNvCxnSpPr/>
          <p:nvPr/>
        </p:nvCxnSpPr>
        <p:spPr>
          <a:xfrm>
            <a:off x="6800787" y="2206188"/>
            <a:ext cx="0" cy="3379369"/>
          </a:xfrm>
          <a:prstGeom prst="straightConnector1">
            <a:avLst/>
          </a:prstGeom>
          <a:ln w="38100" cmpd="sng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6" name="Straight Arrow Connector 85"/>
          <p:cNvCxnSpPr/>
          <p:nvPr/>
        </p:nvCxnSpPr>
        <p:spPr>
          <a:xfrm>
            <a:off x="8091427" y="5005191"/>
            <a:ext cx="7566" cy="681376"/>
          </a:xfrm>
          <a:prstGeom prst="straightConnector1">
            <a:avLst/>
          </a:prstGeom>
          <a:ln w="38100" cmpd="sng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/>
          <p:cNvCxnSpPr/>
          <p:nvPr/>
        </p:nvCxnSpPr>
        <p:spPr>
          <a:xfrm>
            <a:off x="8098993" y="2269859"/>
            <a:ext cx="0" cy="2149413"/>
          </a:xfrm>
          <a:prstGeom prst="line">
            <a:avLst/>
          </a:prstGeom>
          <a:ln w="38100" cmpd="sng">
            <a:solidFill>
              <a:srgbClr val="E46C0A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6" name="Rounded Rectangle 95"/>
          <p:cNvSpPr/>
          <p:nvPr/>
        </p:nvSpPr>
        <p:spPr>
          <a:xfrm>
            <a:off x="7424066" y="1631696"/>
            <a:ext cx="1285228" cy="559372"/>
          </a:xfrm>
          <a:prstGeom prst="roundRect">
            <a:avLst/>
          </a:prstGeom>
          <a:noFill/>
          <a:ln w="38100" cmpd="sng">
            <a:solidFill>
              <a:schemeClr val="accent3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fats / oils / grease</a:t>
            </a:r>
            <a:endParaRPr lang="en-US" sz="1200" b="1">
              <a:solidFill>
                <a:schemeClr val="tx1"/>
              </a:solidFill>
            </a:endParaRPr>
          </a:p>
        </p:txBody>
      </p:sp>
      <p:sp>
        <p:nvSpPr>
          <p:cNvPr id="46" name="Rounded Rectangle 45"/>
          <p:cNvSpPr/>
          <p:nvPr/>
        </p:nvSpPr>
        <p:spPr>
          <a:xfrm>
            <a:off x="2718220" y="4215361"/>
            <a:ext cx="1312292" cy="337572"/>
          </a:xfrm>
          <a:prstGeom prst="roundRect">
            <a:avLst/>
          </a:prstGeom>
          <a:solidFill>
            <a:srgbClr val="FFFFFF"/>
          </a:solidFill>
          <a:ln w="38100" cmpd="sng">
            <a:solidFill>
              <a:schemeClr val="accent4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gasification</a:t>
            </a:r>
            <a:endParaRPr lang="en-US" sz="1200" b="1">
              <a:solidFill>
                <a:schemeClr val="tx1"/>
              </a:solidFill>
            </a:endParaRPr>
          </a:p>
        </p:txBody>
      </p:sp>
      <p:sp>
        <p:nvSpPr>
          <p:cNvPr id="48" name="Rounded Rectangle 47"/>
          <p:cNvSpPr/>
          <p:nvPr/>
        </p:nvSpPr>
        <p:spPr>
          <a:xfrm>
            <a:off x="3436591" y="4667619"/>
            <a:ext cx="1054135" cy="329935"/>
          </a:xfrm>
          <a:prstGeom prst="roundRect">
            <a:avLst/>
          </a:prstGeom>
          <a:solidFill>
            <a:srgbClr val="FFFFFF"/>
          </a:solidFill>
          <a:ln w="38100" cmpd="sng">
            <a:solidFill>
              <a:schemeClr val="accent4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pyrolysis</a:t>
            </a:r>
            <a:endParaRPr lang="en-US" sz="1200" b="1">
              <a:solidFill>
                <a:schemeClr val="tx1"/>
              </a:solidFill>
            </a:endParaRPr>
          </a:p>
        </p:txBody>
      </p:sp>
      <p:cxnSp>
        <p:nvCxnSpPr>
          <p:cNvPr id="64" name="Straight Arrow Connector 63"/>
          <p:cNvCxnSpPr/>
          <p:nvPr/>
        </p:nvCxnSpPr>
        <p:spPr>
          <a:xfrm>
            <a:off x="2302494" y="3818334"/>
            <a:ext cx="0" cy="1904366"/>
          </a:xfrm>
          <a:prstGeom prst="straightConnector1">
            <a:avLst/>
          </a:prstGeom>
          <a:ln w="38100" cmpd="sng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Rounded Rectangle 44"/>
          <p:cNvSpPr/>
          <p:nvPr/>
        </p:nvSpPr>
        <p:spPr>
          <a:xfrm>
            <a:off x="2062074" y="3745742"/>
            <a:ext cx="1312292" cy="390051"/>
          </a:xfrm>
          <a:prstGeom prst="roundRect">
            <a:avLst/>
          </a:prstGeom>
          <a:solidFill>
            <a:srgbClr val="FFFFFF"/>
          </a:solidFill>
          <a:ln w="38100" cmpd="sng">
            <a:solidFill>
              <a:schemeClr val="accent4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err="1">
                <a:solidFill>
                  <a:schemeClr val="tx1"/>
                </a:solidFill>
              </a:rPr>
              <a:t>torrefication</a:t>
            </a:r>
            <a:endParaRPr lang="en-US" sz="1200" b="1">
              <a:solidFill>
                <a:schemeClr val="tx1"/>
              </a:solidFill>
            </a:endParaRPr>
          </a:p>
        </p:txBody>
      </p:sp>
      <p:sp>
        <p:nvSpPr>
          <p:cNvPr id="61" name="Rounded Rectangle 60"/>
          <p:cNvSpPr/>
          <p:nvPr/>
        </p:nvSpPr>
        <p:spPr>
          <a:xfrm>
            <a:off x="5031019" y="3975977"/>
            <a:ext cx="1516070" cy="369254"/>
          </a:xfrm>
          <a:prstGeom prst="roundRect">
            <a:avLst/>
          </a:prstGeom>
          <a:solidFill>
            <a:srgbClr val="FFFFFF"/>
          </a:solidFill>
          <a:ln w="38100" cmpd="sng">
            <a:solidFill>
              <a:schemeClr val="accent4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fermentation</a:t>
            </a:r>
            <a:endParaRPr lang="en-US" sz="1200" b="1">
              <a:solidFill>
                <a:schemeClr val="tx1"/>
              </a:solidFill>
            </a:endParaRPr>
          </a:p>
        </p:txBody>
      </p:sp>
      <p:sp>
        <p:nvSpPr>
          <p:cNvPr id="59" name="Rounded Rectangle 58"/>
          <p:cNvSpPr/>
          <p:nvPr/>
        </p:nvSpPr>
        <p:spPr>
          <a:xfrm>
            <a:off x="6153961" y="4446241"/>
            <a:ext cx="1122942" cy="582128"/>
          </a:xfrm>
          <a:prstGeom prst="roundRect">
            <a:avLst/>
          </a:prstGeom>
          <a:solidFill>
            <a:srgbClr val="FFFFFF"/>
          </a:solidFill>
          <a:ln w="38100" cmpd="sng">
            <a:solidFill>
              <a:schemeClr val="accent4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anaerobic</a:t>
            </a:r>
            <a:br>
              <a:rPr lang="en-US" sz="1600" b="1">
                <a:solidFill>
                  <a:schemeClr val="tx1"/>
                </a:solidFill>
              </a:rPr>
            </a:br>
            <a:r>
              <a:rPr lang="en-US" sz="1600" b="1">
                <a:solidFill>
                  <a:schemeClr val="tx1"/>
                </a:solidFill>
              </a:rPr>
              <a:t>digestion</a:t>
            </a:r>
            <a:endParaRPr lang="en-US" sz="1200" b="1">
              <a:solidFill>
                <a:schemeClr val="tx1"/>
              </a:solidFill>
            </a:endParaRPr>
          </a:p>
        </p:txBody>
      </p:sp>
      <p:grpSp>
        <p:nvGrpSpPr>
          <p:cNvPr id="43" name="Group 42"/>
          <p:cNvGrpSpPr/>
          <p:nvPr/>
        </p:nvGrpSpPr>
        <p:grpSpPr>
          <a:xfrm>
            <a:off x="8098116" y="14530"/>
            <a:ext cx="830994" cy="634504"/>
            <a:chOff x="2066934" y="1319924"/>
            <a:chExt cx="3038142" cy="2464745"/>
          </a:xfrm>
        </p:grpSpPr>
        <p:sp>
          <p:nvSpPr>
            <p:cNvPr id="47" name="Oval 46"/>
            <p:cNvSpPr/>
            <p:nvPr/>
          </p:nvSpPr>
          <p:spPr>
            <a:xfrm>
              <a:off x="2066934" y="1319924"/>
              <a:ext cx="3038142" cy="2464745"/>
            </a:xfrm>
            <a:prstGeom prst="ellipse">
              <a:avLst/>
            </a:prstGeom>
            <a:solidFill>
              <a:srgbClr val="FFFF66"/>
            </a:solidFill>
            <a:ln>
              <a:solidFill>
                <a:srgbClr val="FFCC6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Teardrop 48"/>
            <p:cNvSpPr/>
            <p:nvPr/>
          </p:nvSpPr>
          <p:spPr>
            <a:xfrm rot="18889386">
              <a:off x="3048839" y="2373762"/>
              <a:ext cx="1171394" cy="1167773"/>
            </a:xfrm>
            <a:prstGeom prst="teardrop">
              <a:avLst>
                <a:gd name="adj" fmla="val 146493"/>
              </a:avLst>
            </a:prstGeom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5930686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7" grpId="0"/>
      <p:bldP spid="44" grpId="0" animBg="1"/>
      <p:bldP spid="50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60" grpId="0" animBg="1"/>
      <p:bldP spid="77" grpId="0" animBg="1"/>
      <p:bldP spid="96" grpId="0" animBg="1"/>
      <p:bldP spid="46" grpId="0" animBg="1"/>
      <p:bldP spid="48" grpId="0" animBg="1"/>
      <p:bldP spid="45" grpId="0" animBg="1"/>
      <p:bldP spid="61" grpId="0" animBg="1"/>
      <p:bldP spid="59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508</Words>
  <Application>Microsoft Macintosh PowerPoint</Application>
  <PresentationFormat>On-screen Show (4:3)</PresentationFormat>
  <Paragraphs>131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Avenir Black</vt:lpstr>
      <vt:lpstr>Avenir Heavy</vt:lpstr>
      <vt:lpstr>Avenir Medium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Joan Richmond-Hall</dc:creator>
  <cp:lastModifiedBy>Joan Richmond-Hall</cp:lastModifiedBy>
  <cp:revision>2</cp:revision>
  <dcterms:created xsi:type="dcterms:W3CDTF">2019-08-26T20:46:07Z</dcterms:created>
  <dcterms:modified xsi:type="dcterms:W3CDTF">2019-08-26T20:47:36Z</dcterms:modified>
</cp:coreProperties>
</file>