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4" r:id="rId2"/>
    <p:sldId id="365" r:id="rId3"/>
    <p:sldId id="306" r:id="rId4"/>
    <p:sldId id="393" r:id="rId5"/>
    <p:sldId id="394" r:id="rId6"/>
    <p:sldId id="396" r:id="rId7"/>
    <p:sldId id="395" r:id="rId8"/>
    <p:sldId id="397" r:id="rId9"/>
    <p:sldId id="320" r:id="rId10"/>
    <p:sldId id="363" r:id="rId11"/>
    <p:sldId id="388" r:id="rId12"/>
    <p:sldId id="392" r:id="rId13"/>
    <p:sldId id="391" r:id="rId14"/>
    <p:sldId id="298" r:id="rId15"/>
    <p:sldId id="389" r:id="rId16"/>
    <p:sldId id="390" r:id="rId17"/>
    <p:sldId id="39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7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2E19-3C1A-2947-A819-2F6F1587F8F1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6FAE-4668-BD45-8101-1687810F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00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2E19-3C1A-2947-A819-2F6F1587F8F1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6FAE-4668-BD45-8101-1687810F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7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2E19-3C1A-2947-A819-2F6F1587F8F1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6FAE-4668-BD45-8101-1687810F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7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2E19-3C1A-2947-A819-2F6F1587F8F1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6FAE-4668-BD45-8101-1687810F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2E19-3C1A-2947-A819-2F6F1587F8F1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6FAE-4668-BD45-8101-1687810F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4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2E19-3C1A-2947-A819-2F6F1587F8F1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6FAE-4668-BD45-8101-1687810F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7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2E19-3C1A-2947-A819-2F6F1587F8F1}" type="datetimeFigureOut">
              <a:rPr lang="en-US" smtClean="0"/>
              <a:t>8/27/19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6FAE-4668-BD45-8101-1687810F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2E19-3C1A-2947-A819-2F6F1587F8F1}" type="datetimeFigureOut">
              <a:rPr lang="en-US" smtClean="0"/>
              <a:t>8/27/19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6FAE-4668-BD45-8101-1687810F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09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2E19-3C1A-2947-A819-2F6F1587F8F1}" type="datetimeFigureOut">
              <a:rPr lang="en-US" smtClean="0"/>
              <a:t>8/27/19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6FAE-4668-BD45-8101-1687810F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5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2E19-3C1A-2947-A819-2F6F1587F8F1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6FAE-4668-BD45-8101-1687810F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6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2E19-3C1A-2947-A819-2F6F1587F8F1}" type="datetimeFigureOut">
              <a:rPr lang="en-US" smtClean="0"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6FAE-4668-BD45-8101-1687810F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0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E2E19-3C1A-2947-A819-2F6F1587F8F1}" type="datetimeFigureOut">
              <a:rPr lang="en-US" smtClean="0"/>
              <a:t>8/27/19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F6FAE-4668-BD45-8101-1687810F8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37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pp.org/bioenergy/link6.htm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americanprogress.org/issues/green/reports/2017/06/29/435281/americas-clean-energy-success-numbers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bioenergyinternational.com/opinion-commentary/poland-celebrates-national-bioenergy-day-2018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hyperlink" Target="https://bioenergyinternational.com/markets-finance/biomass-can-heat-cool-power-and-transport-eu-28-for-43-day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5259" y="841664"/>
            <a:ext cx="6528573" cy="558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1: Introduction to Bioenergy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What is bioenergy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Current &amp; projected energy use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1.3	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Forms of bioenergy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Bioenergy feedstock materials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Bioenergy co-products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1.6: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Drivers of bioenergy use &amp; development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1.7: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The bioenergy debate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1.8: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Is bioenergy sustainable?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1.9: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Bioenergy vs. food debate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32377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1931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Current </a:t>
            </a:r>
            <a:r>
              <a:rPr lang="en-US" sz="3200" u="sng">
                <a:solidFill>
                  <a:prstClr val="white"/>
                </a:solidFill>
                <a:latin typeface="Avenir Heavy"/>
                <a:cs typeface="Avenir Heavy"/>
              </a:rPr>
              <a:t>global</a:t>
            </a:r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 energy use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5618" y="6251080"/>
            <a:ext cx="8302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http://</a:t>
            </a:r>
            <a:r>
              <a:rPr lang="en-US" sz="1400" err="1"/>
              <a:t>www.renewableenergyworld.com</a:t>
            </a:r>
            <a:r>
              <a:rPr lang="en-US" sz="1400"/>
              <a:t>/articles/2015/02/outlook-for-bioenergy-2015-whats-in-store-for-this-</a:t>
            </a:r>
            <a:br>
              <a:rPr lang="en-US" sz="1400"/>
            </a:br>
            <a:r>
              <a:rPr lang="en-US" sz="1400"/>
              <a:t>versatile-renewable-energy-</a:t>
            </a:r>
            <a:r>
              <a:rPr lang="en-US" sz="1400" err="1"/>
              <a:t>feedstock.html</a:t>
            </a:r>
            <a:endParaRPr lang="en-US" sz="1400"/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 descr="body-1-1424701951240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990" y="802148"/>
            <a:ext cx="9224820" cy="549809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8656" y="885708"/>
            <a:ext cx="4002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Estimated RE Share of Global </a:t>
            </a:r>
          </a:p>
          <a:p>
            <a:r>
              <a:rPr lang="en-US" b="1" dirty="0"/>
              <a:t>Final Energy Consumption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56A7DE-9B03-3344-9473-B88872E9E725}"/>
              </a:ext>
            </a:extLst>
          </p:cNvPr>
          <p:cNvSpPr/>
          <p:nvPr/>
        </p:nvSpPr>
        <p:spPr>
          <a:xfrm>
            <a:off x="4156364" y="3883231"/>
            <a:ext cx="2731324" cy="24170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F54D751-B136-824F-B72E-96F6E912A051}"/>
              </a:ext>
            </a:extLst>
          </p:cNvPr>
          <p:cNvSpPr/>
          <p:nvPr/>
        </p:nvSpPr>
        <p:spPr>
          <a:xfrm>
            <a:off x="4623567" y="802147"/>
            <a:ext cx="4389803" cy="30810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34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43691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Breakdown of biomass use in 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3286"/>
            <a:ext cx="8351493" cy="2409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20000"/>
              </a:lnSpc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In 2010, US biomass use looked like this:</a:t>
            </a:r>
          </a:p>
          <a:p>
            <a:pPr marL="228600" indent="-228600">
              <a:lnSpc>
                <a:spcPct val="120000"/>
              </a:lnSpc>
            </a:pPr>
            <a:endParaRPr lang="en-US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46% was </a:t>
            </a: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wood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 or wood-derived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43% was </a:t>
            </a: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biofuel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, mainly ethanol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endParaRPr lang="en-US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11% was derived from </a:t>
            </a: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municipal waste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5618" y="6077619"/>
            <a:ext cx="576311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BIOEN1</a:t>
            </a:r>
          </a:p>
          <a:p>
            <a:r>
              <a:rPr lang="en-US" sz="1400"/>
              <a:t>EIA @</a:t>
            </a:r>
            <a:r>
              <a:rPr lang="en-US" sz="1400" err="1"/>
              <a:t>www.eia.doe.gov</a:t>
            </a:r>
            <a:r>
              <a:rPr lang="en-US" sz="1400"/>
              <a:t> and </a:t>
            </a:r>
            <a:r>
              <a:rPr lang="en-US" sz="1400">
                <a:hlinkClick r:id="rId2"/>
              </a:rPr>
              <a:t>www.repp.org/bioenergy/link6.htm</a:t>
            </a:r>
            <a:r>
              <a:rPr lang="en-US" sz="1400"/>
              <a:t>;</a:t>
            </a:r>
          </a:p>
          <a:p>
            <a:r>
              <a:rPr lang="en-US" sz="1400" err="1"/>
              <a:t>www.extension.org</a:t>
            </a:r>
            <a:r>
              <a:rPr lang="en-US" sz="1400"/>
              <a:t>/pages/</a:t>
            </a:r>
            <a:r>
              <a:rPr lang="en-US" sz="1400" err="1"/>
              <a:t>Biomass_Feedstocks_and_Energy_Independence</a:t>
            </a:r>
            <a:r>
              <a:rPr lang="en-US" sz="1400"/>
              <a:t>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33953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74140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Biomass energy use is static in the 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3286"/>
            <a:ext cx="8351493" cy="409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From 2000 to 2018, electricity produced from biomass hasn’t increased.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6487502"/>
            <a:ext cx="8138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https://</a:t>
            </a:r>
            <a:r>
              <a:rPr lang="en-US" sz="1400" dirty="0" err="1"/>
              <a:t>www.statista.com</a:t>
            </a:r>
            <a:r>
              <a:rPr lang="en-US" sz="1400" dirty="0"/>
              <a:t>/statistics/183429/biopower-generation-by-source-in-the-united-states-from-2000/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49727BE8-897B-3848-ADF5-C3BC0FCAA3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72" y="1112886"/>
            <a:ext cx="8103710" cy="532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782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4737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Biopower is static in the 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3286"/>
            <a:ext cx="8351493" cy="409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From 2000 to 2018, electricity produced from biomass hasn’t increased.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6487502"/>
            <a:ext cx="8138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https://</a:t>
            </a:r>
            <a:r>
              <a:rPr lang="en-US" sz="1400" dirty="0" err="1"/>
              <a:t>www.statista.com</a:t>
            </a:r>
            <a:r>
              <a:rPr lang="en-US" sz="1400" dirty="0"/>
              <a:t>/statistics/183429/biopower-generation-by-source-in-the-united-states-from-2000/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DE558F57-9FAD-A344-8728-912CCB807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50" y="1090002"/>
            <a:ext cx="8585200" cy="53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435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43200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How will US energy use change?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3286"/>
            <a:ext cx="8351493" cy="1406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If recent changes to state &amp; federal policies</a:t>
            </a:r>
            <a:r>
              <a:rPr lang="en-US" baseline="30000" dirty="0">
                <a:solidFill>
                  <a:prstClr val="black"/>
                </a:solidFill>
                <a:latin typeface="Avenir Medium"/>
                <a:cs typeface="Avenir Medium"/>
              </a:rPr>
              <a:t>1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hold, then by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2035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Total energy use will increase;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Fossil fuel use will decrease from 84 to 78%; and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Renewable energy use will increase from 10 to 14%.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5618" y="6226031"/>
            <a:ext cx="3173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BIOEN1</a:t>
            </a:r>
          </a:p>
          <a:p>
            <a:r>
              <a:rPr lang="en-US" sz="1400"/>
              <a:t>1 = CAFÉ standards, EISA, RFS, RFP, ARRA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8B5571D4-55D3-6043-8397-C6C593CE02B3}"/>
              </a:ext>
            </a:extLst>
          </p:cNvPr>
          <p:cNvSpPr txBox="1"/>
          <p:nvPr/>
        </p:nvSpPr>
        <p:spPr>
          <a:xfrm>
            <a:off x="425617" y="2501217"/>
            <a:ext cx="8351493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Natural gas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use will increase as we exploit shale gas deposits via fracking.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NG prices are forecast to fall and stay low for some time.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2E4466-B3B1-6147-9021-2D5021936372}"/>
              </a:ext>
            </a:extLst>
          </p:cNvPr>
          <p:cNvSpPr txBox="1"/>
          <p:nvPr/>
        </p:nvSpPr>
        <p:spPr>
          <a:xfrm>
            <a:off x="425617" y="3542675"/>
            <a:ext cx="8351493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Coal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will continue to dominate electric generation, though new plants are not likely to be built.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2B4271-4432-184D-91BE-7C1C96B2168F}"/>
              </a:ext>
            </a:extLst>
          </p:cNvPr>
          <p:cNvSpPr txBox="1"/>
          <p:nvPr/>
        </p:nvSpPr>
        <p:spPr>
          <a:xfrm>
            <a:off x="425617" y="4644172"/>
            <a:ext cx="8351493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Renewable energy targets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have been set by 29 states and include wind, solar, hydropower and biomass (though biomass targets are very small).</a:t>
            </a:r>
          </a:p>
        </p:txBody>
      </p:sp>
    </p:spTree>
    <p:extLst>
      <p:ext uri="{BB962C8B-B14F-4D97-AF65-F5344CB8AC3E}">
        <p14:creationId xmlns:p14="http://schemas.microsoft.com/office/powerpoint/2010/main" val="108692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9288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Obama administration on biofuels?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3286"/>
            <a:ext cx="8351493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Under the Obama administration, </a:t>
            </a:r>
            <a:r>
              <a:rPr lang="en-US" b="1" dirty="0">
                <a:solidFill>
                  <a:prstClr val="black"/>
                </a:solidFill>
                <a:latin typeface="Avenir Medium"/>
                <a:cs typeface="Avenir Medium"/>
              </a:rPr>
              <a:t>renewable energy and natural gas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made great gains.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384" y="6361701"/>
            <a:ext cx="89932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2"/>
              </a:rPr>
              <a:t>https://www.americanprogress.org/issues/green/reports/2017/06/29/435281/americas-clean-energy-success-numbers/</a:t>
            </a:r>
            <a:endParaRPr lang="en-US" sz="1400" dirty="0"/>
          </a:p>
          <a:p>
            <a:r>
              <a:rPr lang="en-US" sz="1400" dirty="0"/>
              <a:t>https://</a:t>
            </a:r>
            <a:r>
              <a:rPr lang="en-US" sz="1400" dirty="0" err="1"/>
              <a:t>en.wikipedia.org</a:t>
            </a:r>
            <a:r>
              <a:rPr lang="en-US" sz="1400" dirty="0"/>
              <a:t>/wiki/</a:t>
            </a:r>
            <a:r>
              <a:rPr lang="en-US" sz="1400" dirty="0" err="1"/>
              <a:t>Energy_policy_of_the_Barack_Obama_administration</a:t>
            </a:r>
            <a:endParaRPr lang="en-US" sz="1400" dirty="0"/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3012D9F6-817F-504B-B357-314190BDE5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2013" y="1133660"/>
            <a:ext cx="6327097" cy="531883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0AC68EA-EAF4-6C40-9EFC-D3B02681EC70}"/>
              </a:ext>
            </a:extLst>
          </p:cNvPr>
          <p:cNvSpPr txBox="1"/>
          <p:nvPr/>
        </p:nvSpPr>
        <p:spPr>
          <a:xfrm>
            <a:off x="366889" y="1805711"/>
            <a:ext cx="2095619" cy="4029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Avenir Medium"/>
                <a:cs typeface="Avenir Medium"/>
              </a:rPr>
              <a:t>Biomass gains were more modest:</a:t>
            </a:r>
          </a:p>
          <a:p>
            <a:pPr marL="296863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Renewable Fuel Standard (RFS)</a:t>
            </a:r>
          </a:p>
          <a:p>
            <a:pPr marL="11113"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96863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Biomass Crop Assistance program</a:t>
            </a:r>
          </a:p>
          <a:p>
            <a:pPr marL="11113"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96863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Biofuels Working Group</a:t>
            </a:r>
          </a:p>
        </p:txBody>
      </p:sp>
    </p:spTree>
    <p:extLst>
      <p:ext uri="{BB962C8B-B14F-4D97-AF65-F5344CB8AC3E}">
        <p14:creationId xmlns:p14="http://schemas.microsoft.com/office/powerpoint/2010/main" val="395665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742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Trump administration on biofuels?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3286"/>
            <a:ext cx="8351493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Avenir Medium"/>
                <a:cs typeface="Avenir Medium"/>
              </a:rPr>
              <a:t>August 2019: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granted exemptions from the requirement for adding bioethanol</a:t>
            </a:r>
          </a:p>
          <a:p>
            <a:pPr marL="228600" indent="-228600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                      to 31 of 40 small refineries.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993" y="6499163"/>
            <a:ext cx="54795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biomassmagazine.com</a:t>
            </a:r>
            <a:r>
              <a:rPr lang="en-US" sz="1400" dirty="0"/>
              <a:t>/articles/15838/trump-signs-2018-farm-bill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FB798026-FD0A-FA43-A483-F319F55CB9D7}"/>
              </a:ext>
            </a:extLst>
          </p:cNvPr>
          <p:cNvSpPr txBox="1"/>
          <p:nvPr/>
        </p:nvSpPr>
        <p:spPr>
          <a:xfrm>
            <a:off x="985652" y="1445284"/>
            <a:ext cx="7321672" cy="965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>
              <a:lnSpc>
                <a:spcPct val="120000"/>
              </a:lnSpc>
            </a:pPr>
            <a:r>
              <a:rPr lang="en-US" sz="1600" b="1" i="1" dirty="0">
                <a:solidFill>
                  <a:prstClr val="black"/>
                </a:solidFill>
                <a:latin typeface="Avenir Medium"/>
                <a:cs typeface="Avenir Medium"/>
              </a:rPr>
              <a:t>“Iowa’s Republican Senator Chuck Grassley said the EPA had “screwed” the U.S. ethanol industry and farmers by granting the waivers.”    														</a:t>
            </a:r>
            <a:r>
              <a:rPr lang="en-US" sz="1600" dirty="0">
                <a:solidFill>
                  <a:prstClr val="black"/>
                </a:solidFill>
                <a:latin typeface="Avenir Medium"/>
                <a:cs typeface="Avenir Medium"/>
              </a:rPr>
              <a:t>	- Reuters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6DB5896-2498-FC46-A7DC-22423626F849}"/>
              </a:ext>
            </a:extLst>
          </p:cNvPr>
          <p:cNvSpPr txBox="1"/>
          <p:nvPr/>
        </p:nvSpPr>
        <p:spPr>
          <a:xfrm>
            <a:off x="425618" y="2522837"/>
            <a:ext cx="8351493" cy="1406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Avenir Medium"/>
                <a:cs typeface="Avenir Medium"/>
              </a:rPr>
              <a:t>December 2018: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reauthorization of the Farm Bill, including Rural Energy for American Program (REAP) and Biomass Crop Assistance Program</a:t>
            </a:r>
          </a:p>
          <a:p>
            <a:pPr marL="228600" indent="-228600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  - Established Interagency Biogas Opportunities Task Force</a:t>
            </a:r>
          </a:p>
          <a:p>
            <a:pPr marL="228600" indent="-228600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  - But didn’t fund several of these programs as suggested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C88DA70-00A1-3542-A55B-3D3634D01EDE}"/>
              </a:ext>
            </a:extLst>
          </p:cNvPr>
          <p:cNvSpPr txBox="1"/>
          <p:nvPr/>
        </p:nvSpPr>
        <p:spPr>
          <a:xfrm>
            <a:off x="985652" y="3944664"/>
            <a:ext cx="7623958" cy="1260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3">
              <a:lnSpc>
                <a:spcPct val="120000"/>
              </a:lnSpc>
            </a:pPr>
            <a:r>
              <a:rPr lang="en-US" sz="1600" b="1" i="1" dirty="0">
                <a:solidFill>
                  <a:prstClr val="black"/>
                </a:solidFill>
                <a:latin typeface="Avenir Medium"/>
                <a:cs typeface="Avenir Medium"/>
              </a:rPr>
              <a:t>“The Trump administration endorsed burning trees and other biomass to produce energy on Thursday, vowing to promote a practice some scientists have declared more environmentally devastating than coal-fired power.” 	</a:t>
            </a:r>
            <a:r>
              <a:rPr lang="en-US" sz="1600" dirty="0">
                <a:solidFill>
                  <a:prstClr val="black"/>
                </a:solidFill>
                <a:latin typeface="Avenir Medium"/>
                <a:cs typeface="Avenir Medium"/>
              </a:rPr>
              <a:t>													– Bloomberg News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236111-875D-D149-AA01-EFF7B6AD7471}"/>
              </a:ext>
            </a:extLst>
          </p:cNvPr>
          <p:cNvSpPr txBox="1"/>
          <p:nvPr/>
        </p:nvSpPr>
        <p:spPr>
          <a:xfrm>
            <a:off x="425617" y="5466728"/>
            <a:ext cx="8351493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Avenir Medium"/>
                <a:cs typeface="Avenir Medium"/>
              </a:rPr>
              <a:t>April 2018: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replaced Clean Power Plan with the Affordable Clean Energy Rule</a:t>
            </a:r>
          </a:p>
          <a:p>
            <a:pPr marL="228600" indent="-228600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- Allows co-gen (addition of biomass to coal) to ‘reduce emissions’</a:t>
            </a:r>
          </a:p>
        </p:txBody>
      </p:sp>
    </p:spTree>
    <p:extLst>
      <p:ext uri="{BB962C8B-B14F-4D97-AF65-F5344CB8AC3E}">
        <p14:creationId xmlns:p14="http://schemas.microsoft.com/office/powerpoint/2010/main" val="55229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73074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EU-28 (+4): annual days of bioenergy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D77EB0D9-02F3-614F-B4FC-114CFDBDC2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06910"/>
            <a:ext cx="9144000" cy="38526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993" y="6358714"/>
            <a:ext cx="867635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3"/>
              </a:rPr>
              <a:t>https://bioenergyinternational.com/opinion-commentary/poland-celebrates-national-bioenergy-day-2018</a:t>
            </a:r>
            <a:endParaRPr lang="en-US" sz="1400" dirty="0"/>
          </a:p>
          <a:p>
            <a:r>
              <a:rPr lang="en-US" sz="1400" dirty="0">
                <a:hlinkClick r:id="rId4"/>
              </a:rPr>
              <a:t>https://bioenergyinternational.com/markets-finance/biomass-can-heat-cool-power-and-transport-eu-28-for-43-days</a:t>
            </a:r>
            <a:r>
              <a:rPr lang="en-US" sz="1400" dirty="0"/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A5AF27A-5335-D940-9C37-D3DE9A2C283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9842"/>
          <a:stretch/>
        </p:blipFill>
        <p:spPr>
          <a:xfrm>
            <a:off x="657895" y="713895"/>
            <a:ext cx="7868992" cy="2652012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3D35929-3162-CE49-9A02-0CFCE3942910}"/>
              </a:ext>
            </a:extLst>
          </p:cNvPr>
          <p:cNvCxnSpPr/>
          <p:nvPr/>
        </p:nvCxnSpPr>
        <p:spPr>
          <a:xfrm>
            <a:off x="8667482" y="4390425"/>
            <a:ext cx="0" cy="683851"/>
          </a:xfrm>
          <a:prstGeom prst="straightConnector1">
            <a:avLst/>
          </a:prstGeom>
          <a:ln w="47625">
            <a:solidFill>
              <a:schemeClr val="bg1"/>
            </a:solidFill>
            <a:headEnd w="lg" len="lg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AF6445E-B7EA-C946-8DF0-50DDA2E57B98}"/>
              </a:ext>
            </a:extLst>
          </p:cNvPr>
          <p:cNvSpPr txBox="1"/>
          <p:nvPr/>
        </p:nvSpPr>
        <p:spPr>
          <a:xfrm>
            <a:off x="8363584" y="4037604"/>
            <a:ext cx="673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venir Black" panose="02000503020000020003" pitchFamily="2" charset="0"/>
              </a:rPr>
              <a:t>U.S.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671CA6F-6B38-E84B-B4B0-8C596E297088}"/>
              </a:ext>
            </a:extLst>
          </p:cNvPr>
          <p:cNvSpPr txBox="1"/>
          <p:nvPr/>
        </p:nvSpPr>
        <p:spPr>
          <a:xfrm>
            <a:off x="7237955" y="2070897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Avenir Black" panose="02000503020000020003" pitchFamily="2" charset="0"/>
              </a:rPr>
              <a:t>43 days</a:t>
            </a:r>
          </a:p>
        </p:txBody>
      </p:sp>
    </p:spTree>
    <p:extLst>
      <p:ext uri="{BB962C8B-B14F-4D97-AF65-F5344CB8AC3E}">
        <p14:creationId xmlns:p14="http://schemas.microsoft.com/office/powerpoint/2010/main" val="120299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4826" y="2634869"/>
            <a:ext cx="76724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1.2: Current &amp; projected energy use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65075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45238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Current US energy use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3286"/>
            <a:ext cx="8351493" cy="141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>
                <a:solidFill>
                  <a:prstClr val="black"/>
                </a:solidFill>
                <a:latin typeface="Avenir Black"/>
                <a:cs typeface="Avenir Black"/>
              </a:rPr>
              <a:t>US energy uses </a:t>
            </a: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can generally be divided into rough thirds: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1/3 for industry &amp; manufacturing;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1/3 for transportation; and 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>
                <a:solidFill>
                  <a:prstClr val="black"/>
                </a:solidFill>
                <a:latin typeface="Avenir Medium"/>
                <a:cs typeface="Avenir Medium"/>
              </a:rPr>
              <a:t>1/3 for commercial &amp; residential use.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5618" y="6384761"/>
            <a:ext cx="74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BIOEN1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76832" y="2115980"/>
            <a:ext cx="4111954" cy="451946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198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666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US primary energy sources (2016)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3286"/>
            <a:ext cx="8351493" cy="1406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 panose="02000503020000020003" pitchFamily="2" charset="0"/>
                <a:cs typeface="Avenir Black"/>
              </a:rPr>
              <a:t>Recent changes (2011 – 2016) in US primary energy sources: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venir Medium" panose="02000503020000020003" pitchFamily="2" charset="0"/>
                <a:cs typeface="Avenir Medium"/>
              </a:rPr>
              <a:t>Coal down 6%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venir Medium" panose="02000503020000020003" pitchFamily="2" charset="0"/>
                <a:cs typeface="Avenir Medium"/>
              </a:rPr>
              <a:t>NG up 4%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venir Medium" panose="02000503020000020003" pitchFamily="2" charset="0"/>
                <a:cs typeface="Avenir Medium"/>
              </a:rPr>
              <a:t>RE up 1%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5618" y="6479763"/>
            <a:ext cx="7945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https://</a:t>
            </a:r>
            <a:r>
              <a:rPr lang="en-US" sz="1400" dirty="0" err="1"/>
              <a:t>www.ieabioenergy.com</a:t>
            </a:r>
            <a:r>
              <a:rPr lang="en-US" sz="1400" dirty="0"/>
              <a:t>/wp-content/uploads/2018/10/CountryReport2018_UnitedStates_final.pdf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0100F192-250B-444A-8557-647E44544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4" y="2210980"/>
            <a:ext cx="9144000" cy="420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87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7206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Most primary RE is bioenergy (2016)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5618" y="6479763"/>
            <a:ext cx="7945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https://</a:t>
            </a:r>
            <a:r>
              <a:rPr lang="en-US" sz="1400" dirty="0" err="1"/>
              <a:t>www.ieabioenergy.com</a:t>
            </a:r>
            <a:r>
              <a:rPr lang="en-US" sz="1400" dirty="0"/>
              <a:t>/wp-content/uploads/2018/10/CountryReport2018_UnitedStates_final.pdf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ADEC0508-C1FF-914B-9383-A6271C9C4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99768"/>
            <a:ext cx="9144000" cy="444975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DC6B483-D970-CB49-A051-B5379A3CCA32}"/>
              </a:ext>
            </a:extLst>
          </p:cNvPr>
          <p:cNvSpPr txBox="1"/>
          <p:nvPr/>
        </p:nvSpPr>
        <p:spPr>
          <a:xfrm>
            <a:off x="425618" y="703286"/>
            <a:ext cx="8351493" cy="74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 panose="02000503020000020003" pitchFamily="2" charset="0"/>
                <a:cs typeface="Avenir Black"/>
              </a:rPr>
              <a:t>Bioenergy overall only increased from 3.0 to 4.5% from 2005 to 2013 with little change since then.</a:t>
            </a:r>
            <a:endParaRPr lang="en-US" dirty="0">
              <a:solidFill>
                <a:prstClr val="black"/>
              </a:solidFill>
              <a:latin typeface="Avenir Medium" panose="02000503020000020003" pitchFamily="2" charset="0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284700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D7C692C-F490-DB40-82CC-D2A9B86522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5948"/>
            <a:ext cx="9144000" cy="484985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7923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Primary bioenergy is ½ biomass (2016)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3286"/>
            <a:ext cx="8351493" cy="409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Medium" panose="02000503020000020003" pitchFamily="2" charset="0"/>
              <a:cs typeface="Avenir Medium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5618" y="6527263"/>
            <a:ext cx="7945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https://</a:t>
            </a:r>
            <a:r>
              <a:rPr lang="en-US" sz="1400" dirty="0" err="1"/>
              <a:t>www.ieabioenergy.com</a:t>
            </a:r>
            <a:r>
              <a:rPr lang="en-US" sz="1400" dirty="0"/>
              <a:t>/wp-content/uploads/2018/10/CountryReport2018_UnitedStates_final.pdf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4420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66291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Gains due to liquid biofuel (2016)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3286"/>
            <a:ext cx="8351493" cy="409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Medium" panose="02000503020000020003" pitchFamily="2" charset="0"/>
              <a:cs typeface="Avenir Medium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5618" y="6527263"/>
            <a:ext cx="7945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https://</a:t>
            </a:r>
            <a:r>
              <a:rPr lang="en-US" sz="1400" dirty="0" err="1"/>
              <a:t>www.ieabioenergy.com</a:t>
            </a:r>
            <a:r>
              <a:rPr lang="en-US" sz="1400" dirty="0"/>
              <a:t>/wp-content/uploads/2018/10/CountryReport2018_UnitedStates_final.pdf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3D1D2FA-B270-C24F-ABE6-F0CE1F61A531}"/>
              </a:ext>
            </a:extLst>
          </p:cNvPr>
          <p:cNvSpPr txBox="1"/>
          <p:nvPr/>
        </p:nvSpPr>
        <p:spPr>
          <a:xfrm>
            <a:off x="425618" y="703286"/>
            <a:ext cx="8351493" cy="1074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 panose="02000503020000020003" pitchFamily="2" charset="0"/>
                <a:cs typeface="Avenir Medium"/>
              </a:rPr>
              <a:t>Changes in forms of bioenergy with time: 1990 – 2016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venir Medium" panose="02000503020000020003" pitchFamily="2" charset="0"/>
                <a:cs typeface="Avenir Medium"/>
              </a:rPr>
              <a:t>Note that </a:t>
            </a:r>
            <a:r>
              <a:rPr lang="en-US" b="1" dirty="0">
                <a:solidFill>
                  <a:prstClr val="black"/>
                </a:solidFill>
                <a:latin typeface="Avenir Medium" panose="02000503020000020003" pitchFamily="2" charset="0"/>
                <a:cs typeface="Avenir Medium"/>
              </a:rPr>
              <a:t>liquid biofuels </a:t>
            </a:r>
            <a:r>
              <a:rPr lang="en-US" dirty="0">
                <a:solidFill>
                  <a:prstClr val="black"/>
                </a:solidFill>
                <a:latin typeface="Avenir Medium" panose="02000503020000020003" pitchFamily="2" charset="0"/>
                <a:cs typeface="Avenir Medium"/>
              </a:rPr>
              <a:t>account for all of the increase.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  <a:latin typeface="Avenir Medium" panose="02000503020000020003" pitchFamily="2" charset="0"/>
                <a:cs typeface="Avenir Medium"/>
              </a:rPr>
              <a:t>And that means </a:t>
            </a:r>
            <a:r>
              <a:rPr lang="en-US" b="1" dirty="0">
                <a:solidFill>
                  <a:prstClr val="black"/>
                </a:solidFill>
                <a:latin typeface="Avenir Medium" panose="02000503020000020003" pitchFamily="2" charset="0"/>
                <a:cs typeface="Avenir Medium"/>
              </a:rPr>
              <a:t>bioethanol.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1AB33ED-C78E-C44C-ABDF-B13148F99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60" y="2288074"/>
            <a:ext cx="8877300" cy="42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232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72850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Bioenergy: heat ~ power &gt; transport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3286"/>
            <a:ext cx="8351493" cy="409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Medium" panose="02000503020000020003" pitchFamily="2" charset="0"/>
              <a:cs typeface="Avenir Medium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5618" y="6527263"/>
            <a:ext cx="7945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https://</a:t>
            </a:r>
            <a:r>
              <a:rPr lang="en-US" sz="1400" dirty="0" err="1"/>
              <a:t>www.ieabioenergy.com</a:t>
            </a:r>
            <a:r>
              <a:rPr lang="en-US" sz="1400" dirty="0"/>
              <a:t>/wp-content/uploads/2018/10/CountryReport2018_UnitedStates_final.pdf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3D1D2FA-B270-C24F-ABE6-F0CE1F61A531}"/>
              </a:ext>
            </a:extLst>
          </p:cNvPr>
          <p:cNvSpPr txBox="1"/>
          <p:nvPr/>
        </p:nvSpPr>
        <p:spPr>
          <a:xfrm>
            <a:off x="425618" y="703286"/>
            <a:ext cx="8351493" cy="409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Avenir Medium" panose="02000503020000020003" pitchFamily="2" charset="0"/>
                <a:cs typeface="Avenir Medium"/>
              </a:rPr>
              <a:t>RE power: </a:t>
            </a:r>
            <a:r>
              <a:rPr lang="en-US" dirty="0">
                <a:solidFill>
                  <a:prstClr val="black"/>
                </a:solidFill>
                <a:latin typeface="Avenir Medium" panose="02000503020000020003" pitchFamily="2" charset="0"/>
                <a:cs typeface="Avenir Medium"/>
              </a:rPr>
              <a:t>80% is hydro and wind; only 10% is biomass</a:t>
            </a:r>
            <a:endParaRPr lang="en-US" b="1" dirty="0">
              <a:solidFill>
                <a:prstClr val="black"/>
              </a:solidFill>
              <a:latin typeface="Avenir Medium" panose="02000503020000020003" pitchFamily="2" charset="0"/>
              <a:cs typeface="Avenir Medium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70B2690-BF28-F040-AF8D-2182879674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23650"/>
            <a:ext cx="9144000" cy="421574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8C9ED87-BC81-C248-8F74-C6C4F35DA453}"/>
              </a:ext>
            </a:extLst>
          </p:cNvPr>
          <p:cNvSpPr txBox="1"/>
          <p:nvPr/>
        </p:nvSpPr>
        <p:spPr>
          <a:xfrm>
            <a:off x="425618" y="1200758"/>
            <a:ext cx="8351493" cy="409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Avenir Medium" panose="02000503020000020003" pitchFamily="2" charset="0"/>
                <a:cs typeface="Avenir Medium"/>
              </a:rPr>
              <a:t>Transportation energy: </a:t>
            </a:r>
            <a:r>
              <a:rPr lang="en-US" dirty="0">
                <a:solidFill>
                  <a:prstClr val="black"/>
                </a:solidFill>
                <a:latin typeface="Avenir Medium" panose="02000503020000020003" pitchFamily="2" charset="0"/>
                <a:cs typeface="Avenir Medium"/>
              </a:rPr>
              <a:t>5.6% is biofuel</a:t>
            </a:r>
            <a:endParaRPr lang="en-US" b="1" dirty="0">
              <a:solidFill>
                <a:prstClr val="black"/>
              </a:solidFill>
              <a:latin typeface="Avenir Medium" panose="02000503020000020003" pitchFamily="2" charset="0"/>
              <a:cs typeface="Avenir Medium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59063BC-48C2-DB4F-BB58-2AC9C8F84CEE}"/>
              </a:ext>
            </a:extLst>
          </p:cNvPr>
          <p:cNvSpPr txBox="1"/>
          <p:nvPr/>
        </p:nvSpPr>
        <p:spPr>
          <a:xfrm>
            <a:off x="425618" y="1698230"/>
            <a:ext cx="8351493" cy="409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Avenir Medium" panose="02000503020000020003" pitchFamily="2" charset="0"/>
                <a:cs typeface="Avenir Medium"/>
              </a:rPr>
              <a:t>Heating: </a:t>
            </a:r>
            <a:r>
              <a:rPr lang="en-US" dirty="0">
                <a:solidFill>
                  <a:prstClr val="black"/>
                </a:solidFill>
                <a:latin typeface="Avenir Medium" panose="02000503020000020003" pitchFamily="2" charset="0"/>
                <a:cs typeface="Avenir Medium"/>
              </a:rPr>
              <a:t>about 10% from biomass</a:t>
            </a:r>
            <a:endParaRPr lang="en-US" b="1" dirty="0">
              <a:solidFill>
                <a:prstClr val="black"/>
              </a:solidFill>
              <a:latin typeface="Avenir Medium" panose="02000503020000020003" pitchFamily="2" charset="0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2416224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9316"/>
            <a:ext cx="51931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Current </a:t>
            </a:r>
            <a:r>
              <a:rPr lang="en-US" sz="3200" u="sng">
                <a:solidFill>
                  <a:prstClr val="white"/>
                </a:solidFill>
                <a:latin typeface="Avenir Heavy"/>
                <a:cs typeface="Avenir Heavy"/>
              </a:rPr>
              <a:t>global</a:t>
            </a:r>
            <a:r>
              <a:rPr lang="en-US" sz="3200">
                <a:solidFill>
                  <a:prstClr val="white"/>
                </a:solidFill>
                <a:latin typeface="Avenir Heavy"/>
                <a:cs typeface="Avenir Heavy"/>
              </a:rPr>
              <a:t> energy use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618" y="701168"/>
            <a:ext cx="8351493" cy="2736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 2007 &amp; 2008, global energy use favored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fossil fuels over biofuels, 10:1</a:t>
            </a: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28600" indent="-228600"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28600" indent="-228600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Fossil fuel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				500 EJ*</a:t>
            </a:r>
          </a:p>
          <a:p>
            <a:pPr marL="228600" indent="-228600"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28600" indent="-228600"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Biomass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				50 – 54 EJ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Traditional use		35 – 43 EJ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Power generation	       6.4 EJ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Transportation		       2.6 EJ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5618" y="6485048"/>
            <a:ext cx="23906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err="1"/>
              <a:t>Rosillo-Calle</a:t>
            </a:r>
            <a:r>
              <a:rPr lang="en-US" sz="1400"/>
              <a:t> &amp; Johnson (2010)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5618" y="5857798"/>
            <a:ext cx="5433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* What’s an EJ? </a:t>
            </a:r>
            <a:r>
              <a:rPr lang="en-US" i="1" err="1"/>
              <a:t>Exajoule</a:t>
            </a:r>
            <a:r>
              <a:rPr lang="en-US" i="1"/>
              <a:t> = one </a:t>
            </a:r>
            <a:r>
              <a:rPr lang="en-US" i="1" err="1"/>
              <a:t>qunitillion</a:t>
            </a:r>
            <a:r>
              <a:rPr lang="en-US" i="1"/>
              <a:t> = 10</a:t>
            </a:r>
            <a:r>
              <a:rPr lang="en-US" sz="2000" i="1" baseline="30000"/>
              <a:t>18</a:t>
            </a:r>
            <a:r>
              <a:rPr lang="en-US" i="1"/>
              <a:t> power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3A13B4A0-AEB6-A24D-981F-872433A2AAE8}"/>
              </a:ext>
            </a:extLst>
          </p:cNvPr>
          <p:cNvSpPr txBox="1"/>
          <p:nvPr/>
        </p:nvSpPr>
        <p:spPr>
          <a:xfrm>
            <a:off x="425617" y="3977628"/>
            <a:ext cx="8351493" cy="1074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What is bioenergy’s potential?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World Bioenergy Association estimates that biofuels could produce: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1,135 – 1,548 EJ by 2050.</a:t>
            </a:r>
          </a:p>
        </p:txBody>
      </p:sp>
    </p:spTree>
    <p:extLst>
      <p:ext uri="{BB962C8B-B14F-4D97-AF65-F5344CB8AC3E}">
        <p14:creationId xmlns:p14="http://schemas.microsoft.com/office/powerpoint/2010/main" val="116984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943</Words>
  <Application>Microsoft Macintosh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3</cp:revision>
  <dcterms:created xsi:type="dcterms:W3CDTF">2019-08-26T20:48:00Z</dcterms:created>
  <dcterms:modified xsi:type="dcterms:W3CDTF">2019-08-27T13:28:40Z</dcterms:modified>
</cp:coreProperties>
</file>