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94" r:id="rId2"/>
    <p:sldId id="367" r:id="rId3"/>
    <p:sldId id="313" r:id="rId4"/>
    <p:sldId id="314" r:id="rId5"/>
    <p:sldId id="318" r:id="rId6"/>
    <p:sldId id="341" r:id="rId7"/>
    <p:sldId id="342" r:id="rId8"/>
    <p:sldId id="334" r:id="rId9"/>
    <p:sldId id="338" r:id="rId10"/>
    <p:sldId id="339" r:id="rId11"/>
    <p:sldId id="340" r:id="rId12"/>
    <p:sldId id="379" r:id="rId13"/>
    <p:sldId id="380" r:id="rId14"/>
    <p:sldId id="315" r:id="rId15"/>
    <p:sldId id="31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89"/>
    <p:restoredTop sz="94663"/>
  </p:normalViewPr>
  <p:slideViewPr>
    <p:cSldViewPr snapToGrid="0" snapToObjects="1">
      <p:cViewPr varScale="1">
        <p:scale>
          <a:sx n="120" d="100"/>
          <a:sy n="120" d="100"/>
        </p:scale>
        <p:origin x="116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6386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563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4910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91624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08213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73026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051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052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534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1526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BE8F4-68BD-454C-B0B0-18C807E9D096}" type="datetimeFigureOut">
              <a:rPr lang="en-US" smtClean="0"/>
              <a:t>8/26/19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DFDA40-BB0A-2A45-9C81-6A8548A26C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0042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55259" y="841664"/>
            <a:ext cx="6528573" cy="55844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>
                <a:solidFill>
                  <a:prstClr val="black"/>
                </a:solidFill>
                <a:latin typeface="Avenir Black"/>
                <a:cs typeface="Avenir Black"/>
              </a:rPr>
              <a:t>Module 1: Introduction to Bioenergy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1.1: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What is bioenergy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1.2: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Current &amp; projected energy use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1.3	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Forms of bioenergy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1.4: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Bioenergy feedstock materials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1.5: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Bioenergy co-products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1.6: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Drivers of bioenergy use &amp; development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1.7: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The bioenergy debate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1.8: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Is bioenergy sustainable?</a:t>
            </a:r>
          </a:p>
          <a:p>
            <a:pPr>
              <a:lnSpc>
                <a:spcPct val="150000"/>
              </a:lnSpc>
            </a:pPr>
            <a:r>
              <a:rPr lang="en-US" sz="2400" b="1" dirty="0">
                <a:solidFill>
                  <a:prstClr val="black"/>
                </a:solidFill>
                <a:latin typeface="Avenir Medium"/>
                <a:cs typeface="Avenir Medium"/>
              </a:rPr>
              <a:t>1.9: </a:t>
            </a:r>
            <a:r>
              <a:rPr lang="en-US" sz="2400" dirty="0">
                <a:solidFill>
                  <a:prstClr val="black"/>
                </a:solidFill>
                <a:latin typeface="Avenir Medium"/>
                <a:cs typeface="Avenir Medium"/>
              </a:rPr>
              <a:t>Bioenergy vs. food debate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28600" y="49316"/>
            <a:ext cx="4390946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 dirty="0">
                <a:solidFill>
                  <a:prstClr val="white"/>
                </a:solidFill>
                <a:latin typeface="Avenir Heavy"/>
                <a:cs typeface="Avenir Heavy"/>
              </a:rPr>
              <a:t>MEC 3040: Bioenergy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0" name="Oval 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1" name="Teardrop 1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10361327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17761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Agricultural sources: perennial crops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8869" y="726566"/>
            <a:ext cx="7673608" cy="605960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</p:spTree>
    <p:extLst>
      <p:ext uri="{BB962C8B-B14F-4D97-AF65-F5344CB8AC3E}">
        <p14:creationId xmlns:p14="http://schemas.microsoft.com/office/powerpoint/2010/main" val="26093006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46922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Total biomass sources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051" y="721677"/>
            <a:ext cx="7930134" cy="611462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</p:spTree>
    <p:extLst>
      <p:ext uri="{BB962C8B-B14F-4D97-AF65-F5344CB8AC3E}">
        <p14:creationId xmlns:p14="http://schemas.microsoft.com/office/powerpoint/2010/main" val="367429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249" y="3104915"/>
            <a:ext cx="8923206" cy="364895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297347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Biomass yields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25618" y="701168"/>
            <a:ext cx="8351493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term yield can mean different things.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Average yields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are conservative estimates based on averages across producers and years.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Attainable yields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&amp;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potential yields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can be obtained if all factors are optimized: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Nutrients (can be controlled to some extent)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Water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Weather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Pests &amp; management</a:t>
            </a: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91052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33787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Biomass profits?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" name="TextBox 8"/>
          <p:cNvSpPr txBox="1"/>
          <p:nvPr/>
        </p:nvSpPr>
        <p:spPr>
          <a:xfrm>
            <a:off x="425618" y="701168"/>
            <a:ext cx="8351493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Typically, agricultural profits depend on the price paid for the crop and the combined cost of producing that crop.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9813" y="3505279"/>
            <a:ext cx="7669331" cy="290795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72629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775BABB-6842-9349-A8D9-50D486E3D40E}"/>
              </a:ext>
            </a:extLst>
          </p:cNvPr>
          <p:cNvSpPr txBox="1"/>
          <p:nvPr/>
        </p:nvSpPr>
        <p:spPr>
          <a:xfrm>
            <a:off x="425618" y="1565406"/>
            <a:ext cx="8351493" cy="20715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costs of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hauling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the crop to the buyer / processor must also be considered as a cost to the producer. So, producers will choose their crops, in part, on their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distance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from buyers or processing plants.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is an attractive crop to produce only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when processing plants are</a:t>
            </a:r>
            <a:b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</a:b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close enough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 limit the costs of hauling and allow profit.</a:t>
            </a: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49844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7" name="Straight Connector 46"/>
          <p:cNvCxnSpPr/>
          <p:nvPr/>
        </p:nvCxnSpPr>
        <p:spPr>
          <a:xfrm flipV="1">
            <a:off x="5099230" y="4021340"/>
            <a:ext cx="683750" cy="112097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6978206" y="3423134"/>
            <a:ext cx="317718" cy="2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424272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Biomass supply chain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78391"/>
            <a:ext cx="74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0656" y="1578132"/>
            <a:ext cx="1496233" cy="114431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forests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7317715" y="1578133"/>
            <a:ext cx="1395645" cy="4596110"/>
          </a:xfrm>
          <a:prstGeom prst="roundRect">
            <a:avLst/>
          </a:prstGeom>
          <a:noFill/>
          <a:ln w="38100" cmpd="sng">
            <a:solidFill>
              <a:srgbClr val="0000FF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power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heat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steam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biofuels</a:t>
            </a:r>
          </a:p>
          <a:p>
            <a:pPr algn="ctr">
              <a:lnSpc>
                <a:spcPct val="150000"/>
              </a:lnSpc>
            </a:pPr>
            <a:r>
              <a:rPr lang="en-US" sz="2000" b="1">
                <a:solidFill>
                  <a:schemeClr val="tx1"/>
                </a:solidFill>
              </a:rPr>
              <a:t>chemicals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6" y="1005977"/>
            <a:ext cx="10460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source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2011" y="1005977"/>
            <a:ext cx="122714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biomass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1194" y="1005977"/>
            <a:ext cx="14373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processing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9415" y="1005977"/>
            <a:ext cx="154394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/>
              <a:t>use / market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540656" y="3162563"/>
            <a:ext cx="1496234" cy="114431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agriculture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4" name="Rounded Rectangle 23"/>
          <p:cNvSpPr/>
          <p:nvPr/>
        </p:nvSpPr>
        <p:spPr>
          <a:xfrm>
            <a:off x="540657" y="4746994"/>
            <a:ext cx="1496234" cy="114431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waste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5" name="Rounded Rectangle 24"/>
          <p:cNvSpPr/>
          <p:nvPr/>
        </p:nvSpPr>
        <p:spPr>
          <a:xfrm>
            <a:off x="5370926" y="2877030"/>
            <a:ext cx="1670742" cy="1144310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>
                <a:solidFill>
                  <a:schemeClr val="tx1"/>
                </a:solidFill>
              </a:rPr>
              <a:t>densification</a:t>
            </a:r>
            <a:endParaRPr lang="en-US" sz="1600" b="1">
              <a:solidFill>
                <a:schemeClr val="tx1"/>
              </a:solidFill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2289478" y="1552368"/>
            <a:ext cx="2757160" cy="1144310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tops &amp; branches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small-diameter pulpwood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small understory trees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bark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2290035" y="2988216"/>
            <a:ext cx="2757160" cy="943186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annual crop residues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perennial energy crops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hybrid willow / poplar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2330571" y="3989232"/>
            <a:ext cx="2716067" cy="317641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all crop starches / sugar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2330571" y="4588173"/>
            <a:ext cx="2757160" cy="950916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construction materials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sawmill residue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cardboard &amp; paper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2330571" y="5608532"/>
            <a:ext cx="2757160" cy="950916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>
                <a:solidFill>
                  <a:schemeClr val="tx1"/>
                </a:solidFill>
              </a:rPr>
              <a:t>manure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food processing waste</a:t>
            </a:r>
          </a:p>
          <a:p>
            <a:pPr algn="ctr"/>
            <a:r>
              <a:rPr lang="en-US">
                <a:solidFill>
                  <a:schemeClr val="tx1"/>
                </a:solidFill>
              </a:rPr>
              <a:t>food waste</a:t>
            </a:r>
          </a:p>
        </p:txBody>
      </p:sp>
      <p:cxnSp>
        <p:nvCxnSpPr>
          <p:cNvPr id="11" name="Straight Connector 10"/>
          <p:cNvCxnSpPr>
            <a:stCxn id="5" idx="3"/>
            <a:endCxn id="26" idx="1"/>
          </p:cNvCxnSpPr>
          <p:nvPr/>
        </p:nvCxnSpPr>
        <p:spPr>
          <a:xfrm flipV="1">
            <a:off x="2036889" y="2124523"/>
            <a:ext cx="252589" cy="2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V="1">
            <a:off x="2035970" y="3573881"/>
            <a:ext cx="252589" cy="2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>
            <a:endCxn id="28" idx="1"/>
          </p:cNvCxnSpPr>
          <p:nvPr/>
        </p:nvCxnSpPr>
        <p:spPr>
          <a:xfrm>
            <a:off x="2036889" y="3944284"/>
            <a:ext cx="293682" cy="203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2036891" y="5626274"/>
            <a:ext cx="293682" cy="20376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2062075" y="5090789"/>
            <a:ext cx="252589" cy="2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5046638" y="2124523"/>
            <a:ext cx="425575" cy="75250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 flipV="1">
            <a:off x="5053208" y="3716563"/>
            <a:ext cx="317718" cy="25764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5095132" y="4191673"/>
            <a:ext cx="2222583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5099230" y="4985180"/>
            <a:ext cx="2218485" cy="104764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9168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5" grpId="0"/>
      <p:bldP spid="16" grpId="0"/>
      <p:bldP spid="17" grpId="0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Straight Arrow Connector 13"/>
          <p:cNvCxnSpPr/>
          <p:nvPr/>
        </p:nvCxnSpPr>
        <p:spPr>
          <a:xfrm flipH="1">
            <a:off x="1096778" y="2070126"/>
            <a:ext cx="33543" cy="3261176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703649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Feedstock by conversion process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540655" y="1631696"/>
            <a:ext cx="1521419" cy="43843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lignocellulose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40656" y="826685"/>
            <a:ext cx="13645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thermal</a:t>
            </a:r>
            <a:br>
              <a:rPr lang="en-US" sz="2000" b="1"/>
            </a:br>
            <a:r>
              <a:rPr lang="en-US" sz="2000" b="1"/>
              <a:t>conversion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482010" y="826685"/>
            <a:ext cx="20087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thermochemical conversion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341194" y="826685"/>
            <a:ext cx="182822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biochemical conversion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7169415" y="826685"/>
            <a:ext cx="1543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/>
              <a:t>chemical conversion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566761" y="3145540"/>
            <a:ext cx="1338397" cy="408190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densification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564004" y="4436983"/>
            <a:ext cx="1312292" cy="448744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combustion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18971" y="5439029"/>
            <a:ext cx="998901" cy="82966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power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heat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steam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2688935" y="1631696"/>
            <a:ext cx="1495314" cy="57449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lignocellulose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0" name="Rounded Rectangle 49"/>
          <p:cNvSpPr/>
          <p:nvPr/>
        </p:nvSpPr>
        <p:spPr>
          <a:xfrm>
            <a:off x="1890038" y="5758278"/>
            <a:ext cx="937457" cy="51041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bio-coal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2" name="Rounded Rectangle 51"/>
          <p:cNvSpPr/>
          <p:nvPr/>
        </p:nvSpPr>
        <p:spPr>
          <a:xfrm>
            <a:off x="2857735" y="5758277"/>
            <a:ext cx="937457" cy="51041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syngas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3" name="Rounded Rectangle 52"/>
          <p:cNvSpPr/>
          <p:nvPr/>
        </p:nvSpPr>
        <p:spPr>
          <a:xfrm>
            <a:off x="3825431" y="5253488"/>
            <a:ext cx="1179387" cy="1015207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charcoal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methanol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syngas</a:t>
            </a:r>
          </a:p>
          <a:p>
            <a:pPr algn="ctr"/>
            <a:r>
              <a:rPr lang="en-US" sz="1600" b="1">
                <a:solidFill>
                  <a:schemeClr val="tx1"/>
                </a:solidFill>
              </a:rPr>
              <a:t>bio-oil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4" name="Rounded Rectangle 53"/>
          <p:cNvSpPr/>
          <p:nvPr/>
        </p:nvSpPr>
        <p:spPr>
          <a:xfrm>
            <a:off x="4360282" y="1631696"/>
            <a:ext cx="1495314" cy="423310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lignocellulose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5" name="Rounded Rectangle 54"/>
          <p:cNvSpPr/>
          <p:nvPr/>
        </p:nvSpPr>
        <p:spPr>
          <a:xfrm>
            <a:off x="5286703" y="2269859"/>
            <a:ext cx="1137786" cy="807681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sugars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starches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(crops)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6" name="Rounded Rectangle 55"/>
          <p:cNvSpPr/>
          <p:nvPr/>
        </p:nvSpPr>
        <p:spPr>
          <a:xfrm>
            <a:off x="6031629" y="1631696"/>
            <a:ext cx="1137786" cy="55937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organic wastes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7" name="Rounded Rectangle 56"/>
          <p:cNvSpPr/>
          <p:nvPr/>
        </p:nvSpPr>
        <p:spPr>
          <a:xfrm>
            <a:off x="7424066" y="4423063"/>
            <a:ext cx="1421307" cy="582128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trans-esterification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8" name="Rounded Rectangle 57"/>
          <p:cNvSpPr/>
          <p:nvPr/>
        </p:nvSpPr>
        <p:spPr>
          <a:xfrm>
            <a:off x="7575277" y="5794349"/>
            <a:ext cx="1134017" cy="4743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biodiesel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0" name="Rounded Rectangle 59"/>
          <p:cNvSpPr/>
          <p:nvPr/>
        </p:nvSpPr>
        <p:spPr>
          <a:xfrm>
            <a:off x="6120282" y="5686567"/>
            <a:ext cx="1294676" cy="582128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biogas or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 err="1">
                <a:solidFill>
                  <a:schemeClr val="tx1"/>
                </a:solidFill>
              </a:rPr>
              <a:t>biomethane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21" name="Straight Connector 20"/>
          <p:cNvCxnSpPr>
            <a:stCxn id="44" idx="2"/>
            <a:endCxn id="45" idx="0"/>
          </p:cNvCxnSpPr>
          <p:nvPr/>
        </p:nvCxnSpPr>
        <p:spPr>
          <a:xfrm flipH="1">
            <a:off x="2718220" y="2206188"/>
            <a:ext cx="718372" cy="1539554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44" idx="2"/>
          </p:cNvCxnSpPr>
          <p:nvPr/>
        </p:nvCxnSpPr>
        <p:spPr>
          <a:xfrm>
            <a:off x="3436592" y="2206188"/>
            <a:ext cx="0" cy="2009173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>
            <a:off x="3436592" y="2269859"/>
            <a:ext cx="747657" cy="2397760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>
            <a:off x="2988685" y="4419272"/>
            <a:ext cx="0" cy="1303428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/>
          <p:nvPr/>
        </p:nvCxnSpPr>
        <p:spPr>
          <a:xfrm>
            <a:off x="3578950" y="4997555"/>
            <a:ext cx="216242" cy="441474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70"/>
          <p:cNvCxnSpPr>
            <a:stCxn id="54" idx="2"/>
          </p:cNvCxnSpPr>
          <p:nvPr/>
        </p:nvCxnSpPr>
        <p:spPr>
          <a:xfrm>
            <a:off x="5107939" y="2055006"/>
            <a:ext cx="233255" cy="1920971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7" name="Rounded Rectangle 76"/>
          <p:cNvSpPr/>
          <p:nvPr/>
        </p:nvSpPr>
        <p:spPr>
          <a:xfrm>
            <a:off x="5151231" y="5794349"/>
            <a:ext cx="923691" cy="474346"/>
          </a:xfrm>
          <a:prstGeom prst="roundRect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ethanol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78" name="Straight Arrow Connector 77"/>
          <p:cNvCxnSpPr/>
          <p:nvPr/>
        </p:nvCxnSpPr>
        <p:spPr>
          <a:xfrm>
            <a:off x="5471025" y="3085179"/>
            <a:ext cx="0" cy="2637521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4" name="Straight Arrow Connector 83"/>
          <p:cNvCxnSpPr/>
          <p:nvPr/>
        </p:nvCxnSpPr>
        <p:spPr>
          <a:xfrm>
            <a:off x="6800787" y="2206188"/>
            <a:ext cx="0" cy="3379369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6" name="Straight Arrow Connector 85"/>
          <p:cNvCxnSpPr/>
          <p:nvPr/>
        </p:nvCxnSpPr>
        <p:spPr>
          <a:xfrm>
            <a:off x="8091427" y="5005191"/>
            <a:ext cx="7566" cy="681376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5" name="Straight Connector 94"/>
          <p:cNvCxnSpPr/>
          <p:nvPr/>
        </p:nvCxnSpPr>
        <p:spPr>
          <a:xfrm>
            <a:off x="8098993" y="2269859"/>
            <a:ext cx="0" cy="2149413"/>
          </a:xfrm>
          <a:prstGeom prst="line">
            <a:avLst/>
          </a:prstGeom>
          <a:ln w="38100" cmpd="sng">
            <a:solidFill>
              <a:srgbClr val="E46C0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6" name="Rounded Rectangle 95"/>
          <p:cNvSpPr/>
          <p:nvPr/>
        </p:nvSpPr>
        <p:spPr>
          <a:xfrm>
            <a:off x="7424066" y="1631696"/>
            <a:ext cx="1285228" cy="559372"/>
          </a:xfrm>
          <a:prstGeom prst="roundRect">
            <a:avLst/>
          </a:prstGeom>
          <a:noFill/>
          <a:ln w="38100" cmpd="sng">
            <a:solidFill>
              <a:schemeClr val="accent3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fats / oils / grease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2718220" y="4215361"/>
            <a:ext cx="1312292" cy="337572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gasification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48" name="Rounded Rectangle 47"/>
          <p:cNvSpPr/>
          <p:nvPr/>
        </p:nvSpPr>
        <p:spPr>
          <a:xfrm>
            <a:off x="3436591" y="4667619"/>
            <a:ext cx="1054135" cy="329935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pyrolysis</a:t>
            </a:r>
            <a:endParaRPr lang="en-US" sz="1200" b="1">
              <a:solidFill>
                <a:schemeClr val="tx1"/>
              </a:solidFill>
            </a:endParaRPr>
          </a:p>
        </p:txBody>
      </p:sp>
      <p:cxnSp>
        <p:nvCxnSpPr>
          <p:cNvPr id="64" name="Straight Arrow Connector 63"/>
          <p:cNvCxnSpPr/>
          <p:nvPr/>
        </p:nvCxnSpPr>
        <p:spPr>
          <a:xfrm>
            <a:off x="2302494" y="3818334"/>
            <a:ext cx="0" cy="1904366"/>
          </a:xfrm>
          <a:prstGeom prst="straightConnector1">
            <a:avLst/>
          </a:prstGeom>
          <a:ln w="38100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Rounded Rectangle 44"/>
          <p:cNvSpPr/>
          <p:nvPr/>
        </p:nvSpPr>
        <p:spPr>
          <a:xfrm>
            <a:off x="2062074" y="3745742"/>
            <a:ext cx="1312292" cy="390051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 err="1">
                <a:solidFill>
                  <a:schemeClr val="tx1"/>
                </a:solidFill>
              </a:rPr>
              <a:t>torrefication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61" name="Rounded Rectangle 60"/>
          <p:cNvSpPr/>
          <p:nvPr/>
        </p:nvSpPr>
        <p:spPr>
          <a:xfrm>
            <a:off x="5031019" y="3975977"/>
            <a:ext cx="1516070" cy="369254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fermentation</a:t>
            </a:r>
            <a:endParaRPr lang="en-US" sz="1200" b="1">
              <a:solidFill>
                <a:schemeClr val="tx1"/>
              </a:solidFill>
            </a:endParaRPr>
          </a:p>
        </p:txBody>
      </p:sp>
      <p:sp>
        <p:nvSpPr>
          <p:cNvPr id="59" name="Rounded Rectangle 58"/>
          <p:cNvSpPr/>
          <p:nvPr/>
        </p:nvSpPr>
        <p:spPr>
          <a:xfrm>
            <a:off x="6153961" y="4446241"/>
            <a:ext cx="1122942" cy="582128"/>
          </a:xfrm>
          <a:prstGeom prst="roundRect">
            <a:avLst/>
          </a:prstGeom>
          <a:solidFill>
            <a:srgbClr val="FFFFFF"/>
          </a:solidFill>
          <a:ln w="38100" cmpd="sng">
            <a:solidFill>
              <a:schemeClr val="accent4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b="1">
                <a:solidFill>
                  <a:schemeClr val="tx1"/>
                </a:solidFill>
              </a:rPr>
              <a:t>anaerobic</a:t>
            </a:r>
            <a:br>
              <a:rPr lang="en-US" sz="1600" b="1">
                <a:solidFill>
                  <a:schemeClr val="tx1"/>
                </a:solidFill>
              </a:rPr>
            </a:br>
            <a:r>
              <a:rPr lang="en-US" sz="1600" b="1">
                <a:solidFill>
                  <a:schemeClr val="tx1"/>
                </a:solidFill>
              </a:rPr>
              <a:t>digestion</a:t>
            </a:r>
            <a:endParaRPr lang="en-US" sz="1200" b="1">
              <a:solidFill>
                <a:schemeClr val="tx1"/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47" name="Oval 46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Teardrop 4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750355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5618" y="2622994"/>
            <a:ext cx="83514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prstClr val="black"/>
                </a:solidFill>
                <a:latin typeface="Avenir Black"/>
                <a:cs typeface="Avenir Black"/>
              </a:rPr>
              <a:t>1.4: Bioenergy feedstock materials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8" name="Oval 7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ardrop 8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805270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062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Bioenergy feedstock &amp; supply chain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25618" y="701168"/>
            <a:ext cx="8351493" cy="14067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Bioenergy feedstock: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biomass-derived material that can be converted to energy using microbes, heat, chemicals or some combination thereof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Some amount of conversion (aka ‘refining’) is usually required to turn feedstock into use-ready biofuel.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Dahiya</a:t>
            </a:r>
            <a:r>
              <a:rPr lang="en-US" sz="1400"/>
              <a:t> (2015)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743058" y="3143707"/>
            <a:ext cx="1586701" cy="11443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biomass</a:t>
            </a:r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3796530" y="3143707"/>
            <a:ext cx="1586701" cy="11443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biofuel</a:t>
            </a:r>
            <a:endParaRPr lang="en-US" b="1"/>
          </a:p>
        </p:txBody>
      </p:sp>
      <p:sp>
        <p:nvSpPr>
          <p:cNvPr id="8" name="Rounded Rectangle 7"/>
          <p:cNvSpPr/>
          <p:nvPr/>
        </p:nvSpPr>
        <p:spPr>
          <a:xfrm>
            <a:off x="6887721" y="3143707"/>
            <a:ext cx="1586701" cy="11443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energy for use</a:t>
            </a:r>
            <a:endParaRPr lang="en-US" b="1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426659" y="3734725"/>
            <a:ext cx="1257338" cy="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5496085" y="3734725"/>
            <a:ext cx="1293541" cy="0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405196" y="3366887"/>
            <a:ext cx="10730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processing</a:t>
            </a:r>
          </a:p>
          <a:p>
            <a:pPr algn="ctr"/>
            <a:endParaRPr lang="en-US" sz="800"/>
          </a:p>
          <a:p>
            <a:pPr algn="ctr"/>
            <a:r>
              <a:rPr lang="en-US" sz="1600"/>
              <a:t>refining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5454357" y="3368207"/>
            <a:ext cx="1231928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600"/>
              <a:t>use</a:t>
            </a:r>
          </a:p>
          <a:p>
            <a:pPr algn="ctr"/>
            <a:endParaRPr lang="en-US" sz="800"/>
          </a:p>
          <a:p>
            <a:pPr algn="ctr"/>
            <a:r>
              <a:rPr lang="en-US" sz="1600"/>
              <a:t>(often</a:t>
            </a:r>
            <a:br>
              <a:rPr lang="en-US" sz="1600"/>
            </a:br>
            <a:r>
              <a:rPr lang="en-US" sz="1600"/>
              <a:t>combustion)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005871" y="5017359"/>
            <a:ext cx="7078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trees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1019968" y="5471559"/>
            <a:ext cx="101896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soybean </a:t>
            </a:r>
            <a:br>
              <a:rPr lang="en-US" i="1" dirty="0"/>
            </a:br>
            <a:r>
              <a:rPr lang="en-US" i="1" dirty="0"/>
              <a:t>plants</a:t>
            </a:r>
          </a:p>
        </p:txBody>
      </p:sp>
      <p:sp>
        <p:nvSpPr>
          <p:cNvPr id="18" name="Right Arrow 17"/>
          <p:cNvSpPr/>
          <p:nvPr/>
        </p:nvSpPr>
        <p:spPr>
          <a:xfrm>
            <a:off x="743058" y="4413765"/>
            <a:ext cx="7731364" cy="603592"/>
          </a:xfrm>
          <a:prstGeom prst="rightArrow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/>
              <a:t>supply chain / value chain</a:t>
            </a:r>
          </a:p>
        </p:txBody>
      </p:sp>
      <p:grpSp>
        <p:nvGrpSpPr>
          <p:cNvPr id="19" name="Group 18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0" name="Oval 19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ardrop 20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4993F75C-C1B0-4E40-9496-69BAE92F3DB5}"/>
              </a:ext>
            </a:extLst>
          </p:cNvPr>
          <p:cNvSpPr txBox="1"/>
          <p:nvPr/>
        </p:nvSpPr>
        <p:spPr>
          <a:xfrm>
            <a:off x="389338" y="2145618"/>
            <a:ext cx="8351493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Processing (refining) often involves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densification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(or aggregation) to make transport of feedstock easier and cheaper.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2EA8D5E-7159-944D-AA0C-431D3578D29C}"/>
              </a:ext>
            </a:extLst>
          </p:cNvPr>
          <p:cNvSpPr txBox="1"/>
          <p:nvPr/>
        </p:nvSpPr>
        <p:spPr>
          <a:xfrm>
            <a:off x="3124284" y="5029897"/>
            <a:ext cx="24229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cordwood, chips, pellets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B3D0066-6B93-8943-BC1F-C17EC41D0A4B}"/>
              </a:ext>
            </a:extLst>
          </p:cNvPr>
          <p:cNvSpPr txBox="1"/>
          <p:nvPr/>
        </p:nvSpPr>
        <p:spPr>
          <a:xfrm>
            <a:off x="6142855" y="5017359"/>
            <a:ext cx="20950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heat, CHP, electricity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32E6DFDF-F543-524D-B4ED-42947DF2CBDE}"/>
              </a:ext>
            </a:extLst>
          </p:cNvPr>
          <p:cNvSpPr txBox="1"/>
          <p:nvPr/>
        </p:nvSpPr>
        <p:spPr>
          <a:xfrm>
            <a:off x="3670548" y="5563927"/>
            <a:ext cx="13452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oil, biodiesel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2008DE7-CB77-574C-95FC-1C1FCA867152}"/>
              </a:ext>
            </a:extLst>
          </p:cNvPr>
          <p:cNvSpPr txBox="1"/>
          <p:nvPr/>
        </p:nvSpPr>
        <p:spPr>
          <a:xfrm>
            <a:off x="6142855" y="5563927"/>
            <a:ext cx="2483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heat, transportation fuel</a:t>
            </a:r>
          </a:p>
        </p:txBody>
      </p:sp>
    </p:spTree>
    <p:extLst>
      <p:ext uri="{BB962C8B-B14F-4D97-AF65-F5344CB8AC3E}">
        <p14:creationId xmlns:p14="http://schemas.microsoft.com/office/powerpoint/2010/main" val="224751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12" grpId="0"/>
      <p:bldP spid="15" grpId="0"/>
      <p:bldP spid="16" grpId="0"/>
      <p:bldP spid="17" grpId="0"/>
      <p:bldP spid="18" grpId="0" animBg="1"/>
      <p:bldP spid="22" grpId="0"/>
      <p:bldP spid="23" grpId="0"/>
      <p:bldP spid="24" grpId="0"/>
      <p:bldP spid="25" grpId="0"/>
      <p:bldP spid="2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7722987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Types of bioenergy feedstock materials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Dahiya</a:t>
            </a:r>
            <a:r>
              <a:rPr lang="en-US" sz="1400"/>
              <a:t> (2015)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1132821" y="1005977"/>
            <a:ext cx="1586701" cy="1144310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woody</a:t>
            </a:r>
            <a:endParaRPr lang="en-US" b="1"/>
          </a:p>
        </p:txBody>
      </p:sp>
      <p:sp>
        <p:nvSpPr>
          <p:cNvPr id="7" name="Rounded Rectangle 6"/>
          <p:cNvSpPr/>
          <p:nvPr/>
        </p:nvSpPr>
        <p:spPr>
          <a:xfrm>
            <a:off x="6110024" y="955676"/>
            <a:ext cx="1586701" cy="1144310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/>
              <a:t>non-woody</a:t>
            </a:r>
            <a:endParaRPr lang="en-US" b="1"/>
          </a:p>
        </p:txBody>
      </p:sp>
      <p:sp>
        <p:nvSpPr>
          <p:cNvPr id="8" name="Rounded Rectangle 7"/>
          <p:cNvSpPr/>
          <p:nvPr/>
        </p:nvSpPr>
        <p:spPr>
          <a:xfrm>
            <a:off x="817264" y="3017951"/>
            <a:ext cx="2187770" cy="817365"/>
          </a:xfrm>
          <a:prstGeom prst="roundRect">
            <a:avLst/>
          </a:prstGeom>
          <a:noFill/>
          <a:ln w="3810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lignocellulose</a:t>
            </a:r>
            <a:endParaRPr lang="en-US" b="1">
              <a:solidFill>
                <a:schemeClr val="tx1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911142" y="2238312"/>
            <a:ext cx="0" cy="679041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6954592" y="2150287"/>
            <a:ext cx="0" cy="679041"/>
          </a:xfrm>
          <a:prstGeom prst="straightConnector1">
            <a:avLst/>
          </a:prstGeom>
          <a:ln w="57150" cmpd="sng">
            <a:solidFill>
              <a:srgbClr val="E46C0A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Rounded Rectangle 19"/>
          <p:cNvSpPr/>
          <p:nvPr/>
        </p:nvSpPr>
        <p:spPr>
          <a:xfrm>
            <a:off x="5860707" y="2917353"/>
            <a:ext cx="2187770" cy="817365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sugar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5860707" y="3847891"/>
            <a:ext cx="2187770" cy="817365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starch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5860707" y="4778429"/>
            <a:ext cx="2187770" cy="817365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cellulose/</a:t>
            </a:r>
          </a:p>
          <a:p>
            <a:pPr algn="ctr"/>
            <a:r>
              <a:rPr lang="en-US" sz="2400" b="1">
                <a:solidFill>
                  <a:schemeClr val="tx1"/>
                </a:solidFill>
              </a:rPr>
              <a:t>lignocellulose</a:t>
            </a:r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5860707" y="5744598"/>
            <a:ext cx="2187770" cy="817365"/>
          </a:xfrm>
          <a:prstGeom prst="roundRect">
            <a:avLst/>
          </a:prstGeom>
          <a:noFill/>
          <a:ln w="38100" cmpd="sng">
            <a:solidFill>
              <a:schemeClr val="accent4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>
                <a:solidFill>
                  <a:schemeClr val="tx1"/>
                </a:solidFill>
              </a:rPr>
              <a:t>fats</a:t>
            </a:r>
            <a:endParaRPr lang="en-US" b="1">
              <a:solidFill>
                <a:schemeClr val="tx1"/>
              </a:solidFill>
            </a:endParaRPr>
          </a:p>
        </p:txBody>
      </p:sp>
      <p:grpSp>
        <p:nvGrpSpPr>
          <p:cNvPr id="14" name="Group 13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15" name="Oval 14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ardrop 15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8105258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3717455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Feedstock sources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11973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err="1"/>
              <a:t>Dahiya</a:t>
            </a:r>
            <a:r>
              <a:rPr lang="en-US" sz="1400"/>
              <a:t> (2015)</a:t>
            </a:r>
          </a:p>
        </p:txBody>
      </p:sp>
      <p:sp>
        <p:nvSpPr>
          <p:cNvPr id="8" name="Rounded Rectangle 7"/>
          <p:cNvSpPr/>
          <p:nvPr/>
        </p:nvSpPr>
        <p:spPr>
          <a:xfrm>
            <a:off x="678956" y="1106576"/>
            <a:ext cx="2187770" cy="5123655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15980" y="1742184"/>
            <a:ext cx="1887298" cy="8173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whole-tree</a:t>
            </a:r>
            <a:br>
              <a:rPr lang="en-US" sz="2000">
                <a:solidFill>
                  <a:schemeClr val="tx1"/>
                </a:solidFill>
              </a:rPr>
            </a:br>
            <a:r>
              <a:rPr lang="en-US" sz="2000">
                <a:solidFill>
                  <a:schemeClr val="tx1"/>
                </a:solidFill>
              </a:rPr>
              <a:t>chips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3461243" y="1106576"/>
            <a:ext cx="2187770" cy="5123655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6187608" y="1082930"/>
            <a:ext cx="2187770" cy="5123655"/>
          </a:xfrm>
          <a:prstGeom prst="roundRect">
            <a:avLst/>
          </a:prstGeom>
          <a:noFill/>
          <a:ln w="381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solidFill>
                <a:schemeClr val="tx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227078" y="1106576"/>
            <a:ext cx="106411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forests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811713" y="1106576"/>
            <a:ext cx="1573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agriculture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6861549" y="1106576"/>
            <a:ext cx="9503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/>
              <a:t>waste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790832" y="2711949"/>
            <a:ext cx="1887298" cy="8173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bole chips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815980" y="3709556"/>
            <a:ext cx="1887298" cy="817365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bark chips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6" name="Rounded Rectangle 35"/>
          <p:cNvSpPr/>
          <p:nvPr/>
        </p:nvSpPr>
        <p:spPr>
          <a:xfrm>
            <a:off x="3615916" y="1742184"/>
            <a:ext cx="1887298" cy="7224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short-rotation woody crops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7" name="Rounded Rectangle 36"/>
          <p:cNvSpPr/>
          <p:nvPr/>
        </p:nvSpPr>
        <p:spPr>
          <a:xfrm>
            <a:off x="3615916" y="2561049"/>
            <a:ext cx="1887298" cy="997607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perennial </a:t>
            </a:r>
            <a:r>
              <a:rPr lang="en-US" sz="2000" err="1">
                <a:solidFill>
                  <a:schemeClr val="tx1"/>
                </a:solidFill>
              </a:rPr>
              <a:t>lignocellulosic</a:t>
            </a:r>
            <a:r>
              <a:rPr lang="en-US" sz="2000">
                <a:solidFill>
                  <a:schemeClr val="tx1"/>
                </a:solidFill>
              </a:rPr>
              <a:t> crops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8" name="Rounded Rectangle 37"/>
          <p:cNvSpPr/>
          <p:nvPr/>
        </p:nvSpPr>
        <p:spPr>
          <a:xfrm>
            <a:off x="3615916" y="3643990"/>
            <a:ext cx="1887298" cy="744621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err="1">
                <a:solidFill>
                  <a:schemeClr val="tx1"/>
                </a:solidFill>
              </a:rPr>
              <a:t>lignocellulosic</a:t>
            </a:r>
            <a:r>
              <a:rPr lang="en-US" sz="2000">
                <a:solidFill>
                  <a:schemeClr val="tx1"/>
                </a:solidFill>
              </a:rPr>
              <a:t> residues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39" name="Rounded Rectangle 38"/>
          <p:cNvSpPr/>
          <p:nvPr/>
        </p:nvSpPr>
        <p:spPr>
          <a:xfrm>
            <a:off x="3615916" y="4488006"/>
            <a:ext cx="1887298" cy="73054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sugars / starches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0" name="Rounded Rectangle 39"/>
          <p:cNvSpPr/>
          <p:nvPr/>
        </p:nvSpPr>
        <p:spPr>
          <a:xfrm>
            <a:off x="3641062" y="5312567"/>
            <a:ext cx="1887298" cy="730543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oils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1" name="Rounded Rectangle 40"/>
          <p:cNvSpPr/>
          <p:nvPr/>
        </p:nvSpPr>
        <p:spPr>
          <a:xfrm>
            <a:off x="6333288" y="1700244"/>
            <a:ext cx="1887298" cy="7224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sawmill residues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333288" y="2496600"/>
            <a:ext cx="1887298" cy="7224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construction wastes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3" name="Rounded Rectangle 42"/>
          <p:cNvSpPr/>
          <p:nvPr/>
        </p:nvSpPr>
        <p:spPr>
          <a:xfrm>
            <a:off x="6333288" y="3292956"/>
            <a:ext cx="1887298" cy="722481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municipal wastes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4" name="Rounded Rectangle 43"/>
          <p:cNvSpPr/>
          <p:nvPr/>
        </p:nvSpPr>
        <p:spPr>
          <a:xfrm>
            <a:off x="6333288" y="4114463"/>
            <a:ext cx="1887298" cy="525652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oil / fat waste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5" name="Rounded Rectangle 44"/>
          <p:cNvSpPr/>
          <p:nvPr/>
        </p:nvSpPr>
        <p:spPr>
          <a:xfrm>
            <a:off x="6333288" y="4731977"/>
            <a:ext cx="1887298" cy="492565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landfill gas</a:t>
            </a:r>
            <a:endParaRPr lang="en-US" sz="1600">
              <a:solidFill>
                <a:schemeClr val="tx1"/>
              </a:solidFill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6333288" y="5376942"/>
            <a:ext cx="1887298" cy="666168"/>
          </a:xfrm>
          <a:prstGeom prst="roundRect">
            <a:avLst/>
          </a:prstGeom>
          <a:ln/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>
                <a:solidFill>
                  <a:schemeClr val="tx1"/>
                </a:solidFill>
              </a:rPr>
              <a:t>municipal solid waste</a:t>
            </a:r>
            <a:endParaRPr lang="en-US" sz="1600">
              <a:solidFill>
                <a:schemeClr val="tx1"/>
              </a:solidFill>
            </a:endParaRP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870467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1" grpId="0" animBg="1"/>
      <p:bldP spid="32" grpId="0"/>
      <p:bldP spid="33" grpId="0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917004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Biomass feedstock 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22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Bioenergy Primer 1; BIOEN1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5618" y="701168"/>
            <a:ext cx="8351493" cy="188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We’ll discuss each feedstock material in more detail as this course proceeds, but let’s look at some general conclusions about biomass availability here.</a:t>
            </a:r>
          </a:p>
          <a:p>
            <a:pPr marL="1588" indent="-1588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2005 report, ‘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Biomass as Feedstock for a Bioenergy and Bioproducts Industry: the Technical Feasibility of a Billion-Ton Annual Supply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 prepared by DOE &amp; USDA made these conclusions: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74F2EF1-36F1-E84F-B175-1C832C511D57}"/>
              </a:ext>
            </a:extLst>
          </p:cNvPr>
          <p:cNvSpPr txBox="1"/>
          <p:nvPr/>
        </p:nvSpPr>
        <p:spPr>
          <a:xfrm>
            <a:off x="425618" y="2508200"/>
            <a:ext cx="8351493" cy="5586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We have enough biomass to replace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30% of US petroleum use by 2030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C4FE6F0-8B74-954B-AB68-219A594ABABA}"/>
              </a:ext>
            </a:extLst>
          </p:cNvPr>
          <p:cNvSpPr txBox="1"/>
          <p:nvPr/>
        </p:nvSpPr>
        <p:spPr>
          <a:xfrm>
            <a:off x="425618" y="2986919"/>
            <a:ext cx="8351493" cy="9279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harvests could be increased from 2005’s 473 million to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1.1 billion dry tons annually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with modest changes to land management practices.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83A3DBB-1A22-634D-9B29-A242DA278693}"/>
              </a:ext>
            </a:extLst>
          </p:cNvPr>
          <p:cNvSpPr txBox="1"/>
          <p:nvPr/>
        </p:nvSpPr>
        <p:spPr>
          <a:xfrm>
            <a:off x="425618" y="3834970"/>
            <a:ext cx="8351493" cy="926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endParaRPr lang="en-US" sz="10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2011 update decreased estimates of forest &amp; crop residue resources, but 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increased the potential of energy crops.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A70BD9E-CAEF-F54F-9121-D8F62FC91FA1}"/>
              </a:ext>
            </a:extLst>
          </p:cNvPr>
          <p:cNvSpPr txBox="1"/>
          <p:nvPr/>
        </p:nvSpPr>
        <p:spPr>
          <a:xfrm>
            <a:off x="425618" y="4776742"/>
            <a:ext cx="8351493" cy="1739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Because biomass feedstock materials are not energy dense,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transportation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 to</a:t>
            </a:r>
            <a:b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</a:b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processing plants affects the cost of feedstock and profitability of growing bioenergy feedstock. 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Willingness to grow bioenergy crops may be limited by distance from processing plants.</a:t>
            </a:r>
          </a:p>
        </p:txBody>
      </p:sp>
    </p:spTree>
    <p:extLst>
      <p:ext uri="{BB962C8B-B14F-4D97-AF65-F5344CB8AC3E}">
        <p14:creationId xmlns:p14="http://schemas.microsoft.com/office/powerpoint/2010/main" val="173165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814412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Ethanol feedstock availability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89338" y="6461679"/>
            <a:ext cx="222855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/>
              <a:t>Bioenergy Primer 1; BIOEN1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8" name="TextBox 27"/>
          <p:cNvSpPr txBox="1"/>
          <p:nvPr/>
        </p:nvSpPr>
        <p:spPr>
          <a:xfrm>
            <a:off x="425618" y="701168"/>
            <a:ext cx="8351493" cy="155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The 2008 report, </a:t>
            </a:r>
            <a:r>
              <a:rPr lang="fr-FR" dirty="0">
                <a:solidFill>
                  <a:prstClr val="black"/>
                </a:solidFill>
                <a:latin typeface="Avenir Medium"/>
                <a:cs typeface="Avenir Medium"/>
              </a:rPr>
              <a:t>’</a:t>
            </a:r>
            <a:r>
              <a:rPr lang="en-US" i="1" dirty="0">
                <a:solidFill>
                  <a:prstClr val="black"/>
                </a:solidFill>
                <a:latin typeface="Avenir Medium"/>
                <a:cs typeface="Avenir Medium"/>
              </a:rPr>
              <a:t>90-Billion Gallon Biofuel Deployment Study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’ prepared by Sandia National Lab and General Motors R&amp;D Center looked at availability of feedstock for ethanol production.</a:t>
            </a:r>
          </a:p>
          <a:p>
            <a:pPr marL="1588" indent="-1588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1588" indent="-1588">
              <a:lnSpc>
                <a:spcPct val="120000"/>
              </a:lnSpc>
            </a:pPr>
            <a:r>
              <a:rPr lang="en-US" dirty="0" err="1">
                <a:solidFill>
                  <a:srgbClr val="0000FF"/>
                </a:solidFill>
                <a:latin typeface="Avenir Medium"/>
                <a:cs typeface="Avenir Medium"/>
              </a:rPr>
              <a:t>hitectransportation.org</a:t>
            </a:r>
            <a:r>
              <a:rPr lang="en-US" dirty="0">
                <a:solidFill>
                  <a:srgbClr val="0000FF"/>
                </a:solidFill>
                <a:latin typeface="Avenir Medium"/>
                <a:cs typeface="Avenir Medium"/>
              </a:rPr>
              <a:t>/news/2009/Exec_Summary02-2009.pdf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0FE4D3B-1DF8-B14C-8829-14F322298547}"/>
              </a:ext>
            </a:extLst>
          </p:cNvPr>
          <p:cNvSpPr txBox="1"/>
          <p:nvPr/>
        </p:nvSpPr>
        <p:spPr>
          <a:xfrm>
            <a:off x="425618" y="2124227"/>
            <a:ext cx="8351493" cy="18869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588" indent="-1588">
              <a:lnSpc>
                <a:spcPct val="120000"/>
              </a:lnSpc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90 billion gallons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of biomass ethanol could be produced annually.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15 billion gallons from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corn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; and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75 billion gallons from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cellulosic biomass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mainly perennial energy crops</a:t>
            </a:r>
          </a:p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Requiring 48 million acres of land now characterized as ‘idle, pasture of non-grazed forest’.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6988EDF-1EA9-8740-8A4C-80E076E87875}"/>
              </a:ext>
            </a:extLst>
          </p:cNvPr>
          <p:cNvSpPr txBox="1"/>
          <p:nvPr/>
        </p:nvSpPr>
        <p:spPr>
          <a:xfrm>
            <a:off x="425617" y="3927298"/>
            <a:ext cx="8351493" cy="15545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742950" lvl="1" indent="-285750">
              <a:lnSpc>
                <a:spcPct val="120000"/>
              </a:lnSpc>
              <a:buFont typeface="Arial"/>
              <a:buChar char="•"/>
            </a:pPr>
            <a:endParaRPr lang="en-US" sz="800" dirty="0">
              <a:solidFill>
                <a:prstClr val="black"/>
              </a:solidFill>
              <a:latin typeface="Avenir Medium"/>
              <a:cs typeface="Avenir Medium"/>
            </a:endParaRPr>
          </a:p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In order for </a:t>
            </a:r>
            <a:r>
              <a:rPr lang="en-US" dirty="0">
                <a:solidFill>
                  <a:prstClr val="black"/>
                </a:solidFill>
                <a:latin typeface="Avenir Black"/>
                <a:cs typeface="Avenir Black"/>
              </a:rPr>
              <a:t>cellulosic ethanol 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to become commercially viable: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Biomass producers will need consistent &amp; reliable markets;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Production contracts to help ensure supply; &amp;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Supportive policy to encourage development.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6A7F12B-9B4B-8A44-B1F0-7BC6B1355923}"/>
              </a:ext>
            </a:extLst>
          </p:cNvPr>
          <p:cNvSpPr txBox="1"/>
          <p:nvPr/>
        </p:nvSpPr>
        <p:spPr>
          <a:xfrm>
            <a:off x="389338" y="5600753"/>
            <a:ext cx="8351493" cy="741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While cellulosic biomass </a:t>
            </a:r>
            <a:r>
              <a:rPr lang="en-US" u="sng" dirty="0">
                <a:solidFill>
                  <a:prstClr val="black"/>
                </a:solidFill>
                <a:latin typeface="Avenir Medium"/>
                <a:cs typeface="Avenir Medium"/>
              </a:rPr>
              <a:t>doesn’t take food from the hungry</a:t>
            </a:r>
            <a:r>
              <a:rPr lang="en-US" dirty="0">
                <a:solidFill>
                  <a:prstClr val="black"/>
                </a:solidFill>
                <a:latin typeface="Avenir Medium"/>
                <a:cs typeface="Avenir Medium"/>
              </a:rPr>
              <a:t>, farmers can’t sell cellulosic biomass crops for food if the energy demand / market drops.</a:t>
            </a:r>
          </a:p>
        </p:txBody>
      </p:sp>
    </p:spTree>
    <p:extLst>
      <p:ext uri="{BB962C8B-B14F-4D97-AF65-F5344CB8AC3E}">
        <p14:creationId xmlns:p14="http://schemas.microsoft.com/office/powerpoint/2010/main" val="2418214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624772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Forest-based feedstock sources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014" y="707700"/>
            <a:ext cx="7798788" cy="602833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</p:spTree>
    <p:extLst>
      <p:ext uri="{BB962C8B-B14F-4D97-AF65-F5344CB8AC3E}">
        <p14:creationId xmlns:p14="http://schemas.microsoft.com/office/powerpoint/2010/main" val="42174816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56330" cy="685800"/>
          </a:xfrm>
          <a:prstGeom prst="rect">
            <a:avLst/>
          </a:prstGeom>
          <a:solidFill>
            <a:srgbClr val="78CE4D"/>
          </a:solidFill>
          <a:ln>
            <a:noFill/>
          </a:ln>
          <a:effectLst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 defTabSz="914400"/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49316"/>
            <a:ext cx="5513193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400"/>
            <a:r>
              <a:rPr lang="en-US" sz="3200">
                <a:solidFill>
                  <a:prstClr val="white"/>
                </a:solidFill>
                <a:latin typeface="Avenir Heavy"/>
                <a:cs typeface="Avenir Heavy"/>
              </a:rPr>
              <a:t>Agricultural residue sources</a:t>
            </a:r>
          </a:p>
        </p:txBody>
      </p:sp>
      <p:grpSp>
        <p:nvGrpSpPr>
          <p:cNvPr id="25" name="Group 24"/>
          <p:cNvGrpSpPr/>
          <p:nvPr/>
        </p:nvGrpSpPr>
        <p:grpSpPr>
          <a:xfrm>
            <a:off x="8098116" y="14530"/>
            <a:ext cx="830994" cy="634504"/>
            <a:chOff x="2066934" y="1319924"/>
            <a:chExt cx="3038142" cy="2464745"/>
          </a:xfrm>
        </p:grpSpPr>
        <p:sp>
          <p:nvSpPr>
            <p:cNvPr id="26" name="Oval 25"/>
            <p:cNvSpPr/>
            <p:nvPr/>
          </p:nvSpPr>
          <p:spPr>
            <a:xfrm>
              <a:off x="2066934" y="1319924"/>
              <a:ext cx="3038142" cy="2464745"/>
            </a:xfrm>
            <a:prstGeom prst="ellipse">
              <a:avLst/>
            </a:prstGeom>
            <a:solidFill>
              <a:srgbClr val="FFFF66"/>
            </a:solidFill>
            <a:ln>
              <a:solidFill>
                <a:srgbClr val="FFCC66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Teardrop 26"/>
            <p:cNvSpPr/>
            <p:nvPr/>
          </p:nvSpPr>
          <p:spPr>
            <a:xfrm rot="18889386">
              <a:off x="3048839" y="2373762"/>
              <a:ext cx="1171394" cy="1167773"/>
            </a:xfrm>
            <a:prstGeom prst="teardrop">
              <a:avLst>
                <a:gd name="adj" fmla="val 146493"/>
              </a:avLst>
            </a:prstGeom>
            <a:ln>
              <a:solidFill>
                <a:schemeClr val="accent3">
                  <a:lumMod val="75000"/>
                </a:schemeClr>
              </a:solidFill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146" y="685800"/>
            <a:ext cx="7872105" cy="608365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89338" y="6461679"/>
            <a:ext cx="74098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/>
              <a:t>BIOEN1</a:t>
            </a:r>
          </a:p>
        </p:txBody>
      </p:sp>
    </p:spTree>
    <p:extLst>
      <p:ext uri="{BB962C8B-B14F-4D97-AF65-F5344CB8AC3E}">
        <p14:creationId xmlns:p14="http://schemas.microsoft.com/office/powerpoint/2010/main" val="12523221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697</Words>
  <Application>Microsoft Macintosh PowerPoint</Application>
  <PresentationFormat>On-screen Show (4:3)</PresentationFormat>
  <Paragraphs>173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Avenir Black</vt:lpstr>
      <vt:lpstr>Avenir Heavy</vt:lpstr>
      <vt:lpstr>Avenir Medium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Joan Richmond-Hall</dc:creator>
  <cp:lastModifiedBy>Joan Richmond-Hall</cp:lastModifiedBy>
  <cp:revision>1</cp:revision>
  <dcterms:created xsi:type="dcterms:W3CDTF">2019-08-26T20:50:31Z</dcterms:created>
  <dcterms:modified xsi:type="dcterms:W3CDTF">2019-08-26T20:51:29Z</dcterms:modified>
</cp:coreProperties>
</file>