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4" r:id="rId2"/>
    <p:sldId id="372" r:id="rId3"/>
    <p:sldId id="351" r:id="rId4"/>
    <p:sldId id="352" r:id="rId5"/>
    <p:sldId id="37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9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F36-0A46-1049-8E00-2E6F9662ACC4}" type="datetimeFigureOut">
              <a:rPr lang="en-US" smtClean="0"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C42B-63B9-6F48-81DE-1A91A2700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50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F36-0A46-1049-8E00-2E6F9662ACC4}" type="datetimeFigureOut">
              <a:rPr lang="en-US" smtClean="0"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C42B-63B9-6F48-81DE-1A91A2700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4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F36-0A46-1049-8E00-2E6F9662ACC4}" type="datetimeFigureOut">
              <a:rPr lang="en-US" smtClean="0"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C42B-63B9-6F48-81DE-1A91A2700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27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F36-0A46-1049-8E00-2E6F9662ACC4}" type="datetimeFigureOut">
              <a:rPr lang="en-US" smtClean="0"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C42B-63B9-6F48-81DE-1A91A2700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59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F36-0A46-1049-8E00-2E6F9662ACC4}" type="datetimeFigureOut">
              <a:rPr lang="en-US" smtClean="0"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C42B-63B9-6F48-81DE-1A91A2700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9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F36-0A46-1049-8E00-2E6F9662ACC4}" type="datetimeFigureOut">
              <a:rPr lang="en-US" smtClean="0"/>
              <a:t>8/26/19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C42B-63B9-6F48-81DE-1A91A2700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65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F36-0A46-1049-8E00-2E6F9662ACC4}" type="datetimeFigureOut">
              <a:rPr lang="en-US" smtClean="0"/>
              <a:t>8/26/19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C42B-63B9-6F48-81DE-1A91A2700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79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F36-0A46-1049-8E00-2E6F9662ACC4}" type="datetimeFigureOut">
              <a:rPr lang="en-US" smtClean="0"/>
              <a:t>8/26/19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C42B-63B9-6F48-81DE-1A91A2700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12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F36-0A46-1049-8E00-2E6F9662ACC4}" type="datetimeFigureOut">
              <a:rPr lang="en-US" smtClean="0"/>
              <a:t>8/26/19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C42B-63B9-6F48-81DE-1A91A2700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4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F36-0A46-1049-8E00-2E6F9662ACC4}" type="datetimeFigureOut">
              <a:rPr lang="en-US" smtClean="0"/>
              <a:t>8/26/19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C42B-63B9-6F48-81DE-1A91A2700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61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2F36-0A46-1049-8E00-2E6F9662ACC4}" type="datetimeFigureOut">
              <a:rPr lang="en-US" smtClean="0"/>
              <a:t>8/26/19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C42B-63B9-6F48-81DE-1A91A2700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02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E2F36-0A46-1049-8E00-2E6F9662ACC4}" type="datetimeFigureOut">
              <a:rPr lang="en-US" smtClean="0"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0C42B-63B9-6F48-81DE-1A91A2700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1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5259" y="841664"/>
            <a:ext cx="6528573" cy="558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Avenir Black"/>
                <a:cs typeface="Avenir Black"/>
              </a:rPr>
              <a:t>Module 1: Introduction to Bioenergy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1.1: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What is bioenergy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1.2: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Current &amp; projected energy use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1.3	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Forms of bioenergy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1.4: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Bioenergy feedstock materials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1.5: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Bioenergy co-products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1.6: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Drivers of bioenergy use &amp; development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1.7: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The bioenergy debate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1.8: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Is bioenergy sustainable?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1.9: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Bioenergy vs. food debate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3909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73492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2622994"/>
            <a:ext cx="83514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1.9: The food vs. fuels debate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8628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75091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Intersection of food &amp; energy systems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351493" cy="2737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In 2007 – 2008, crop and food prices soared around the globe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, causing shortages in underprivileged areas. Why?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Futures trading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Higher fossil fuel prices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Building of grain reserves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Agricultural price supports &amp; subsidies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Growing demand / increased populations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Use of food crops for ethanol production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9418" y="6424711"/>
            <a:ext cx="2607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BIOEN1; </a:t>
            </a:r>
            <a:r>
              <a:rPr lang="en-US" sz="1400" err="1"/>
              <a:t>Thurow</a:t>
            </a:r>
            <a:r>
              <a:rPr lang="en-US" sz="1400"/>
              <a:t> &amp; </a:t>
            </a:r>
            <a:r>
              <a:rPr lang="en-US" sz="1400" err="1"/>
              <a:t>Kilman</a:t>
            </a:r>
            <a:r>
              <a:rPr lang="en-US" sz="1400"/>
              <a:t> (2009)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5FAF1249-3F38-6B4E-BE99-C7048BF14329}"/>
              </a:ext>
            </a:extLst>
          </p:cNvPr>
          <p:cNvSpPr txBox="1"/>
          <p:nvPr/>
        </p:nvSpPr>
        <p:spPr>
          <a:xfrm>
            <a:off x="425618" y="3663440"/>
            <a:ext cx="8351493" cy="1739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Many food crops can be used as feedstock for bioenergy &amp; chemical production. 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Growing human populations increase the demand for food and energy..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i="1" dirty="0">
                <a:solidFill>
                  <a:prstClr val="black"/>
                </a:solidFill>
                <a:latin typeface="Avenir Medium"/>
                <a:cs typeface="Avenir Medium"/>
              </a:rPr>
              <a:t>Should we increase the supply of these crops? Can we?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i="1" dirty="0">
                <a:solidFill>
                  <a:prstClr val="black"/>
                </a:solidFill>
                <a:latin typeface="Avenir Medium"/>
                <a:cs typeface="Avenir Medium"/>
              </a:rPr>
              <a:t>Should we decrease the demand for food or energy? Can we?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BFA3DE-F993-C940-B44D-2EB963AAF01F}"/>
              </a:ext>
            </a:extLst>
          </p:cNvPr>
          <p:cNvSpPr txBox="1"/>
          <p:nvPr/>
        </p:nvSpPr>
        <p:spPr>
          <a:xfrm>
            <a:off x="425618" y="5560486"/>
            <a:ext cx="8351493" cy="74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As of 2009,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ethanol production consumed 30% of the US corn crop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, double the use of corn for fuel in 2006.</a:t>
            </a:r>
          </a:p>
        </p:txBody>
      </p:sp>
    </p:spTree>
    <p:extLst>
      <p:ext uri="{BB962C8B-B14F-4D97-AF65-F5344CB8AC3E}">
        <p14:creationId xmlns:p14="http://schemas.microsoft.com/office/powerpoint/2010/main" val="134616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42517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Global grains trading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787471"/>
            <a:ext cx="1581391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Global</a:t>
            </a:r>
            <a:br>
              <a:rPr lang="en-US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patterns </a:t>
            </a:r>
            <a:br>
              <a:rPr lang="en-US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of grain</a:t>
            </a:r>
            <a:br>
              <a:rPr lang="en-US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production</a:t>
            </a:r>
            <a:br>
              <a:rPr lang="en-US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vs.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consumption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9418" y="6424711"/>
            <a:ext cx="74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BIOEN1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991" y="737334"/>
            <a:ext cx="7033046" cy="6070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778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51299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Corn for food or ethanol?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787471"/>
            <a:ext cx="8700510" cy="3739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Planned corn processing and ethanol plants (stars) and corn producing areas (circles) in Iowa (2006).</a:t>
            </a:r>
          </a:p>
          <a:p>
            <a:pPr>
              <a:lnSpc>
                <a:spcPct val="120000"/>
              </a:lnSpc>
            </a:pPr>
            <a:endParaRPr lang="en-US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Overlapping</a:t>
            </a:r>
            <a:br>
              <a:rPr lang="en-US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circles </a:t>
            </a:r>
            <a:br>
              <a:rPr lang="en-US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indicate</a:t>
            </a:r>
            <a:br>
              <a:rPr lang="en-US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where </a:t>
            </a:r>
            <a:br>
              <a:rPr lang="en-US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competition</a:t>
            </a:r>
            <a:br>
              <a:rPr lang="en-US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may </a:t>
            </a:r>
            <a:br>
              <a:rPr lang="en-US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increase</a:t>
            </a:r>
            <a:br>
              <a:rPr lang="en-US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food prices.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9418" y="6424711"/>
            <a:ext cx="74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BIOEN1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1586615" y="1498600"/>
            <a:ext cx="7543800" cy="535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472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229761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References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5237" y="787471"/>
            <a:ext cx="8718382" cy="5032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venir Medium"/>
                <a:cs typeface="Avenir Medium"/>
              </a:rPr>
              <a:t>BIOEN 1 - 4: Bioenergy &amp; sustainability course series (March 2012)</a:t>
            </a:r>
          </a:p>
          <a:p>
            <a:pPr marL="223838"/>
            <a:r>
              <a:rPr lang="en-US" err="1">
                <a:latin typeface="Avenir Medium"/>
                <a:cs typeface="Avenir Medium"/>
              </a:rPr>
              <a:t>fyi.uwex.edu</a:t>
            </a:r>
            <a:r>
              <a:rPr lang="en-US">
                <a:latin typeface="Avenir Medium"/>
                <a:cs typeface="Avenir Medium"/>
              </a:rPr>
              <a:t>/</a:t>
            </a:r>
            <a:r>
              <a:rPr lang="en-US" err="1">
                <a:latin typeface="Avenir Medium"/>
                <a:cs typeface="Avenir Medium"/>
              </a:rPr>
              <a:t>biotrainingcenter</a:t>
            </a:r>
            <a:endParaRPr lang="en-US">
              <a:latin typeface="Avenir Medium"/>
              <a:cs typeface="Avenir Medium"/>
            </a:endParaRPr>
          </a:p>
          <a:p>
            <a:pPr marL="228600" indent="-228600">
              <a:lnSpc>
                <a:spcPct val="120000"/>
              </a:lnSpc>
            </a:pPr>
            <a:endParaRPr lang="en-US" sz="80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28600" indent="-228600">
              <a:lnSpc>
                <a:spcPct val="12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Bioenergy Primer, chapters 1 &amp; 2, EPA</a:t>
            </a:r>
          </a:p>
          <a:p>
            <a:pPr marL="228600" indent="-4763">
              <a:lnSpc>
                <a:spcPct val="12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http://www.epa.gov/statelocalclimate/documents/pdf/bioenergy_chapter1.pdf</a:t>
            </a:r>
          </a:p>
          <a:p>
            <a:pPr marL="228600" indent="-4763">
              <a:lnSpc>
                <a:spcPct val="12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http://</a:t>
            </a:r>
            <a:r>
              <a:rPr lang="en-US" err="1">
                <a:solidFill>
                  <a:prstClr val="black"/>
                </a:solidFill>
                <a:latin typeface="Avenir Medium"/>
                <a:cs typeface="Avenir Medium"/>
              </a:rPr>
              <a:t>www.epa.gov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/</a:t>
            </a:r>
            <a:r>
              <a:rPr lang="en-US" err="1">
                <a:solidFill>
                  <a:prstClr val="black"/>
                </a:solidFill>
                <a:latin typeface="Avenir Medium"/>
                <a:cs typeface="Avenir Medium"/>
              </a:rPr>
              <a:t>statelocalclimate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/documents/</a:t>
            </a:r>
            <a:r>
              <a:rPr lang="en-US" err="1">
                <a:solidFill>
                  <a:prstClr val="black"/>
                </a:solidFill>
                <a:latin typeface="Avenir Medium"/>
                <a:cs typeface="Avenir Medium"/>
              </a:rPr>
              <a:t>pdf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/bioenergy_chapter2.pdf</a:t>
            </a:r>
          </a:p>
          <a:p>
            <a:pPr marL="228600" indent="-228600">
              <a:lnSpc>
                <a:spcPct val="120000"/>
              </a:lnSpc>
            </a:pPr>
            <a:endParaRPr lang="en-US" sz="80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28600" indent="-228600">
              <a:lnSpc>
                <a:spcPct val="12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Boyle (2004) Renewable energy: power for a sustainable future, 2/e, Oxford University Press, UK, ISBN: 0-19-926178-4</a:t>
            </a:r>
          </a:p>
          <a:p>
            <a:pPr marL="228600" indent="-228600">
              <a:lnSpc>
                <a:spcPct val="120000"/>
              </a:lnSpc>
            </a:pPr>
            <a:endParaRPr lang="en-US" sz="80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28600" indent="-228600">
              <a:lnSpc>
                <a:spcPct val="120000"/>
              </a:lnSpc>
            </a:pPr>
            <a:r>
              <a:rPr lang="en-US" err="1">
                <a:solidFill>
                  <a:prstClr val="black"/>
                </a:solidFill>
                <a:latin typeface="Avenir Medium"/>
                <a:cs typeface="Avenir Medium"/>
              </a:rPr>
              <a:t>Dahiya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, A (</a:t>
            </a:r>
            <a:r>
              <a:rPr lang="en-US" err="1">
                <a:solidFill>
                  <a:prstClr val="black"/>
                </a:solidFill>
                <a:latin typeface="Avenir Medium"/>
                <a:cs typeface="Avenir Medium"/>
              </a:rPr>
              <a:t>ed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) (2015) Bioenergy: Biomass to biofuels, Academic Press, Waltham, MA, ISBN: 978-0-12-407909-0</a:t>
            </a:r>
          </a:p>
          <a:p>
            <a:pPr marL="228600" indent="-228600">
              <a:lnSpc>
                <a:spcPct val="120000"/>
              </a:lnSpc>
            </a:pPr>
            <a:endParaRPr lang="en-US" sz="80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28600" indent="-228600">
              <a:lnSpc>
                <a:spcPct val="120000"/>
              </a:lnSpc>
            </a:pPr>
            <a:r>
              <a:rPr lang="en-US" err="1">
                <a:solidFill>
                  <a:prstClr val="black"/>
                </a:solidFill>
                <a:latin typeface="Avenir Medium"/>
                <a:cs typeface="Avenir Medium"/>
              </a:rPr>
              <a:t>Rosillo-Calle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, F, Johnson, F.X., </a:t>
            </a:r>
            <a:r>
              <a:rPr lang="en-US" err="1">
                <a:solidFill>
                  <a:prstClr val="black"/>
                </a:solidFill>
                <a:latin typeface="Avenir Medium"/>
                <a:cs typeface="Avenir Medium"/>
              </a:rPr>
              <a:t>eds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 (2010) Food versus fuel: an informed introduction to biofuels. </a:t>
            </a:r>
            <a:r>
              <a:rPr lang="en-US" err="1">
                <a:solidFill>
                  <a:prstClr val="black"/>
                </a:solidFill>
                <a:latin typeface="Avenir Medium"/>
                <a:cs typeface="Avenir Medium"/>
              </a:rPr>
              <a:t>Zod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 Books, London &amp; New York</a:t>
            </a:r>
          </a:p>
          <a:p>
            <a:pPr marL="228600" indent="-228600">
              <a:lnSpc>
                <a:spcPct val="120000"/>
              </a:lnSpc>
            </a:pPr>
            <a:endParaRPr lang="en-US" sz="80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28600" indent="-228600">
              <a:lnSpc>
                <a:spcPct val="120000"/>
              </a:lnSpc>
            </a:pPr>
            <a:r>
              <a:rPr lang="en-US" err="1">
                <a:solidFill>
                  <a:prstClr val="black"/>
                </a:solidFill>
                <a:latin typeface="Avenir Medium"/>
                <a:cs typeface="Avenir Medium"/>
              </a:rPr>
              <a:t>Thorow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, R. &amp; </a:t>
            </a:r>
            <a:r>
              <a:rPr lang="en-US" err="1">
                <a:solidFill>
                  <a:prstClr val="black"/>
                </a:solidFill>
                <a:latin typeface="Avenir Medium"/>
                <a:cs typeface="Avenir Medium"/>
              </a:rPr>
              <a:t>Kilman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, S. (2009) Enough: why the world’s poorest starve in an age of plenty, Public Affairs, NY, NY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7" name="Oval 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ardrop 7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1526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385</Words>
  <Application>Microsoft Macintosh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2</cp:revision>
  <dcterms:created xsi:type="dcterms:W3CDTF">2019-08-26T20:59:16Z</dcterms:created>
  <dcterms:modified xsi:type="dcterms:W3CDTF">2019-08-26T21:00:44Z</dcterms:modified>
</cp:coreProperties>
</file>