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93" r:id="rId10"/>
    <p:sldId id="264" r:id="rId11"/>
    <p:sldId id="265" r:id="rId12"/>
    <p:sldId id="294" r:id="rId13"/>
    <p:sldId id="267" r:id="rId14"/>
    <p:sldId id="300" r:id="rId15"/>
    <p:sldId id="303" r:id="rId16"/>
    <p:sldId id="301" r:id="rId17"/>
    <p:sldId id="304" r:id="rId18"/>
    <p:sldId id="268" r:id="rId19"/>
    <p:sldId id="269" r:id="rId20"/>
    <p:sldId id="270" r:id="rId21"/>
    <p:sldId id="271" r:id="rId22"/>
    <p:sldId id="272" r:id="rId23"/>
    <p:sldId id="273" r:id="rId24"/>
    <p:sldId id="297" r:id="rId25"/>
    <p:sldId id="274" r:id="rId26"/>
    <p:sldId id="275" r:id="rId27"/>
    <p:sldId id="276" r:id="rId28"/>
    <p:sldId id="298" r:id="rId29"/>
    <p:sldId id="296" r:id="rId30"/>
    <p:sldId id="295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99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852" autoAdjust="0"/>
    <p:restoredTop sz="94376" autoAdjust="0"/>
  </p:normalViewPr>
  <p:slideViewPr>
    <p:cSldViewPr snapToGrid="0" snapToObjects="1">
      <p:cViewPr varScale="1">
        <p:scale>
          <a:sx n="124" d="100"/>
          <a:sy n="124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09A7-0FAA-694A-BFD6-4BFE57310861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DD48-8CF6-734E-9E08-49FEAA2B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70" y="947555"/>
            <a:ext cx="78028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3B: Wood pellet heating</a:t>
            </a:r>
          </a:p>
          <a:p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3.8: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Wood pellets &amp; current use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3.9: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Two wood pellet heat case studies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3.10: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Bulk delivery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Pellet stoves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Pellet boilers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3.13: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Air emissions, permitting &amp; ash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Economics of wood pellet heating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Recent wood pellet 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11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566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Bulk delivery considerations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Bulk delivery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very convenient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the user as most storage systems automatically feed pellets to the stove or boiler and require little work by the users.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6" y="1933626"/>
            <a:ext cx="8351493" cy="398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bulk delivery and storage require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reliable supplier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When finding a supplier consider the following issues: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Delivery distance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less than 50 miles optimally;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Commitment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 the bulk market;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Guarantee of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reliable supply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Quality of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avoid pellets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produced from construction &amp;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demolition waste and be sure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pellet quality is compatible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the heating equipment you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choose.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776"/>
          <a:stretch/>
        </p:blipFill>
        <p:spPr>
          <a:xfrm>
            <a:off x="4360103" y="3731819"/>
            <a:ext cx="4528143" cy="26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246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Sizing a pellet storage silo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44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Consider installing a silo capable of storing more than the pellet delivery truck used by your supplier, maybe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1.5x larger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will allow you to accept delivery before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current supply of pellets is depleted.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13" y="1779524"/>
            <a:ext cx="3048000" cy="454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821" y="2309940"/>
            <a:ext cx="4562678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Silos are available in increments of 10, 15,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25 or 35 tons.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821" y="2885689"/>
            <a:ext cx="4233446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 a minimum silo size of 15 tons for small commercial or institutional boilers.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47" y="3887502"/>
            <a:ext cx="2630139" cy="2581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1414" y="4771694"/>
            <a:ext cx="2920169" cy="161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most silos are located outside of the building they supply, they can be housed in structures.</a:t>
            </a:r>
          </a:p>
        </p:txBody>
      </p:sp>
    </p:spTree>
    <p:extLst>
      <p:ext uri="{BB962C8B-B14F-4D97-AF65-F5344CB8AC3E}">
        <p14:creationId xmlns:p14="http://schemas.microsoft.com/office/powerpoint/2010/main" val="40793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3.11: Pellet stoves vs boilers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85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6834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Pellet stoves vs. boilers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4296" y="77771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Stoves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designed to provide heat for residential buildings.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Generally, pellets are loaded by hand.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830" y="1670779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Boilers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designed to provide heat for larger buildings.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Fed from pellet silos;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More automated and controlled.</a:t>
            </a:r>
          </a:p>
        </p:txBody>
      </p:sp>
    </p:spTree>
    <p:extLst>
      <p:ext uri="{BB962C8B-B14F-4D97-AF65-F5344CB8AC3E}">
        <p14:creationId xmlns:p14="http://schemas.microsoft.com/office/powerpoint/2010/main" val="4581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34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Pellet stove considerations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834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energy.gov</a:t>
            </a:r>
            <a:r>
              <a:rPr lang="en-US" sz="1400" dirty="0"/>
              <a:t>/</a:t>
            </a:r>
            <a:r>
              <a:rPr lang="en-US" sz="1400" dirty="0" err="1"/>
              <a:t>energysaver</a:t>
            </a:r>
            <a:r>
              <a:rPr lang="en-US" sz="1400" dirty="0"/>
              <a:t>/wood-and-pellet-heating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4296" y="7777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Proper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sizing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critical to ensure good stove performance.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Oversized stoves will be run at low temperatures, causing air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Undersized stoves won’t provide sufficient heat.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164" y="1821875"/>
            <a:ext cx="7113952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Rule of thumb?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2,000 SF home can be heated with a stove rated at 60,000 Btu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1,300 SF home can be heated with a stove rated at 42,000 Btu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338" y="2980488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Some municipalities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restrict use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wood burning because of concerns about air emissions, so check before planning on using wood.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Today, EPA certification helps consumers lower air emissions.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pellets are the cleanest burning wood fuel.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296" y="4425547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Location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pellet stoves influences how efficiently they heat homes.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Place the stove in the room used most often.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 fans or blowers to move warm air to other areas.</a:t>
            </a:r>
          </a:p>
        </p:txBody>
      </p:sp>
    </p:spTree>
    <p:extLst>
      <p:ext uri="{BB962C8B-B14F-4D97-AF65-F5344CB8AC3E}">
        <p14:creationId xmlns:p14="http://schemas.microsoft.com/office/powerpoint/2010/main" val="20080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026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Pellet stoves are 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834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energy.gov</a:t>
            </a:r>
            <a:r>
              <a:rPr lang="en-US" sz="1400" dirty="0"/>
              <a:t>/</a:t>
            </a:r>
            <a:r>
              <a:rPr lang="en-US" sz="1400" dirty="0" err="1"/>
              <a:t>energysaver</a:t>
            </a:r>
            <a:r>
              <a:rPr lang="en-US" sz="1400" dirty="0"/>
              <a:t>/wood-and-pellet-heating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4296" y="7777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 stoves have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very high combustion and heating efficiencies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EPA certified stoves are in the 70 – 83% range.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Heating capacities are between 8,000 and 90,000 Btu per hour.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296" y="1980663"/>
            <a:ext cx="8351493" cy="11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cost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pellet stoves is $1,700 – 3000.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Installation is less expensive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the stove can be vented directly out of the room without a chimney or flue.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974" y="3293375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 appliances are available as: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Freestanding stoves;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Fireplace inserts.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660" y="435520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are fed via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pellet hopper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that stores 35 – 130 pounds of pellets.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Refilled about once per day.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Most are fed via a timer but several have thermostats that govern feed rate.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957" y="550942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Maintenance: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Weekly cleaning;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 kWh / month to run fans, controls &amp; pellet feeders</a:t>
            </a:r>
          </a:p>
        </p:txBody>
      </p:sp>
    </p:spTree>
    <p:extLst>
      <p:ext uri="{BB962C8B-B14F-4D97-AF65-F5344CB8AC3E}">
        <p14:creationId xmlns:p14="http://schemas.microsoft.com/office/powerpoint/2010/main" val="35694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3165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Fireplace inserts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834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energy.gov</a:t>
            </a:r>
            <a:r>
              <a:rPr lang="en-US" sz="1400" dirty="0"/>
              <a:t>/</a:t>
            </a:r>
            <a:r>
              <a:rPr lang="en-US" sz="1400" dirty="0" err="1"/>
              <a:t>energysaver</a:t>
            </a:r>
            <a:r>
              <a:rPr lang="en-US" sz="1400" dirty="0"/>
              <a:t>/wood-and-pellet-heating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4296" y="77771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High-efficiency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fireplace inserts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function like stoves, but fit into the masonry or hearth of a fireplace.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1804495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most efficient heating,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installation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fireplace inserts is critical.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insert must be as air-tight as possible; &amp;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Approved insulation must be used to fill any gaps.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chimney should be cleaned regularly</a:t>
            </a:r>
          </a:p>
        </p:txBody>
      </p:sp>
    </p:spTree>
    <p:extLst>
      <p:ext uri="{BB962C8B-B14F-4D97-AF65-F5344CB8AC3E}">
        <p14:creationId xmlns:p14="http://schemas.microsoft.com/office/powerpoint/2010/main" val="29141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3.12: Pellet boilers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8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9846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Wood pellet boilers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4" y="756038"/>
            <a:ext cx="8367808" cy="5632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848" y="1716123"/>
            <a:ext cx="224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 auger from storage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67256" y="1963509"/>
            <a:ext cx="665592" cy="4982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7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400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Boiler components 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4787498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Combustion chamber (fire door)</a:t>
            </a:r>
            <a:b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Where pellets are burned to produce heat.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Accessible via fire door.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26" y="1090143"/>
            <a:ext cx="3862228" cy="5166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0228" y="1810884"/>
            <a:ext cx="4787498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Combustion fan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Provides air to the combustion chamber.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228" y="2577497"/>
            <a:ext cx="4787498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Primary controls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Controls flow of pellets &amp; air into the combustion chamber &amp; reads boiler &amp; exhaust temperatures.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550" y="3986990"/>
            <a:ext cx="4787498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Fuel hopper &amp; feed system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Automatic conveyer from storage bin;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Feed system from a manual fuel hopper.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872" y="5114243"/>
            <a:ext cx="4787498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Exhaust duct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Combustion exhaust gases are removed via a duct in the rear of the system &amp; then through a chimney.</a:t>
            </a:r>
          </a:p>
        </p:txBody>
      </p:sp>
    </p:spTree>
    <p:extLst>
      <p:ext uri="{BB962C8B-B14F-4D97-AF65-F5344CB8AC3E}">
        <p14:creationId xmlns:p14="http://schemas.microsoft.com/office/powerpoint/2010/main" val="33404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53" y="2878175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3.8: Wood pellet heating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6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400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Boiler components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4787498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OPTIONAL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Ash removal system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Automatic soot-cleaning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26" y="1090143"/>
            <a:ext cx="3862228" cy="5166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0228" y="1999044"/>
            <a:ext cx="478749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Connections: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exhaust system connects to a new or existing high-temperature chimney.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boiler connects to the buildings hot water heat distribution system.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835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35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Sizing a boiler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8658882" cy="2051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Any boiler system should be sized to produce enough heat to meet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peak demands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the building.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Peak demand depends on: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Building size;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Building efficiency;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Climate.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10" y="1572179"/>
            <a:ext cx="4127500" cy="4889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228" y="3078258"/>
            <a:ext cx="4531382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new buildings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consult a mechanical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or building engineer or a heating system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consultant or contractor.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228" y="4312565"/>
            <a:ext cx="453138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existing buildings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gather several seasons of heating fuel bills &amp; data on climate like number of heating degree days.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possible, weatherize the building before installing a new heating system.</a:t>
            </a:r>
          </a:p>
        </p:txBody>
      </p:sp>
    </p:spTree>
    <p:extLst>
      <p:ext uri="{BB962C8B-B14F-4D97-AF65-F5344CB8AC3E}">
        <p14:creationId xmlns:p14="http://schemas.microsoft.com/office/powerpoint/2010/main" val="24920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920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More than one building?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865888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 boilers can be used to heat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small district systems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several buildings located close to one another.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227" y="1572986"/>
            <a:ext cx="7694028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boiler is located in the most central building.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Buried hot water distribution pipes connect to the other buildings.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228" y="2838654"/>
            <a:ext cx="8037096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Creation of small districts tend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maximize cost savings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 a single boiler system needs to be purchased, installed and maintained.</a:t>
            </a:r>
          </a:p>
        </p:txBody>
      </p:sp>
    </p:spTree>
    <p:extLst>
      <p:ext uri="{BB962C8B-B14F-4D97-AF65-F5344CB8AC3E}">
        <p14:creationId xmlns:p14="http://schemas.microsoft.com/office/powerpoint/2010/main" val="16531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360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Operating &amp; maintenance?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8658882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 boilers are relatively simple systems, but they will require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more maintenance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than traditional fossil fuel or electric heating systems.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Usually estimated as 15 – 30 minutes of operator time 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227" y="1886578"/>
            <a:ext cx="846277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a bit more of a capital investment boiler systems can include components that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automate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some cleaning and save time.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1475" y="2807294"/>
            <a:ext cx="5119840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Weekly tasks: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Empty ash containers;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Monitor temperatures, fuel use;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Check settings &amp; alarms.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2772" y="4323845"/>
            <a:ext cx="6836136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Annual tasks: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Grease augers, gear boxes, other moving parts;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Check for wear on conveyors, augers, motors, &amp; gear boxes.</a:t>
            </a:r>
          </a:p>
        </p:txBody>
      </p:sp>
    </p:spTree>
    <p:extLst>
      <p:ext uri="{BB962C8B-B14F-4D97-AF65-F5344CB8AC3E}">
        <p14:creationId xmlns:p14="http://schemas.microsoft.com/office/powerpoint/2010/main" val="59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3.13: Air emissions, permitting </a:t>
            </a:r>
            <a:b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&amp; ash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63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2920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Air emissions?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8658882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Like all fuels, wood produces a number of air emissions: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Particulate matter (PM);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Carbon monoxide (CO);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Nitrogen oxides (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NOx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); &amp;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Sulfur oxides (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SOx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2796" y="1082504"/>
            <a:ext cx="5119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 Increased with wood vs. fossil fuel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9787" y="1996506"/>
            <a:ext cx="5119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 Decreased with wood vs. fossil fuel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92544"/>
              </p:ext>
            </p:extLst>
          </p:nvPr>
        </p:nvGraphicFramePr>
        <p:xfrm>
          <a:off x="1643554" y="3325633"/>
          <a:ext cx="606985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lb</a:t>
                      </a:r>
                      <a:r>
                        <a:rPr lang="en-US" b="1" baseline="0" dirty="0"/>
                        <a:t> / million Btu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NOx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SOx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 pellet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 chip</a:t>
                      </a:r>
                      <a:r>
                        <a:rPr lang="en-US" baseline="0" dirty="0"/>
                        <a:t> boiler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Propane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gas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9338" y="2886178"/>
            <a:ext cx="661858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venir Medium"/>
                <a:cs typeface="Avenir Medium"/>
              </a:rPr>
              <a:t>Partial emissions data for wood pellets from a Danish study. </a:t>
            </a:r>
          </a:p>
        </p:txBody>
      </p:sp>
    </p:spTree>
    <p:extLst>
      <p:ext uri="{BB962C8B-B14F-4D97-AF65-F5344CB8AC3E}">
        <p14:creationId xmlns:p14="http://schemas.microsoft.com/office/powerpoint/2010/main" val="39028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12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Permitting pellet boilers in 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777711"/>
            <a:ext cx="6925822" cy="188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 has air emission regulations that all combustion equipment must meet.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Boilers larger than 3 million Btu / hour need an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operating permit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Smaller boilers do not need this permit.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230" y="3105703"/>
            <a:ext cx="5718640" cy="235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venir Medium"/>
                <a:cs typeface="Avenir Medium"/>
              </a:rPr>
              <a:t>However, MA Department of Environmental Protection (DEP) may require </a:t>
            </a:r>
            <a:r>
              <a:rPr lang="en-US" b="1" dirty="0">
                <a:latin typeface="Avenir Black"/>
                <a:cs typeface="Avenir Black"/>
              </a:rPr>
              <a:t>plan approval </a:t>
            </a:r>
            <a:r>
              <a:rPr lang="en-US" b="1" dirty="0">
                <a:latin typeface="Avenir Medium"/>
                <a:cs typeface="Avenir Medium"/>
              </a:rPr>
              <a:t>for boilers.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Contact the DEP during the planning phase and before you purchase a boiler.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Plan approval may require installation of </a:t>
            </a:r>
            <a:r>
              <a:rPr lang="en-US" dirty="0">
                <a:latin typeface="Avenir Black"/>
                <a:cs typeface="Avenir Black"/>
              </a:rPr>
              <a:t>emissions control technology</a:t>
            </a:r>
            <a:r>
              <a:rPr lang="en-US" dirty="0"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552"/>
          <a:stretch/>
        </p:blipFill>
        <p:spPr>
          <a:xfrm>
            <a:off x="6145646" y="1677751"/>
            <a:ext cx="2783464" cy="48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898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Ash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228" y="2157551"/>
            <a:ext cx="8476222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MA, the DEP Bureau of Waste Prevention-Business Compliance Division must issue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“beneficial use determination”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order to approve any use of ash from pellet boilers.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679" y="3356589"/>
            <a:ext cx="8462771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venir Black"/>
                <a:cs typeface="Avenir Black"/>
              </a:rPr>
              <a:t>Potential beneficial uses of ash?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Avenir Medium"/>
                <a:cs typeface="Avenir Medium"/>
              </a:rPr>
              <a:t>Fertilizer for lawns or athletic fields;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Avenir Medium"/>
                <a:cs typeface="Avenir Medium"/>
              </a:rPr>
              <a:t>Soil amendment;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latin typeface="Avenir Medium"/>
                <a:cs typeface="Avenir Medium"/>
              </a:rPr>
              <a:t>Composting.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679" y="4945362"/>
            <a:ext cx="8462771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Inappropriate use may lead to accumulation of </a:t>
            </a:r>
            <a:r>
              <a:rPr lang="en-US" dirty="0">
                <a:latin typeface="Avenir Black"/>
                <a:cs typeface="Avenir Black"/>
              </a:rPr>
              <a:t>excess nutrients </a:t>
            </a:r>
            <a:r>
              <a:rPr lang="en-US" dirty="0">
                <a:latin typeface="Avenir Medium"/>
                <a:cs typeface="Avenir Medium"/>
              </a:rPr>
              <a:t>and nutrient runoff.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270" y="751188"/>
            <a:ext cx="8476222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 considers wood ash from commercial or institutional sources to be a solid waste and it may therefore be subject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hazardous waste rules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only ash from pellets made from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construction and demolition debris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subject to such regulation.</a:t>
            </a:r>
          </a:p>
        </p:txBody>
      </p:sp>
    </p:spTree>
    <p:extLst>
      <p:ext uri="{BB962C8B-B14F-4D97-AF65-F5344CB8AC3E}">
        <p14:creationId xmlns:p14="http://schemas.microsoft.com/office/powerpoint/2010/main" val="22959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3.14: Economics of wood pellets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80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240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Heating fuel equivalencies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One ton of wood pellets equals: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120 gallons of heating oil;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170 gallons of propane;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16,000 cubic feet of natural gas;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4,775 kWh of electricity.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2796026"/>
            <a:ext cx="7412522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price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$200/ton for pellets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the equivalent of these fuel prices: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$1.67 per gallon for heating oil;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$1.18 per gallon for propane;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$12.50 per 1000 cubic feet for natural gas;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$0.04 per kWh for electricity.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33" y="4908416"/>
            <a:ext cx="74125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Over the last 20 years, only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natural gas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has been competitive with wood pellets.</a:t>
            </a:r>
          </a:p>
        </p:txBody>
      </p:sp>
    </p:spTree>
    <p:extLst>
      <p:ext uri="{BB962C8B-B14F-4D97-AF65-F5344CB8AC3E}">
        <p14:creationId xmlns:p14="http://schemas.microsoft.com/office/powerpoint/2010/main" val="14322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759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chemeClr val="bg1"/>
                </a:solidFill>
                <a:latin typeface="Avenir Heavy"/>
                <a:cs typeface="Avenir Heavy"/>
              </a:rPr>
              <a:t>What are wood pellets?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Pellets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compressed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by-products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from the forest products industry.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Uniformly sized: ¼ - 5/16” in diameter and 1 – 1 ½ inches long;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Easy to store;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Easy to use.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96" y="2083540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Available in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40-lb bags; 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Bulk delivery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3129691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Because the moisture content of wood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must be lowered before pellets can be made,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energy content of pellets is higher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other forms of wood biomass.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6% moisture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7,750 Btu per pound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474" y="5169640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Three grades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classified by amount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ash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produced: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Premium: &lt;1% ash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Standard: 1-2% ash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Industrial: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&gt;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3% ash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09" y="1583669"/>
            <a:ext cx="2776242" cy="48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443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Calculating potential fuel cost savings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83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Step 1: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Calculate total fuel use and costs.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(total fuel units used annually)(current fuel price) = current annual fuel bill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245" y="2467166"/>
            <a:ext cx="8351493" cy="144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Step 2: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Calculate how many tons of pellets will be required to replace current fuel.</a:t>
            </a:r>
          </a:p>
          <a:p>
            <a:pPr>
              <a:lnSpc>
                <a:spcPct val="110000"/>
              </a:lnSpc>
            </a:pPr>
            <a:endParaRPr lang="en-US" sz="800" u="sng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total fuel units used annually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= 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tons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* 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$price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= $ annual pellet cost</a:t>
            </a:r>
            <a:endParaRPr lang="en-US" u="sng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     fuel units per ton                year        ton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923" y="4924517"/>
            <a:ext cx="8351493" cy="83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Step 3: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Calculate potential fuel savings</a:t>
            </a:r>
          </a:p>
          <a:p>
            <a:pPr>
              <a:lnSpc>
                <a:spcPct val="110000"/>
              </a:lnSpc>
            </a:pPr>
            <a:endParaRPr lang="en-US" sz="800" u="sng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Potential cost savings = $ annual pellet cost - $ current annual fuel bill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16" y="1688647"/>
            <a:ext cx="592682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(5,000 gallons of heating oil)($2.03/gallon) = $10,150</a:t>
            </a:r>
            <a:endParaRPr lang="en-US" dirty="0">
              <a:solidFill>
                <a:srgbClr val="0000FF"/>
              </a:solidFill>
              <a:latin typeface="Avenir Black"/>
              <a:cs typeface="Avenir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245" y="3916014"/>
            <a:ext cx="7490911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5,000 gallons of heating oil 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= (41.67 tons)($260/ton) = $10,833.33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       120 gallons/ton</a:t>
            </a:r>
            <a:endParaRPr lang="en-US" dirty="0">
              <a:solidFill>
                <a:srgbClr val="0000FF"/>
              </a:solidFill>
              <a:latin typeface="Avenir Black"/>
              <a:cs typeface="Avenir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296" y="5838687"/>
            <a:ext cx="749091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$10,150 - $10,833 = - $683  </a:t>
            </a:r>
          </a:p>
        </p:txBody>
      </p:sp>
    </p:spTree>
    <p:extLst>
      <p:ext uri="{BB962C8B-B14F-4D97-AF65-F5344CB8AC3E}">
        <p14:creationId xmlns:p14="http://schemas.microsoft.com/office/powerpoint/2010/main" val="20301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5399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Economic analysis of wood pellet heat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476222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When are pellet boilers cost effective?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Life cycle cost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(LCC) or analysis incudes fuel costs, inflation rates, projected costs and calculates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net present value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(NPV) of savings over the life of the pellet boiler system.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270" y="2565659"/>
            <a:ext cx="8476222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Spreadsheet-based LCC analysis tools are available from: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BERC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National Resources Canada (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RETScreen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Universities of Wisconsin and Alaska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Select architects &amp; engineers</a:t>
            </a:r>
          </a:p>
        </p:txBody>
      </p:sp>
    </p:spTree>
    <p:extLst>
      <p:ext uri="{BB962C8B-B14F-4D97-AF65-F5344CB8AC3E}">
        <p14:creationId xmlns:p14="http://schemas.microsoft.com/office/powerpoint/2010/main" val="38519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2137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BERC LCC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04" t="1086"/>
          <a:stretch/>
        </p:blipFill>
        <p:spPr>
          <a:xfrm>
            <a:off x="483406" y="701480"/>
            <a:ext cx="8123636" cy="62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16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Plot LCC of wood vs. alternate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4762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line on the graph represents the break-even point: where the wood pellet system costs as much as it saves over the 30-year life of the system.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27" y="1448302"/>
            <a:ext cx="6672586" cy="4968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491" y="2982638"/>
            <a:ext cx="1749209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4526" y="4342391"/>
            <a:ext cx="1813680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not </a:t>
            </a: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489257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84" y="1448302"/>
            <a:ext cx="6442623" cy="5039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16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Plot LCC of wood vs. alternate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4762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line on the graph represents the break-even point: where the wood pellet system costs as much as it saves over the 30-year life of the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91" y="2982638"/>
            <a:ext cx="1749209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4526" y="4342391"/>
            <a:ext cx="1813680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not </a:t>
            </a: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4159915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51" y="1435099"/>
            <a:ext cx="6499335" cy="5026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16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Plot LCC of wood vs. alternate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4762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line on the graph represents the break-even point: where the wood pellet system costs as much as it saves over the 30-year life of the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91" y="2982638"/>
            <a:ext cx="1749209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4526" y="4342391"/>
            <a:ext cx="1813680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not </a:t>
            </a: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3826796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17" y="1422399"/>
            <a:ext cx="6394781" cy="5039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16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Plot LCC of wood vs. alternate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4762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line on the graph represents the break-even point: where the wood pellet system costs as much as it saves over the 30-year life of the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91" y="2982638"/>
            <a:ext cx="1749209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6136" y="4665556"/>
            <a:ext cx="1813680" cy="646331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wood pellets are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not </a:t>
            </a:r>
            <a:r>
              <a:rPr lang="en-US" dirty="0">
                <a:solidFill>
                  <a:srgbClr val="0000FF"/>
                </a:solidFill>
              </a:rPr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2736425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5172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Detailed LCC analysis?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633840" cy="343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Complete wood pellet systems typically cost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$75,000 – 100,000 per million Btu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Includes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System equipment &amp; installation;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Fuel storage &amp; handling system &amp; installation;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Construction;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Site costs;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Chimney equipment &amp; installation;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Emissions permit or control equipment;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Professional fees (like engineering);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Connection of controls &amp; piping to existing heat distribution system.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588337"/>
            <a:ext cx="8633840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LCC analysis should include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O&amp;M costs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30’ per day for the staff who operates the system;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Routine parts and or service.</a:t>
            </a:r>
          </a:p>
        </p:txBody>
      </p:sp>
    </p:spTree>
    <p:extLst>
      <p:ext uri="{BB962C8B-B14F-4D97-AF65-F5344CB8AC3E}">
        <p14:creationId xmlns:p14="http://schemas.microsoft.com/office/powerpoint/2010/main" val="11130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846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Fictional LCC: hardware store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633840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hardware store is located within 50 miles of a wood pellet distribution center. The store is roughly 10,000 SF and uses 4,600 gallons of heating oil per year at an average cost of $2.35 per gallon. This is an annual heating cost of $10,810. The cost of pellets is $200 per ton, delivery charges included.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668" y="2334933"/>
            <a:ext cx="8633840" cy="11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LCC calculates the total project cost, including fuel, at $39,817 and shows that the store would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save $3,208 (28%) during the first year of operation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translates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$45,000 over 30 years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88" y="3773093"/>
            <a:ext cx="8633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LCC analysis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suggests going forward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7227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4775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Fictional LCC: Town Hall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633840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Town Hall is a municipal building located within 50 miles of a wood pellet distribution center. The building houses a variety of town offices within its 30,000 SF. The space is heated by one central boiler. The price of oil is $2.35 per gallon. Pellets would cost $200 per ton.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668" y="2334933"/>
            <a:ext cx="863384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LCC shows that the Town Hall would require 110 tons of pellets per year and that a pellet system would cost $124,200.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First-year fuel savings would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28 percent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translates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$211,722 over 30 years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88" y="4409794"/>
            <a:ext cx="86338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This LCC analysis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suggests going forward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1593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940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Current use of wood pellet heating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 of 2007,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800,000 US homes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used wood pellet stoves or furnaces for heating.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4617587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these larger settings pellets are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delivered and stored in bulk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use by large boiler systems.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272" y="1851145"/>
            <a:ext cx="8351493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use of pellet heat 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larger buildings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increasing in Europe, and more slowly in the US: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Municipal or federal buildings;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Schools &amp; colleges;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Housing complexes;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Office buildings, etc.,; &amp;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Greenhouses.</a:t>
            </a:r>
          </a:p>
        </p:txBody>
      </p:sp>
    </p:spTree>
    <p:extLst>
      <p:ext uri="{BB962C8B-B14F-4D97-AF65-F5344CB8AC3E}">
        <p14:creationId xmlns:p14="http://schemas.microsoft.com/office/powerpoint/2010/main" val="13209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3.15: Recent wood pellet projects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0293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0983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Windham Wood Heat Initiative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507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www.businessvermont.com</a:t>
            </a:r>
            <a:r>
              <a:rPr lang="en-US" sz="1400" dirty="0"/>
              <a:t>/two-school-buildings-stay-warm-with-local-renewable-heat-from-wood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633840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The </a:t>
            </a:r>
            <a:r>
              <a:rPr lang="en-US" dirty="0">
                <a:latin typeface="Avenir Black"/>
                <a:cs typeface="Avenir Black"/>
              </a:rPr>
              <a:t>Windham Wood Heat Initiative </a:t>
            </a:r>
            <a:r>
              <a:rPr lang="en-US" dirty="0">
                <a:latin typeface="Avenir Medium"/>
                <a:cs typeface="Avenir Medium"/>
              </a:rPr>
              <a:t>seeks to help Windham county schools &amp; municipal buildings to: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Reduce heating costs;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Create an advanced wood-heating hub; and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Strengthen local forest economies.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592" y="2389358"/>
            <a:ext cx="8633840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How? </a:t>
            </a:r>
            <a:r>
              <a:rPr lang="en-US" dirty="0">
                <a:latin typeface="Avenir Medium"/>
                <a:cs typeface="Avenir Medium"/>
              </a:rPr>
              <a:t>The initiative covers 25% of project costs up to $75,000.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Funded by $1.6 million from the Clean Energy Development Fund via Vermont Yankee decommissioning.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212" y="3513918"/>
            <a:ext cx="8633840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Impact? </a:t>
            </a:r>
            <a:r>
              <a:rPr lang="en-US" dirty="0">
                <a:latin typeface="Avenir Medium"/>
                <a:cs typeface="Avenir Medium"/>
              </a:rPr>
              <a:t>Converting 20 buildings to wood fuel should retain $3 million in the local economy over the 25-year lifespan of the heating systems.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832" y="4371918"/>
            <a:ext cx="8633840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But fossil fuel prices are low!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Yes, but they are forecast to fluctuate and rise while wood energy prices should stay far more stable and contribute to the local economy.</a:t>
            </a:r>
          </a:p>
        </p:txBody>
      </p:sp>
    </p:spTree>
    <p:extLst>
      <p:ext uri="{BB962C8B-B14F-4D97-AF65-F5344CB8AC3E}">
        <p14:creationId xmlns:p14="http://schemas.microsoft.com/office/powerpoint/2010/main" val="2717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38229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Two WWHI schools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507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www.businessvermont.com</a:t>
            </a:r>
            <a:r>
              <a:rPr lang="en-US" sz="1400" dirty="0"/>
              <a:t>/two-school-buildings-stay-warm-with-local-renewable-heat-from-wood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5270" y="751188"/>
            <a:ext cx="8633840" cy="2051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The boiler of Brattleboro’s </a:t>
            </a:r>
            <a:r>
              <a:rPr lang="en-US" dirty="0" err="1">
                <a:latin typeface="Avenir Black"/>
                <a:cs typeface="Avenir Black"/>
              </a:rPr>
              <a:t>Esteyville</a:t>
            </a:r>
            <a:r>
              <a:rPr lang="en-US" dirty="0">
                <a:latin typeface="Avenir Black"/>
                <a:cs typeface="Avenir Black"/>
              </a:rPr>
              <a:t> Elementary School </a:t>
            </a:r>
            <a:r>
              <a:rPr lang="en-US" dirty="0">
                <a:latin typeface="Avenir Medium"/>
                <a:cs typeface="Avenir Medium"/>
              </a:rPr>
              <a:t>failed in September 2015.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WWHI fast-tracked the project to switch to wood heat within the heating season.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Wood pellets replace 1,100 gallons of fuel oil;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Add $3,700 to the local economy each year.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Students are learning about carbon footprints.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0" y="3224214"/>
            <a:ext cx="8633840" cy="11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Brattleboro’s </a:t>
            </a:r>
            <a:r>
              <a:rPr lang="en-US" dirty="0">
                <a:latin typeface="Avenir Black"/>
                <a:cs typeface="Avenir Black"/>
              </a:rPr>
              <a:t>Academy School </a:t>
            </a:r>
            <a:r>
              <a:rPr lang="en-US" dirty="0">
                <a:latin typeface="Avenir Medium"/>
                <a:cs typeface="Avenir Medium"/>
              </a:rPr>
              <a:t>switched from oil heat to wood pellets.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Oil use was reduced by 15,000 gallons;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$50,000 was added to the local economy.</a:t>
            </a:r>
          </a:p>
        </p:txBody>
      </p:sp>
    </p:spTree>
    <p:extLst>
      <p:ext uri="{BB962C8B-B14F-4D97-AF65-F5344CB8AC3E}">
        <p14:creationId xmlns:p14="http://schemas.microsoft.com/office/powerpoint/2010/main" val="39176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781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Ideal candidate for wood pellet heating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Buildings: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between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10,000 – 50,000 square feet;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 electricity or fossil fuel for space heating and hot water;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or are new construction;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heating loads of 0.25 – 1.5 million Btu per hour.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272" y="2744905"/>
            <a:ext cx="8351493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Buildings should have: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Centralized hot water heat distribution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Space for bulk wood pellets near the boiler; &amp;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Access for delivery to the silo.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4496655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Ideally, pellet users should be no more than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50 miles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from the supplier to control delivery charges.</a:t>
            </a:r>
          </a:p>
        </p:txBody>
      </p:sp>
    </p:spTree>
    <p:extLst>
      <p:ext uri="{BB962C8B-B14F-4D97-AF65-F5344CB8AC3E}">
        <p14:creationId xmlns:p14="http://schemas.microsoft.com/office/powerpoint/2010/main" val="4070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3.9: Two pellet heating </a:t>
            </a:r>
            <a:b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case studies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14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6073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Case study: Harris Center (NH)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Harris Center for Conservation Education </a:t>
            </a:r>
            <a:b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provides educational programs and serves as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local land trust.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65"/>
          <a:stretch/>
        </p:blipFill>
        <p:spPr>
          <a:xfrm>
            <a:off x="219473" y="3566859"/>
            <a:ext cx="6126963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168"/>
          <a:stretch/>
        </p:blipFill>
        <p:spPr>
          <a:xfrm>
            <a:off x="5711476" y="1073973"/>
            <a:ext cx="3034974" cy="53877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279" y="1784519"/>
            <a:ext cx="835149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10,000 SF heated space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Nine-ton silo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Annual use of 10 – 15 tons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75 minutes per week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45% fuel cost savings (2007)</a:t>
            </a:r>
          </a:p>
        </p:txBody>
      </p:sp>
    </p:spTree>
    <p:extLst>
      <p:ext uri="{BB962C8B-B14F-4D97-AF65-F5344CB8AC3E}">
        <p14:creationId xmlns:p14="http://schemas.microsoft.com/office/powerpoint/2010/main" val="204649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893"/>
            <a:ext cx="5981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Avenir Heavy"/>
                <a:cs typeface="Avenir Heavy"/>
              </a:rPr>
              <a:t>Case study: NRG Systems (VT)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83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Wood pellet heating: a reference on wood pellet fuels &amp; technology for small commercial &amp; institutional systems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296" y="777711"/>
            <a:ext cx="835149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NRG Systems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makes wind-measurement equipment for the wind power industry.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Note that the building is so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efficient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that its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heating load is smaller than expected for a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building of this size.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004" r="12430"/>
          <a:stretch/>
        </p:blipFill>
        <p:spPr>
          <a:xfrm>
            <a:off x="5575148" y="1290746"/>
            <a:ext cx="3322605" cy="5180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957" y="2984186"/>
            <a:ext cx="4810029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46,000 SF heated space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30-ton silo (just 30-tons per year)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Fuels two residential scale 140,000 Btu/hour boilers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15 minutes per day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Offset 4,735 gallons of propane annually</a:t>
            </a:r>
          </a:p>
        </p:txBody>
      </p:sp>
    </p:spTree>
    <p:extLst>
      <p:ext uri="{BB962C8B-B14F-4D97-AF65-F5344CB8AC3E}">
        <p14:creationId xmlns:p14="http://schemas.microsoft.com/office/powerpoint/2010/main" val="77511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3.10: Bulk delivery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2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3166</Words>
  <Application>Microsoft Macintosh PowerPoint</Application>
  <PresentationFormat>On-screen Show (4:3)</PresentationFormat>
  <Paragraphs>377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Avenir Black</vt:lpstr>
      <vt:lpstr>Avenir Heavy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42</cp:revision>
  <dcterms:created xsi:type="dcterms:W3CDTF">2016-10-31T00:47:15Z</dcterms:created>
  <dcterms:modified xsi:type="dcterms:W3CDTF">2019-09-16T23:38:36Z</dcterms:modified>
</cp:coreProperties>
</file>