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408" r:id="rId3"/>
    <p:sldId id="403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6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7E34-7BB5-E349-9D14-A922319428F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056D-E97C-1842-BB70-66F71BDA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ucsusa.org/jeremy-martin/all-about-biodiese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anolproducer.com/uploads/posts/magazine/2013/04/Ethanol-CornOilLeft_13661209053887.jpg" TargetMode="External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jiNy_4a_lAhWDTN8KHW3WCrgQjRx6BAgBEAQ&amp;url=https%3A%2F%2Fwww.agprofessional.com%2Farticle%2Fepa-said-hold-biofuel-quotas-gasoline-steady-2019&amp;psig=AOvVaw2b-RQZrrA4LB1OL9LYfEy_&amp;ust=1571830067054031" TargetMode="External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csusa.org/resources/biodiesel-basi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csusa.org/wp-content/uploads/Figure-6-2.png" TargetMode="External"/><Relationship Id="rId2" Type="http://schemas.openxmlformats.org/officeDocument/2006/relationships/hyperlink" Target="https://blog.ucsusa.org/jeremy-martin/all-about-biodiese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39" y="854185"/>
            <a:ext cx="8180383" cy="466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6: Biodiesel basics to sustainability</a:t>
            </a:r>
          </a:p>
          <a:p>
            <a:pPr>
              <a:lnSpc>
                <a:spcPct val="120000"/>
              </a:lnSpc>
            </a:pPr>
            <a:endParaRPr lang="en-US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overview of biodiesel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oil anyway?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viscosity problem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 statistics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Transesterification basics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‘Renewable diesel’ and ‘bio-jet’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6.7: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 sustainability?</a:t>
            </a:r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92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7D1DC-14AB-5040-829E-DFB79F81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2" y="1843088"/>
            <a:ext cx="8355353" cy="4965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961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oil feedstock?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7BC18-6874-4947-A11A-B70943DE8786}"/>
              </a:ext>
            </a:extLst>
          </p:cNvPr>
          <p:cNvSpPr txBox="1"/>
          <p:nvPr/>
        </p:nvSpPr>
        <p:spPr>
          <a:xfrm>
            <a:off x="185449" y="779110"/>
            <a:ext cx="807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LCA and GHG emissions,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Amounts of this feedstock aren’t increasing.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already used to make soap, feed livestock, pet food, etc.,.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they also need to be replaced.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C6C27-2E2E-5146-9078-ACB4C82305CA}"/>
              </a:ext>
            </a:extLst>
          </p:cNvPr>
          <p:cNvSpPr txBox="1"/>
          <p:nvPr/>
        </p:nvSpPr>
        <p:spPr>
          <a:xfrm>
            <a:off x="4746715" y="6501790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3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22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Brewer’s corn oil?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7BC18-6874-4947-A11A-B70943DE8786}"/>
              </a:ext>
            </a:extLst>
          </p:cNvPr>
          <p:cNvSpPr txBox="1"/>
          <p:nvPr/>
        </p:nvSpPr>
        <p:spPr>
          <a:xfrm>
            <a:off x="185449" y="779110"/>
            <a:ext cx="807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 is distilled to bioethanol.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C6C27-2E2E-5146-9078-ACB4C82305CA}"/>
              </a:ext>
            </a:extLst>
          </p:cNvPr>
          <p:cNvSpPr txBox="1"/>
          <p:nvPr/>
        </p:nvSpPr>
        <p:spPr>
          <a:xfrm>
            <a:off x="4746715" y="6501790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pic>
        <p:nvPicPr>
          <p:cNvPr id="18434" name="Picture 2">
            <a:hlinkClick r:id="rId3"/>
            <a:extLst>
              <a:ext uri="{FF2B5EF4-FFF2-40B4-BE49-F238E27FC236}">
                <a16:creationId xmlns:a16="http://schemas.microsoft.com/office/drawing/2014/main" id="{AD5C3806-8267-554E-B674-960C572A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5678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D7F779-8008-324F-B624-A74D47EE1948}"/>
              </a:ext>
            </a:extLst>
          </p:cNvPr>
          <p:cNvCxnSpPr/>
          <p:nvPr/>
        </p:nvCxnSpPr>
        <p:spPr>
          <a:xfrm>
            <a:off x="1773044" y="1204332"/>
            <a:ext cx="0" cy="323385"/>
          </a:xfrm>
          <a:prstGeom prst="straightConnector1">
            <a:avLst/>
          </a:prstGeom>
          <a:ln w="28575"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D8AEF8-0BA3-314F-B9B7-8F7466B510B0}"/>
              </a:ext>
            </a:extLst>
          </p:cNvPr>
          <p:cNvSpPr txBox="1"/>
          <p:nvPr/>
        </p:nvSpPr>
        <p:spPr>
          <a:xfrm>
            <a:off x="185449" y="1610448"/>
            <a:ext cx="339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Distiller’s grain is leftover.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5B4E0F-B5FC-9040-B37F-22E2FB10E4F3}"/>
              </a:ext>
            </a:extLst>
          </p:cNvPr>
          <p:cNvSpPr txBox="1"/>
          <p:nvPr/>
        </p:nvSpPr>
        <p:spPr>
          <a:xfrm>
            <a:off x="3867414" y="1610448"/>
            <a:ext cx="445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	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 as an animal feed.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13AEB4-D0BC-A544-BAA1-3A153C75BC84}"/>
              </a:ext>
            </a:extLst>
          </p:cNvPr>
          <p:cNvCxnSpPr/>
          <p:nvPr/>
        </p:nvCxnSpPr>
        <p:spPr>
          <a:xfrm>
            <a:off x="1773044" y="1979780"/>
            <a:ext cx="0" cy="323385"/>
          </a:xfrm>
          <a:prstGeom prst="straightConnector1">
            <a:avLst/>
          </a:prstGeom>
          <a:ln w="28575"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4AA980-AA80-0E47-988A-B8601997F3B7}"/>
              </a:ext>
            </a:extLst>
          </p:cNvPr>
          <p:cNvSpPr txBox="1"/>
          <p:nvPr/>
        </p:nvSpPr>
        <p:spPr>
          <a:xfrm>
            <a:off x="185448" y="2372990"/>
            <a:ext cx="36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Distiller’s corn oil can be extracted from brewer’s grain.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34EB65-B419-5345-B062-A273B401B449}"/>
              </a:ext>
            </a:extLst>
          </p:cNvPr>
          <p:cNvCxnSpPr>
            <a:cxnSpLocks/>
          </p:cNvCxnSpPr>
          <p:nvPr/>
        </p:nvCxnSpPr>
        <p:spPr>
          <a:xfrm flipV="1">
            <a:off x="3391829" y="1979780"/>
            <a:ext cx="1012903" cy="599249"/>
          </a:xfrm>
          <a:prstGeom prst="straightConnector1">
            <a:avLst/>
          </a:prstGeom>
          <a:ln w="28575"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C94DFC-AE2D-BF46-85B9-886FD9A61596}"/>
              </a:ext>
            </a:extLst>
          </p:cNvPr>
          <p:cNvSpPr txBox="1"/>
          <p:nvPr/>
        </p:nvSpPr>
        <p:spPr>
          <a:xfrm>
            <a:off x="3898280" y="2500425"/>
            <a:ext cx="445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	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 to make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Often at the bioethanol plant.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367F9-82D8-B244-B695-DD55CF9FAC6F}"/>
              </a:ext>
            </a:extLst>
          </p:cNvPr>
          <p:cNvSpPr txBox="1"/>
          <p:nvPr/>
        </p:nvSpPr>
        <p:spPr>
          <a:xfrm>
            <a:off x="4404732" y="4171634"/>
            <a:ext cx="4459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Example: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Adkins Energy (Lena, IL) produced bioethanol from corn.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Their new 8,500 ft2 plant now produces 1.15 m gallons of distiller’s corn oil an converts that to biodiesel.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6C9D7D-3F68-4245-854E-464434BE6883}"/>
              </a:ext>
            </a:extLst>
          </p:cNvPr>
          <p:cNvSpPr txBox="1"/>
          <p:nvPr/>
        </p:nvSpPr>
        <p:spPr>
          <a:xfrm>
            <a:off x="4438185" y="1935384"/>
            <a:ext cx="445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(Now lower-calorie feed)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7362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more can we make?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7BC18-6874-4947-A11A-B70943DE8786}"/>
              </a:ext>
            </a:extLst>
          </p:cNvPr>
          <p:cNvSpPr txBox="1"/>
          <p:nvPr/>
        </p:nvSpPr>
        <p:spPr>
          <a:xfrm>
            <a:off x="185449" y="779110"/>
            <a:ext cx="856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So, biodiesel from waste feedstock and increased growth of feedstock crops on a small-scale can be sustainable.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C6C27-2E2E-5146-9078-ACB4C82305CA}"/>
              </a:ext>
            </a:extLst>
          </p:cNvPr>
          <p:cNvSpPr txBox="1"/>
          <p:nvPr/>
        </p:nvSpPr>
        <p:spPr>
          <a:xfrm>
            <a:off x="4746715" y="6501790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8C88E-CE66-E744-875F-9829E24A1A54}"/>
              </a:ext>
            </a:extLst>
          </p:cNvPr>
          <p:cNvSpPr txBox="1"/>
          <p:nvPr/>
        </p:nvSpPr>
        <p:spPr>
          <a:xfrm>
            <a:off x="217449" y="1503498"/>
            <a:ext cx="807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more sustainable biodiesel can we produce?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6B24A-9B39-B94E-982F-93EA3CD1C2D8}"/>
              </a:ext>
            </a:extLst>
          </p:cNvPr>
          <p:cNvSpPr txBox="1"/>
          <p:nvPr/>
        </p:nvSpPr>
        <p:spPr>
          <a:xfrm>
            <a:off x="228600" y="2076673"/>
            <a:ext cx="8078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estimate: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m gallons/year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that’s only 2% of existing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 production.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1F12E-0B90-504D-BCF9-29B4E1D0B051}"/>
              </a:ext>
            </a:extLst>
          </p:cNvPr>
          <p:cNvSpPr txBox="1"/>
          <p:nvPr/>
        </p:nvSpPr>
        <p:spPr>
          <a:xfrm>
            <a:off x="228601" y="3911565"/>
            <a:ext cx="5191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biodiesel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have to be made from feedstock: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Grown on land now used for forest or food crops;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Imported (probably also from converted land);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diverted from other uses.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1720A-0381-8C4B-98AA-DAEFC828F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4" t="1686" r="25185" b="12777"/>
          <a:stretch/>
        </p:blipFill>
        <p:spPr>
          <a:xfrm>
            <a:off x="5420459" y="2201333"/>
            <a:ext cx="3508651" cy="34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plans the future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7BC18-6874-4947-A11A-B70943DE8786}"/>
              </a:ext>
            </a:extLst>
          </p:cNvPr>
          <p:cNvSpPr txBox="1"/>
          <p:nvPr/>
        </p:nvSpPr>
        <p:spPr>
          <a:xfrm>
            <a:off x="185449" y="779110"/>
            <a:ext cx="856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EPA’s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annual update to the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 Fuel Standard (RFS)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for the amount of increase in each type of fuel.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C6C27-2E2E-5146-9078-ACB4C82305CA}"/>
              </a:ext>
            </a:extLst>
          </p:cNvPr>
          <p:cNvSpPr txBox="1"/>
          <p:nvPr/>
        </p:nvSpPr>
        <p:spPr>
          <a:xfrm>
            <a:off x="4746715" y="6501790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8C88E-CE66-E744-875F-9829E24A1A54}"/>
              </a:ext>
            </a:extLst>
          </p:cNvPr>
          <p:cNvSpPr txBox="1"/>
          <p:nvPr/>
        </p:nvSpPr>
        <p:spPr>
          <a:xfrm>
            <a:off x="217449" y="1470045"/>
            <a:ext cx="807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 biodiesel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from 2 b gallons to 2.1 b gallons.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3BD8C-EC91-604A-B6F3-8D5440801FD5}"/>
              </a:ext>
            </a:extLst>
          </p:cNvPr>
          <p:cNvSpPr txBox="1"/>
          <p:nvPr/>
        </p:nvSpPr>
        <p:spPr>
          <a:xfrm>
            <a:off x="217449" y="1887106"/>
            <a:ext cx="807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 producers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an increase to 2.5 b gallons.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27008-9D23-2D42-9F7F-153851332F27}"/>
              </a:ext>
            </a:extLst>
          </p:cNvPr>
          <p:cNvSpPr txBox="1"/>
          <p:nvPr/>
        </p:nvSpPr>
        <p:spPr>
          <a:xfrm>
            <a:off x="291499" y="5070254"/>
            <a:ext cx="856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of these increases are greater than the 29 m gallon estimate of sustainable increase and will probably result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Imported oil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isn’t produced sustainably; palm plantation?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9A19BF-602C-4A4E-9C63-807D27932F7C}"/>
              </a:ext>
            </a:extLst>
          </p:cNvPr>
          <p:cNvSpPr txBox="1"/>
          <p:nvPr/>
        </p:nvSpPr>
        <p:spPr>
          <a:xfrm>
            <a:off x="291499" y="6132458"/>
            <a:ext cx="856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Unless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algae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fueled dreams come true…. more later.</a:t>
            </a:r>
          </a:p>
        </p:txBody>
      </p:sp>
      <p:pic>
        <p:nvPicPr>
          <p:cNvPr id="20482" name="Picture 2" descr="Image result for renewable fuel standard">
            <a:hlinkClick r:id="rId3"/>
            <a:extLst>
              <a:ext uri="{FF2B5EF4-FFF2-40B4-BE49-F238E27FC236}">
                <a16:creationId xmlns:a16="http://schemas.microsoft.com/office/drawing/2014/main" id="{5F79DE06-927B-0F45-99C8-20A69A2D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28" y="2305172"/>
            <a:ext cx="4671122" cy="26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6.7: Biodiesel sustainability?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2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7237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biodiesel more sustainable?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705" y="6523471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https://www.ucsusa.org/resources/biodiesel-basics</a:t>
            </a:r>
            <a:r>
              <a:rPr lang="en-US" sz="1400" dirty="0">
                <a:sym typeface="Wingdings"/>
              </a:rPr>
              <a:t> (2015)</a:t>
            </a:r>
            <a:endParaRPr lang="en-US" sz="1400" dirty="0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21786443-6AD0-9B43-A70F-62F3AD72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4" y="3221003"/>
            <a:ext cx="3868181" cy="3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2C6986-D2BC-164E-8158-3B055DF11CF1}"/>
              </a:ext>
            </a:extLst>
          </p:cNvPr>
          <p:cNvSpPr txBox="1"/>
          <p:nvPr/>
        </p:nvSpPr>
        <p:spPr>
          <a:xfrm>
            <a:off x="228600" y="862108"/>
            <a:ext cx="8700510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yes: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made from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oils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biodiesel has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– 90% lower GHG emissions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 </a:t>
            </a:r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petro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-diesel.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8DD52C-3CF0-184E-A1D6-19B7A1A717C6}"/>
              </a:ext>
            </a:extLst>
          </p:cNvPr>
          <p:cNvSpPr txBox="1"/>
          <p:nvPr/>
        </p:nvSpPr>
        <p:spPr>
          <a:xfrm>
            <a:off x="228600" y="2235112"/>
            <a:ext cx="8700510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really questionable: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made from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virgin oils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grown on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converted from forest.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crops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converted to fuels.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E6BB5C3A-D7BD-214A-A881-031B61DE1818}"/>
              </a:ext>
            </a:extLst>
          </p:cNvPr>
          <p:cNvSpPr/>
          <p:nvPr/>
        </p:nvSpPr>
        <p:spPr>
          <a:xfrm rot="19632934">
            <a:off x="155671" y="3207041"/>
            <a:ext cx="791736" cy="1425709"/>
          </a:xfrm>
          <a:prstGeom prst="curvedRightArrow">
            <a:avLst/>
          </a:prstGeom>
          <a:noFill/>
          <a:ln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6D7C5-0E1E-2741-8759-3DC17DEDBD3D}"/>
              </a:ext>
            </a:extLst>
          </p:cNvPr>
          <p:cNvSpPr txBox="1"/>
          <p:nvPr/>
        </p:nvSpPr>
        <p:spPr>
          <a:xfrm>
            <a:off x="1138219" y="3719551"/>
            <a:ext cx="2006425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Deforestation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vs. fuel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738A2-A952-FE41-A2FA-A5E05CD1C2BC}"/>
              </a:ext>
            </a:extLst>
          </p:cNvPr>
          <p:cNvSpPr txBox="1"/>
          <p:nvPr/>
        </p:nvSpPr>
        <p:spPr>
          <a:xfrm>
            <a:off x="228600" y="5077547"/>
            <a:ext cx="5146288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scale is critical.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and small-scale oil crops; vs.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palm plantations.</a:t>
            </a:r>
          </a:p>
        </p:txBody>
      </p:sp>
    </p:spTree>
    <p:extLst>
      <p:ext uri="{BB962C8B-B14F-4D97-AF65-F5344CB8AC3E}">
        <p14:creationId xmlns:p14="http://schemas.microsoft.com/office/powerpoint/2010/main" val="32912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Bioethanol vs. biodiesel?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705" y="6523471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C6986-D2BC-164E-8158-3B055DF11CF1}"/>
              </a:ext>
            </a:extLst>
          </p:cNvPr>
          <p:cNvSpPr txBox="1"/>
          <p:nvPr/>
        </p:nvSpPr>
        <p:spPr>
          <a:xfrm>
            <a:off x="228600" y="862108"/>
            <a:ext cx="8700510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most of biodiesel’s carbon footprint comes from the process of growing the crop and pressing the oil, the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conversion and purification processes of bioethanol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for most of its GHG emissions. </a:t>
            </a:r>
          </a:p>
        </p:txBody>
      </p:sp>
      <p:pic>
        <p:nvPicPr>
          <p:cNvPr id="11266" name="Picture 2" descr="Figure 2: Production of ethanol and biodiesel (Source EIA Monthly Energy Review)">
            <a:extLst>
              <a:ext uri="{FF2B5EF4-FFF2-40B4-BE49-F238E27FC236}">
                <a16:creationId xmlns:a16="http://schemas.microsoft.com/office/drawing/2014/main" id="{B1747343-8917-1B4A-857C-F69CB691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2" y="1908824"/>
            <a:ext cx="8017727" cy="47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79C2C7-A2A3-CE4A-AD55-85C32E863008}"/>
              </a:ext>
            </a:extLst>
          </p:cNvPr>
          <p:cNvSpPr/>
          <p:nvPr/>
        </p:nvSpPr>
        <p:spPr>
          <a:xfrm>
            <a:off x="2148474" y="2552166"/>
            <a:ext cx="2459541" cy="14274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While we use much more bioethanol, biodiesel production is growing more quickly.</a:t>
            </a:r>
          </a:p>
        </p:txBody>
      </p:sp>
    </p:spTree>
    <p:extLst>
      <p:ext uri="{BB962C8B-B14F-4D97-AF65-F5344CB8AC3E}">
        <p14:creationId xmlns:p14="http://schemas.microsoft.com/office/powerpoint/2010/main" val="3962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Blending?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705" y="6523471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C6986-D2BC-164E-8158-3B055DF11CF1}"/>
              </a:ext>
            </a:extLst>
          </p:cNvPr>
          <p:cNvSpPr txBox="1"/>
          <p:nvPr/>
        </p:nvSpPr>
        <p:spPr>
          <a:xfrm>
            <a:off x="228600" y="862108"/>
            <a:ext cx="8700510" cy="38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Blended fuels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 more bioethanol than biodiesel.</a:t>
            </a:r>
          </a:p>
        </p:txBody>
      </p:sp>
      <p:pic>
        <p:nvPicPr>
          <p:cNvPr id="12290" name="Picture 2" descr="Figure 3: Share of renewable fuel blended into gasoline and diesel (Source EIA Monthly Energy Review) ">
            <a:extLst>
              <a:ext uri="{FF2B5EF4-FFF2-40B4-BE49-F238E27FC236}">
                <a16:creationId xmlns:a16="http://schemas.microsoft.com/office/drawing/2014/main" id="{EBC34804-28F4-1C4D-8EC2-77D23494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2" y="1408112"/>
            <a:ext cx="8525598" cy="51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511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Agricultural impacts?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705" y="6523471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C6986-D2BC-164E-8158-3B055DF11CF1}"/>
              </a:ext>
            </a:extLst>
          </p:cNvPr>
          <p:cNvSpPr txBox="1"/>
          <p:nvPr/>
        </p:nvSpPr>
        <p:spPr>
          <a:xfrm>
            <a:off x="228600" y="862108"/>
            <a:ext cx="8700510" cy="72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bioethanol from corn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cost of corn-fed meat.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Strangely, making biodiesel from soy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cost of soy-fed meat!</a:t>
            </a:r>
          </a:p>
        </p:txBody>
      </p:sp>
      <p:pic>
        <p:nvPicPr>
          <p:cNvPr id="13314" name="Picture 2" descr="Figure 4: Share of U.S. corn used for ethanol and U.S. soybean oil production used for biodiesel (Source USDA ERS Feed Grains Yearbook and Oil Crops Yearbook)">
            <a:extLst>
              <a:ext uri="{FF2B5EF4-FFF2-40B4-BE49-F238E27FC236}">
                <a16:creationId xmlns:a16="http://schemas.microsoft.com/office/drawing/2014/main" id="{C8F45FC2-1284-874F-8D15-6A28BE17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3" y="1585915"/>
            <a:ext cx="8580991" cy="51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2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6599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the soybean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338" name="Picture 2" descr="Soybean Oil and Soybean Meal">
            <a:extLst>
              <a:ext uri="{FF2B5EF4-FFF2-40B4-BE49-F238E27FC236}">
                <a16:creationId xmlns:a16="http://schemas.microsoft.com/office/drawing/2014/main" id="{F6404210-283A-274B-ABED-3C270A645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7"/>
          <a:stretch/>
        </p:blipFill>
        <p:spPr bwMode="auto">
          <a:xfrm>
            <a:off x="3943356" y="2903433"/>
            <a:ext cx="5135499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F51D5A4-8504-9444-81A6-78C4E9FB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" y="773015"/>
            <a:ext cx="6129340" cy="47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4EF1EFB-8491-1B4A-A568-B3C402326F3F}"/>
              </a:ext>
            </a:extLst>
          </p:cNvPr>
          <p:cNvSpPr/>
          <p:nvPr/>
        </p:nvSpPr>
        <p:spPr>
          <a:xfrm>
            <a:off x="3557589" y="1458815"/>
            <a:ext cx="2271712" cy="1444618"/>
          </a:xfrm>
          <a:prstGeom prst="wedgeRoundRectCallout">
            <a:avLst>
              <a:gd name="adj1" fmla="val 85815"/>
              <a:gd name="adj2" fmla="val -61127"/>
              <a:gd name="adj3" fmla="val 16667"/>
            </a:avLst>
          </a:prstGeom>
          <a:noFill/>
          <a:ln w="2540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B55E-5D6E-EF4F-A8FF-59AA863FCC7F}"/>
              </a:ext>
            </a:extLst>
          </p:cNvPr>
          <p:cNvSpPr txBox="1"/>
          <p:nvPr/>
        </p:nvSpPr>
        <p:spPr>
          <a:xfrm>
            <a:off x="6429376" y="930116"/>
            <a:ext cx="249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 of soy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AB6FA-780E-554F-9867-8E056CFBA2E3}"/>
              </a:ext>
            </a:extLst>
          </p:cNvPr>
          <p:cNvSpPr txBox="1"/>
          <p:nvPr/>
        </p:nvSpPr>
        <p:spPr>
          <a:xfrm>
            <a:off x="6578541" y="1301946"/>
            <a:ext cx="2499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 for biodiesel drives up the demand for soy. Thus decreases cost of soy meal.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D33E0-F4D4-B04B-9BF5-6FC9FEEBFD0F}"/>
              </a:ext>
            </a:extLst>
          </p:cNvPr>
          <p:cNvSpPr txBox="1"/>
          <p:nvPr/>
        </p:nvSpPr>
        <p:spPr>
          <a:xfrm>
            <a:off x="228599" y="5718624"/>
            <a:ext cx="352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biodiesel does drive up the price of vegetable oil.</a:t>
            </a:r>
          </a:p>
        </p:txBody>
      </p:sp>
    </p:spTree>
    <p:extLst>
      <p:ext uri="{BB962C8B-B14F-4D97-AF65-F5344CB8AC3E}">
        <p14:creationId xmlns:p14="http://schemas.microsoft.com/office/powerpoint/2010/main" val="25669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784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 drives soy production..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D26E89-93CC-3A4C-95F6-33439A928966}"/>
              </a:ext>
            </a:extLst>
          </p:cNvPr>
          <p:cNvSpPr txBox="1"/>
          <p:nvPr/>
        </p:nvSpPr>
        <p:spPr>
          <a:xfrm>
            <a:off x="74705" y="6486705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pic>
        <p:nvPicPr>
          <p:cNvPr id="15362" name="Picture 2" descr="Figure 5: Uses of U.S. Soybean oil (Source USDA ERS Oil Crops Yearbook)">
            <a:extLst>
              <a:ext uri="{FF2B5EF4-FFF2-40B4-BE49-F238E27FC236}">
                <a16:creationId xmlns:a16="http://schemas.microsoft.com/office/drawing/2014/main" id="{BDA37127-2AAC-C14D-9E54-697491DC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1" y="947443"/>
            <a:ext cx="8734120" cy="52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1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7234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…and import of other food oils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D26E89-93CC-3A4C-95F6-33439A928966}"/>
              </a:ext>
            </a:extLst>
          </p:cNvPr>
          <p:cNvSpPr txBox="1"/>
          <p:nvPr/>
        </p:nvSpPr>
        <p:spPr>
          <a:xfrm>
            <a:off x="74705" y="6486705"/>
            <a:ext cx="445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  <a:hlinkClick r:id="rId2"/>
              </a:rPr>
              <a:t>https://blog.ucsusa.org/jeremy-martin/all-about-biodiesel</a:t>
            </a:r>
            <a:r>
              <a:rPr lang="en-US" sz="1400" dirty="0">
                <a:sym typeface="Wingdings"/>
              </a:rPr>
              <a:t> </a:t>
            </a:r>
            <a:endParaRPr lang="en-US" sz="1400" dirty="0"/>
          </a:p>
        </p:txBody>
      </p:sp>
      <p:pic>
        <p:nvPicPr>
          <p:cNvPr id="16386" name="Picture 2" descr="Figure 6">
            <a:hlinkClick r:id="rId3"/>
            <a:extLst>
              <a:ext uri="{FF2B5EF4-FFF2-40B4-BE49-F238E27FC236}">
                <a16:creationId xmlns:a16="http://schemas.microsoft.com/office/drawing/2014/main" id="{CB2CE15D-A731-814D-B990-0252AF83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7" y="1518751"/>
            <a:ext cx="8335973" cy="49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7BC18-6874-4947-A11A-B70943DE8786}"/>
              </a:ext>
            </a:extLst>
          </p:cNvPr>
          <p:cNvSpPr txBox="1"/>
          <p:nvPr/>
        </p:nvSpPr>
        <p:spPr>
          <a:xfrm>
            <a:off x="185449" y="779110"/>
            <a:ext cx="807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US now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palm, canola and other oils to make up for conversion of soy oil to biodiesel.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BE0D5A0-CE63-A64D-9FA6-1D64DEBABFED}"/>
              </a:ext>
            </a:extLst>
          </p:cNvPr>
          <p:cNvSpPr/>
          <p:nvPr/>
        </p:nvSpPr>
        <p:spPr>
          <a:xfrm>
            <a:off x="1710829" y="1664942"/>
            <a:ext cx="3656003" cy="17272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Replacement of unhealthy trans fats (often soy) in foods could also accounts for some of the importation of vegetable oil substitutes, particularly palm oil.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0A3A70-80FD-2940-B6F0-EC8D27B04C9B}"/>
              </a:ext>
            </a:extLst>
          </p:cNvPr>
          <p:cNvSpPr/>
          <p:nvPr/>
        </p:nvSpPr>
        <p:spPr>
          <a:xfrm>
            <a:off x="6072185" y="3748891"/>
            <a:ext cx="1954491" cy="14274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Trans-fat is now replaced, ‘extra’ soy oil gone.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New? Canola or palm?</a:t>
            </a:r>
          </a:p>
        </p:txBody>
      </p:sp>
    </p:spTree>
    <p:extLst>
      <p:ext uri="{BB962C8B-B14F-4D97-AF65-F5344CB8AC3E}">
        <p14:creationId xmlns:p14="http://schemas.microsoft.com/office/powerpoint/2010/main" val="1418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765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2019-10-22T12:55:59Z</dcterms:created>
  <dcterms:modified xsi:type="dcterms:W3CDTF">2019-10-22T12:56:48Z</dcterms:modified>
</cp:coreProperties>
</file>