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21" r:id="rId2"/>
    <p:sldId id="422" r:id="rId3"/>
    <p:sldId id="423" r:id="rId4"/>
    <p:sldId id="424" r:id="rId5"/>
    <p:sldId id="425" r:id="rId6"/>
    <p:sldId id="426" r:id="rId7"/>
    <p:sldId id="42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2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7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9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6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FB65-D84B-844D-9F98-8795924EDF4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5CA1-F61F-9D4E-AD7E-3118AC9F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276" y="2594835"/>
            <a:ext cx="7032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3.10: Stereochemistry in biology and medicine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4774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Biomolecules are chiral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7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Many, if not most, biomolecules contain chiral centers and are chiral.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9E7490-D398-7C4D-9000-1CC796C14E83}"/>
              </a:ext>
            </a:extLst>
          </p:cNvPr>
          <p:cNvSpPr txBox="1"/>
          <p:nvPr/>
        </p:nvSpPr>
        <p:spPr>
          <a:xfrm>
            <a:off x="-3604274" y="8788688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9754E-C4B8-BC46-9211-DA89829209F3}"/>
              </a:ext>
            </a:extLst>
          </p:cNvPr>
          <p:cNvSpPr txBox="1"/>
          <p:nvPr/>
        </p:nvSpPr>
        <p:spPr>
          <a:xfrm>
            <a:off x="156033" y="1177122"/>
            <a:ext cx="549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Proteins</a:t>
            </a:r>
            <a:r>
              <a:rPr lang="en-US" sz="2000" dirty="0">
                <a:latin typeface="Candara" panose="020E0502030303020204" pitchFamily="34" charset="0"/>
              </a:rPr>
              <a:t> are chiral: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Receptors send signals to and through cells.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Enzymes do the chemical work of the cell.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Antibodies defend the body against invaders.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55FCBE-9EF8-2848-A30F-E1948AD0CE7B}"/>
              </a:ext>
            </a:extLst>
          </p:cNvPr>
          <p:cNvSpPr txBox="1"/>
          <p:nvPr/>
        </p:nvSpPr>
        <p:spPr>
          <a:xfrm>
            <a:off x="5757901" y="1429203"/>
            <a:ext cx="3360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So the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ligands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that are bound by these proteins must be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chiral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a match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27101-177F-3C4C-BFDD-3ABBA1FCF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207" y="2500560"/>
            <a:ext cx="6547468" cy="2326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95747-2652-6046-9D39-2A4A29B254EE}"/>
              </a:ext>
            </a:extLst>
          </p:cNvPr>
          <p:cNvSpPr txBox="1"/>
          <p:nvPr/>
        </p:nvSpPr>
        <p:spPr>
          <a:xfrm>
            <a:off x="3592990" y="348424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D3EF86-9535-7944-A03E-9C92CAA7A034}"/>
              </a:ext>
            </a:extLst>
          </p:cNvPr>
          <p:cNvSpPr txBox="1"/>
          <p:nvPr/>
        </p:nvSpPr>
        <p:spPr>
          <a:xfrm>
            <a:off x="3878122" y="347441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664411-23BC-AF42-A692-8F45DA848B8E}"/>
              </a:ext>
            </a:extLst>
          </p:cNvPr>
          <p:cNvSpPr txBox="1"/>
          <p:nvPr/>
        </p:nvSpPr>
        <p:spPr>
          <a:xfrm rot="5218101">
            <a:off x="4069898" y="278850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13B434-C797-EA4B-9023-06FC0716113E}"/>
              </a:ext>
            </a:extLst>
          </p:cNvPr>
          <p:cNvSpPr txBox="1"/>
          <p:nvPr/>
        </p:nvSpPr>
        <p:spPr>
          <a:xfrm rot="5218101">
            <a:off x="4084645" y="306450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3A3382-BFB0-8143-AEF3-9F2C922A4EFF}"/>
              </a:ext>
            </a:extLst>
          </p:cNvPr>
          <p:cNvSpPr txBox="1"/>
          <p:nvPr/>
        </p:nvSpPr>
        <p:spPr>
          <a:xfrm rot="5218101">
            <a:off x="7437482" y="281945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F548E5-CF17-844B-81DE-06C1F37D6CF2}"/>
              </a:ext>
            </a:extLst>
          </p:cNvPr>
          <p:cNvSpPr txBox="1"/>
          <p:nvPr/>
        </p:nvSpPr>
        <p:spPr>
          <a:xfrm rot="5218101">
            <a:off x="7458026" y="309812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EFFD62-BDDA-2740-98C9-BAB7CA81A539}"/>
              </a:ext>
            </a:extLst>
          </p:cNvPr>
          <p:cNvSpPr txBox="1"/>
          <p:nvPr/>
        </p:nvSpPr>
        <p:spPr>
          <a:xfrm>
            <a:off x="6951622" y="355450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C2A31D-2BB8-6F4A-9DEC-FBE79A195D67}"/>
              </a:ext>
            </a:extLst>
          </p:cNvPr>
          <p:cNvSpPr txBox="1"/>
          <p:nvPr/>
        </p:nvSpPr>
        <p:spPr>
          <a:xfrm>
            <a:off x="7236754" y="354467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7D118D-8845-C74D-BBA5-AAAB55B1C908}"/>
              </a:ext>
            </a:extLst>
          </p:cNvPr>
          <p:cNvSpPr/>
          <p:nvPr/>
        </p:nvSpPr>
        <p:spPr>
          <a:xfrm>
            <a:off x="3259396" y="2881513"/>
            <a:ext cx="500304" cy="276002"/>
          </a:xfrm>
          <a:prstGeom prst="ellipse">
            <a:avLst/>
          </a:prstGeom>
          <a:solidFill>
            <a:srgbClr val="FFF2CC">
              <a:alpha val="60000"/>
            </a:srgb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5B4E1-B589-C449-9C58-3E09DB100282}"/>
              </a:ext>
            </a:extLst>
          </p:cNvPr>
          <p:cNvSpPr txBox="1"/>
          <p:nvPr/>
        </p:nvSpPr>
        <p:spPr>
          <a:xfrm>
            <a:off x="228603" y="269684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Where chirality exists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26B71C-E114-454F-B2C6-0C687C53704F}"/>
              </a:ext>
            </a:extLst>
          </p:cNvPr>
          <p:cNvCxnSpPr>
            <a:cxnSpLocks/>
          </p:cNvCxnSpPr>
          <p:nvPr/>
        </p:nvCxnSpPr>
        <p:spPr>
          <a:xfrm>
            <a:off x="2453356" y="2890908"/>
            <a:ext cx="822900" cy="1177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6E629A2-CB19-0E4B-943A-8D99F518280D}"/>
              </a:ext>
            </a:extLst>
          </p:cNvPr>
          <p:cNvSpPr txBox="1"/>
          <p:nvPr/>
        </p:nvSpPr>
        <p:spPr>
          <a:xfrm>
            <a:off x="4784145" y="5007793"/>
            <a:ext cx="4216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 enantiomer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reduces inflammation by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binding to, and inhibiting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, the enzyme prostaglandin H2 synthetase.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BD6262-0A6C-694C-8F08-0F0027192813}"/>
              </a:ext>
            </a:extLst>
          </p:cNvPr>
          <p:cNvSpPr txBox="1"/>
          <p:nvPr/>
        </p:nvSpPr>
        <p:spPr>
          <a:xfrm>
            <a:off x="345275" y="4998087"/>
            <a:ext cx="421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R enantiomer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doesn’t do this.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55FAE0-3FA4-524C-A15E-40FC10E92F05}"/>
              </a:ext>
            </a:extLst>
          </p:cNvPr>
          <p:cNvSpPr txBox="1"/>
          <p:nvPr/>
        </p:nvSpPr>
        <p:spPr>
          <a:xfrm>
            <a:off x="345274" y="5412295"/>
            <a:ext cx="4216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An enzyme in our bodies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converts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the R form to the S form over time, so it must be considered in dosage.</a:t>
            </a:r>
          </a:p>
        </p:txBody>
      </p:sp>
    </p:spTree>
    <p:extLst>
      <p:ext uri="{BB962C8B-B14F-4D97-AF65-F5344CB8AC3E}">
        <p14:creationId xmlns:p14="http://schemas.microsoft.com/office/powerpoint/2010/main" val="3099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8" grpId="0" animBg="1"/>
      <p:bldP spid="9" grpId="0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502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Remember thalidomide?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Thalidomide’s side effect was </a:t>
            </a:r>
            <a:r>
              <a:rPr lang="en-US" sz="2000" dirty="0" err="1">
                <a:latin typeface="Candara" panose="020E0502030303020204" pitchFamily="34" charset="0"/>
              </a:rPr>
              <a:t>tetratogenicity</a:t>
            </a:r>
            <a:r>
              <a:rPr lang="en-US" sz="2000" dirty="0">
                <a:latin typeface="Candara" panose="020E0502030303020204" pitchFamily="34" charset="0"/>
              </a:rPr>
              <a:t>: the ability to cause serious birth defects, like missing limbs.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9E7490-D398-7C4D-9000-1CC796C14E83}"/>
              </a:ext>
            </a:extLst>
          </p:cNvPr>
          <p:cNvSpPr txBox="1"/>
          <p:nvPr/>
        </p:nvSpPr>
        <p:spPr>
          <a:xfrm>
            <a:off x="-3604274" y="8788688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9754E-C4B8-BC46-9211-DA89829209F3}"/>
              </a:ext>
            </a:extLst>
          </p:cNvPr>
          <p:cNvSpPr txBox="1"/>
          <p:nvPr/>
        </p:nvSpPr>
        <p:spPr>
          <a:xfrm>
            <a:off x="198897" y="1460987"/>
            <a:ext cx="549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Why did that happen?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BD6262-0A6C-694C-8F08-0F0027192813}"/>
              </a:ext>
            </a:extLst>
          </p:cNvPr>
          <p:cNvSpPr txBox="1"/>
          <p:nvPr/>
        </p:nvSpPr>
        <p:spPr>
          <a:xfrm>
            <a:off x="345272" y="3677320"/>
            <a:ext cx="865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In 2010, Japanese researchers found that thalidomide binds to a protein called </a:t>
            </a:r>
            <a:r>
              <a:rPr lang="en-US" sz="2000" b="1" dirty="0" err="1">
                <a:latin typeface="Candara" panose="020E0502030303020204" pitchFamily="34" charset="0"/>
              </a:rPr>
              <a:t>thereblon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A5FE97-3913-764F-8CBA-F05F5F656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47" y="1875195"/>
            <a:ext cx="6824580" cy="17515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03F7C09-BB42-784F-A97C-45339E00AD08}"/>
              </a:ext>
            </a:extLst>
          </p:cNvPr>
          <p:cNvSpPr txBox="1"/>
          <p:nvPr/>
        </p:nvSpPr>
        <p:spPr>
          <a:xfrm>
            <a:off x="369080" y="4429800"/>
            <a:ext cx="865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What does </a:t>
            </a:r>
            <a:r>
              <a:rPr lang="en-US" sz="2000" dirty="0" err="1">
                <a:latin typeface="Candara" panose="020E0502030303020204" pitchFamily="34" charset="0"/>
              </a:rPr>
              <a:t>thereblon</a:t>
            </a:r>
            <a:r>
              <a:rPr lang="en-US" sz="2000" dirty="0">
                <a:latin typeface="Candara" panose="020E0502030303020204" pitchFamily="34" charset="0"/>
              </a:rPr>
              <a:t> do? When it’s production is blocked in zebra fish their offspring have birth defects like those seen in human victims of thalidomide.</a:t>
            </a:r>
          </a:p>
        </p:txBody>
      </p:sp>
    </p:spTree>
    <p:extLst>
      <p:ext uri="{BB962C8B-B14F-4D97-AF65-F5344CB8AC3E}">
        <p14:creationId xmlns:p14="http://schemas.microsoft.com/office/powerpoint/2010/main" val="20335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659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Harmless but  spicy enantiomers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7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Most enantiomers have far more benign differences in biological effects.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9E7490-D398-7C4D-9000-1CC796C14E83}"/>
              </a:ext>
            </a:extLst>
          </p:cNvPr>
          <p:cNvSpPr txBox="1"/>
          <p:nvPr/>
        </p:nvSpPr>
        <p:spPr>
          <a:xfrm>
            <a:off x="-3604274" y="8788688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C119E3-9B2D-F54D-9040-786B9FBA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116769"/>
            <a:ext cx="3962401" cy="29310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C5DBA1-8EF8-8C44-AC2D-0A07178E6FFB}"/>
              </a:ext>
            </a:extLst>
          </p:cNvPr>
          <p:cNvSpPr txBox="1"/>
          <p:nvPr/>
        </p:nvSpPr>
        <p:spPr>
          <a:xfrm>
            <a:off x="4471170" y="1931186"/>
            <a:ext cx="452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These two enantiomers create the very different odors, and tastes, of two different herbs.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6FA8A-74E1-754C-8CB4-124F48728748}"/>
              </a:ext>
            </a:extLst>
          </p:cNvPr>
          <p:cNvSpPr txBox="1"/>
          <p:nvPr/>
        </p:nvSpPr>
        <p:spPr>
          <a:xfrm rot="18322039" flipH="1">
            <a:off x="2863517" y="1438673"/>
            <a:ext cx="25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D8176-3BCD-914B-BEC9-2ECF4D6E776B}"/>
              </a:ext>
            </a:extLst>
          </p:cNvPr>
          <p:cNvSpPr txBox="1"/>
          <p:nvPr/>
        </p:nvSpPr>
        <p:spPr>
          <a:xfrm rot="18322039" flipH="1">
            <a:off x="2699884" y="1659120"/>
            <a:ext cx="25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D1767-9F53-FF4D-9EDF-B76AD0C529FE}"/>
              </a:ext>
            </a:extLst>
          </p:cNvPr>
          <p:cNvSpPr txBox="1"/>
          <p:nvPr/>
        </p:nvSpPr>
        <p:spPr>
          <a:xfrm rot="18322039" flipH="1">
            <a:off x="850232" y="1382239"/>
            <a:ext cx="25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43C38-253F-8F43-ACDC-C50400EECD09}"/>
              </a:ext>
            </a:extLst>
          </p:cNvPr>
          <p:cNvSpPr txBox="1"/>
          <p:nvPr/>
        </p:nvSpPr>
        <p:spPr>
          <a:xfrm rot="18322039" flipH="1">
            <a:off x="686599" y="1602687"/>
            <a:ext cx="25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1923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792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Enzymes bind &amp; create one enantiomer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83033" y="71665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Because </a:t>
            </a:r>
            <a:r>
              <a:rPr lang="en-US" sz="2000" b="1" dirty="0">
                <a:latin typeface="Candara" panose="020E0502030303020204" pitchFamily="34" charset="0"/>
              </a:rPr>
              <a:t>enzymes</a:t>
            </a:r>
            <a:r>
              <a:rPr lang="en-US" sz="2000" dirty="0">
                <a:latin typeface="Candara" panose="020E0502030303020204" pitchFamily="34" charset="0"/>
              </a:rPr>
              <a:t> are chiral, they bind one enantiomer and </a:t>
            </a:r>
            <a:r>
              <a:rPr lang="en-US" sz="2000" b="1" dirty="0">
                <a:latin typeface="Candara" panose="020E0502030303020204" pitchFamily="34" charset="0"/>
              </a:rPr>
              <a:t>create one chiral product</a:t>
            </a:r>
            <a:r>
              <a:rPr lang="en-US" sz="2000" dirty="0">
                <a:latin typeface="Candara" panose="020E0502030303020204" pitchFamily="34" charset="0"/>
              </a:rPr>
              <a:t>; either R or 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9E7490-D398-7C4D-9000-1CC796C14E83}"/>
              </a:ext>
            </a:extLst>
          </p:cNvPr>
          <p:cNvSpPr txBox="1"/>
          <p:nvPr/>
        </p:nvSpPr>
        <p:spPr>
          <a:xfrm>
            <a:off x="-3604274" y="8788688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88F99-D4D3-794A-9A6A-A032519FF5DD}"/>
              </a:ext>
            </a:extLst>
          </p:cNvPr>
          <p:cNvSpPr txBox="1"/>
          <p:nvPr/>
        </p:nvSpPr>
        <p:spPr>
          <a:xfrm>
            <a:off x="283032" y="1455400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However, </a:t>
            </a:r>
            <a:r>
              <a:rPr lang="en-US" sz="2000" b="1" dirty="0">
                <a:latin typeface="Candara" panose="020E0502030303020204" pitchFamily="34" charset="0"/>
              </a:rPr>
              <a:t>chemical reactions </a:t>
            </a:r>
            <a:r>
              <a:rPr lang="en-US" sz="2000" dirty="0">
                <a:latin typeface="Candara" panose="020E0502030303020204" pitchFamily="34" charset="0"/>
              </a:rPr>
              <a:t>produce a </a:t>
            </a:r>
            <a:r>
              <a:rPr lang="en-US" sz="2000" b="1" dirty="0">
                <a:latin typeface="Candara" panose="020E0502030303020204" pitchFamily="34" charset="0"/>
              </a:rPr>
              <a:t>mixture of both enantiomers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9B5A07-FDFB-D747-ABBD-7401A2F84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1" b="-1"/>
          <a:stretch/>
        </p:blipFill>
        <p:spPr>
          <a:xfrm>
            <a:off x="2578100" y="3139158"/>
            <a:ext cx="6570666" cy="2480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5491C-9953-C34E-BB21-4372E74CC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2" r="53535" b="89569"/>
          <a:stretch/>
        </p:blipFill>
        <p:spPr>
          <a:xfrm>
            <a:off x="30584" y="3807649"/>
            <a:ext cx="2795364" cy="3929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47621A-236A-D842-8334-86CFDF98F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82" t="8669" r="73737" b="65419"/>
          <a:stretch/>
        </p:blipFill>
        <p:spPr>
          <a:xfrm rot="5400000">
            <a:off x="2865586" y="3512153"/>
            <a:ext cx="530963" cy="9759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2556701-B0D8-8A4D-A87A-76900FA07ACC}"/>
              </a:ext>
            </a:extLst>
          </p:cNvPr>
          <p:cNvSpPr txBox="1"/>
          <p:nvPr/>
        </p:nvSpPr>
        <p:spPr>
          <a:xfrm>
            <a:off x="283032" y="1944006"/>
            <a:ext cx="884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In </a:t>
            </a:r>
            <a:r>
              <a:rPr lang="en-US" sz="2000" b="1" dirty="0">
                <a:latin typeface="Candara" panose="020E0502030303020204" pitchFamily="34" charset="0"/>
              </a:rPr>
              <a:t>glycolysis</a:t>
            </a:r>
            <a:r>
              <a:rPr lang="en-US" sz="2000" dirty="0">
                <a:latin typeface="Candara" panose="020E0502030303020204" pitchFamily="34" charset="0"/>
              </a:rPr>
              <a:t>, triose phosphate isomerase creates a chiral product from an achiral substrate.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R enantiomer is made, but the S enantiomer is not.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313D4-B0BC-E249-BDC9-58C6DA2AD036}"/>
              </a:ext>
            </a:extLst>
          </p:cNvPr>
          <p:cNvSpPr txBox="1"/>
          <p:nvPr/>
        </p:nvSpPr>
        <p:spPr>
          <a:xfrm>
            <a:off x="3833586" y="315765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15E91-EB11-1744-8B91-65B485E21515}"/>
              </a:ext>
            </a:extLst>
          </p:cNvPr>
          <p:cNvSpPr txBox="1"/>
          <p:nvPr/>
        </p:nvSpPr>
        <p:spPr>
          <a:xfrm>
            <a:off x="4066192" y="315765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F9C53-E7DF-474C-A2ED-9C2FDBF722FB}"/>
              </a:ext>
            </a:extLst>
          </p:cNvPr>
          <p:cNvSpPr txBox="1"/>
          <p:nvPr/>
        </p:nvSpPr>
        <p:spPr>
          <a:xfrm>
            <a:off x="3531411" y="403040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993B37-4B50-074E-835E-F769E8F2337E}"/>
              </a:ext>
            </a:extLst>
          </p:cNvPr>
          <p:cNvSpPr txBox="1"/>
          <p:nvPr/>
        </p:nvSpPr>
        <p:spPr>
          <a:xfrm>
            <a:off x="4142221" y="403040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06E6AE-C7A4-E749-AC45-67E1821BD656}"/>
              </a:ext>
            </a:extLst>
          </p:cNvPr>
          <p:cNvSpPr txBox="1"/>
          <p:nvPr/>
        </p:nvSpPr>
        <p:spPr>
          <a:xfrm>
            <a:off x="4491774" y="451138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149E35-DF0E-E642-8CE0-AF84561B6C63}"/>
              </a:ext>
            </a:extLst>
          </p:cNvPr>
          <p:cNvSpPr txBox="1"/>
          <p:nvPr/>
        </p:nvSpPr>
        <p:spPr>
          <a:xfrm rot="2561235">
            <a:off x="4308669" y="443204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C63931-7EC3-3546-AEFF-3BB2C395D817}"/>
              </a:ext>
            </a:extLst>
          </p:cNvPr>
          <p:cNvSpPr txBox="1"/>
          <p:nvPr/>
        </p:nvSpPr>
        <p:spPr>
          <a:xfrm>
            <a:off x="4610802" y="452590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20BBC2-DDED-3941-891F-CE34808A2D53}"/>
              </a:ext>
            </a:extLst>
          </p:cNvPr>
          <p:cNvSpPr txBox="1"/>
          <p:nvPr/>
        </p:nvSpPr>
        <p:spPr>
          <a:xfrm rot="19083887">
            <a:off x="4785192" y="443248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B37B0E-6C89-C24E-ABB6-6BEC352B1705}"/>
              </a:ext>
            </a:extLst>
          </p:cNvPr>
          <p:cNvSpPr txBox="1"/>
          <p:nvPr/>
        </p:nvSpPr>
        <p:spPr>
          <a:xfrm rot="3220354">
            <a:off x="4800782" y="393638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39E3DA-4E56-CB40-A4F1-BDD84B6B8BDB}"/>
              </a:ext>
            </a:extLst>
          </p:cNvPr>
          <p:cNvSpPr txBox="1"/>
          <p:nvPr/>
        </p:nvSpPr>
        <p:spPr>
          <a:xfrm rot="3220354">
            <a:off x="4948838" y="413913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198BB2-099E-5C4C-8DFC-A53C76853E99}"/>
              </a:ext>
            </a:extLst>
          </p:cNvPr>
          <p:cNvSpPr txBox="1"/>
          <p:nvPr/>
        </p:nvSpPr>
        <p:spPr>
          <a:xfrm rot="5400000">
            <a:off x="3652815" y="418224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6DAB1A-2CCE-EE41-B081-8DA0DD6F6F43}"/>
              </a:ext>
            </a:extLst>
          </p:cNvPr>
          <p:cNvSpPr txBox="1"/>
          <p:nvPr/>
        </p:nvSpPr>
        <p:spPr>
          <a:xfrm rot="5400000">
            <a:off x="4397151" y="465884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53AF0D-DC57-5F4C-ADB5-25CFD902DABA}"/>
              </a:ext>
            </a:extLst>
          </p:cNvPr>
          <p:cNvSpPr txBox="1"/>
          <p:nvPr/>
        </p:nvSpPr>
        <p:spPr>
          <a:xfrm rot="5400000">
            <a:off x="4748140" y="466571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70BCE5-0A3B-F844-A6C3-146124FA55A9}"/>
              </a:ext>
            </a:extLst>
          </p:cNvPr>
          <p:cNvSpPr txBox="1"/>
          <p:nvPr/>
        </p:nvSpPr>
        <p:spPr>
          <a:xfrm rot="19054514">
            <a:off x="4315680" y="396113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CE571-EE6F-CE4E-9916-3E2963C0B3F8}"/>
              </a:ext>
            </a:extLst>
          </p:cNvPr>
          <p:cNvSpPr txBox="1"/>
          <p:nvPr/>
        </p:nvSpPr>
        <p:spPr>
          <a:xfrm>
            <a:off x="7092043" y="305966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73589C-E894-874A-AD70-51F5B6FC4BE2}"/>
              </a:ext>
            </a:extLst>
          </p:cNvPr>
          <p:cNvSpPr txBox="1"/>
          <p:nvPr/>
        </p:nvSpPr>
        <p:spPr>
          <a:xfrm>
            <a:off x="6826353" y="393953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FC6C31-3823-C045-ABBD-86FD5FBBF093}"/>
              </a:ext>
            </a:extLst>
          </p:cNvPr>
          <p:cNvSpPr txBox="1"/>
          <p:nvPr/>
        </p:nvSpPr>
        <p:spPr>
          <a:xfrm>
            <a:off x="7040397" y="393953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F3BA9A-A01B-A442-9753-F05A7C3905B1}"/>
              </a:ext>
            </a:extLst>
          </p:cNvPr>
          <p:cNvSpPr txBox="1"/>
          <p:nvPr/>
        </p:nvSpPr>
        <p:spPr>
          <a:xfrm>
            <a:off x="7392324" y="393953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46ED5C-166D-FB46-BFF9-EF1A2486D2A6}"/>
              </a:ext>
            </a:extLst>
          </p:cNvPr>
          <p:cNvSpPr txBox="1"/>
          <p:nvPr/>
        </p:nvSpPr>
        <p:spPr>
          <a:xfrm rot="19054514">
            <a:off x="7593621" y="388465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43066B-6103-A548-B053-68CD4B669720}"/>
              </a:ext>
            </a:extLst>
          </p:cNvPr>
          <p:cNvSpPr txBox="1"/>
          <p:nvPr/>
        </p:nvSpPr>
        <p:spPr>
          <a:xfrm rot="3220354">
            <a:off x="8052540" y="385195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835FCC-E1C7-F148-A9C7-F1EC8FB3E95E}"/>
              </a:ext>
            </a:extLst>
          </p:cNvPr>
          <p:cNvSpPr txBox="1"/>
          <p:nvPr/>
        </p:nvSpPr>
        <p:spPr>
          <a:xfrm rot="3220354">
            <a:off x="8200596" y="405470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D762D5-8F4B-A244-8EFA-E3099A1A04D2}"/>
              </a:ext>
            </a:extLst>
          </p:cNvPr>
          <p:cNvSpPr txBox="1"/>
          <p:nvPr/>
        </p:nvSpPr>
        <p:spPr>
          <a:xfrm rot="2561235">
            <a:off x="7569376" y="434045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14947C-394D-6B48-B6AF-30F414E140EE}"/>
              </a:ext>
            </a:extLst>
          </p:cNvPr>
          <p:cNvSpPr txBox="1"/>
          <p:nvPr/>
        </p:nvSpPr>
        <p:spPr>
          <a:xfrm>
            <a:off x="7871509" y="443430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7EBDEB-1953-4F45-A2DE-9A6DAB751E79}"/>
              </a:ext>
            </a:extLst>
          </p:cNvPr>
          <p:cNvSpPr txBox="1"/>
          <p:nvPr/>
        </p:nvSpPr>
        <p:spPr>
          <a:xfrm rot="19083887">
            <a:off x="8045899" y="434088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339F03-0E51-DD45-8A9F-C4E219A9AA7E}"/>
              </a:ext>
            </a:extLst>
          </p:cNvPr>
          <p:cNvSpPr txBox="1"/>
          <p:nvPr/>
        </p:nvSpPr>
        <p:spPr>
          <a:xfrm rot="5400000">
            <a:off x="7657858" y="456724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C2C170-61CE-B249-8831-33E9F85FD7A5}"/>
              </a:ext>
            </a:extLst>
          </p:cNvPr>
          <p:cNvSpPr txBox="1"/>
          <p:nvPr/>
        </p:nvSpPr>
        <p:spPr>
          <a:xfrm rot="5400000">
            <a:off x="8007179" y="456391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70FAF4-9868-8840-9703-7C8D7D0F1107}"/>
              </a:ext>
            </a:extLst>
          </p:cNvPr>
          <p:cNvSpPr txBox="1"/>
          <p:nvPr/>
        </p:nvSpPr>
        <p:spPr>
          <a:xfrm>
            <a:off x="7758425" y="442508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551324-8533-F944-BE3E-D077FF3F074A}"/>
              </a:ext>
            </a:extLst>
          </p:cNvPr>
          <p:cNvSpPr txBox="1"/>
          <p:nvPr/>
        </p:nvSpPr>
        <p:spPr>
          <a:xfrm rot="5400000">
            <a:off x="7215635" y="296536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190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6753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Enzymes create one type of bond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83033" y="71665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Here the enzyme polymerizing (linking) isoprene units creates an </a:t>
            </a:r>
            <a:r>
              <a:rPr lang="en-US" sz="2000" b="1" dirty="0">
                <a:latin typeface="Candara" panose="020E0502030303020204" pitchFamily="34" charset="0"/>
              </a:rPr>
              <a:t>E bond</a:t>
            </a:r>
            <a:r>
              <a:rPr lang="en-US" sz="2000" dirty="0">
                <a:latin typeface="Candara" panose="020E0502030303020204" pitchFamily="34" charset="0"/>
              </a:rPr>
              <a:t>, but not a Z bond.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9E7490-D398-7C4D-9000-1CC796C14E83}"/>
              </a:ext>
            </a:extLst>
          </p:cNvPr>
          <p:cNvSpPr txBox="1"/>
          <p:nvPr/>
        </p:nvSpPr>
        <p:spPr>
          <a:xfrm>
            <a:off x="-3604274" y="8788688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3F066-D6A9-384F-AF8F-C10F5B92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7" y="1600816"/>
            <a:ext cx="7724540" cy="37606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68F9C53-E7DF-474C-A2ED-9C2FDBF722FB}"/>
              </a:ext>
            </a:extLst>
          </p:cNvPr>
          <p:cNvSpPr txBox="1"/>
          <p:nvPr/>
        </p:nvSpPr>
        <p:spPr>
          <a:xfrm>
            <a:off x="1145430" y="170433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DE4E95-C2B4-9D4F-BE3F-0807CDBD944C}"/>
              </a:ext>
            </a:extLst>
          </p:cNvPr>
          <p:cNvSpPr txBox="1"/>
          <p:nvPr/>
        </p:nvSpPr>
        <p:spPr>
          <a:xfrm>
            <a:off x="1408000" y="171351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941A1-530B-5E49-BABC-CCFB8EAB393C}"/>
              </a:ext>
            </a:extLst>
          </p:cNvPr>
          <p:cNvSpPr txBox="1"/>
          <p:nvPr/>
        </p:nvSpPr>
        <p:spPr>
          <a:xfrm>
            <a:off x="1868876" y="172269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E0855F-15D4-7940-9431-AFB39979B14F}"/>
              </a:ext>
            </a:extLst>
          </p:cNvPr>
          <p:cNvSpPr txBox="1"/>
          <p:nvPr/>
        </p:nvSpPr>
        <p:spPr>
          <a:xfrm>
            <a:off x="2120430" y="173187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0C7F88-4418-2540-80EE-746616DED2B4}"/>
              </a:ext>
            </a:extLst>
          </p:cNvPr>
          <p:cNvSpPr txBox="1"/>
          <p:nvPr/>
        </p:nvSpPr>
        <p:spPr>
          <a:xfrm>
            <a:off x="801683" y="209587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5AB3B2-A340-3A4F-A21E-272B36AB05F5}"/>
              </a:ext>
            </a:extLst>
          </p:cNvPr>
          <p:cNvSpPr txBox="1"/>
          <p:nvPr/>
        </p:nvSpPr>
        <p:spPr>
          <a:xfrm>
            <a:off x="1142544" y="243878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C9F239-D1C4-0E4E-9D51-96965C42E0AC}"/>
              </a:ext>
            </a:extLst>
          </p:cNvPr>
          <p:cNvSpPr txBox="1"/>
          <p:nvPr/>
        </p:nvSpPr>
        <p:spPr>
          <a:xfrm>
            <a:off x="1400745" y="243878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0F720E-EE87-CB41-810A-8D1313FD7611}"/>
              </a:ext>
            </a:extLst>
          </p:cNvPr>
          <p:cNvSpPr txBox="1"/>
          <p:nvPr/>
        </p:nvSpPr>
        <p:spPr>
          <a:xfrm>
            <a:off x="1857252" y="243878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24436C-164B-4E44-83BA-4B99412F6DED}"/>
              </a:ext>
            </a:extLst>
          </p:cNvPr>
          <p:cNvSpPr txBox="1"/>
          <p:nvPr/>
        </p:nvSpPr>
        <p:spPr>
          <a:xfrm>
            <a:off x="2115453" y="243878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FA2E11-C481-D541-821A-5B85C69AA32C}"/>
              </a:ext>
            </a:extLst>
          </p:cNvPr>
          <p:cNvSpPr txBox="1"/>
          <p:nvPr/>
        </p:nvSpPr>
        <p:spPr>
          <a:xfrm rot="5400000">
            <a:off x="954301" y="197811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2434D1-970F-574D-BFD6-8DDDD1A91C9C}"/>
              </a:ext>
            </a:extLst>
          </p:cNvPr>
          <p:cNvSpPr txBox="1"/>
          <p:nvPr/>
        </p:nvSpPr>
        <p:spPr>
          <a:xfrm rot="5400000">
            <a:off x="925308" y="223275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DCB0F6C-DBBC-2B45-8BC9-1DAC3FDDFA3C}"/>
              </a:ext>
            </a:extLst>
          </p:cNvPr>
          <p:cNvSpPr txBox="1"/>
          <p:nvPr/>
        </p:nvSpPr>
        <p:spPr>
          <a:xfrm rot="5400000">
            <a:off x="1666016" y="196627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DAB3210-C418-AD4C-9DBF-865E7FBE7DED}"/>
              </a:ext>
            </a:extLst>
          </p:cNvPr>
          <p:cNvSpPr txBox="1"/>
          <p:nvPr/>
        </p:nvSpPr>
        <p:spPr>
          <a:xfrm rot="5400000">
            <a:off x="1659057" y="223193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860E00-F608-564D-8237-EDCCDF80A57E}"/>
              </a:ext>
            </a:extLst>
          </p:cNvPr>
          <p:cNvSpPr txBox="1"/>
          <p:nvPr/>
        </p:nvSpPr>
        <p:spPr>
          <a:xfrm rot="5400000">
            <a:off x="2362973" y="197579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CF0D45-A2CC-3445-A647-EE2DEA5FB70E}"/>
              </a:ext>
            </a:extLst>
          </p:cNvPr>
          <p:cNvSpPr txBox="1"/>
          <p:nvPr/>
        </p:nvSpPr>
        <p:spPr>
          <a:xfrm rot="5400000">
            <a:off x="2356014" y="224144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C03551-84B8-1E41-A8CB-6AD2E041871D}"/>
              </a:ext>
            </a:extLst>
          </p:cNvPr>
          <p:cNvSpPr txBox="1"/>
          <p:nvPr/>
        </p:nvSpPr>
        <p:spPr>
          <a:xfrm rot="5400000">
            <a:off x="1277153" y="259042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D24F40-5DF3-8B46-9394-225E4E197FE0}"/>
              </a:ext>
            </a:extLst>
          </p:cNvPr>
          <p:cNvSpPr txBox="1"/>
          <p:nvPr/>
        </p:nvSpPr>
        <p:spPr>
          <a:xfrm rot="5400000">
            <a:off x="2005501" y="260436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ED3FE0-F2FD-C24C-96D3-4A15FFC6BFE0}"/>
              </a:ext>
            </a:extLst>
          </p:cNvPr>
          <p:cNvSpPr txBox="1"/>
          <p:nvPr/>
        </p:nvSpPr>
        <p:spPr>
          <a:xfrm>
            <a:off x="4787047" y="159460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34B6ADE-D557-2F43-92C9-BB4278132035}"/>
              </a:ext>
            </a:extLst>
          </p:cNvPr>
          <p:cNvSpPr txBox="1"/>
          <p:nvPr/>
        </p:nvSpPr>
        <p:spPr>
          <a:xfrm>
            <a:off x="5049617" y="160378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3B244E5-1EE5-8843-BCA9-323F268356D6}"/>
              </a:ext>
            </a:extLst>
          </p:cNvPr>
          <p:cNvSpPr txBox="1"/>
          <p:nvPr/>
        </p:nvSpPr>
        <p:spPr>
          <a:xfrm>
            <a:off x="5510493" y="161296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61CF47-5CF6-5B46-8A62-E4CC76F0479B}"/>
              </a:ext>
            </a:extLst>
          </p:cNvPr>
          <p:cNvSpPr txBox="1"/>
          <p:nvPr/>
        </p:nvSpPr>
        <p:spPr>
          <a:xfrm>
            <a:off x="5762047" y="162214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A6C068E-3AFC-9A4A-ABF8-CFD2FB09BCE6}"/>
              </a:ext>
            </a:extLst>
          </p:cNvPr>
          <p:cNvSpPr txBox="1"/>
          <p:nvPr/>
        </p:nvSpPr>
        <p:spPr>
          <a:xfrm>
            <a:off x="4443300" y="198614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E550DB7-068A-4B46-AF14-86187B6D76FA}"/>
              </a:ext>
            </a:extLst>
          </p:cNvPr>
          <p:cNvSpPr txBox="1"/>
          <p:nvPr/>
        </p:nvSpPr>
        <p:spPr>
          <a:xfrm>
            <a:off x="4784161" y="232905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BBA4F1-12B5-864F-9CFB-CC5D536A976E}"/>
              </a:ext>
            </a:extLst>
          </p:cNvPr>
          <p:cNvSpPr txBox="1"/>
          <p:nvPr/>
        </p:nvSpPr>
        <p:spPr>
          <a:xfrm>
            <a:off x="5042362" y="232905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03D3B7C-7776-1E46-9A7E-DE6717CBE542}"/>
              </a:ext>
            </a:extLst>
          </p:cNvPr>
          <p:cNvSpPr txBox="1"/>
          <p:nvPr/>
        </p:nvSpPr>
        <p:spPr>
          <a:xfrm>
            <a:off x="5498869" y="232905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B6631EE-FDEA-7145-9E14-6A80019BD21D}"/>
              </a:ext>
            </a:extLst>
          </p:cNvPr>
          <p:cNvSpPr txBox="1"/>
          <p:nvPr/>
        </p:nvSpPr>
        <p:spPr>
          <a:xfrm>
            <a:off x="5757070" y="232905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55D584-E4F2-A745-8E37-0FFC2512F364}"/>
              </a:ext>
            </a:extLst>
          </p:cNvPr>
          <p:cNvSpPr txBox="1"/>
          <p:nvPr/>
        </p:nvSpPr>
        <p:spPr>
          <a:xfrm rot="5400000">
            <a:off x="4595918" y="186838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6B44FA-AFC9-9E47-A277-51D53D1EEAC4}"/>
              </a:ext>
            </a:extLst>
          </p:cNvPr>
          <p:cNvSpPr txBox="1"/>
          <p:nvPr/>
        </p:nvSpPr>
        <p:spPr>
          <a:xfrm rot="5400000">
            <a:off x="4566925" y="212302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FB483F-6EB8-5148-A5B5-FB2F36219899}"/>
              </a:ext>
            </a:extLst>
          </p:cNvPr>
          <p:cNvSpPr txBox="1"/>
          <p:nvPr/>
        </p:nvSpPr>
        <p:spPr>
          <a:xfrm rot="5400000">
            <a:off x="5307633" y="185654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F538CDC-E58D-B846-9D60-071D05270ED8}"/>
              </a:ext>
            </a:extLst>
          </p:cNvPr>
          <p:cNvSpPr txBox="1"/>
          <p:nvPr/>
        </p:nvSpPr>
        <p:spPr>
          <a:xfrm rot="5400000">
            <a:off x="5300674" y="212220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6396B7-3CB2-064B-B2E3-9DF94E883CEF}"/>
              </a:ext>
            </a:extLst>
          </p:cNvPr>
          <p:cNvSpPr txBox="1"/>
          <p:nvPr/>
        </p:nvSpPr>
        <p:spPr>
          <a:xfrm rot="5400000">
            <a:off x="6004590" y="186606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CB73DE5-3EBF-814B-A85F-42DEA1E1F5DE}"/>
              </a:ext>
            </a:extLst>
          </p:cNvPr>
          <p:cNvSpPr txBox="1"/>
          <p:nvPr/>
        </p:nvSpPr>
        <p:spPr>
          <a:xfrm rot="5400000">
            <a:off x="5997631" y="213171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035825-6191-A547-9A61-BEA137A4EF80}"/>
              </a:ext>
            </a:extLst>
          </p:cNvPr>
          <p:cNvSpPr txBox="1"/>
          <p:nvPr/>
        </p:nvSpPr>
        <p:spPr>
          <a:xfrm rot="5400000">
            <a:off x="4918770" y="248069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6D4E482-5060-6A46-97C3-25E014140561}"/>
              </a:ext>
            </a:extLst>
          </p:cNvPr>
          <p:cNvSpPr txBox="1"/>
          <p:nvPr/>
        </p:nvSpPr>
        <p:spPr>
          <a:xfrm rot="5400000">
            <a:off x="5647118" y="249463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1A1588D-76E6-6241-8FD6-B872349A6C69}"/>
              </a:ext>
            </a:extLst>
          </p:cNvPr>
          <p:cNvSpPr txBox="1"/>
          <p:nvPr/>
        </p:nvSpPr>
        <p:spPr>
          <a:xfrm>
            <a:off x="6697771" y="401450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8F79312-1E82-404C-9BC6-9D7DC5506732}"/>
              </a:ext>
            </a:extLst>
          </p:cNvPr>
          <p:cNvSpPr txBox="1"/>
          <p:nvPr/>
        </p:nvSpPr>
        <p:spPr>
          <a:xfrm>
            <a:off x="6960341" y="402368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A14AB60-2FB8-CE45-847E-9886685B8CC2}"/>
              </a:ext>
            </a:extLst>
          </p:cNvPr>
          <p:cNvSpPr txBox="1"/>
          <p:nvPr/>
        </p:nvSpPr>
        <p:spPr>
          <a:xfrm>
            <a:off x="7421217" y="403286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98C24C7-5E71-2647-9DEC-05D8BED344FB}"/>
              </a:ext>
            </a:extLst>
          </p:cNvPr>
          <p:cNvSpPr txBox="1"/>
          <p:nvPr/>
        </p:nvSpPr>
        <p:spPr>
          <a:xfrm>
            <a:off x="7672771" y="404203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019BB7F-E0B0-1943-863F-B6A641BE7A45}"/>
              </a:ext>
            </a:extLst>
          </p:cNvPr>
          <p:cNvSpPr txBox="1"/>
          <p:nvPr/>
        </p:nvSpPr>
        <p:spPr>
          <a:xfrm>
            <a:off x="6354024" y="440604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3E3468C-867B-E049-B790-B5B3E6C7618E}"/>
              </a:ext>
            </a:extLst>
          </p:cNvPr>
          <p:cNvSpPr txBox="1"/>
          <p:nvPr/>
        </p:nvSpPr>
        <p:spPr>
          <a:xfrm>
            <a:off x="6694885" y="474895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B67EAD1-838C-7A4A-8C05-67352410B824}"/>
              </a:ext>
            </a:extLst>
          </p:cNvPr>
          <p:cNvSpPr txBox="1"/>
          <p:nvPr/>
        </p:nvSpPr>
        <p:spPr>
          <a:xfrm>
            <a:off x="6953086" y="474895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0CAA6-4116-F246-997C-48B89ED084CF}"/>
              </a:ext>
            </a:extLst>
          </p:cNvPr>
          <p:cNvSpPr txBox="1"/>
          <p:nvPr/>
        </p:nvSpPr>
        <p:spPr>
          <a:xfrm>
            <a:off x="7409593" y="474895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900BC6E-67AC-5E48-AABF-D3EDFD30216A}"/>
              </a:ext>
            </a:extLst>
          </p:cNvPr>
          <p:cNvSpPr txBox="1"/>
          <p:nvPr/>
        </p:nvSpPr>
        <p:spPr>
          <a:xfrm>
            <a:off x="7667794" y="474895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FD2826F-423A-C54D-9D43-1F406D781205}"/>
              </a:ext>
            </a:extLst>
          </p:cNvPr>
          <p:cNvSpPr txBox="1"/>
          <p:nvPr/>
        </p:nvSpPr>
        <p:spPr>
          <a:xfrm rot="5400000">
            <a:off x="6506642" y="428828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67339FA-7DBF-BB4E-AAAF-C534085D23B1}"/>
              </a:ext>
            </a:extLst>
          </p:cNvPr>
          <p:cNvSpPr txBox="1"/>
          <p:nvPr/>
        </p:nvSpPr>
        <p:spPr>
          <a:xfrm rot="5400000">
            <a:off x="6477649" y="454292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5684B20-F954-EA45-95F3-06A5E1974F2E}"/>
              </a:ext>
            </a:extLst>
          </p:cNvPr>
          <p:cNvSpPr txBox="1"/>
          <p:nvPr/>
        </p:nvSpPr>
        <p:spPr>
          <a:xfrm rot="5400000">
            <a:off x="7218357" y="427644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57DA425-6C01-E243-A61F-65610AE4E374}"/>
              </a:ext>
            </a:extLst>
          </p:cNvPr>
          <p:cNvSpPr txBox="1"/>
          <p:nvPr/>
        </p:nvSpPr>
        <p:spPr>
          <a:xfrm rot="5400000">
            <a:off x="7211398" y="454210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A07CB92-7F03-AE4B-B4A3-13EA801E932D}"/>
              </a:ext>
            </a:extLst>
          </p:cNvPr>
          <p:cNvSpPr txBox="1"/>
          <p:nvPr/>
        </p:nvSpPr>
        <p:spPr>
          <a:xfrm rot="5400000">
            <a:off x="7915314" y="428596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A6D6E71-7B11-8F40-96C4-B40BC826A019}"/>
              </a:ext>
            </a:extLst>
          </p:cNvPr>
          <p:cNvSpPr txBox="1"/>
          <p:nvPr/>
        </p:nvSpPr>
        <p:spPr>
          <a:xfrm rot="5400000">
            <a:off x="7908355" y="455161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ADA318-8459-7C42-864A-FBAAFD50D31E}"/>
              </a:ext>
            </a:extLst>
          </p:cNvPr>
          <p:cNvSpPr txBox="1"/>
          <p:nvPr/>
        </p:nvSpPr>
        <p:spPr>
          <a:xfrm rot="5400000">
            <a:off x="6829494" y="490059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AD46949-3E23-2E47-B47F-98E0956F08DC}"/>
              </a:ext>
            </a:extLst>
          </p:cNvPr>
          <p:cNvSpPr txBox="1"/>
          <p:nvPr/>
        </p:nvSpPr>
        <p:spPr>
          <a:xfrm rot="5400000">
            <a:off x="7557842" y="491453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2CA0553-26C2-414A-8DDF-70316CEB2378}"/>
              </a:ext>
            </a:extLst>
          </p:cNvPr>
          <p:cNvSpPr txBox="1"/>
          <p:nvPr/>
        </p:nvSpPr>
        <p:spPr>
          <a:xfrm>
            <a:off x="1729291" y="412396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554D3C5-0975-5742-AB95-16041C21AB25}"/>
              </a:ext>
            </a:extLst>
          </p:cNvPr>
          <p:cNvSpPr txBox="1"/>
          <p:nvPr/>
        </p:nvSpPr>
        <p:spPr>
          <a:xfrm>
            <a:off x="1991861" y="413314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F28B3E5-567F-5447-A813-41F70D5DC10A}"/>
              </a:ext>
            </a:extLst>
          </p:cNvPr>
          <p:cNvSpPr txBox="1"/>
          <p:nvPr/>
        </p:nvSpPr>
        <p:spPr>
          <a:xfrm>
            <a:off x="2452737" y="414232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671A34E-8AF4-A544-A59E-BC377179CA84}"/>
              </a:ext>
            </a:extLst>
          </p:cNvPr>
          <p:cNvSpPr txBox="1"/>
          <p:nvPr/>
        </p:nvSpPr>
        <p:spPr>
          <a:xfrm>
            <a:off x="2704291" y="415150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088E845-6FA2-1842-8233-F93147D80A30}"/>
              </a:ext>
            </a:extLst>
          </p:cNvPr>
          <p:cNvSpPr txBox="1"/>
          <p:nvPr/>
        </p:nvSpPr>
        <p:spPr>
          <a:xfrm>
            <a:off x="1385544" y="451550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67CE80D-6B49-4345-886E-261405CF07C0}"/>
              </a:ext>
            </a:extLst>
          </p:cNvPr>
          <p:cNvSpPr txBox="1"/>
          <p:nvPr/>
        </p:nvSpPr>
        <p:spPr>
          <a:xfrm>
            <a:off x="1726405" y="485842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6001910-E142-B742-A7DE-15AB9CCC6260}"/>
              </a:ext>
            </a:extLst>
          </p:cNvPr>
          <p:cNvSpPr txBox="1"/>
          <p:nvPr/>
        </p:nvSpPr>
        <p:spPr>
          <a:xfrm>
            <a:off x="1984606" y="485842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7EB4FE7-12EE-9241-83F0-2E9AADF8C964}"/>
              </a:ext>
            </a:extLst>
          </p:cNvPr>
          <p:cNvSpPr txBox="1"/>
          <p:nvPr/>
        </p:nvSpPr>
        <p:spPr>
          <a:xfrm>
            <a:off x="2441113" y="485842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0D45E83-2139-EE42-9C8D-7BFC78359B68}"/>
              </a:ext>
            </a:extLst>
          </p:cNvPr>
          <p:cNvSpPr txBox="1"/>
          <p:nvPr/>
        </p:nvSpPr>
        <p:spPr>
          <a:xfrm>
            <a:off x="2699314" y="485842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7864E5-A197-334C-AA6F-60F5B9AE77D8}"/>
              </a:ext>
            </a:extLst>
          </p:cNvPr>
          <p:cNvSpPr txBox="1"/>
          <p:nvPr/>
        </p:nvSpPr>
        <p:spPr>
          <a:xfrm rot="5400000">
            <a:off x="1538162" y="439775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DC773BA-549C-644C-9C0F-6E542366F887}"/>
              </a:ext>
            </a:extLst>
          </p:cNvPr>
          <p:cNvSpPr txBox="1"/>
          <p:nvPr/>
        </p:nvSpPr>
        <p:spPr>
          <a:xfrm rot="5400000">
            <a:off x="1509169" y="465238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116844-04FD-4F4D-87A5-ECA51E4868F8}"/>
              </a:ext>
            </a:extLst>
          </p:cNvPr>
          <p:cNvSpPr txBox="1"/>
          <p:nvPr/>
        </p:nvSpPr>
        <p:spPr>
          <a:xfrm rot="5400000">
            <a:off x="2249877" y="438590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E39591-0BB6-2843-AD69-93805834DF74}"/>
              </a:ext>
            </a:extLst>
          </p:cNvPr>
          <p:cNvSpPr txBox="1"/>
          <p:nvPr/>
        </p:nvSpPr>
        <p:spPr>
          <a:xfrm rot="5400000">
            <a:off x="2242918" y="465156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AD02F1A-96C5-CF4D-8923-A9C77BD26408}"/>
              </a:ext>
            </a:extLst>
          </p:cNvPr>
          <p:cNvSpPr txBox="1"/>
          <p:nvPr/>
        </p:nvSpPr>
        <p:spPr>
          <a:xfrm rot="5400000">
            <a:off x="2946834" y="439542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026D67F-6075-5943-A11F-D258F8D7DC22}"/>
              </a:ext>
            </a:extLst>
          </p:cNvPr>
          <p:cNvSpPr txBox="1"/>
          <p:nvPr/>
        </p:nvSpPr>
        <p:spPr>
          <a:xfrm rot="5400000">
            <a:off x="2939875" y="466108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05D979B-50AC-AD4C-8634-C9ADCBF28873}"/>
              </a:ext>
            </a:extLst>
          </p:cNvPr>
          <p:cNvSpPr txBox="1"/>
          <p:nvPr/>
        </p:nvSpPr>
        <p:spPr>
          <a:xfrm rot="5400000">
            <a:off x="1861014" y="501005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01BC597-488C-6540-A71D-4BFBA7B353DF}"/>
              </a:ext>
            </a:extLst>
          </p:cNvPr>
          <p:cNvSpPr txBox="1"/>
          <p:nvPr/>
        </p:nvSpPr>
        <p:spPr>
          <a:xfrm rot="5400000">
            <a:off x="2589362" y="502399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7490A92-54A3-C24A-A23C-C5DF2A96A279}"/>
              </a:ext>
            </a:extLst>
          </p:cNvPr>
          <p:cNvSpPr txBox="1"/>
          <p:nvPr/>
        </p:nvSpPr>
        <p:spPr>
          <a:xfrm>
            <a:off x="8026622" y="438383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0147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6" y="80682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Describe why biological molecules are chiral and recognize only one 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      enantiomer?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6" y="1862393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Explain why biological processes produce only one enantiomer while </a:t>
            </a:r>
          </a:p>
          <a:p>
            <a:r>
              <a:rPr lang="en-US" sz="2000" dirty="0">
                <a:latin typeface="Candara"/>
                <a:cs typeface="Candara"/>
              </a:rPr>
              <a:t>      chemical reactions produce both?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6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464</Words>
  <Application>Microsoft Macintosh PowerPoint</Application>
  <PresentationFormat>On-screen Show (4:3)</PresentationFormat>
  <Paragraphs>146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2019-02-25T04:51:28Z</dcterms:created>
  <dcterms:modified xsi:type="dcterms:W3CDTF">2019-02-25T04:52:08Z</dcterms:modified>
</cp:coreProperties>
</file>