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90" r:id="rId2"/>
    <p:sldId id="391" r:id="rId3"/>
    <p:sldId id="392" r:id="rId4"/>
    <p:sldId id="393" r:id="rId5"/>
    <p:sldId id="394" r:id="rId6"/>
    <p:sldId id="396" r:id="rId7"/>
    <p:sldId id="39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F2AA-3DCD-D444-BCC1-517A251ECE1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52E3-57E0-DE41-813B-A0AF47950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536" y="2622577"/>
            <a:ext cx="646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3.6: Molecules with multiple chiral centers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700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Several chiral centers are common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51"/>
            <a:ext cx="884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four-carbon sugar has two chiral carbons, labelled here with blue and red dots.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How many possible stereoisomers? </a:t>
            </a:r>
            <a:r>
              <a:rPr lang="en-US" sz="2000" b="1" dirty="0">
                <a:latin typeface="Candara" panose="020E0502030303020204" pitchFamily="34" charset="0"/>
              </a:rPr>
              <a:t>2</a:t>
            </a:r>
            <a:r>
              <a:rPr lang="en-US" sz="2400" b="1" baseline="30000" dirty="0">
                <a:latin typeface="Candara" panose="020E0502030303020204" pitchFamily="34" charset="0"/>
              </a:rPr>
              <a:t>n</a:t>
            </a:r>
            <a:r>
              <a:rPr lang="en-US" sz="2000" dirty="0">
                <a:latin typeface="Candara" panose="020E0502030303020204" pitchFamily="34" charset="0"/>
              </a:rPr>
              <a:t>, where n = chiral centers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E902EE-B7A0-A442-8025-E3AD3990F294}"/>
              </a:ext>
            </a:extLst>
          </p:cNvPr>
          <p:cNvSpPr txBox="1"/>
          <p:nvPr/>
        </p:nvSpPr>
        <p:spPr>
          <a:xfrm>
            <a:off x="12783024" y="166773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2CF41A-F874-864F-8A63-43F30119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865631"/>
            <a:ext cx="7052716" cy="40241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21471E-7759-044F-B170-F5802E1AC89F}"/>
              </a:ext>
            </a:extLst>
          </p:cNvPr>
          <p:cNvSpPr txBox="1"/>
          <p:nvPr/>
        </p:nvSpPr>
        <p:spPr>
          <a:xfrm>
            <a:off x="228605" y="6061869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Diastereomer: </a:t>
            </a:r>
            <a:r>
              <a:rPr lang="en-US" sz="2000" i="1" dirty="0">
                <a:latin typeface="Candara" panose="020E0502030303020204" pitchFamily="34" charset="0"/>
              </a:rPr>
              <a:t>stereoisomers that are not enantiomers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5F45B7-CF11-AA41-86CC-E59D7B5DB51C}"/>
              </a:ext>
            </a:extLst>
          </p:cNvPr>
          <p:cNvSpPr txBox="1"/>
          <p:nvPr/>
        </p:nvSpPr>
        <p:spPr>
          <a:xfrm>
            <a:off x="5953760" y="3877727"/>
            <a:ext cx="3119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Notice that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enantiomeric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pairs have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opposite </a:t>
            </a:r>
            <a:r>
              <a:rPr lang="en-US" sz="2000" b="1" dirty="0" err="1">
                <a:solidFill>
                  <a:srgbClr val="0432FF"/>
                </a:solidFill>
                <a:latin typeface="Candara" panose="020E0502030303020204" pitchFamily="34" charset="0"/>
              </a:rPr>
              <a:t>chiralities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R,R vs. S,S</a:t>
            </a:r>
          </a:p>
          <a:p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S,R vs. R,S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EAF2DB-CBA8-5C48-B850-F42627ED1FD8}"/>
              </a:ext>
            </a:extLst>
          </p:cNvPr>
          <p:cNvSpPr txBox="1"/>
          <p:nvPr/>
        </p:nvSpPr>
        <p:spPr>
          <a:xfrm>
            <a:off x="228605" y="6392069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Epimers: </a:t>
            </a:r>
            <a:r>
              <a:rPr lang="en-US" sz="2000" i="1" dirty="0">
                <a:latin typeface="Candara" panose="020E0502030303020204" pitchFamily="34" charset="0"/>
              </a:rPr>
              <a:t>diastereomers that differ at only one chiral center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E9C8AA-038B-934A-B50F-07A8BAD66DEF}"/>
              </a:ext>
            </a:extLst>
          </p:cNvPr>
          <p:cNvSpPr txBox="1"/>
          <p:nvPr/>
        </p:nvSpPr>
        <p:spPr>
          <a:xfrm>
            <a:off x="6752559" y="6061869"/>
            <a:ext cx="240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Physical properties may vary.</a:t>
            </a:r>
            <a:endParaRPr lang="en-US" sz="2000" i="1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86A92A1D-AC21-B748-A789-70E7DFD97A27}"/>
              </a:ext>
            </a:extLst>
          </p:cNvPr>
          <p:cNvSpPr/>
          <p:nvPr/>
        </p:nvSpPr>
        <p:spPr>
          <a:xfrm>
            <a:off x="6611816" y="6061869"/>
            <a:ext cx="117231" cy="730310"/>
          </a:xfrm>
          <a:prstGeom prst="rightBracket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51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Here’s a three-carbon sugar.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(a) How many possible stereoisomers are possible?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(b) Draw the R,R,R stereoisomer.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(c)  How would you then draw any of the other stereoisomers?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E902EE-B7A0-A442-8025-E3AD3990F294}"/>
              </a:ext>
            </a:extLst>
          </p:cNvPr>
          <p:cNvSpPr txBox="1"/>
          <p:nvPr/>
        </p:nvSpPr>
        <p:spPr>
          <a:xfrm>
            <a:off x="12783024" y="166773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8EE82-DFF6-6645-BAB5-80F3F92CD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87" y="2393419"/>
            <a:ext cx="2458173" cy="2145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6223C-1DAE-5B44-B1B1-38F3A32BA331}"/>
              </a:ext>
            </a:extLst>
          </p:cNvPr>
          <p:cNvSpPr txBox="1"/>
          <p:nvPr/>
        </p:nvSpPr>
        <p:spPr>
          <a:xfrm>
            <a:off x="2087572" y="27693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8D98E-C130-D546-A116-DA8BF6267979}"/>
              </a:ext>
            </a:extLst>
          </p:cNvPr>
          <p:cNvSpPr txBox="1"/>
          <p:nvPr/>
        </p:nvSpPr>
        <p:spPr>
          <a:xfrm>
            <a:off x="2321252" y="27693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7CDB4-C9A0-2F48-9DF0-7ED30BC08585}"/>
              </a:ext>
            </a:extLst>
          </p:cNvPr>
          <p:cNvSpPr txBox="1"/>
          <p:nvPr/>
        </p:nvSpPr>
        <p:spPr>
          <a:xfrm>
            <a:off x="2687012" y="27693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AFEF05-9EFF-FA42-AD3A-53EBAB500BD7}"/>
              </a:ext>
            </a:extLst>
          </p:cNvPr>
          <p:cNvSpPr txBox="1"/>
          <p:nvPr/>
        </p:nvSpPr>
        <p:spPr>
          <a:xfrm>
            <a:off x="2991811" y="365612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73398-A6DF-154A-97FA-AEDDCCA7B499}"/>
              </a:ext>
            </a:extLst>
          </p:cNvPr>
          <p:cNvSpPr txBox="1"/>
          <p:nvPr/>
        </p:nvSpPr>
        <p:spPr>
          <a:xfrm>
            <a:off x="2391174" y="365612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45C39-0CB5-7F42-ABBB-B2F45BA85A9D}"/>
              </a:ext>
            </a:extLst>
          </p:cNvPr>
          <p:cNvSpPr txBox="1"/>
          <p:nvPr/>
        </p:nvSpPr>
        <p:spPr>
          <a:xfrm rot="16200000">
            <a:off x="2761549" y="267373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0B5F7-83D7-DB49-B48B-2025BBD145B3}"/>
              </a:ext>
            </a:extLst>
          </p:cNvPr>
          <p:cNvSpPr txBox="1"/>
          <p:nvPr/>
        </p:nvSpPr>
        <p:spPr>
          <a:xfrm rot="16200000">
            <a:off x="2481278" y="380404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05300A-CB1B-EA4E-96C8-5A914612EA72}"/>
              </a:ext>
            </a:extLst>
          </p:cNvPr>
          <p:cNvSpPr txBox="1"/>
          <p:nvPr/>
        </p:nvSpPr>
        <p:spPr>
          <a:xfrm rot="16200000">
            <a:off x="3080106" y="380404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D56AF8-8196-3C4F-9613-624C2D7C048A}"/>
              </a:ext>
            </a:extLst>
          </p:cNvPr>
          <p:cNvSpPr txBox="1"/>
          <p:nvPr/>
        </p:nvSpPr>
        <p:spPr>
          <a:xfrm rot="16200000">
            <a:off x="3699254" y="31738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272D7E-153C-0E43-9904-2EE96D37F728}"/>
              </a:ext>
            </a:extLst>
          </p:cNvPr>
          <p:cNvSpPr txBox="1"/>
          <p:nvPr/>
        </p:nvSpPr>
        <p:spPr>
          <a:xfrm rot="16200000">
            <a:off x="3707942" y="345606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0DEDE-F65C-424F-BFED-8D5752432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24" y="5101926"/>
            <a:ext cx="2420201" cy="17310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443920-FE1D-154C-9DE9-61C31FC4D3F5}"/>
              </a:ext>
            </a:extLst>
          </p:cNvPr>
          <p:cNvSpPr txBox="1"/>
          <p:nvPr/>
        </p:nvSpPr>
        <p:spPr>
          <a:xfrm>
            <a:off x="2061574" y="510217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1A8B8-5997-3641-A84F-3EFD89407E12}"/>
              </a:ext>
            </a:extLst>
          </p:cNvPr>
          <p:cNvSpPr txBox="1"/>
          <p:nvPr/>
        </p:nvSpPr>
        <p:spPr>
          <a:xfrm>
            <a:off x="2312291" y="510217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7F8716-45EF-E54C-B118-397F89CAB024}"/>
              </a:ext>
            </a:extLst>
          </p:cNvPr>
          <p:cNvSpPr txBox="1"/>
          <p:nvPr/>
        </p:nvSpPr>
        <p:spPr>
          <a:xfrm>
            <a:off x="2692692" y="510217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A9682B-BABA-2A44-A9A5-3D4CDEACE930}"/>
              </a:ext>
            </a:extLst>
          </p:cNvPr>
          <p:cNvSpPr txBox="1"/>
          <p:nvPr/>
        </p:nvSpPr>
        <p:spPr>
          <a:xfrm>
            <a:off x="2386694" y="602024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B534D-1A19-A344-A12C-008FE73F76EE}"/>
              </a:ext>
            </a:extLst>
          </p:cNvPr>
          <p:cNvSpPr txBox="1"/>
          <p:nvPr/>
        </p:nvSpPr>
        <p:spPr>
          <a:xfrm>
            <a:off x="3001972" y="602024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211A2E-D1A6-B34D-814C-678EC7FAD9C4}"/>
              </a:ext>
            </a:extLst>
          </p:cNvPr>
          <p:cNvSpPr txBox="1"/>
          <p:nvPr/>
        </p:nvSpPr>
        <p:spPr>
          <a:xfrm rot="5400000">
            <a:off x="2820291" y="499134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6041AA-D515-AA47-9966-0CE12A67D05E}"/>
              </a:ext>
            </a:extLst>
          </p:cNvPr>
          <p:cNvSpPr txBox="1"/>
          <p:nvPr/>
        </p:nvSpPr>
        <p:spPr>
          <a:xfrm rot="5400000">
            <a:off x="2532666" y="616485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FC5CB1-A530-3B47-9123-947C40C633B0}"/>
              </a:ext>
            </a:extLst>
          </p:cNvPr>
          <p:cNvSpPr txBox="1"/>
          <p:nvPr/>
        </p:nvSpPr>
        <p:spPr>
          <a:xfrm rot="5400000">
            <a:off x="3157178" y="61713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F6C1E1-5073-F140-977E-2392BD068F3B}"/>
              </a:ext>
            </a:extLst>
          </p:cNvPr>
          <p:cNvSpPr txBox="1"/>
          <p:nvPr/>
        </p:nvSpPr>
        <p:spPr>
          <a:xfrm rot="5400000">
            <a:off x="3782346" y="58201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C1FFB9-418C-144B-8DC9-EA9F958F18C8}"/>
              </a:ext>
            </a:extLst>
          </p:cNvPr>
          <p:cNvSpPr txBox="1"/>
          <p:nvPr/>
        </p:nvSpPr>
        <p:spPr>
          <a:xfrm rot="5400000">
            <a:off x="3782346" y="553291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D55816-5457-4649-A521-463E03C33112}"/>
              </a:ext>
            </a:extLst>
          </p:cNvPr>
          <p:cNvSpPr/>
          <p:nvPr/>
        </p:nvSpPr>
        <p:spPr>
          <a:xfrm>
            <a:off x="1768407" y="4965424"/>
            <a:ext cx="2458173" cy="187766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89E7F-EACD-AE4E-9A54-641E61FAB10D}"/>
              </a:ext>
            </a:extLst>
          </p:cNvPr>
          <p:cNvSpPr txBox="1"/>
          <p:nvPr/>
        </p:nvSpPr>
        <p:spPr>
          <a:xfrm>
            <a:off x="4912946" y="3409295"/>
            <a:ext cx="3906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What was your process?</a:t>
            </a:r>
            <a:b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I have to admit that I tend to prioritize the four substituents, randomly add dashes and wedges and then determine whether I’ve made R or S. If I’m wrong, I switch the dash and wedge.</a:t>
            </a:r>
          </a:p>
          <a:p>
            <a:endParaRPr lang="en-US" sz="8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Models can be faster!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28DD-D5FB-E045-A407-F3A22A3DC33E}"/>
              </a:ext>
            </a:extLst>
          </p:cNvPr>
          <p:cNvSpPr txBox="1"/>
          <p:nvPr/>
        </p:nvSpPr>
        <p:spPr>
          <a:xfrm>
            <a:off x="2286249" y="60988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618B8-1C5C-EC45-97F4-AAB9096C0EB4}"/>
              </a:ext>
            </a:extLst>
          </p:cNvPr>
          <p:cNvSpPr txBox="1"/>
          <p:nvPr/>
        </p:nvSpPr>
        <p:spPr>
          <a:xfrm>
            <a:off x="2196996" y="56728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08F54B-2F35-7746-9DE7-B5A23C1AC48A}"/>
              </a:ext>
            </a:extLst>
          </p:cNvPr>
          <p:cNvSpPr txBox="1"/>
          <p:nvPr/>
        </p:nvSpPr>
        <p:spPr>
          <a:xfrm>
            <a:off x="2686599" y="5496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1A31-1A27-1546-99E4-F4896BE32B54}"/>
              </a:ext>
            </a:extLst>
          </p:cNvPr>
          <p:cNvSpPr txBox="1"/>
          <p:nvPr/>
        </p:nvSpPr>
        <p:spPr>
          <a:xfrm>
            <a:off x="2641892" y="50112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E3E868-8E25-7E43-9BD6-5F9E9583F226}"/>
              </a:ext>
            </a:extLst>
          </p:cNvPr>
          <p:cNvSpPr txBox="1"/>
          <p:nvPr/>
        </p:nvSpPr>
        <p:spPr>
          <a:xfrm>
            <a:off x="2638831" y="57833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0F09F2-CD9B-3549-A257-B8792E4BCC5F}"/>
              </a:ext>
            </a:extLst>
          </p:cNvPr>
          <p:cNvSpPr txBox="1"/>
          <p:nvPr/>
        </p:nvSpPr>
        <p:spPr>
          <a:xfrm>
            <a:off x="3066637" y="55443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96835F-8818-DB40-8DA9-A4CE8BBB28E3}"/>
              </a:ext>
            </a:extLst>
          </p:cNvPr>
          <p:cNvSpPr txBox="1"/>
          <p:nvPr/>
        </p:nvSpPr>
        <p:spPr>
          <a:xfrm>
            <a:off x="2987803" y="62667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F784AC-70DC-B646-AF74-108CA212ED7E}"/>
              </a:ext>
            </a:extLst>
          </p:cNvPr>
          <p:cNvSpPr txBox="1"/>
          <p:nvPr/>
        </p:nvSpPr>
        <p:spPr>
          <a:xfrm>
            <a:off x="2896010" y="548147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BD4D24-FD5B-2E43-A4E1-C9BB9B9B0E8B}"/>
              </a:ext>
            </a:extLst>
          </p:cNvPr>
          <p:cNvSpPr txBox="1"/>
          <p:nvPr/>
        </p:nvSpPr>
        <p:spPr>
          <a:xfrm>
            <a:off x="3432704" y="5670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535767-575E-EE49-B25C-D54B7BA2E545}"/>
              </a:ext>
            </a:extLst>
          </p:cNvPr>
          <p:cNvSpPr txBox="1"/>
          <p:nvPr/>
        </p:nvSpPr>
        <p:spPr>
          <a:xfrm>
            <a:off x="5960621" y="1072999"/>
            <a:ext cx="1003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r>
              <a:rPr lang="en-US" sz="2400" b="1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 = 8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9D2A-C778-E940-8835-4FC6064AFC30}"/>
              </a:ext>
            </a:extLst>
          </p:cNvPr>
          <p:cNvSpPr txBox="1"/>
          <p:nvPr/>
        </p:nvSpPr>
        <p:spPr>
          <a:xfrm>
            <a:off x="4899817" y="1938344"/>
            <a:ext cx="412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Once you’ve got one, just switch dashes and wedges where needed.</a:t>
            </a:r>
          </a:p>
        </p:txBody>
      </p:sp>
    </p:spTree>
    <p:extLst>
      <p:ext uri="{BB962C8B-B14F-4D97-AF65-F5344CB8AC3E}">
        <p14:creationId xmlns:p14="http://schemas.microsoft.com/office/powerpoint/2010/main" val="30813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51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Again, refer to the same three-carbon sugar shown in the last problem.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(a) Draw the SRS stereoisomer.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(b) List all epimers of the SRS stereoisomer.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(c)  List all non-epimer stereoisomers of SRS.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E902EE-B7A0-A442-8025-E3AD3990F294}"/>
              </a:ext>
            </a:extLst>
          </p:cNvPr>
          <p:cNvSpPr txBox="1"/>
          <p:nvPr/>
        </p:nvSpPr>
        <p:spPr>
          <a:xfrm>
            <a:off x="12783024" y="1667733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0DEDE-F65C-424F-BFED-8D5752432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24" y="2498426"/>
            <a:ext cx="2420201" cy="17310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443920-FE1D-154C-9DE9-61C31FC4D3F5}"/>
              </a:ext>
            </a:extLst>
          </p:cNvPr>
          <p:cNvSpPr txBox="1"/>
          <p:nvPr/>
        </p:nvSpPr>
        <p:spPr>
          <a:xfrm>
            <a:off x="1299574" y="249867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71A8B8-5997-3641-A84F-3EFD89407E12}"/>
              </a:ext>
            </a:extLst>
          </p:cNvPr>
          <p:cNvSpPr txBox="1"/>
          <p:nvPr/>
        </p:nvSpPr>
        <p:spPr>
          <a:xfrm>
            <a:off x="1550291" y="249867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7F8716-45EF-E54C-B118-397F89CAB024}"/>
              </a:ext>
            </a:extLst>
          </p:cNvPr>
          <p:cNvSpPr txBox="1"/>
          <p:nvPr/>
        </p:nvSpPr>
        <p:spPr>
          <a:xfrm>
            <a:off x="1930692" y="249867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A9682B-BABA-2A44-A9A5-3D4CDEACE930}"/>
              </a:ext>
            </a:extLst>
          </p:cNvPr>
          <p:cNvSpPr txBox="1"/>
          <p:nvPr/>
        </p:nvSpPr>
        <p:spPr>
          <a:xfrm>
            <a:off x="1624694" y="341674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B534D-1A19-A344-A12C-008FE73F76EE}"/>
              </a:ext>
            </a:extLst>
          </p:cNvPr>
          <p:cNvSpPr txBox="1"/>
          <p:nvPr/>
        </p:nvSpPr>
        <p:spPr>
          <a:xfrm>
            <a:off x="2239972" y="341674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211A2E-D1A6-B34D-814C-678EC7FAD9C4}"/>
              </a:ext>
            </a:extLst>
          </p:cNvPr>
          <p:cNvSpPr txBox="1"/>
          <p:nvPr/>
        </p:nvSpPr>
        <p:spPr>
          <a:xfrm rot="5400000">
            <a:off x="2058291" y="238784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6041AA-D515-AA47-9966-0CE12A67D05E}"/>
              </a:ext>
            </a:extLst>
          </p:cNvPr>
          <p:cNvSpPr txBox="1"/>
          <p:nvPr/>
        </p:nvSpPr>
        <p:spPr>
          <a:xfrm rot="5400000">
            <a:off x="1770666" y="356135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FC5CB1-A530-3B47-9123-947C40C633B0}"/>
              </a:ext>
            </a:extLst>
          </p:cNvPr>
          <p:cNvSpPr txBox="1"/>
          <p:nvPr/>
        </p:nvSpPr>
        <p:spPr>
          <a:xfrm rot="5400000">
            <a:off x="2395178" y="35678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F6C1E1-5073-F140-977E-2392BD068F3B}"/>
              </a:ext>
            </a:extLst>
          </p:cNvPr>
          <p:cNvSpPr txBox="1"/>
          <p:nvPr/>
        </p:nvSpPr>
        <p:spPr>
          <a:xfrm rot="5400000">
            <a:off x="3020346" y="32166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C1FFB9-418C-144B-8DC9-EA9F958F18C8}"/>
              </a:ext>
            </a:extLst>
          </p:cNvPr>
          <p:cNvSpPr txBox="1"/>
          <p:nvPr/>
        </p:nvSpPr>
        <p:spPr>
          <a:xfrm rot="5400000">
            <a:off x="3020346" y="292941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D55816-5457-4649-A521-463E03C33112}"/>
              </a:ext>
            </a:extLst>
          </p:cNvPr>
          <p:cNvSpPr/>
          <p:nvPr/>
        </p:nvSpPr>
        <p:spPr>
          <a:xfrm>
            <a:off x="1006407" y="2361924"/>
            <a:ext cx="2458173" cy="187766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28DD-D5FB-E045-A407-F3A22A3DC33E}"/>
              </a:ext>
            </a:extLst>
          </p:cNvPr>
          <p:cNvSpPr txBox="1"/>
          <p:nvPr/>
        </p:nvSpPr>
        <p:spPr>
          <a:xfrm>
            <a:off x="1524249" y="34953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9618B8-1C5C-EC45-97F4-AAB9096C0EB4}"/>
              </a:ext>
            </a:extLst>
          </p:cNvPr>
          <p:cNvSpPr txBox="1"/>
          <p:nvPr/>
        </p:nvSpPr>
        <p:spPr>
          <a:xfrm>
            <a:off x="1434996" y="30693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08F54B-2F35-7746-9DE7-B5A23C1AC48A}"/>
              </a:ext>
            </a:extLst>
          </p:cNvPr>
          <p:cNvSpPr txBox="1"/>
          <p:nvPr/>
        </p:nvSpPr>
        <p:spPr>
          <a:xfrm>
            <a:off x="1924599" y="28925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F1A31-1A27-1546-99E4-F4896BE32B54}"/>
              </a:ext>
            </a:extLst>
          </p:cNvPr>
          <p:cNvSpPr txBox="1"/>
          <p:nvPr/>
        </p:nvSpPr>
        <p:spPr>
          <a:xfrm>
            <a:off x="1879892" y="24077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E3E868-8E25-7E43-9BD6-5F9E9583F226}"/>
              </a:ext>
            </a:extLst>
          </p:cNvPr>
          <p:cNvSpPr txBox="1"/>
          <p:nvPr/>
        </p:nvSpPr>
        <p:spPr>
          <a:xfrm>
            <a:off x="1876831" y="31798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0F09F2-CD9B-3549-A257-B8792E4BCC5F}"/>
              </a:ext>
            </a:extLst>
          </p:cNvPr>
          <p:cNvSpPr txBox="1"/>
          <p:nvPr/>
        </p:nvSpPr>
        <p:spPr>
          <a:xfrm>
            <a:off x="2304637" y="2940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96835F-8818-DB40-8DA9-A4CE8BBB28E3}"/>
              </a:ext>
            </a:extLst>
          </p:cNvPr>
          <p:cNvSpPr txBox="1"/>
          <p:nvPr/>
        </p:nvSpPr>
        <p:spPr>
          <a:xfrm>
            <a:off x="2225803" y="36632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F784AC-70DC-B646-AF74-108CA212ED7E}"/>
              </a:ext>
            </a:extLst>
          </p:cNvPr>
          <p:cNvSpPr txBox="1"/>
          <p:nvPr/>
        </p:nvSpPr>
        <p:spPr>
          <a:xfrm>
            <a:off x="2134010" y="287797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BD4D24-FD5B-2E43-A4E1-C9BB9B9B0E8B}"/>
              </a:ext>
            </a:extLst>
          </p:cNvPr>
          <p:cNvSpPr txBox="1"/>
          <p:nvPr/>
        </p:nvSpPr>
        <p:spPr>
          <a:xfrm>
            <a:off x="2670704" y="30667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D9F4F-1F19-8740-BE1C-A4EB1060E97B}"/>
              </a:ext>
            </a:extLst>
          </p:cNvPr>
          <p:cNvSpPr txBox="1"/>
          <p:nvPr/>
        </p:nvSpPr>
        <p:spPr>
          <a:xfrm>
            <a:off x="1401122" y="3820161"/>
            <a:ext cx="1807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SRS stereoisomer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C2948E-73C3-B84D-A6EE-D678FB2FCFC1}"/>
              </a:ext>
            </a:extLst>
          </p:cNvPr>
          <p:cNvSpPr/>
          <p:nvPr/>
        </p:nvSpPr>
        <p:spPr>
          <a:xfrm>
            <a:off x="2403574" y="3306819"/>
            <a:ext cx="165100" cy="21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8A855E-1115-F34C-8A78-4657BD72681B}"/>
              </a:ext>
            </a:extLst>
          </p:cNvPr>
          <p:cNvSpPr/>
          <p:nvPr/>
        </p:nvSpPr>
        <p:spPr>
          <a:xfrm>
            <a:off x="1781151" y="3306566"/>
            <a:ext cx="165100" cy="219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A6E4CA-C6D5-204A-910A-8BC62FE947F4}"/>
              </a:ext>
            </a:extLst>
          </p:cNvPr>
          <p:cNvCxnSpPr/>
          <p:nvPr/>
        </p:nvCxnSpPr>
        <p:spPr>
          <a:xfrm flipV="1">
            <a:off x="1863701" y="3287755"/>
            <a:ext cx="0" cy="234236"/>
          </a:xfrm>
          <a:prstGeom prst="line">
            <a:avLst/>
          </a:prstGeom>
          <a:ln w="254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2E21B80-48C8-D548-BD2C-283FE680F27E}"/>
              </a:ext>
            </a:extLst>
          </p:cNvPr>
          <p:cNvCxnSpPr/>
          <p:nvPr/>
        </p:nvCxnSpPr>
        <p:spPr>
          <a:xfrm flipV="1">
            <a:off x="2495170" y="3300755"/>
            <a:ext cx="0" cy="234236"/>
          </a:xfrm>
          <a:prstGeom prst="line">
            <a:avLst/>
          </a:prstGeom>
          <a:ln w="254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59E5115-E7D0-5C4C-9462-A5F5D7F635B4}"/>
              </a:ext>
            </a:extLst>
          </p:cNvPr>
          <p:cNvSpPr txBox="1"/>
          <p:nvPr/>
        </p:nvSpPr>
        <p:spPr>
          <a:xfrm>
            <a:off x="404911" y="4848949"/>
            <a:ext cx="8491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All possibilities (2</a:t>
            </a:r>
            <a:r>
              <a:rPr lang="en-US" sz="2400" b="1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 = 8):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RRR		RRS	  epimer			RSS					SSS	  epimer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RSR	  enantiomer		SRS	  identical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			SRR	  epimer			SSR</a:t>
            </a:r>
          </a:p>
        </p:txBody>
      </p:sp>
    </p:spTree>
    <p:extLst>
      <p:ext uri="{BB962C8B-B14F-4D97-AF65-F5344CB8AC3E}">
        <p14:creationId xmlns:p14="http://schemas.microsoft.com/office/powerpoint/2010/main" val="37202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Epimerases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49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Epimerases: </a:t>
            </a:r>
            <a:r>
              <a:rPr lang="en-US" sz="2000" i="1" dirty="0">
                <a:latin typeface="Candara" panose="020E0502030303020204" pitchFamily="34" charset="0"/>
              </a:rPr>
              <a:t>enzymes that ‘convert’ stereoisomers at one chiral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33BE7-E4A0-8E45-8ED2-9A9EE808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07" y="1402183"/>
            <a:ext cx="8218723" cy="488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28ED0-0FBB-2C4A-AE40-2B98E4E465FA}"/>
              </a:ext>
            </a:extLst>
          </p:cNvPr>
          <p:cNvSpPr txBox="1"/>
          <p:nvPr/>
        </p:nvSpPr>
        <p:spPr>
          <a:xfrm>
            <a:off x="6149009" y="138689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A7A0EF-0229-7442-9256-46E5B28C13F6}"/>
              </a:ext>
            </a:extLst>
          </p:cNvPr>
          <p:cNvSpPr txBox="1"/>
          <p:nvPr/>
        </p:nvSpPr>
        <p:spPr>
          <a:xfrm>
            <a:off x="1040296" y="150743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B929FD-2974-8541-AF4E-699049A429A0}"/>
              </a:ext>
            </a:extLst>
          </p:cNvPr>
          <p:cNvSpPr txBox="1"/>
          <p:nvPr/>
        </p:nvSpPr>
        <p:spPr>
          <a:xfrm rot="5400000">
            <a:off x="555229" y="203634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E902EE-B7A0-A442-8025-E3AD3990F294}"/>
              </a:ext>
            </a:extLst>
          </p:cNvPr>
          <p:cNvSpPr txBox="1"/>
          <p:nvPr/>
        </p:nvSpPr>
        <p:spPr>
          <a:xfrm>
            <a:off x="1282242" y="1507434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11FF63-DA6C-5942-A2BC-037991668959}"/>
              </a:ext>
            </a:extLst>
          </p:cNvPr>
          <p:cNvSpPr txBox="1"/>
          <p:nvPr/>
        </p:nvSpPr>
        <p:spPr>
          <a:xfrm>
            <a:off x="1651555" y="1507434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CD3EA6-4880-1348-99D1-5606760B0B73}"/>
              </a:ext>
            </a:extLst>
          </p:cNvPr>
          <p:cNvSpPr txBox="1"/>
          <p:nvPr/>
        </p:nvSpPr>
        <p:spPr>
          <a:xfrm>
            <a:off x="2416441" y="2329070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7A5431-FDF0-7346-A32C-14603048AF5E}"/>
              </a:ext>
            </a:extLst>
          </p:cNvPr>
          <p:cNvSpPr txBox="1"/>
          <p:nvPr/>
        </p:nvSpPr>
        <p:spPr>
          <a:xfrm>
            <a:off x="2668267" y="2361952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71244A-881A-B24D-92B9-8A4D361863A9}"/>
              </a:ext>
            </a:extLst>
          </p:cNvPr>
          <p:cNvSpPr txBox="1"/>
          <p:nvPr/>
        </p:nvSpPr>
        <p:spPr>
          <a:xfrm>
            <a:off x="2774321" y="2355078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BE6B15-2A19-5346-9F9F-2E3E4C314106}"/>
              </a:ext>
            </a:extLst>
          </p:cNvPr>
          <p:cNvSpPr txBox="1"/>
          <p:nvPr/>
        </p:nvSpPr>
        <p:spPr>
          <a:xfrm>
            <a:off x="3026147" y="2308448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CA0A00-9BEE-DD48-8D72-FEFE986C35C3}"/>
              </a:ext>
            </a:extLst>
          </p:cNvPr>
          <p:cNvSpPr txBox="1"/>
          <p:nvPr/>
        </p:nvSpPr>
        <p:spPr>
          <a:xfrm>
            <a:off x="1678059" y="5202754"/>
            <a:ext cx="3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C27B54-0EBE-D340-AC42-1BCA97524728}"/>
              </a:ext>
            </a:extLst>
          </p:cNvPr>
          <p:cNvSpPr txBox="1"/>
          <p:nvPr/>
        </p:nvSpPr>
        <p:spPr>
          <a:xfrm>
            <a:off x="6407425" y="138026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B0FEC8-2293-D04F-875F-BE46B074E205}"/>
              </a:ext>
            </a:extLst>
          </p:cNvPr>
          <p:cNvSpPr txBox="1"/>
          <p:nvPr/>
        </p:nvSpPr>
        <p:spPr>
          <a:xfrm>
            <a:off x="6771857" y="140014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8AF575-1908-B447-9E59-08614E531E3D}"/>
              </a:ext>
            </a:extLst>
          </p:cNvPr>
          <p:cNvSpPr txBox="1"/>
          <p:nvPr/>
        </p:nvSpPr>
        <p:spPr>
          <a:xfrm>
            <a:off x="6462161" y="232449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36B614-F4B7-A040-BBFC-3F07FDA4A73C}"/>
              </a:ext>
            </a:extLst>
          </p:cNvPr>
          <p:cNvSpPr txBox="1"/>
          <p:nvPr/>
        </p:nvSpPr>
        <p:spPr>
          <a:xfrm>
            <a:off x="7543394" y="22138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75FA0D-FD17-A44A-AE3C-AA9DA3B65A50}"/>
              </a:ext>
            </a:extLst>
          </p:cNvPr>
          <p:cNvSpPr txBox="1"/>
          <p:nvPr/>
        </p:nvSpPr>
        <p:spPr>
          <a:xfrm>
            <a:off x="7780166" y="225544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F4FF30-ECBB-834C-BC4E-312D73452839}"/>
              </a:ext>
            </a:extLst>
          </p:cNvPr>
          <p:cNvSpPr txBox="1"/>
          <p:nvPr/>
        </p:nvSpPr>
        <p:spPr>
          <a:xfrm>
            <a:off x="7884418" y="225723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BDE4E7-DF6F-5E4C-B917-E68563F389B5}"/>
              </a:ext>
            </a:extLst>
          </p:cNvPr>
          <p:cNvSpPr txBox="1"/>
          <p:nvPr/>
        </p:nvSpPr>
        <p:spPr>
          <a:xfrm>
            <a:off x="8134442" y="217952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613357-5795-1B49-AD39-F74954C3F4AF}"/>
              </a:ext>
            </a:extLst>
          </p:cNvPr>
          <p:cNvSpPr txBox="1"/>
          <p:nvPr/>
        </p:nvSpPr>
        <p:spPr>
          <a:xfrm>
            <a:off x="6833196" y="509827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C56DD6-55E1-A94D-A1DC-33A4C95789EB}"/>
              </a:ext>
            </a:extLst>
          </p:cNvPr>
          <p:cNvSpPr txBox="1"/>
          <p:nvPr/>
        </p:nvSpPr>
        <p:spPr>
          <a:xfrm rot="5400000">
            <a:off x="565165" y="175430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644226-6BC5-0743-8F83-5FD655AA4261}"/>
              </a:ext>
            </a:extLst>
          </p:cNvPr>
          <p:cNvSpPr txBox="1"/>
          <p:nvPr/>
        </p:nvSpPr>
        <p:spPr>
          <a:xfrm rot="5400000">
            <a:off x="-5702866" y="-158966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1C4D53-91E7-FA4E-BF8F-A453D904299B}"/>
              </a:ext>
            </a:extLst>
          </p:cNvPr>
          <p:cNvSpPr txBox="1"/>
          <p:nvPr/>
        </p:nvSpPr>
        <p:spPr>
          <a:xfrm rot="5400000">
            <a:off x="1797567" y="138026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D414F8-C6D0-DB4E-856B-2EFDC1CC82A0}"/>
              </a:ext>
            </a:extLst>
          </p:cNvPr>
          <p:cNvSpPr txBox="1"/>
          <p:nvPr/>
        </p:nvSpPr>
        <p:spPr>
          <a:xfrm rot="5400000">
            <a:off x="2428007" y="175412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9D2C55-51B1-0444-9D97-CF68212CCD65}"/>
              </a:ext>
            </a:extLst>
          </p:cNvPr>
          <p:cNvSpPr txBox="1"/>
          <p:nvPr/>
        </p:nvSpPr>
        <p:spPr>
          <a:xfrm rot="5400000">
            <a:off x="2428007" y="20171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D0750B-890B-6041-ACA1-427A498D9E25}"/>
              </a:ext>
            </a:extLst>
          </p:cNvPr>
          <p:cNvSpPr txBox="1"/>
          <p:nvPr/>
        </p:nvSpPr>
        <p:spPr>
          <a:xfrm rot="3377696">
            <a:off x="2970067" y="177571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7B54F3-D02D-2343-AC0D-93379FB3BD36}"/>
              </a:ext>
            </a:extLst>
          </p:cNvPr>
          <p:cNvSpPr txBox="1"/>
          <p:nvPr/>
        </p:nvSpPr>
        <p:spPr>
          <a:xfrm rot="3377696">
            <a:off x="3111115" y="197946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FDB5039-307F-224A-BC92-8D8C74A92BA3}"/>
              </a:ext>
            </a:extLst>
          </p:cNvPr>
          <p:cNvSpPr txBox="1"/>
          <p:nvPr/>
        </p:nvSpPr>
        <p:spPr>
          <a:xfrm rot="5400000">
            <a:off x="2553526" y="250338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52548E-6768-2F45-B00E-8479C5C94F8E}"/>
              </a:ext>
            </a:extLst>
          </p:cNvPr>
          <p:cNvSpPr txBox="1"/>
          <p:nvPr/>
        </p:nvSpPr>
        <p:spPr>
          <a:xfrm rot="5400000">
            <a:off x="2911060" y="251194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BFB1B3-7ACD-6246-99DA-01122DFB871A}"/>
              </a:ext>
            </a:extLst>
          </p:cNvPr>
          <p:cNvSpPr txBox="1"/>
          <p:nvPr/>
        </p:nvSpPr>
        <p:spPr>
          <a:xfrm rot="5400000">
            <a:off x="1507115" y="256200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138F132-03D4-9E41-BE1D-53167A058A28}"/>
              </a:ext>
            </a:extLst>
          </p:cNvPr>
          <p:cNvSpPr txBox="1"/>
          <p:nvPr/>
        </p:nvSpPr>
        <p:spPr>
          <a:xfrm>
            <a:off x="1348833" y="240411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6DC10D-632D-E044-B499-B191AD6B967A}"/>
              </a:ext>
            </a:extLst>
          </p:cNvPr>
          <p:cNvSpPr txBox="1"/>
          <p:nvPr/>
        </p:nvSpPr>
        <p:spPr>
          <a:xfrm rot="5400000">
            <a:off x="905263" y="41812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EC80C8-5379-2147-A571-C8BB905823A9}"/>
              </a:ext>
            </a:extLst>
          </p:cNvPr>
          <p:cNvSpPr txBox="1"/>
          <p:nvPr/>
        </p:nvSpPr>
        <p:spPr>
          <a:xfrm rot="5400000">
            <a:off x="1201551" y="472013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FC170D-44D1-0843-BF9D-77EEC5792504}"/>
              </a:ext>
            </a:extLst>
          </p:cNvPr>
          <p:cNvSpPr txBox="1"/>
          <p:nvPr/>
        </p:nvSpPr>
        <p:spPr>
          <a:xfrm rot="5400000">
            <a:off x="912697" y="444529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0EBA35-C4A0-414F-AF03-B2C8C6BCC6D6}"/>
              </a:ext>
            </a:extLst>
          </p:cNvPr>
          <p:cNvSpPr txBox="1"/>
          <p:nvPr/>
        </p:nvSpPr>
        <p:spPr>
          <a:xfrm rot="5400000">
            <a:off x="1221234" y="499258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0F4590-AED2-A748-89D7-CBEEE24559A1}"/>
              </a:ext>
            </a:extLst>
          </p:cNvPr>
          <p:cNvSpPr txBox="1"/>
          <p:nvPr/>
        </p:nvSpPr>
        <p:spPr>
          <a:xfrm rot="5400000">
            <a:off x="1840426" y="535965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5732C9-ADB7-B243-97F2-C7F80C6D707C}"/>
              </a:ext>
            </a:extLst>
          </p:cNvPr>
          <p:cNvSpPr txBox="1"/>
          <p:nvPr/>
        </p:nvSpPr>
        <p:spPr>
          <a:xfrm rot="2633690">
            <a:off x="1707087" y="403368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88D649-9CEE-5942-875A-DB545959CA97}"/>
              </a:ext>
            </a:extLst>
          </p:cNvPr>
          <p:cNvSpPr txBox="1"/>
          <p:nvPr/>
        </p:nvSpPr>
        <p:spPr>
          <a:xfrm rot="18966310" flipH="1">
            <a:off x="1885894" y="402321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2A9C5F-2716-7447-8D2D-5D57CAF9465F}"/>
              </a:ext>
            </a:extLst>
          </p:cNvPr>
          <p:cNvSpPr txBox="1"/>
          <p:nvPr/>
        </p:nvSpPr>
        <p:spPr>
          <a:xfrm rot="18966310" flipH="1">
            <a:off x="2510988" y="402692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2FE2F90-8817-7A4A-8077-D33AD98153A1}"/>
              </a:ext>
            </a:extLst>
          </p:cNvPr>
          <p:cNvSpPr txBox="1"/>
          <p:nvPr/>
        </p:nvSpPr>
        <p:spPr>
          <a:xfrm rot="2633690">
            <a:off x="2347205" y="402321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B3F2800-6D05-8B48-A4B7-C9E2E35ED7B6}"/>
              </a:ext>
            </a:extLst>
          </p:cNvPr>
          <p:cNvSpPr txBox="1"/>
          <p:nvPr/>
        </p:nvSpPr>
        <p:spPr>
          <a:xfrm rot="5400000">
            <a:off x="2475439" y="473321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75D882-2F52-BF49-9B3D-2D23FED89507}"/>
              </a:ext>
            </a:extLst>
          </p:cNvPr>
          <p:cNvSpPr txBox="1"/>
          <p:nvPr/>
        </p:nvSpPr>
        <p:spPr>
          <a:xfrm rot="5400000">
            <a:off x="2446667" y="500370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A1B244-29D0-0248-B8FD-F12D84B12927}"/>
              </a:ext>
            </a:extLst>
          </p:cNvPr>
          <p:cNvSpPr txBox="1"/>
          <p:nvPr/>
        </p:nvSpPr>
        <p:spPr>
          <a:xfrm rot="5400000">
            <a:off x="5681503" y="16520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30EDA39-EF29-C349-B5C4-A73D549B9E6B}"/>
              </a:ext>
            </a:extLst>
          </p:cNvPr>
          <p:cNvSpPr txBox="1"/>
          <p:nvPr/>
        </p:nvSpPr>
        <p:spPr>
          <a:xfrm rot="5400000">
            <a:off x="5677596" y="191943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B997C6-6F74-0641-B844-27A732E2EB7C}"/>
              </a:ext>
            </a:extLst>
          </p:cNvPr>
          <p:cNvSpPr txBox="1"/>
          <p:nvPr/>
        </p:nvSpPr>
        <p:spPr>
          <a:xfrm rot="5400000">
            <a:off x="6917829" y="128939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21B4D07-3DDA-8C44-AAA7-5B4A22BF4C58}"/>
              </a:ext>
            </a:extLst>
          </p:cNvPr>
          <p:cNvSpPr txBox="1"/>
          <p:nvPr/>
        </p:nvSpPr>
        <p:spPr>
          <a:xfrm rot="5400000">
            <a:off x="6611337" y="246539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15B8785-6EBA-C74E-9E55-1DE2A02C1D7A}"/>
              </a:ext>
            </a:extLst>
          </p:cNvPr>
          <p:cNvSpPr txBox="1"/>
          <p:nvPr/>
        </p:nvSpPr>
        <p:spPr>
          <a:xfrm rot="5400000">
            <a:off x="7540969" y="165633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26395C5-1E9B-5045-9587-4670AFC152ED}"/>
              </a:ext>
            </a:extLst>
          </p:cNvPr>
          <p:cNvSpPr txBox="1"/>
          <p:nvPr/>
        </p:nvSpPr>
        <p:spPr>
          <a:xfrm rot="5400000">
            <a:off x="7540969" y="190874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2800187-3C8D-904F-BC40-01672EB51A06}"/>
              </a:ext>
            </a:extLst>
          </p:cNvPr>
          <p:cNvSpPr txBox="1"/>
          <p:nvPr/>
        </p:nvSpPr>
        <p:spPr>
          <a:xfrm rot="3151971">
            <a:off x="8090647" y="167068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7FA75C7-8A3F-F24D-A425-1E11AB9876B5}"/>
              </a:ext>
            </a:extLst>
          </p:cNvPr>
          <p:cNvSpPr txBox="1"/>
          <p:nvPr/>
        </p:nvSpPr>
        <p:spPr>
          <a:xfrm rot="3151971">
            <a:off x="8231104" y="18806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F4FB7D6-2237-5A49-9307-67BC5BA4DBA0}"/>
              </a:ext>
            </a:extLst>
          </p:cNvPr>
          <p:cNvSpPr txBox="1"/>
          <p:nvPr/>
        </p:nvSpPr>
        <p:spPr>
          <a:xfrm rot="5400000">
            <a:off x="7684363" y="241484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89E9733-C531-B748-A23B-A03B3FA0F17E}"/>
              </a:ext>
            </a:extLst>
          </p:cNvPr>
          <p:cNvSpPr txBox="1"/>
          <p:nvPr/>
        </p:nvSpPr>
        <p:spPr>
          <a:xfrm rot="5400000">
            <a:off x="8039043" y="240962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4682EBB-DF22-4847-88C0-90C70377BB37}"/>
              </a:ext>
            </a:extLst>
          </p:cNvPr>
          <p:cNvSpPr txBox="1"/>
          <p:nvPr/>
        </p:nvSpPr>
        <p:spPr>
          <a:xfrm rot="5400000">
            <a:off x="6043712" y="4080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D653AF-4C35-544A-BE94-3F2270528776}"/>
              </a:ext>
            </a:extLst>
          </p:cNvPr>
          <p:cNvSpPr txBox="1"/>
          <p:nvPr/>
        </p:nvSpPr>
        <p:spPr>
          <a:xfrm rot="5400000">
            <a:off x="6051146" y="434530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86657D9-707B-8D46-8BE4-BF2196038518}"/>
              </a:ext>
            </a:extLst>
          </p:cNvPr>
          <p:cNvSpPr txBox="1"/>
          <p:nvPr/>
        </p:nvSpPr>
        <p:spPr>
          <a:xfrm rot="5400000">
            <a:off x="6349064" y="461930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F903FD8-0291-174F-A6D2-5EE9A9729BBA}"/>
              </a:ext>
            </a:extLst>
          </p:cNvPr>
          <p:cNvSpPr txBox="1"/>
          <p:nvPr/>
        </p:nvSpPr>
        <p:spPr>
          <a:xfrm rot="5400000">
            <a:off x="6356749" y="487652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66E810-98CE-5648-8FB4-CA3EF21F070B}"/>
              </a:ext>
            </a:extLst>
          </p:cNvPr>
          <p:cNvSpPr txBox="1"/>
          <p:nvPr/>
        </p:nvSpPr>
        <p:spPr>
          <a:xfrm rot="5400000">
            <a:off x="6979346" y="523949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90C83F5-D6DA-6D4E-8291-B864CAA10C6E}"/>
              </a:ext>
            </a:extLst>
          </p:cNvPr>
          <p:cNvSpPr txBox="1"/>
          <p:nvPr/>
        </p:nvSpPr>
        <p:spPr>
          <a:xfrm rot="5400000">
            <a:off x="7610954" y="489822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C850EEB-19E5-4240-8662-26A8DD527BF1}"/>
              </a:ext>
            </a:extLst>
          </p:cNvPr>
          <p:cNvSpPr txBox="1"/>
          <p:nvPr/>
        </p:nvSpPr>
        <p:spPr>
          <a:xfrm rot="5400000">
            <a:off x="7605545" y="461385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5F52D65-C2E3-E944-A7FA-4464CAF307CF}"/>
              </a:ext>
            </a:extLst>
          </p:cNvPr>
          <p:cNvSpPr txBox="1"/>
          <p:nvPr/>
        </p:nvSpPr>
        <p:spPr>
          <a:xfrm rot="2440170">
            <a:off x="6878898" y="392773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CA9335D-DDE5-DF4C-8F81-EF36AD7956E4}"/>
              </a:ext>
            </a:extLst>
          </p:cNvPr>
          <p:cNvSpPr txBox="1"/>
          <p:nvPr/>
        </p:nvSpPr>
        <p:spPr>
          <a:xfrm rot="2440170">
            <a:off x="7486570" y="394108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DE05BFE-210A-2C4B-BCB0-AED6DD982731}"/>
              </a:ext>
            </a:extLst>
          </p:cNvPr>
          <p:cNvSpPr txBox="1"/>
          <p:nvPr/>
        </p:nvSpPr>
        <p:spPr>
          <a:xfrm rot="7806008">
            <a:off x="7695616" y="394600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2D6F806-9F1D-9D4C-99A2-62CCB31A9EEF}"/>
              </a:ext>
            </a:extLst>
          </p:cNvPr>
          <p:cNvSpPr txBox="1"/>
          <p:nvPr/>
        </p:nvSpPr>
        <p:spPr>
          <a:xfrm rot="7806008">
            <a:off x="7071826" y="395890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746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28605" y="771051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is the amino acid D-threonine, drawn without stereochemistry.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(a) Draw it as S,S-threonine as it is found in nature.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(b) Draw the enantiomer of the natural version.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(c) Draw all possible diastereomers.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644226-6BC5-0743-8F83-5FD655AA4261}"/>
              </a:ext>
            </a:extLst>
          </p:cNvPr>
          <p:cNvSpPr txBox="1"/>
          <p:nvPr/>
        </p:nvSpPr>
        <p:spPr>
          <a:xfrm rot="5400000">
            <a:off x="-5702866" y="-158966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11BC5-BA93-1442-9382-45339A5C4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784" y="1171159"/>
            <a:ext cx="1937982" cy="1918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E52074-5B60-424B-8D84-0E1F92967612}"/>
              </a:ext>
            </a:extLst>
          </p:cNvPr>
          <p:cNvSpPr txBox="1"/>
          <p:nvPr/>
        </p:nvSpPr>
        <p:spPr>
          <a:xfrm>
            <a:off x="7083187" y="137121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0D1320-7BF9-FF48-8079-6B23275B56AC}"/>
              </a:ext>
            </a:extLst>
          </p:cNvPr>
          <p:cNvSpPr txBox="1"/>
          <p:nvPr/>
        </p:nvSpPr>
        <p:spPr>
          <a:xfrm>
            <a:off x="7812423" y="134007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C9FCE3-0886-E346-AE30-75C28091ABB4}"/>
              </a:ext>
            </a:extLst>
          </p:cNvPr>
          <p:cNvSpPr txBox="1"/>
          <p:nvPr/>
        </p:nvSpPr>
        <p:spPr>
          <a:xfrm>
            <a:off x="8092579" y="144504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B91D12-A544-004A-B1A7-6AFB27BB9C1C}"/>
              </a:ext>
            </a:extLst>
          </p:cNvPr>
          <p:cNvSpPr txBox="1"/>
          <p:nvPr/>
        </p:nvSpPr>
        <p:spPr>
          <a:xfrm rot="17896284">
            <a:off x="8420279" y="189408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7C198F-775C-334D-AEF0-219652874EF8}"/>
              </a:ext>
            </a:extLst>
          </p:cNvPr>
          <p:cNvSpPr txBox="1"/>
          <p:nvPr/>
        </p:nvSpPr>
        <p:spPr>
          <a:xfrm rot="17896284">
            <a:off x="8258618" y="217494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F3F6B7-89BE-674F-8B7B-968B761D886B}"/>
              </a:ext>
            </a:extLst>
          </p:cNvPr>
          <p:cNvSpPr txBox="1"/>
          <p:nvPr/>
        </p:nvSpPr>
        <p:spPr>
          <a:xfrm rot="16367596">
            <a:off x="7918156" y="121520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6353A8-5EB8-B845-8589-3FB30ABF9FAF}"/>
              </a:ext>
            </a:extLst>
          </p:cNvPr>
          <p:cNvSpPr txBox="1"/>
          <p:nvPr/>
        </p:nvSpPr>
        <p:spPr>
          <a:xfrm rot="16367596">
            <a:off x="7210787" y="123401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722A4B-9D5A-AA4A-A25C-091378E80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3571606"/>
            <a:ext cx="8242300" cy="23495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665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‘diastereomer’?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Calculate the number of diastereomers that an organic molecule has?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Define the term ‘epimer'?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6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Convert the dash-wedge drawing of one stereoisomer to another?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6" y="447562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what an ‘epimerase’ is and what it does?</a:t>
            </a:r>
          </a:p>
        </p:txBody>
      </p:sp>
    </p:spTree>
    <p:extLst>
      <p:ext uri="{BB962C8B-B14F-4D97-AF65-F5344CB8AC3E}">
        <p14:creationId xmlns:p14="http://schemas.microsoft.com/office/powerpoint/2010/main" val="58930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422</Words>
  <Application>Microsoft Macintosh PowerPoint</Application>
  <PresentationFormat>On-screen Show (4:3)</PresentationFormat>
  <Paragraphs>164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2019-02-25T04:48:02Z</dcterms:created>
  <dcterms:modified xsi:type="dcterms:W3CDTF">2019-02-25T04:48:35Z</dcterms:modified>
</cp:coreProperties>
</file>