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410" r:id="rId2"/>
    <p:sldId id="411" r:id="rId3"/>
    <p:sldId id="415" r:id="rId4"/>
    <p:sldId id="412" r:id="rId5"/>
    <p:sldId id="413" r:id="rId6"/>
    <p:sldId id="414" r:id="rId7"/>
    <p:sldId id="416" r:id="rId8"/>
    <p:sldId id="417" r:id="rId9"/>
    <p:sldId id="418" r:id="rId10"/>
    <p:sldId id="419" r:id="rId11"/>
    <p:sldId id="42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C216-53AE-F64B-AA6B-A433C0D9F6CF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EFDA-CA4C-B148-98C5-3B7440C5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9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C216-53AE-F64B-AA6B-A433C0D9F6CF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EFDA-CA4C-B148-98C5-3B7440C5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5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C216-53AE-F64B-AA6B-A433C0D9F6CF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EFDA-CA4C-B148-98C5-3B7440C5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7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C216-53AE-F64B-AA6B-A433C0D9F6CF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EFDA-CA4C-B148-98C5-3B7440C5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1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C216-53AE-F64B-AA6B-A433C0D9F6CF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EFDA-CA4C-B148-98C5-3B7440C5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3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C216-53AE-F64B-AA6B-A433C0D9F6CF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EFDA-CA4C-B148-98C5-3B7440C5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9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C216-53AE-F64B-AA6B-A433C0D9F6CF}" type="datetimeFigureOut">
              <a:rPr lang="en-US" smtClean="0"/>
              <a:t>2/24/19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EFDA-CA4C-B148-98C5-3B7440C5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9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C216-53AE-F64B-AA6B-A433C0D9F6CF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EFDA-CA4C-B148-98C5-3B7440C5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3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C216-53AE-F64B-AA6B-A433C0D9F6CF}" type="datetimeFigureOut">
              <a:rPr lang="en-US" smtClean="0"/>
              <a:t>2/24/19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EFDA-CA4C-B148-98C5-3B7440C5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C216-53AE-F64B-AA6B-A433C0D9F6CF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EFDA-CA4C-B148-98C5-3B7440C5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C216-53AE-F64B-AA6B-A433C0D9F6CF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EFDA-CA4C-B148-98C5-3B7440C5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6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FC216-53AE-F64B-AA6B-A433C0D9F6CF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AEFDA-CA4C-B148-98C5-3B7440C50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3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732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3. Conformation and stereochemistry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93983" y="2698074"/>
            <a:ext cx="4822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3.9: Stereochemistry of alkenes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4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156033" y="716657"/>
            <a:ext cx="88442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These molecules were isolated from natural sources. For double bonds outside of 5- or 6-membered rings, label the bonds 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N (not stereoisomer)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5F721D-38F6-134C-9D42-5FABA31BD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75" y="2432597"/>
            <a:ext cx="5679653" cy="28597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10258B-79FA-4544-8E1A-C526D22F893E}"/>
              </a:ext>
            </a:extLst>
          </p:cNvPr>
          <p:cNvSpPr txBox="1"/>
          <p:nvPr/>
        </p:nvSpPr>
        <p:spPr>
          <a:xfrm>
            <a:off x="2193949" y="2395956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00C33E-B42D-8846-8A52-C8D7FF2A072B}"/>
              </a:ext>
            </a:extLst>
          </p:cNvPr>
          <p:cNvSpPr txBox="1"/>
          <p:nvPr/>
        </p:nvSpPr>
        <p:spPr>
          <a:xfrm rot="5400000">
            <a:off x="2262521" y="2372959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E652EA-A094-6346-BC79-08B088B686A7}"/>
              </a:ext>
            </a:extLst>
          </p:cNvPr>
          <p:cNvSpPr txBox="1"/>
          <p:nvPr/>
        </p:nvSpPr>
        <p:spPr>
          <a:xfrm>
            <a:off x="2699769" y="2400893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5FB337-E826-7B48-A6F7-6D2064244E10}"/>
              </a:ext>
            </a:extLst>
          </p:cNvPr>
          <p:cNvSpPr txBox="1"/>
          <p:nvPr/>
        </p:nvSpPr>
        <p:spPr>
          <a:xfrm rot="5400000">
            <a:off x="2771965" y="2372959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410AD6-19BE-1447-8082-EDD2EAE4BA0A}"/>
              </a:ext>
            </a:extLst>
          </p:cNvPr>
          <p:cNvSpPr txBox="1"/>
          <p:nvPr/>
        </p:nvSpPr>
        <p:spPr>
          <a:xfrm>
            <a:off x="3208557" y="2395956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4F2EAE-F482-7E4C-A3DF-586FEA2433B7}"/>
              </a:ext>
            </a:extLst>
          </p:cNvPr>
          <p:cNvSpPr txBox="1"/>
          <p:nvPr/>
        </p:nvSpPr>
        <p:spPr>
          <a:xfrm>
            <a:off x="3425669" y="2400893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5875B2-3B85-0B4D-93CD-0A87BF793E46}"/>
              </a:ext>
            </a:extLst>
          </p:cNvPr>
          <p:cNvSpPr txBox="1"/>
          <p:nvPr/>
        </p:nvSpPr>
        <p:spPr>
          <a:xfrm rot="18746814">
            <a:off x="3730745" y="3250828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1AF76F-92E9-4C4A-8B3F-9F955B008609}"/>
              </a:ext>
            </a:extLst>
          </p:cNvPr>
          <p:cNvSpPr txBox="1"/>
          <p:nvPr/>
        </p:nvSpPr>
        <p:spPr>
          <a:xfrm rot="2304666">
            <a:off x="3937697" y="3330470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EB3DE0-58AB-A041-9ACC-7F25C8E1FF22}"/>
              </a:ext>
            </a:extLst>
          </p:cNvPr>
          <p:cNvSpPr txBox="1"/>
          <p:nvPr/>
        </p:nvSpPr>
        <p:spPr>
          <a:xfrm>
            <a:off x="5841989" y="4328260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F107E2-A650-3D43-B9F4-8205EDCC9641}"/>
              </a:ext>
            </a:extLst>
          </p:cNvPr>
          <p:cNvSpPr txBox="1"/>
          <p:nvPr/>
        </p:nvSpPr>
        <p:spPr>
          <a:xfrm rot="2427466">
            <a:off x="6020884" y="4455688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7B10DB-156F-5B43-8A8A-03A5BE2E5940}"/>
              </a:ext>
            </a:extLst>
          </p:cNvPr>
          <p:cNvSpPr txBox="1"/>
          <p:nvPr/>
        </p:nvSpPr>
        <p:spPr>
          <a:xfrm rot="10583869">
            <a:off x="6174428" y="2899479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4E9FF7-7ACC-6C4F-8045-1F63EB4BDFBB}"/>
              </a:ext>
            </a:extLst>
          </p:cNvPr>
          <p:cNvSpPr txBox="1"/>
          <p:nvPr/>
        </p:nvSpPr>
        <p:spPr>
          <a:xfrm rot="5567090">
            <a:off x="6149226" y="2810880"/>
            <a:ext cx="35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E83FAD-232E-054B-A4BA-C3024100ECA1}"/>
              </a:ext>
            </a:extLst>
          </p:cNvPr>
          <p:cNvSpPr txBox="1"/>
          <p:nvPr/>
        </p:nvSpPr>
        <p:spPr>
          <a:xfrm>
            <a:off x="2652450" y="4126157"/>
            <a:ext cx="35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504C14-39E5-A247-AA25-1B8E8C1411CC}"/>
              </a:ext>
            </a:extLst>
          </p:cNvPr>
          <p:cNvSpPr txBox="1"/>
          <p:nvPr/>
        </p:nvSpPr>
        <p:spPr>
          <a:xfrm>
            <a:off x="3824836" y="4131569"/>
            <a:ext cx="35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8C66B6-52E5-A84D-8158-FA30F5D8D9AE}"/>
              </a:ext>
            </a:extLst>
          </p:cNvPr>
          <p:cNvSpPr txBox="1"/>
          <p:nvPr/>
        </p:nvSpPr>
        <p:spPr>
          <a:xfrm>
            <a:off x="6618839" y="3133436"/>
            <a:ext cx="35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073E0E-97A6-4441-B109-055210CCD741}"/>
              </a:ext>
            </a:extLst>
          </p:cNvPr>
          <p:cNvSpPr txBox="1"/>
          <p:nvPr/>
        </p:nvSpPr>
        <p:spPr>
          <a:xfrm>
            <a:off x="5470955" y="3507319"/>
            <a:ext cx="35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24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1" grpId="0"/>
      <p:bldP spid="4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2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6" y="80682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000" dirty="0">
                <a:latin typeface="Candara"/>
                <a:cs typeface="Candara"/>
              </a:rPr>
              <a:t>Define the terms ‘cis’ and ‘trans’, and what types of molecules can and cannot be cis-trans?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6" y="178171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Describe the class of stereoisomer that cis-trans isomers are?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6" y="257552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Identify and draw cis-trans isomers?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6" y="352557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Define what ‘E’ and ‘Z’ isomers are?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6" y="4475626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(5) Identify and draw E and Z isomers?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168937-43F5-0840-B5D2-2498C16BD7D9}"/>
              </a:ext>
            </a:extLst>
          </p:cNvPr>
          <p:cNvSpPr txBox="1"/>
          <p:nvPr/>
        </p:nvSpPr>
        <p:spPr>
          <a:xfrm>
            <a:off x="275636" y="542567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(5) Describe whether cis or trans isomers are more stable and why?</a:t>
            </a:r>
          </a:p>
        </p:txBody>
      </p:sp>
    </p:spTree>
    <p:extLst>
      <p:ext uri="{BB962C8B-B14F-4D97-AF65-F5344CB8AC3E}">
        <p14:creationId xmlns:p14="http://schemas.microsoft.com/office/powerpoint/2010/main" val="646005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prstClr val="white"/>
                </a:solidFill>
                <a:latin typeface="Candara"/>
                <a:cs typeface="Candara"/>
              </a:rPr>
              <a:t>Cis-tran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 isomers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156033" y="716659"/>
            <a:ext cx="8844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groups on either side of double bonds can assume different </a:t>
            </a:r>
            <a:r>
              <a:rPr lang="en-US" sz="2000" b="1" dirty="0">
                <a:latin typeface="Candara" panose="020E0502030303020204" pitchFamily="34" charset="0"/>
              </a:rPr>
              <a:t>stereoisomeric conformations</a:t>
            </a:r>
            <a:r>
              <a:rPr lang="en-US" sz="2000" dirty="0">
                <a:latin typeface="Candara" panose="020E0502030303020204" pitchFamily="34" charset="0"/>
              </a:rPr>
              <a:t> if both carbons share a </a:t>
            </a:r>
            <a:r>
              <a:rPr lang="en-US" sz="2000" b="1" dirty="0">
                <a:latin typeface="Candara" panose="020E0502030303020204" pitchFamily="34" charset="0"/>
              </a:rPr>
              <a:t>common substituent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Here methane and hydrogen are common to both double-bonded carbons.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D180325-8812-C740-B899-696F9D199FAA}"/>
              </a:ext>
            </a:extLst>
          </p:cNvPr>
          <p:cNvSpPr txBox="1"/>
          <p:nvPr/>
        </p:nvSpPr>
        <p:spPr>
          <a:xfrm>
            <a:off x="228603" y="3546782"/>
            <a:ext cx="8577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Candara" panose="020E0502030303020204" pitchFamily="34" charset="0"/>
              </a:rPr>
              <a:t>Cis: </a:t>
            </a:r>
            <a:r>
              <a:rPr lang="en-US" sz="2000" dirty="0">
                <a:latin typeface="Candara" panose="020E0502030303020204" pitchFamily="34" charset="0"/>
              </a:rPr>
              <a:t>both groups are on the </a:t>
            </a:r>
            <a:r>
              <a:rPr lang="en-US" sz="2000" b="1" dirty="0">
                <a:latin typeface="Candara" panose="020E0502030303020204" pitchFamily="34" charset="0"/>
              </a:rPr>
              <a:t>same</a:t>
            </a:r>
            <a:r>
              <a:rPr lang="en-US" sz="2000" dirty="0">
                <a:latin typeface="Candara" panose="020E0502030303020204" pitchFamily="34" charset="0"/>
              </a:rPr>
              <a:t> side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b="1" i="1" dirty="0">
                <a:latin typeface="Candara" panose="020E0502030303020204" pitchFamily="34" charset="0"/>
              </a:rPr>
              <a:t>Trans: </a:t>
            </a:r>
            <a:r>
              <a:rPr lang="en-US" sz="2000" dirty="0">
                <a:latin typeface="Candara" panose="020E0502030303020204" pitchFamily="34" charset="0"/>
              </a:rPr>
              <a:t>the common groups are on </a:t>
            </a:r>
            <a:r>
              <a:rPr lang="en-US" sz="2000" b="1" dirty="0">
                <a:latin typeface="Candara" panose="020E0502030303020204" pitchFamily="34" charset="0"/>
              </a:rPr>
              <a:t>opposite</a:t>
            </a:r>
            <a:r>
              <a:rPr lang="en-US" sz="2000" dirty="0">
                <a:latin typeface="Candara" panose="020E0502030303020204" pitchFamily="34" charset="0"/>
              </a:rPr>
              <a:t> sides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B51761-4679-7645-8D48-D1878565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198" y="1784375"/>
            <a:ext cx="4313670" cy="15494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C02678E-79CE-8E4C-8CD2-0DE0CA276EF1}"/>
              </a:ext>
            </a:extLst>
          </p:cNvPr>
          <p:cNvSpPr txBox="1"/>
          <p:nvPr/>
        </p:nvSpPr>
        <p:spPr>
          <a:xfrm>
            <a:off x="222484" y="4791911"/>
            <a:ext cx="8577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These molecules </a:t>
            </a:r>
            <a:r>
              <a:rPr lang="en-US" sz="2000" b="1" dirty="0">
                <a:latin typeface="Candara" panose="020E0502030303020204" pitchFamily="34" charset="0"/>
              </a:rPr>
              <a:t>aren’t chiral </a:t>
            </a:r>
            <a:r>
              <a:rPr lang="en-US" sz="2000" dirty="0">
                <a:latin typeface="Candara" panose="020E0502030303020204" pitchFamily="34" charset="0"/>
              </a:rPr>
              <a:t>and </a:t>
            </a:r>
            <a:r>
              <a:rPr lang="en-US" sz="2000" b="1" dirty="0">
                <a:latin typeface="Candara" panose="020E0502030303020204" pitchFamily="34" charset="0"/>
              </a:rPr>
              <a:t>don’t have chiral carbons, </a:t>
            </a:r>
            <a:r>
              <a:rPr lang="en-US" sz="2000" dirty="0">
                <a:latin typeface="Candara" panose="020E0502030303020204" pitchFamily="34" charset="0"/>
              </a:rPr>
              <a:t>but they are </a:t>
            </a:r>
            <a:r>
              <a:rPr lang="en-US" sz="2000" b="1" dirty="0">
                <a:latin typeface="Candara" panose="020E0502030303020204" pitchFamily="34" charset="0"/>
              </a:rPr>
              <a:t>stereoisomers.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 panose="020E0502030303020204" pitchFamily="34" charset="0"/>
              </a:rPr>
              <a:t>Diastereomers</a:t>
            </a:r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5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367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Can’t be </a:t>
            </a:r>
            <a:r>
              <a:rPr lang="en-US" sz="3600" b="1" i="1" dirty="0">
                <a:solidFill>
                  <a:prstClr val="white"/>
                </a:solidFill>
                <a:latin typeface="Candara"/>
                <a:cs typeface="Candara"/>
              </a:rPr>
              <a:t>cis-tran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</a:t>
            </a:r>
            <a:r>
              <a:rPr lang="en-US" sz="3600" b="1" i="1" dirty="0">
                <a:solidFill>
                  <a:prstClr val="white"/>
                </a:solidFill>
                <a:latin typeface="Candara"/>
                <a:cs typeface="Candara"/>
              </a:rPr>
              <a:t>?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156033" y="716657"/>
            <a:ext cx="884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If one of the double-bonded carbons has </a:t>
            </a:r>
            <a:r>
              <a:rPr lang="en-US" sz="2000" b="1" dirty="0">
                <a:latin typeface="Candara" panose="020E0502030303020204" pitchFamily="34" charset="0"/>
              </a:rPr>
              <a:t>two identical substituents</a:t>
            </a:r>
            <a:r>
              <a:rPr lang="en-US" sz="2000" dirty="0">
                <a:latin typeface="Candara" panose="020E0502030303020204" pitchFamily="34" charset="0"/>
              </a:rPr>
              <a:t>, then the molecule doesn’t have stereoisomerism.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8F311-6C30-B64F-9E35-5D160E977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911" y="1885950"/>
            <a:ext cx="5994181" cy="13906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7BBBB7-68DF-9B48-B6B5-F2CD582A98FE}"/>
              </a:ext>
            </a:extLst>
          </p:cNvPr>
          <p:cNvCxnSpPr/>
          <p:nvPr/>
        </p:nvCxnSpPr>
        <p:spPr>
          <a:xfrm flipV="1">
            <a:off x="2253343" y="3102429"/>
            <a:ext cx="304800" cy="838200"/>
          </a:xfrm>
          <a:prstGeom prst="straightConnector1">
            <a:avLst/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8DBC12-FD1D-AD49-B5F4-D95C2013C165}"/>
              </a:ext>
            </a:extLst>
          </p:cNvPr>
          <p:cNvCxnSpPr>
            <a:cxnSpLocks/>
          </p:cNvCxnSpPr>
          <p:nvPr/>
        </p:nvCxnSpPr>
        <p:spPr>
          <a:xfrm flipV="1">
            <a:off x="4572001" y="2823610"/>
            <a:ext cx="393647" cy="1193221"/>
          </a:xfrm>
          <a:prstGeom prst="straightConnector1">
            <a:avLst/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EFFF2D-7D98-FB43-8B3D-C76F1D853BF4}"/>
              </a:ext>
            </a:extLst>
          </p:cNvPr>
          <p:cNvCxnSpPr>
            <a:cxnSpLocks/>
          </p:cNvCxnSpPr>
          <p:nvPr/>
        </p:nvCxnSpPr>
        <p:spPr>
          <a:xfrm flipV="1">
            <a:off x="6346371" y="3102431"/>
            <a:ext cx="544286" cy="914401"/>
          </a:xfrm>
          <a:prstGeom prst="straightConnector1">
            <a:avLst/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3DBCE5-10D9-6A43-9B4F-400164C962A2}"/>
              </a:ext>
            </a:extLst>
          </p:cNvPr>
          <p:cNvSpPr txBox="1"/>
          <p:nvPr/>
        </p:nvSpPr>
        <p:spPr>
          <a:xfrm>
            <a:off x="1762210" y="3853543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two 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973196-A565-AE42-A16A-25618227E0D2}"/>
              </a:ext>
            </a:extLst>
          </p:cNvPr>
          <p:cNvSpPr txBox="1"/>
          <p:nvPr/>
        </p:nvSpPr>
        <p:spPr>
          <a:xfrm>
            <a:off x="3756375" y="3959739"/>
            <a:ext cx="167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two methyl groups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16C045-51B1-4E4B-8AC9-E0672F709F77}"/>
              </a:ext>
            </a:extLst>
          </p:cNvPr>
          <p:cNvSpPr txBox="1"/>
          <p:nvPr/>
        </p:nvSpPr>
        <p:spPr>
          <a:xfrm>
            <a:off x="5399316" y="3933238"/>
            <a:ext cx="167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two ethyl groups</a:t>
            </a:r>
          </a:p>
        </p:txBody>
      </p:sp>
    </p:spTree>
    <p:extLst>
      <p:ext uri="{BB962C8B-B14F-4D97-AF65-F5344CB8AC3E}">
        <p14:creationId xmlns:p14="http://schemas.microsoft.com/office/powerpoint/2010/main" val="296246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398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prstClr val="white"/>
                </a:solidFill>
                <a:latin typeface="Candara"/>
                <a:cs typeface="Candara"/>
              </a:rPr>
              <a:t>Cis-tran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 fatty acids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156033" y="716657"/>
            <a:ext cx="884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Most </a:t>
            </a:r>
            <a:r>
              <a:rPr lang="en-US" sz="2000" b="1" dirty="0">
                <a:latin typeface="Candara" panose="020E0502030303020204" pitchFamily="34" charset="0"/>
              </a:rPr>
              <a:t>naturally occurring </a:t>
            </a:r>
            <a:r>
              <a:rPr lang="en-US" sz="2000" dirty="0">
                <a:latin typeface="Candara" panose="020E0502030303020204" pitchFamily="34" charset="0"/>
              </a:rPr>
              <a:t>fatty acids with double bonds are found in the cis conformation.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FC53F-FE39-1943-A884-84A87DC7CA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868"/>
          <a:stretch/>
        </p:blipFill>
        <p:spPr>
          <a:xfrm>
            <a:off x="1506534" y="2614063"/>
            <a:ext cx="5939297" cy="16579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8D9457-EF35-B04C-BC9A-13BD71073D26}"/>
              </a:ext>
            </a:extLst>
          </p:cNvPr>
          <p:cNvSpPr txBox="1"/>
          <p:nvPr/>
        </p:nvSpPr>
        <p:spPr>
          <a:xfrm>
            <a:off x="156033" y="1455402"/>
            <a:ext cx="8844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However, when double bonds are introduced into fatty acids using chemistry, their conformation is often </a:t>
            </a:r>
            <a:r>
              <a:rPr lang="en-US" sz="2000" b="1" dirty="0">
                <a:latin typeface="Candara" panose="020E0502030303020204" pitchFamily="34" charset="0"/>
              </a:rPr>
              <a:t>trans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Trans fatty acids are associated with heat disease and other health issues.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008571-F8DA-7142-8598-373622B48F56}"/>
              </a:ext>
            </a:extLst>
          </p:cNvPr>
          <p:cNvSpPr txBox="1"/>
          <p:nvPr/>
        </p:nvSpPr>
        <p:spPr>
          <a:xfrm>
            <a:off x="6679001" y="383517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D6891F-3D1B-5849-983B-D1BC174FF278}"/>
              </a:ext>
            </a:extLst>
          </p:cNvPr>
          <p:cNvSpPr txBox="1"/>
          <p:nvPr/>
        </p:nvSpPr>
        <p:spPr>
          <a:xfrm>
            <a:off x="6423803" y="383517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B33F3C-23FE-FF4E-B314-6FF2520F512E}"/>
              </a:ext>
            </a:extLst>
          </p:cNvPr>
          <p:cNvSpPr txBox="1"/>
          <p:nvPr/>
        </p:nvSpPr>
        <p:spPr>
          <a:xfrm rot="3020466">
            <a:off x="6806599" y="322894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901364-69DC-B642-9A2C-91949BDC1285}"/>
              </a:ext>
            </a:extLst>
          </p:cNvPr>
          <p:cNvSpPr txBox="1"/>
          <p:nvPr/>
        </p:nvSpPr>
        <p:spPr>
          <a:xfrm rot="3020466">
            <a:off x="6926341" y="344666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6E5EEF-2700-524F-AD0F-902918971EB0}"/>
              </a:ext>
            </a:extLst>
          </p:cNvPr>
          <p:cNvSpPr txBox="1"/>
          <p:nvPr/>
        </p:nvSpPr>
        <p:spPr>
          <a:xfrm>
            <a:off x="6456461" y="518077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BACA69-B7C1-164F-8AA8-2AD06DCF6BD8}"/>
              </a:ext>
            </a:extLst>
          </p:cNvPr>
          <p:cNvSpPr txBox="1"/>
          <p:nvPr/>
        </p:nvSpPr>
        <p:spPr>
          <a:xfrm>
            <a:off x="6742655" y="595568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B70B06-6CFD-7A49-B1DD-EB167B2C1878}"/>
              </a:ext>
            </a:extLst>
          </p:cNvPr>
          <p:cNvSpPr txBox="1"/>
          <p:nvPr/>
        </p:nvSpPr>
        <p:spPr>
          <a:xfrm rot="3020466">
            <a:off x="6850505" y="535563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38FB93-F758-B34D-84B8-89414FED5E21}"/>
              </a:ext>
            </a:extLst>
          </p:cNvPr>
          <p:cNvSpPr txBox="1"/>
          <p:nvPr/>
        </p:nvSpPr>
        <p:spPr>
          <a:xfrm rot="3020466">
            <a:off x="6997853" y="555456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C97AD3-AECD-A847-8537-B8244FDC696B}"/>
              </a:ext>
            </a:extLst>
          </p:cNvPr>
          <p:cNvSpPr txBox="1"/>
          <p:nvPr/>
        </p:nvSpPr>
        <p:spPr>
          <a:xfrm rot="19402451">
            <a:off x="6720301" y="333703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5F9458-ADBD-914D-9BA2-615D69D9C4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156"/>
          <a:stretch/>
        </p:blipFill>
        <p:spPr>
          <a:xfrm>
            <a:off x="1658934" y="5221290"/>
            <a:ext cx="5939297" cy="1454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96EBD8-3FC1-9840-B60A-677F9C50013A}"/>
              </a:ext>
            </a:extLst>
          </p:cNvPr>
          <p:cNvSpPr txBox="1"/>
          <p:nvPr/>
        </p:nvSpPr>
        <p:spPr>
          <a:xfrm>
            <a:off x="301062" y="3948654"/>
            <a:ext cx="3356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Notice that cis double bonds create a ‘</a:t>
            </a:r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kink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’ in fatty acid tails.  The kink impairs packing and lowers 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mp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9D0651-0D53-F44B-8117-47A268CA29D1}"/>
              </a:ext>
            </a:extLst>
          </p:cNvPr>
          <p:cNvSpPr txBox="1"/>
          <p:nvPr/>
        </p:nvSpPr>
        <p:spPr>
          <a:xfrm rot="19402451">
            <a:off x="7105743" y="543786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955341-75AB-344E-9175-AB5CF8614526}"/>
              </a:ext>
            </a:extLst>
          </p:cNvPr>
          <p:cNvSpPr txBox="1"/>
          <p:nvPr/>
        </p:nvSpPr>
        <p:spPr>
          <a:xfrm rot="3020466">
            <a:off x="6972307" y="538902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C97B37-7BEF-DF4E-85D9-236151FB82E9}"/>
              </a:ext>
            </a:extLst>
          </p:cNvPr>
          <p:cNvSpPr txBox="1"/>
          <p:nvPr/>
        </p:nvSpPr>
        <p:spPr>
          <a:xfrm rot="3020466">
            <a:off x="7092049" y="560674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268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7265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Retinal signals with </a:t>
            </a:r>
            <a:r>
              <a:rPr lang="en-US" sz="3600" b="1" i="1" dirty="0">
                <a:solidFill>
                  <a:prstClr val="white"/>
                </a:solidFill>
                <a:latin typeface="Candara"/>
                <a:cs typeface="Candara"/>
              </a:rPr>
              <a:t>cis-trans 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change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156033" y="716657"/>
            <a:ext cx="884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Retinal</a:t>
            </a:r>
            <a:r>
              <a:rPr lang="en-US" sz="2000" dirty="0">
                <a:latin typeface="Candara" panose="020E0502030303020204" pitchFamily="34" charset="0"/>
              </a:rPr>
              <a:t> is derived from vitamin A and is found in the eye’s rod cells.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B7C791-C373-C84D-A7C8-E16BEEA59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076" y="2280280"/>
            <a:ext cx="6933848" cy="24233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38FB93-F758-B34D-84B8-89414FED5E21}"/>
              </a:ext>
            </a:extLst>
          </p:cNvPr>
          <p:cNvSpPr txBox="1"/>
          <p:nvPr/>
        </p:nvSpPr>
        <p:spPr>
          <a:xfrm rot="3790391">
            <a:off x="3361966" y="387120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E32390-DDF6-FD44-81F3-6E24A9789EBB}"/>
              </a:ext>
            </a:extLst>
          </p:cNvPr>
          <p:cNvSpPr txBox="1"/>
          <p:nvPr/>
        </p:nvSpPr>
        <p:spPr>
          <a:xfrm rot="3790391">
            <a:off x="3470822" y="408892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BACA69-B7C1-164F-8AA8-2AD06DCF6BD8}"/>
              </a:ext>
            </a:extLst>
          </p:cNvPr>
          <p:cNvSpPr txBox="1"/>
          <p:nvPr/>
        </p:nvSpPr>
        <p:spPr>
          <a:xfrm>
            <a:off x="7336506" y="261296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6E5EEF-2700-524F-AD0F-902918971EB0}"/>
              </a:ext>
            </a:extLst>
          </p:cNvPr>
          <p:cNvSpPr txBox="1"/>
          <p:nvPr/>
        </p:nvSpPr>
        <p:spPr>
          <a:xfrm>
            <a:off x="7559046" y="260498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58ACE5-204B-3444-A71A-E3B55200CCCB}"/>
              </a:ext>
            </a:extLst>
          </p:cNvPr>
          <p:cNvSpPr txBox="1"/>
          <p:nvPr/>
        </p:nvSpPr>
        <p:spPr>
          <a:xfrm>
            <a:off x="156033" y="1068861"/>
            <a:ext cx="884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Light enters the eye and converts the cis stereoisomer to the trans form.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1656-68E6-7D40-B9F1-819B97D7831E}"/>
              </a:ext>
            </a:extLst>
          </p:cNvPr>
          <p:cNvSpPr txBox="1"/>
          <p:nvPr/>
        </p:nvSpPr>
        <p:spPr>
          <a:xfrm>
            <a:off x="143694" y="1401550"/>
            <a:ext cx="884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 shape change alters the way retinal binds to the protein rhodopsin.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09A8CB-488D-FC45-B74F-BD0E3D24E4F6}"/>
              </a:ext>
            </a:extLst>
          </p:cNvPr>
          <p:cNvSpPr txBox="1"/>
          <p:nvPr/>
        </p:nvSpPr>
        <p:spPr>
          <a:xfrm>
            <a:off x="131355" y="1734239"/>
            <a:ext cx="884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This causes a signal to be sent to the vision center of the brain.</a:t>
            </a:r>
          </a:p>
        </p:txBody>
      </p:sp>
    </p:spTree>
    <p:extLst>
      <p:ext uri="{BB962C8B-B14F-4D97-AF65-F5344CB8AC3E}">
        <p14:creationId xmlns:p14="http://schemas.microsoft.com/office/powerpoint/2010/main" val="120590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7061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 and Z when all groups are unique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156033" y="716657"/>
            <a:ext cx="884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terms cis and trans can be used when both double-bonded carbons share a common substituent.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CA551-E71A-CA47-85D2-AC8ED6BFB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88" y="3881726"/>
            <a:ext cx="6477802" cy="19877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8A8BF5F-856B-6D4F-808E-B8393BE17A65}"/>
              </a:ext>
            </a:extLst>
          </p:cNvPr>
          <p:cNvSpPr txBox="1"/>
          <p:nvPr/>
        </p:nvSpPr>
        <p:spPr>
          <a:xfrm>
            <a:off x="156033" y="1555727"/>
            <a:ext cx="884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If they don’t share a substituent, then the stereoisomerism is described as </a:t>
            </a:r>
            <a:r>
              <a:rPr lang="en-US" sz="2000" b="1" dirty="0">
                <a:latin typeface="Candara" panose="020E0502030303020204" pitchFamily="34" charset="0"/>
              </a:rPr>
              <a:t>E or Z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 panose="020E0502030303020204" pitchFamily="34" charset="0"/>
              </a:rPr>
              <a:t>Use E and Z when all four substituents are different.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BACA69-B7C1-164F-8AA8-2AD06DCF6BD8}"/>
              </a:ext>
            </a:extLst>
          </p:cNvPr>
          <p:cNvSpPr txBox="1"/>
          <p:nvPr/>
        </p:nvSpPr>
        <p:spPr>
          <a:xfrm rot="16200000">
            <a:off x="4677114" y="465058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2F0F71-CA18-C64D-8A0A-D25E1A9409F9}"/>
              </a:ext>
            </a:extLst>
          </p:cNvPr>
          <p:cNvSpPr txBox="1"/>
          <p:nvPr/>
        </p:nvSpPr>
        <p:spPr>
          <a:xfrm rot="16200000">
            <a:off x="4687996" y="49445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CF7B2A-1B2C-5243-89E6-DAE5395ABF73}"/>
              </a:ext>
            </a:extLst>
          </p:cNvPr>
          <p:cNvSpPr txBox="1"/>
          <p:nvPr/>
        </p:nvSpPr>
        <p:spPr>
          <a:xfrm>
            <a:off x="143694" y="2418429"/>
            <a:ext cx="8844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Steps: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andara" panose="020E0502030303020204" pitchFamily="34" charset="0"/>
              </a:rPr>
              <a:t>For each carbon, identify the substituent with the </a:t>
            </a:r>
            <a:r>
              <a:rPr lang="en-US" sz="2000" b="1" dirty="0">
                <a:latin typeface="Candara" panose="020E0502030303020204" pitchFamily="34" charset="0"/>
              </a:rPr>
              <a:t>greater atomic number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andara" panose="020E0502030303020204" pitchFamily="34" charset="0"/>
              </a:rPr>
              <a:t>If the ‘high’ groups are on the </a:t>
            </a:r>
            <a:r>
              <a:rPr lang="en-US" sz="2000" b="1" dirty="0">
                <a:latin typeface="Candara" panose="020E0502030303020204" pitchFamily="34" charset="0"/>
              </a:rPr>
              <a:t>same side </a:t>
            </a:r>
            <a:r>
              <a:rPr lang="en-US" sz="2000" dirty="0">
                <a:latin typeface="Candara" panose="020E0502030303020204" pitchFamily="34" charset="0"/>
              </a:rPr>
              <a:t>of the double bond: </a:t>
            </a:r>
            <a:r>
              <a:rPr lang="en-US" sz="2000" b="1" dirty="0">
                <a:latin typeface="Candara" panose="020E0502030303020204" pitchFamily="34" charset="0"/>
              </a:rPr>
              <a:t>Z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dirty="0">
                <a:latin typeface="Candara" panose="020E0502030303020204" pitchFamily="34" charset="0"/>
              </a:rPr>
              <a:t>If the ‘high’ groups are on </a:t>
            </a:r>
            <a:r>
              <a:rPr lang="en-US" sz="2000" b="1" dirty="0">
                <a:latin typeface="Candara" panose="020E0502030303020204" pitchFamily="34" charset="0"/>
              </a:rPr>
              <a:t>opposite sides </a:t>
            </a:r>
            <a:r>
              <a:rPr lang="en-US" sz="2000" dirty="0">
                <a:latin typeface="Candara" panose="020E0502030303020204" pitchFamily="34" charset="0"/>
              </a:rPr>
              <a:t>of the double bond: </a:t>
            </a:r>
            <a:r>
              <a:rPr lang="en-US" sz="2000" b="1" dirty="0">
                <a:latin typeface="Candara" panose="020E0502030303020204" pitchFamily="34" charset="0"/>
              </a:rPr>
              <a:t>E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649A2-2197-DE41-988A-E1914461166A}"/>
              </a:ext>
            </a:extLst>
          </p:cNvPr>
          <p:cNvSpPr txBox="1"/>
          <p:nvPr/>
        </p:nvSpPr>
        <p:spPr>
          <a:xfrm>
            <a:off x="5229361" y="3930580"/>
            <a:ext cx="2736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E</a:t>
            </a:r>
            <a:r>
              <a:rPr lang="en-US" sz="2000" dirty="0">
                <a:solidFill>
                  <a:srgbClr val="0432FF"/>
                </a:solidFill>
              </a:rPr>
              <a:t>-2-methyl-2-buten-1-ol</a:t>
            </a:r>
          </a:p>
        </p:txBody>
      </p:sp>
    </p:spTree>
    <p:extLst>
      <p:ext uri="{BB962C8B-B14F-4D97-AF65-F5344CB8AC3E}">
        <p14:creationId xmlns:p14="http://schemas.microsoft.com/office/powerpoint/2010/main" val="219984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1" grpId="0"/>
      <p:bldP spid="2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5771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 and Z isoprenoid polymers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156033" y="716657"/>
            <a:ext cx="884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Isoprene</a:t>
            </a:r>
            <a:r>
              <a:rPr lang="en-US" sz="2000" dirty="0">
                <a:latin typeface="Candara" panose="020E0502030303020204" pitchFamily="34" charset="0"/>
              </a:rPr>
              <a:t> units can be polymerized to create large biomolecules.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Stereoisomerism determines form and function.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BA7073-6EFA-CC47-9FBE-19A577CF1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43" y="1850574"/>
            <a:ext cx="8588033" cy="23696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866BB-26CC-9841-BE33-C5D327048B0F}"/>
              </a:ext>
            </a:extLst>
          </p:cNvPr>
          <p:cNvSpPr txBox="1"/>
          <p:nvPr/>
        </p:nvSpPr>
        <p:spPr>
          <a:xfrm rot="19322986">
            <a:off x="441310" y="197031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57D3E3-F872-C349-8697-B5B7D3F2E848}"/>
              </a:ext>
            </a:extLst>
          </p:cNvPr>
          <p:cNvSpPr txBox="1"/>
          <p:nvPr/>
        </p:nvSpPr>
        <p:spPr>
          <a:xfrm rot="19322986">
            <a:off x="621412" y="181465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77CC2A-1F28-374A-A4C0-10E8AF41F5D6}"/>
              </a:ext>
            </a:extLst>
          </p:cNvPr>
          <p:cNvSpPr txBox="1"/>
          <p:nvPr/>
        </p:nvSpPr>
        <p:spPr>
          <a:xfrm rot="19322986">
            <a:off x="1068705" y="226488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1EB575-7441-B041-BE71-01782114BC9C}"/>
              </a:ext>
            </a:extLst>
          </p:cNvPr>
          <p:cNvSpPr txBox="1"/>
          <p:nvPr/>
        </p:nvSpPr>
        <p:spPr>
          <a:xfrm rot="19322986">
            <a:off x="888604" y="241813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9337C8-3BB3-E64E-AFB5-7276985678B5}"/>
              </a:ext>
            </a:extLst>
          </p:cNvPr>
          <p:cNvSpPr txBox="1"/>
          <p:nvPr/>
        </p:nvSpPr>
        <p:spPr>
          <a:xfrm rot="19322986">
            <a:off x="324651" y="243044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4BF35A-ABD8-8A4F-992A-B419110C3948}"/>
              </a:ext>
            </a:extLst>
          </p:cNvPr>
          <p:cNvSpPr txBox="1"/>
          <p:nvPr/>
        </p:nvSpPr>
        <p:spPr>
          <a:xfrm rot="19322986">
            <a:off x="1001306" y="187995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296770-50A1-0E4F-AC2C-A32C37DED014}"/>
              </a:ext>
            </a:extLst>
          </p:cNvPr>
          <p:cNvSpPr txBox="1"/>
          <p:nvPr/>
        </p:nvSpPr>
        <p:spPr>
          <a:xfrm rot="13594106">
            <a:off x="843527" y="189707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4CF073-628B-7C47-AECF-4CCB9483BC2B}"/>
              </a:ext>
            </a:extLst>
          </p:cNvPr>
          <p:cNvSpPr txBox="1"/>
          <p:nvPr/>
        </p:nvSpPr>
        <p:spPr>
          <a:xfrm rot="13594106">
            <a:off x="1004918" y="206731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1DF06F-6706-AD4A-9F73-228E7D169F5E}"/>
              </a:ext>
            </a:extLst>
          </p:cNvPr>
          <p:cNvSpPr txBox="1"/>
          <p:nvPr/>
        </p:nvSpPr>
        <p:spPr>
          <a:xfrm rot="13594106">
            <a:off x="480585" y="247879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BC1500-A278-FF4A-BFA0-EF8A139D4C8B}"/>
              </a:ext>
            </a:extLst>
          </p:cNvPr>
          <p:cNvSpPr txBox="1"/>
          <p:nvPr/>
        </p:nvSpPr>
        <p:spPr>
          <a:xfrm rot="15359214">
            <a:off x="391903" y="223706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73577D-3991-5043-BED9-C715C59A8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88205" y="680303"/>
            <a:ext cx="1409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5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4423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Which is more stable?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156033" y="716659"/>
            <a:ext cx="8844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Generally, large substituents prefer to be across the double bond from one another (</a:t>
            </a:r>
            <a:r>
              <a:rPr lang="en-US" sz="2000" b="1" dirty="0">
                <a:latin typeface="Candara" panose="020E0502030303020204" pitchFamily="34" charset="0"/>
              </a:rPr>
              <a:t>trans or E</a:t>
            </a:r>
            <a:r>
              <a:rPr lang="en-US" sz="2000" dirty="0">
                <a:latin typeface="Candara" panose="020E0502030303020204" pitchFamily="34" charset="0"/>
              </a:rPr>
              <a:t>) because that gives them </a:t>
            </a:r>
            <a:r>
              <a:rPr lang="en-US" sz="2000" b="1" dirty="0">
                <a:latin typeface="Candara" panose="020E0502030303020204" pitchFamily="34" charset="0"/>
              </a:rPr>
              <a:t>more space </a:t>
            </a:r>
            <a:r>
              <a:rPr lang="en-US" sz="2000" dirty="0">
                <a:latin typeface="Candara" panose="020E0502030303020204" pitchFamily="34" charset="0"/>
              </a:rPr>
              <a:t>and </a:t>
            </a:r>
            <a:r>
              <a:rPr lang="en-US" sz="2000" b="1" dirty="0">
                <a:latin typeface="Candara" panose="020E0502030303020204" pitchFamily="34" charset="0"/>
              </a:rPr>
              <a:t>lowers ‘steric hindrance’ </a:t>
            </a:r>
            <a:r>
              <a:rPr lang="en-US" sz="2000" dirty="0">
                <a:latin typeface="Candara" panose="020E0502030303020204" pitchFamily="34" charset="0"/>
              </a:rPr>
              <a:t>or crowding.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6A18FF-AF84-4F4D-A595-B569E0E8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52" y="2588788"/>
            <a:ext cx="7573734" cy="290499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0549D10-22D4-7E4B-BA1C-2BE1F3CC1EAB}"/>
              </a:ext>
            </a:extLst>
          </p:cNvPr>
          <p:cNvSpPr/>
          <p:nvPr/>
        </p:nvSpPr>
        <p:spPr>
          <a:xfrm>
            <a:off x="3115162" y="2573861"/>
            <a:ext cx="325465" cy="309966"/>
          </a:xfrm>
          <a:prstGeom prst="ellips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3C8ED5-111C-3C42-A2AC-7121C01520A3}"/>
              </a:ext>
            </a:extLst>
          </p:cNvPr>
          <p:cNvSpPr/>
          <p:nvPr/>
        </p:nvSpPr>
        <p:spPr>
          <a:xfrm>
            <a:off x="3887493" y="2573861"/>
            <a:ext cx="325465" cy="309966"/>
          </a:xfrm>
          <a:prstGeom prst="ellips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0CB12E-E14F-1546-B131-3288E8407C7B}"/>
              </a:ext>
            </a:extLst>
          </p:cNvPr>
          <p:cNvSpPr/>
          <p:nvPr/>
        </p:nvSpPr>
        <p:spPr>
          <a:xfrm>
            <a:off x="4956877" y="3089180"/>
            <a:ext cx="325465" cy="309966"/>
          </a:xfrm>
          <a:prstGeom prst="ellips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E3653B-2B36-6043-9D1F-14F4228B1677}"/>
              </a:ext>
            </a:extLst>
          </p:cNvPr>
          <p:cNvSpPr/>
          <p:nvPr/>
        </p:nvSpPr>
        <p:spPr>
          <a:xfrm>
            <a:off x="5605222" y="3619998"/>
            <a:ext cx="325465" cy="309966"/>
          </a:xfrm>
          <a:prstGeom prst="ellips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E624C-80B3-5448-866E-AFA7DCA811BD}"/>
              </a:ext>
            </a:extLst>
          </p:cNvPr>
          <p:cNvSpPr txBox="1"/>
          <p:nvPr/>
        </p:nvSpPr>
        <p:spPr>
          <a:xfrm>
            <a:off x="5439906" y="2991709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less crowding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3C49FC-43FC-CB45-89E3-07D4D9AB3360}"/>
              </a:ext>
            </a:extLst>
          </p:cNvPr>
          <p:cNvSpPr txBox="1"/>
          <p:nvPr/>
        </p:nvSpPr>
        <p:spPr>
          <a:xfrm>
            <a:off x="2904556" y="2166288"/>
            <a:ext cx="18373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more crowding</a:t>
            </a:r>
          </a:p>
        </p:txBody>
      </p:sp>
    </p:spTree>
    <p:extLst>
      <p:ext uri="{BB962C8B-B14F-4D97-AF65-F5344CB8AC3E}">
        <p14:creationId xmlns:p14="http://schemas.microsoft.com/office/powerpoint/2010/main" val="297910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D45630-F7C8-3449-A3B4-586CAAB5B240}"/>
              </a:ext>
            </a:extLst>
          </p:cNvPr>
          <p:cNvSpPr txBox="1"/>
          <p:nvPr/>
        </p:nvSpPr>
        <p:spPr>
          <a:xfrm>
            <a:off x="156033" y="716659"/>
            <a:ext cx="8844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Label each molecule as one of the following: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N (not stereoisomer)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9D0BD-36DB-3B4A-A318-73AFDDC85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02" y="2286001"/>
            <a:ext cx="8061199" cy="1233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2FB07-3C5C-EE4F-91BB-C7095ECA145A}"/>
              </a:ext>
            </a:extLst>
          </p:cNvPr>
          <p:cNvSpPr txBox="1"/>
          <p:nvPr/>
        </p:nvSpPr>
        <p:spPr>
          <a:xfrm>
            <a:off x="1552298" y="3507863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F225AD-2183-A044-BC14-B2597F548ACF}"/>
              </a:ext>
            </a:extLst>
          </p:cNvPr>
          <p:cNvSpPr txBox="1"/>
          <p:nvPr/>
        </p:nvSpPr>
        <p:spPr>
          <a:xfrm>
            <a:off x="3402869" y="3507863"/>
            <a:ext cx="35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0258B-79FA-4544-8E1A-C526D22F893E}"/>
              </a:ext>
            </a:extLst>
          </p:cNvPr>
          <p:cNvSpPr txBox="1"/>
          <p:nvPr/>
        </p:nvSpPr>
        <p:spPr>
          <a:xfrm>
            <a:off x="5503811" y="3503752"/>
            <a:ext cx="35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E83FAD-232E-054B-A4BA-C3024100ECA1}"/>
              </a:ext>
            </a:extLst>
          </p:cNvPr>
          <p:cNvSpPr txBox="1"/>
          <p:nvPr/>
        </p:nvSpPr>
        <p:spPr>
          <a:xfrm>
            <a:off x="7604753" y="3499641"/>
            <a:ext cx="35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61733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598</Words>
  <Application>Microsoft Macintosh PowerPoint</Application>
  <PresentationFormat>On-screen Show (4:3)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2019-02-25T04:50:33Z</dcterms:created>
  <dcterms:modified xsi:type="dcterms:W3CDTF">2019-02-25T04:51:07Z</dcterms:modified>
</cp:coreProperties>
</file>