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77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9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9D61-5C3A-7A46-B947-83865A01D54C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E4FF-ECF9-094C-B094-9C367A29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2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9D61-5C3A-7A46-B947-83865A01D54C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E4FF-ECF9-094C-B094-9C367A29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0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9D61-5C3A-7A46-B947-83865A01D54C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E4FF-ECF9-094C-B094-9C367A29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6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9D61-5C3A-7A46-B947-83865A01D54C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E4FF-ECF9-094C-B094-9C367A29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9D61-5C3A-7A46-B947-83865A01D54C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E4FF-ECF9-094C-B094-9C367A29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9D61-5C3A-7A46-B947-83865A01D54C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E4FF-ECF9-094C-B094-9C367A29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9D61-5C3A-7A46-B947-83865A01D54C}" type="datetimeFigureOut">
              <a:rPr lang="en-US" smtClean="0"/>
              <a:t>1/13/20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E4FF-ECF9-094C-B094-9C367A29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6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9D61-5C3A-7A46-B947-83865A01D54C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E4FF-ECF9-094C-B094-9C367A29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9D61-5C3A-7A46-B947-83865A01D54C}" type="datetimeFigureOut">
              <a:rPr lang="en-US" smtClean="0"/>
              <a:t>1/13/20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E4FF-ECF9-094C-B094-9C367A29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7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9D61-5C3A-7A46-B947-83865A01D54C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E4FF-ECF9-094C-B094-9C367A29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8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9D61-5C3A-7A46-B947-83865A01D54C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E4FF-ECF9-094C-B094-9C367A29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D9D61-5C3A-7A46-B947-83865A01D54C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E4FF-ECF9-094C-B094-9C367A29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4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331" y="-19685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6" y="16336"/>
            <a:ext cx="771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2060: Principles of Organic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Chem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043" y="817371"/>
            <a:ext cx="802758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4. Overview of organic reactivity</a:t>
            </a:r>
          </a:p>
          <a:p>
            <a:endParaRPr lang="en-US" sz="700" b="1" dirty="0">
              <a:latin typeface="Candara" panose="020E0502030303020204" pitchFamily="34" charset="0"/>
            </a:endParaRPr>
          </a:p>
          <a:p>
            <a:pPr lvl="1"/>
            <a:r>
              <a:rPr lang="en-US" sz="2400" dirty="0">
                <a:latin typeface="Candara" panose="020E0502030303020204" pitchFamily="34" charset="0"/>
              </a:rPr>
              <a:t>Introduction: The $300 million reaction</a:t>
            </a:r>
          </a:p>
          <a:p>
            <a:pPr lvl="1"/>
            <a:endParaRPr lang="en-US" sz="800" b="1" dirty="0">
              <a:latin typeface="Candara" panose="020E0502030303020204" pitchFamily="34" charset="0"/>
            </a:endParaRPr>
          </a:p>
          <a:p>
            <a:pPr lvl="1"/>
            <a:r>
              <a:rPr lang="en-US" sz="2400" b="1" dirty="0">
                <a:latin typeface="Candara" panose="020E0502030303020204" pitchFamily="34" charset="0"/>
              </a:rPr>
              <a:t>4.1: A first look at some organic reaction mechanisms</a:t>
            </a:r>
          </a:p>
          <a:p>
            <a:pPr marL="803275" lvl="1"/>
            <a:r>
              <a:rPr lang="en-US" sz="2400" dirty="0">
                <a:latin typeface="Candara" panose="020E0502030303020204" pitchFamily="34" charset="0"/>
              </a:rPr>
              <a:t>4.1A: The acid-base reaction</a:t>
            </a:r>
          </a:p>
          <a:p>
            <a:pPr marL="803275" lvl="1"/>
            <a:r>
              <a:rPr lang="en-US" sz="2400" dirty="0">
                <a:latin typeface="Candara" panose="020E0502030303020204" pitchFamily="34" charset="0"/>
              </a:rPr>
              <a:t>4.1B: A one-step nucleophilic substitution mechanism</a:t>
            </a:r>
          </a:p>
          <a:p>
            <a:pPr marL="803275" lvl="1"/>
            <a:r>
              <a:rPr lang="en-US" sz="2400" dirty="0">
                <a:latin typeface="Candara" panose="020E0502030303020204" pitchFamily="34" charset="0"/>
              </a:rPr>
              <a:t>4.1C: A two-step nucleophilic substitution mechanism</a:t>
            </a:r>
          </a:p>
          <a:p>
            <a:pPr lvl="1"/>
            <a:endParaRPr lang="en-US" sz="800" b="1" dirty="0">
              <a:latin typeface="Candara" panose="020E0502030303020204" pitchFamily="34" charset="0"/>
            </a:endParaRPr>
          </a:p>
          <a:p>
            <a:pPr lvl="1"/>
            <a:r>
              <a:rPr lang="en-US" sz="2400" b="1" dirty="0">
                <a:latin typeface="Candara" panose="020E0502030303020204" pitchFamily="34" charset="0"/>
              </a:rPr>
              <a:t>4.2: A quick review of thermodynamics and kinetics</a:t>
            </a:r>
          </a:p>
          <a:p>
            <a:pPr marL="803275" lvl="1"/>
            <a:r>
              <a:rPr lang="en-US" sz="2400" dirty="0">
                <a:latin typeface="Candara" panose="020E0502030303020204" pitchFamily="34" charset="0"/>
              </a:rPr>
              <a:t>4.2A: Thermodynamics</a:t>
            </a:r>
          </a:p>
          <a:p>
            <a:pPr marL="803275" lvl="1"/>
            <a:r>
              <a:rPr lang="en-US" sz="2400" dirty="0">
                <a:latin typeface="Candara" panose="020E0502030303020204" pitchFamily="34" charset="0"/>
              </a:rPr>
              <a:t>4.2B: Kinetics</a:t>
            </a:r>
          </a:p>
          <a:p>
            <a:pPr lvl="1"/>
            <a:endParaRPr lang="en-US" sz="800" b="1" dirty="0">
              <a:latin typeface="Candara" panose="020E0502030303020204" pitchFamily="34" charset="0"/>
            </a:endParaRPr>
          </a:p>
          <a:p>
            <a:pPr lvl="1"/>
            <a:r>
              <a:rPr lang="en-US" sz="2400" b="1" dirty="0">
                <a:latin typeface="Candara" panose="020E0502030303020204" pitchFamily="34" charset="0"/>
              </a:rPr>
              <a:t>4.3: Catalysis</a:t>
            </a:r>
          </a:p>
          <a:p>
            <a:pPr lvl="1"/>
            <a:endParaRPr lang="en-US" sz="800" b="1" dirty="0">
              <a:latin typeface="Candara" panose="020E0502030303020204" pitchFamily="34" charset="0"/>
            </a:endParaRPr>
          </a:p>
          <a:p>
            <a:pPr lvl="1"/>
            <a:r>
              <a:rPr lang="en-US" sz="2400" b="1" dirty="0">
                <a:latin typeface="Candara" panose="020E0502030303020204" pitchFamily="34" charset="0"/>
              </a:rPr>
              <a:t>4.4: Comparing biological and laboratory reactions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7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393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Two-step reactions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51C747-7949-4445-A62B-9F2C4380DED0}"/>
              </a:ext>
            </a:extLst>
          </p:cNvPr>
          <p:cNvSpPr txBox="1"/>
          <p:nvPr/>
        </p:nvSpPr>
        <p:spPr>
          <a:xfrm>
            <a:off x="283896" y="8623518"/>
            <a:ext cx="1616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ndara"/>
                <a:cs typeface="Candara"/>
              </a:rPr>
              <a:t>Keq</a:t>
            </a:r>
            <a:r>
              <a:rPr lang="en-US" sz="2000" b="1" dirty="0">
                <a:latin typeface="Candara"/>
                <a:cs typeface="Candara"/>
              </a:rPr>
              <a:t>		&gt; 1</a:t>
            </a:r>
          </a:p>
          <a:p>
            <a:r>
              <a:rPr lang="en-US" sz="2000" b="1" dirty="0">
                <a:latin typeface="Candara"/>
                <a:cs typeface="Candara"/>
              </a:rPr>
              <a:t>		= 1</a:t>
            </a:r>
          </a:p>
          <a:p>
            <a:r>
              <a:rPr lang="en-US" sz="2000" b="1" dirty="0">
                <a:latin typeface="Candara"/>
                <a:cs typeface="Candara"/>
              </a:rPr>
              <a:t>		&lt; 1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B6099-6992-7C4C-9E7F-8C135B819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711200"/>
            <a:ext cx="7213600" cy="614680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6608781-946F-954B-960A-A8852E281123}"/>
              </a:ext>
            </a:extLst>
          </p:cNvPr>
          <p:cNvSpPr/>
          <p:nvPr/>
        </p:nvSpPr>
        <p:spPr>
          <a:xfrm>
            <a:off x="1816929" y="3093554"/>
            <a:ext cx="1940760" cy="770545"/>
          </a:xfrm>
          <a:prstGeom prst="wedgeRoundRectCallout">
            <a:avLst>
              <a:gd name="adj1" fmla="val 68503"/>
              <a:gd name="adj2" fmla="val 42465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higher E</a:t>
            </a:r>
            <a:r>
              <a:rPr lang="en-US" baseline="-25000" dirty="0">
                <a:solidFill>
                  <a:srgbClr val="0432FF"/>
                </a:solidFill>
              </a:rPr>
              <a:t>A</a:t>
            </a:r>
            <a:r>
              <a:rPr lang="en-US" dirty="0">
                <a:solidFill>
                  <a:srgbClr val="0432FF"/>
                </a:solidFill>
              </a:rPr>
              <a:t> means step 1 is slower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9C607053-B07A-9B43-B36D-B81C6B57B44C}"/>
              </a:ext>
            </a:extLst>
          </p:cNvPr>
          <p:cNvSpPr/>
          <p:nvPr/>
        </p:nvSpPr>
        <p:spPr>
          <a:xfrm>
            <a:off x="4373522" y="2710963"/>
            <a:ext cx="1764327" cy="700495"/>
          </a:xfrm>
          <a:prstGeom prst="wedgeRoundRectCallout">
            <a:avLst>
              <a:gd name="adj1" fmla="val -2599"/>
              <a:gd name="adj2" fmla="val 174696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lower E</a:t>
            </a:r>
            <a:r>
              <a:rPr lang="en-US" baseline="-25000" dirty="0">
                <a:solidFill>
                  <a:srgbClr val="0432FF"/>
                </a:solidFill>
              </a:rPr>
              <a:t>A</a:t>
            </a:r>
            <a:r>
              <a:rPr lang="en-US" dirty="0">
                <a:solidFill>
                  <a:srgbClr val="0432FF"/>
                </a:solidFill>
              </a:rPr>
              <a:t> means step 1 is faster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4DB13-F8DB-F04A-9A89-7EA241156EAA}"/>
              </a:ext>
            </a:extLst>
          </p:cNvPr>
          <p:cNvSpPr txBox="1"/>
          <p:nvPr/>
        </p:nvSpPr>
        <p:spPr>
          <a:xfrm>
            <a:off x="6827142" y="3638996"/>
            <a:ext cx="23102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first, slower step is called the </a:t>
            </a:r>
            <a:r>
              <a:rPr lang="en-US" sz="2000" b="1" dirty="0">
                <a:latin typeface="Candara" panose="020E0502030303020204" pitchFamily="34" charset="0"/>
              </a:rPr>
              <a:t>rate-limiting step </a:t>
            </a:r>
            <a:r>
              <a:rPr lang="en-US" sz="2000" dirty="0">
                <a:latin typeface="Candara" panose="020E0502030303020204" pitchFamily="34" charset="0"/>
              </a:rPr>
              <a:t>because it determines the overall rate of reaction.</a:t>
            </a:r>
          </a:p>
        </p:txBody>
      </p:sp>
    </p:spTree>
    <p:extLst>
      <p:ext uri="{BB962C8B-B14F-4D97-AF65-F5344CB8AC3E}">
        <p14:creationId xmlns:p14="http://schemas.microsoft.com/office/powerpoint/2010/main" val="162251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E4DB13-F8DB-F04A-9A89-7EA241156EAA}"/>
              </a:ext>
            </a:extLst>
          </p:cNvPr>
          <p:cNvSpPr txBox="1"/>
          <p:nvPr/>
        </p:nvSpPr>
        <p:spPr>
          <a:xfrm>
            <a:off x="228605" y="726655"/>
            <a:ext cx="87253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Imagine that you must extinguish a burning campfire using buckets of water filled at a faucet some distance from the fire. It takes 20 seconds to fill the bucket, 2 seconds to carry it and dump it on the flames. There are many bucket carriers but only one faucet. </a:t>
            </a:r>
          </a:p>
          <a:p>
            <a:pPr marL="457200" indent="-457200">
              <a:buAutoNum type="alphaLcParenBoth"/>
            </a:pPr>
            <a:r>
              <a:rPr lang="en-US" sz="2000" dirty="0">
                <a:latin typeface="Candara" panose="020E0502030303020204" pitchFamily="34" charset="0"/>
              </a:rPr>
              <a:t>If you double the speed at which buckets are carried, what effect will this have on how fast water gets to the fire?</a:t>
            </a:r>
          </a:p>
          <a:p>
            <a:pPr marL="457200" indent="-457200">
              <a:buAutoNum type="alphaLcParenBoth"/>
            </a:pPr>
            <a:r>
              <a:rPr lang="en-US" sz="2000" dirty="0">
                <a:latin typeface="Candara" panose="020E0502030303020204" pitchFamily="34" charset="0"/>
              </a:rPr>
              <a:t>If you could add a second faucet, what effect would that have?</a:t>
            </a:r>
          </a:p>
          <a:p>
            <a:pPr marL="457200" indent="-457200">
              <a:buAutoNum type="alphaLcParenBoth"/>
            </a:pPr>
            <a:r>
              <a:rPr lang="en-US" sz="2000" dirty="0">
                <a:latin typeface="Candara" panose="020E0502030303020204" pitchFamily="34" charset="0"/>
              </a:rPr>
              <a:t>What is the rate-limiting step?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9806E-0241-664B-8009-476092FA7BF9}"/>
              </a:ext>
            </a:extLst>
          </p:cNvPr>
          <p:cNvSpPr txBox="1"/>
          <p:nvPr/>
        </p:nvSpPr>
        <p:spPr>
          <a:xfrm>
            <a:off x="242555" y="3560854"/>
            <a:ext cx="8725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No effect!</a:t>
            </a:r>
          </a:p>
          <a:p>
            <a:pPr marL="457200" indent="-457200">
              <a:buAutoNum type="alphaLcParenBoth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Adding a second faucet would double the speed.</a:t>
            </a:r>
          </a:p>
          <a:p>
            <a:pPr marL="457200" indent="-457200">
              <a:buAutoNum type="alphaLcParenBoth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The time it takes to fill a bucket: the slowest step.</a:t>
            </a:r>
          </a:p>
        </p:txBody>
      </p:sp>
    </p:spTree>
    <p:extLst>
      <p:ext uri="{BB962C8B-B14F-4D97-AF65-F5344CB8AC3E}">
        <p14:creationId xmlns:p14="http://schemas.microsoft.com/office/powerpoint/2010/main" val="181273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Place reactants, products and transition states on an energy diagram?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746" y="1401578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392113"/>
            <a:r>
              <a:rPr lang="en-US" sz="2000" dirty="0">
                <a:latin typeface="Candara"/>
                <a:cs typeface="Candara"/>
              </a:rPr>
              <a:t>(2) Compare activation energies of reactions and understand how they dictate ease and speed of reaction?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- Understand why reactions ‘run downhill’?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6574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46088"/>
            <a:r>
              <a:rPr lang="en-US" sz="2000" dirty="0">
                <a:latin typeface="Candara"/>
                <a:cs typeface="Candara"/>
              </a:rPr>
              <a:t>(3) Define the terms endergonic and exergonic and relate them to energy diagrams?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1986" y="355286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46088"/>
            <a:r>
              <a:rPr lang="en-US" sz="2000" dirty="0">
                <a:latin typeface="Candara"/>
                <a:cs typeface="Candara"/>
              </a:rPr>
              <a:t>(4) Define the term ‘Gibbs free energy’ and how it relates to energy diagrams?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- Describe how </a:t>
            </a:r>
            <a:r>
              <a:rPr lang="el-GR" sz="2000" dirty="0">
                <a:latin typeface="Candara"/>
                <a:cs typeface="Candara"/>
              </a:rPr>
              <a:t>Δ</a:t>
            </a:r>
            <a:r>
              <a:rPr lang="en-US" sz="2000" dirty="0">
                <a:latin typeface="Candara"/>
                <a:cs typeface="Candara"/>
              </a:rPr>
              <a:t>G relates to </a:t>
            </a:r>
            <a:r>
              <a:rPr lang="en-US" sz="2000" dirty="0" err="1">
                <a:latin typeface="Candara"/>
                <a:cs typeface="Candara"/>
              </a:rPr>
              <a:t>Keq</a:t>
            </a:r>
            <a:r>
              <a:rPr lang="en-US" sz="2000" dirty="0">
                <a:latin typeface="Candara"/>
                <a:cs typeface="Candara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4530220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392113"/>
            <a:r>
              <a:rPr lang="en-US" sz="2000" dirty="0">
                <a:latin typeface="Candara"/>
                <a:cs typeface="Candara"/>
              </a:rPr>
              <a:t>(5) Define the term ‘entropy’ and identify reactions in which entropy increases vs decreases?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9FA56E-C5A2-E54C-94C8-D2C9A4A12D0A}"/>
              </a:ext>
            </a:extLst>
          </p:cNvPr>
          <p:cNvSpPr txBox="1"/>
          <p:nvPr/>
        </p:nvSpPr>
        <p:spPr>
          <a:xfrm>
            <a:off x="259943" y="5493919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46088"/>
            <a:r>
              <a:rPr lang="en-US" sz="2000" dirty="0">
                <a:latin typeface="Candara"/>
                <a:cs typeface="Candara"/>
              </a:rPr>
              <a:t>(6) Understand the concept of ‘rate-limiting step’ for reactions with more than one step?</a:t>
            </a:r>
          </a:p>
        </p:txBody>
      </p:sp>
    </p:spTree>
    <p:extLst>
      <p:ext uri="{BB962C8B-B14F-4D97-AF65-F5344CB8AC3E}">
        <p14:creationId xmlns:p14="http://schemas.microsoft.com/office/powerpoint/2010/main" val="4948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38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Overview of organic reactivity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945" y="2587808"/>
            <a:ext cx="776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4.2: A brief overview of thermodynamics &amp; kinetics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6104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Reaction coordinate diagrams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948539-6A0E-1D42-B4E9-10910332C53B}"/>
              </a:ext>
            </a:extLst>
          </p:cNvPr>
          <p:cNvSpPr txBox="1"/>
          <p:nvPr/>
        </p:nvSpPr>
        <p:spPr>
          <a:xfrm>
            <a:off x="283894" y="815202"/>
            <a:ext cx="862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Reaction coordinate diagrams </a:t>
            </a:r>
            <a:r>
              <a:rPr lang="en-US" sz="2000" dirty="0">
                <a:latin typeface="Candara"/>
                <a:cs typeface="Candara"/>
              </a:rPr>
              <a:t>show the </a:t>
            </a:r>
            <a:r>
              <a:rPr lang="en-US" sz="2000" b="1" dirty="0">
                <a:latin typeface="Candara"/>
                <a:cs typeface="Candara"/>
              </a:rPr>
              <a:t>energy levels </a:t>
            </a:r>
            <a:r>
              <a:rPr lang="en-US" sz="2000" dirty="0">
                <a:latin typeface="Candara"/>
                <a:cs typeface="Candara"/>
              </a:rPr>
              <a:t>of reactants, transition states and products of a chemical reaction.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Energy levels show why reactions happen as reactions </a:t>
            </a:r>
            <a:r>
              <a:rPr lang="en-US" sz="2000" u="sng" dirty="0">
                <a:latin typeface="Candara"/>
                <a:cs typeface="Candara"/>
              </a:rPr>
              <a:t>run downhill</a:t>
            </a:r>
            <a:r>
              <a:rPr lang="en-US" sz="2000" dirty="0">
                <a:latin typeface="Candara"/>
                <a:cs typeface="Candara"/>
              </a:rPr>
              <a:t> toward stability or lower energy states.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8F335-EF90-F54D-B6AF-1312C6F3D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88" y="2138641"/>
            <a:ext cx="5075851" cy="4708711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82725BE-C7EF-1B49-9172-621F4994D47F}"/>
              </a:ext>
            </a:extLst>
          </p:cNvPr>
          <p:cNvSpPr/>
          <p:nvPr/>
        </p:nvSpPr>
        <p:spPr>
          <a:xfrm>
            <a:off x="2458192" y="3276191"/>
            <a:ext cx="1175657" cy="684547"/>
          </a:xfrm>
          <a:prstGeom prst="wedgeRoundRectCallout">
            <a:avLst>
              <a:gd name="adj1" fmla="val -16793"/>
              <a:gd name="adj2" fmla="val 78113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transition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01DDB-528C-8B43-9310-95ACD4E10845}"/>
              </a:ext>
            </a:extLst>
          </p:cNvPr>
          <p:cNvSpPr txBox="1"/>
          <p:nvPr/>
        </p:nvSpPr>
        <p:spPr>
          <a:xfrm>
            <a:off x="5720778" y="3207418"/>
            <a:ext cx="3299359" cy="35394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andara" panose="020E0502030303020204" pitchFamily="34" charset="0"/>
              </a:rPr>
              <a:t>Notice that</a:t>
            </a:r>
            <a:r>
              <a:rPr lang="en-US" sz="2000" dirty="0">
                <a:latin typeface="Candara" panose="020E0502030303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Energy of P &lt; R.</a:t>
            </a:r>
          </a:p>
          <a:p>
            <a:endParaRPr lang="en-US" sz="8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Transition states have the highest energy levels.</a:t>
            </a:r>
          </a:p>
          <a:p>
            <a:endParaRPr lang="en-US" sz="8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Energy of R must be increased to push the reaction forward.</a:t>
            </a:r>
          </a:p>
          <a:p>
            <a:endParaRPr lang="en-US" sz="8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ndara" panose="020E0502030303020204" pitchFamily="34" charset="0"/>
              </a:rPr>
              <a:t>Gºrxn</a:t>
            </a:r>
            <a:r>
              <a:rPr lang="en-US" sz="2000" dirty="0">
                <a:latin typeface="Candara" panose="020E0502030303020204" pitchFamily="34" charset="0"/>
              </a:rPr>
              <a:t> is the difference between the energy of R and P.</a:t>
            </a:r>
          </a:p>
        </p:txBody>
      </p:sp>
    </p:spTree>
    <p:extLst>
      <p:ext uri="{BB962C8B-B14F-4D97-AF65-F5344CB8AC3E}">
        <p14:creationId xmlns:p14="http://schemas.microsoft.com/office/powerpoint/2010/main" val="11596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6537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Gibb’s free energy change (△Gº)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948539-6A0E-1D42-B4E9-10910332C53B}"/>
              </a:ext>
            </a:extLst>
          </p:cNvPr>
          <p:cNvSpPr txBox="1"/>
          <p:nvPr/>
        </p:nvSpPr>
        <p:spPr>
          <a:xfrm>
            <a:off x="283894" y="81520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Gibb’s free energy change (△Gº) </a:t>
            </a:r>
            <a:r>
              <a:rPr lang="en-US" sz="2000" dirty="0">
                <a:latin typeface="Candara"/>
                <a:cs typeface="Candara"/>
              </a:rPr>
              <a:t>is the difference between the energy states of reactants and products at standard conditions (25ºC, 1 atmosphere).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82725BE-C7EF-1B49-9172-621F4994D47F}"/>
              </a:ext>
            </a:extLst>
          </p:cNvPr>
          <p:cNvSpPr/>
          <p:nvPr/>
        </p:nvSpPr>
        <p:spPr>
          <a:xfrm>
            <a:off x="2315694" y="2379116"/>
            <a:ext cx="1175657" cy="828302"/>
          </a:xfrm>
          <a:prstGeom prst="wedgeRoundRectCallout">
            <a:avLst>
              <a:gd name="adj1" fmla="val 73106"/>
              <a:gd name="adj2" fmla="val -98231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standard enthalpy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49D4C-A7A7-FE44-8BC9-814CE6C109C4}"/>
              </a:ext>
            </a:extLst>
          </p:cNvPr>
          <p:cNvSpPr txBox="1"/>
          <p:nvPr/>
        </p:nvSpPr>
        <p:spPr>
          <a:xfrm>
            <a:off x="3046020" y="1652490"/>
            <a:ext cx="2031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△Gº = △Hº - T△Sº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AACC88CF-9110-954A-BFA3-8B9F7077AA21}"/>
              </a:ext>
            </a:extLst>
          </p:cNvPr>
          <p:cNvSpPr/>
          <p:nvPr/>
        </p:nvSpPr>
        <p:spPr>
          <a:xfrm>
            <a:off x="5165966" y="2346419"/>
            <a:ext cx="1175657" cy="828302"/>
          </a:xfrm>
          <a:prstGeom prst="wedgeRoundRectCallout">
            <a:avLst>
              <a:gd name="adj1" fmla="val -84469"/>
              <a:gd name="adj2" fmla="val -92496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standard entropy change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B58C02AB-8DC1-BB48-8502-7C3E56500FCD}"/>
              </a:ext>
            </a:extLst>
          </p:cNvPr>
          <p:cNvSpPr/>
          <p:nvPr/>
        </p:nvSpPr>
        <p:spPr>
          <a:xfrm>
            <a:off x="3540518" y="2379116"/>
            <a:ext cx="1564800" cy="828302"/>
          </a:xfrm>
          <a:prstGeom prst="wedgeRoundRectCallout">
            <a:avLst>
              <a:gd name="adj1" fmla="val 10117"/>
              <a:gd name="adj2" fmla="val -95364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temperature</a:t>
            </a:r>
          </a:p>
          <a:p>
            <a:pPr algn="ctr"/>
            <a:r>
              <a:rPr lang="en-US" dirty="0">
                <a:solidFill>
                  <a:srgbClr val="0432FF"/>
                </a:solidFill>
              </a:rPr>
              <a:t>(ºK)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95D87B-10A2-3A4E-BF83-59379DA30B1D}"/>
              </a:ext>
            </a:extLst>
          </p:cNvPr>
          <p:cNvSpPr txBox="1"/>
          <p:nvPr/>
        </p:nvSpPr>
        <p:spPr>
          <a:xfrm>
            <a:off x="283899" y="3533934"/>
            <a:ext cx="862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Standard enthalpy change (△Hº): </a:t>
            </a:r>
            <a:r>
              <a:rPr lang="en-US" sz="2000" i="1" dirty="0">
                <a:latin typeface="Candara"/>
                <a:cs typeface="Candara"/>
              </a:rPr>
              <a:t>heat change during the reaction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DC4882-4F19-9640-8A9E-BC47867F2FE3}"/>
              </a:ext>
            </a:extLst>
          </p:cNvPr>
          <p:cNvSpPr txBox="1"/>
          <p:nvPr/>
        </p:nvSpPr>
        <p:spPr>
          <a:xfrm>
            <a:off x="259946" y="4599059"/>
            <a:ext cx="862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Standard entropy change (△Sº): </a:t>
            </a:r>
            <a:r>
              <a:rPr lang="en-US" sz="2000" i="1" dirty="0">
                <a:latin typeface="Candara"/>
                <a:cs typeface="Candara"/>
              </a:rPr>
              <a:t>change in disorder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268805-F297-304B-B1E6-877F9B6FB901}"/>
              </a:ext>
            </a:extLst>
          </p:cNvPr>
          <p:cNvSpPr txBox="1"/>
          <p:nvPr/>
        </p:nvSpPr>
        <p:spPr>
          <a:xfrm>
            <a:off x="782662" y="3863391"/>
            <a:ext cx="4145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+ </a:t>
            </a:r>
            <a:r>
              <a:rPr lang="en-US" sz="2000" dirty="0">
                <a:latin typeface="Candara"/>
                <a:cs typeface="Candara"/>
              </a:rPr>
              <a:t>heat is absorbed (endothermic)</a:t>
            </a:r>
          </a:p>
          <a:p>
            <a:r>
              <a:rPr lang="en-US" sz="2000" dirty="0">
                <a:latin typeface="Candara"/>
                <a:cs typeface="Candara"/>
              </a:rPr>
              <a:t>- heat is released (exothermic)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91527E-41F0-D445-BFE8-F4F4F0F92F99}"/>
              </a:ext>
            </a:extLst>
          </p:cNvPr>
          <p:cNvSpPr txBox="1"/>
          <p:nvPr/>
        </p:nvSpPr>
        <p:spPr>
          <a:xfrm>
            <a:off x="782662" y="4933658"/>
            <a:ext cx="8125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+ </a:t>
            </a:r>
            <a:r>
              <a:rPr lang="en-US" sz="2000" dirty="0">
                <a:latin typeface="Candara"/>
                <a:cs typeface="Candara"/>
              </a:rPr>
              <a:t>disorder increases; number of molecules increases</a:t>
            </a:r>
          </a:p>
          <a:p>
            <a:r>
              <a:rPr lang="en-US" sz="2000" dirty="0">
                <a:latin typeface="Candara"/>
                <a:cs typeface="Candara"/>
              </a:rPr>
              <a:t>- disorder decreases; number of molecules decreases</a:t>
            </a:r>
          </a:p>
        </p:txBody>
      </p:sp>
    </p:spTree>
    <p:extLst>
      <p:ext uri="{BB962C8B-B14F-4D97-AF65-F5344CB8AC3E}">
        <p14:creationId xmlns:p14="http://schemas.microsoft.com/office/powerpoint/2010/main" val="294468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 animBg="1"/>
      <p:bldP spid="13" grpId="0" animBg="1"/>
      <p:bldP spid="14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5484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Equilibrium constant (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Keq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948539-6A0E-1D42-B4E9-10910332C53B}"/>
              </a:ext>
            </a:extLst>
          </p:cNvPr>
          <p:cNvSpPr txBox="1"/>
          <p:nvPr/>
        </p:nvSpPr>
        <p:spPr>
          <a:xfrm>
            <a:off x="283894" y="815202"/>
            <a:ext cx="862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Equilibrium constant (</a:t>
            </a:r>
            <a:r>
              <a:rPr lang="en-US" sz="2000" b="1" dirty="0" err="1">
                <a:latin typeface="Candara"/>
                <a:cs typeface="Candara"/>
              </a:rPr>
              <a:t>Keq</a:t>
            </a:r>
            <a:r>
              <a:rPr lang="en-US" sz="2000" b="1" dirty="0">
                <a:latin typeface="Candara"/>
                <a:cs typeface="Candara"/>
              </a:rPr>
              <a:t>): </a:t>
            </a:r>
            <a:r>
              <a:rPr lang="en-US" sz="2000" i="1" dirty="0">
                <a:latin typeface="Candara"/>
                <a:cs typeface="Candara"/>
              </a:rPr>
              <a:t>describes the ratio of products to reactants at equilibrium for each chemical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How complete does the reaction tend to be? 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(Complete means all reactants are converted to products.)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14F75C-F01E-D148-B861-F8E21DF4D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333" y="2138641"/>
            <a:ext cx="5769256" cy="24604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72F91A-9B82-5B44-820E-74F62F1AC5D1}"/>
              </a:ext>
            </a:extLst>
          </p:cNvPr>
          <p:cNvSpPr txBox="1"/>
          <p:nvPr/>
        </p:nvSpPr>
        <p:spPr>
          <a:xfrm>
            <a:off x="283895" y="4719360"/>
            <a:ext cx="1616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ndara"/>
                <a:cs typeface="Candara"/>
              </a:rPr>
              <a:t>Keq</a:t>
            </a:r>
            <a:r>
              <a:rPr lang="en-US" sz="2000" b="1" dirty="0">
                <a:latin typeface="Candara"/>
                <a:cs typeface="Candara"/>
              </a:rPr>
              <a:t>		&gt; 1</a:t>
            </a:r>
          </a:p>
          <a:p>
            <a:r>
              <a:rPr lang="en-US" sz="2000" b="1" dirty="0">
                <a:latin typeface="Candara"/>
                <a:cs typeface="Candara"/>
              </a:rPr>
              <a:t>		= 1</a:t>
            </a:r>
          </a:p>
          <a:p>
            <a:r>
              <a:rPr lang="en-US" sz="2000" b="1" dirty="0">
                <a:latin typeface="Candara"/>
                <a:cs typeface="Candara"/>
              </a:rPr>
              <a:t>		&lt; 1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C8FFF7-66D2-5348-ACF6-4FBFE4B109A8}"/>
              </a:ext>
            </a:extLst>
          </p:cNvPr>
          <p:cNvSpPr txBox="1"/>
          <p:nvPr/>
        </p:nvSpPr>
        <p:spPr>
          <a:xfrm>
            <a:off x="1936991" y="4719359"/>
            <a:ext cx="3288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Products are favored</a:t>
            </a:r>
          </a:p>
          <a:p>
            <a:r>
              <a:rPr lang="en-US" sz="2000" dirty="0">
                <a:latin typeface="Candara"/>
                <a:cs typeface="Candara"/>
              </a:rPr>
              <a:t>Products ~ reactants</a:t>
            </a:r>
          </a:p>
          <a:p>
            <a:r>
              <a:rPr lang="en-US" sz="2000" dirty="0">
                <a:latin typeface="Candara"/>
                <a:cs typeface="Candara"/>
              </a:rPr>
              <a:t>Reactants are favored.</a:t>
            </a:r>
          </a:p>
        </p:txBody>
      </p:sp>
    </p:spTree>
    <p:extLst>
      <p:ext uri="{BB962C8B-B14F-4D97-AF65-F5344CB8AC3E}">
        <p14:creationId xmlns:p14="http://schemas.microsoft.com/office/powerpoint/2010/main" val="15203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6934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Putting thermodynamics together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948539-6A0E-1D42-B4E9-10910332C53B}"/>
              </a:ext>
            </a:extLst>
          </p:cNvPr>
          <p:cNvSpPr txBox="1"/>
          <p:nvPr/>
        </p:nvSpPr>
        <p:spPr>
          <a:xfrm>
            <a:off x="283894" y="81520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These factors can be related to each other to describe the thermodynamics of chemical reactions.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51C747-7949-4445-A62B-9F2C4380DED0}"/>
              </a:ext>
            </a:extLst>
          </p:cNvPr>
          <p:cNvSpPr txBox="1"/>
          <p:nvPr/>
        </p:nvSpPr>
        <p:spPr>
          <a:xfrm>
            <a:off x="283896" y="8623518"/>
            <a:ext cx="1616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ndara"/>
                <a:cs typeface="Candara"/>
              </a:rPr>
              <a:t>Keq</a:t>
            </a:r>
            <a:r>
              <a:rPr lang="en-US" sz="2000" b="1" dirty="0">
                <a:latin typeface="Candara"/>
                <a:cs typeface="Candara"/>
              </a:rPr>
              <a:t>		&gt; 1</a:t>
            </a:r>
          </a:p>
          <a:p>
            <a:r>
              <a:rPr lang="en-US" sz="2000" b="1" dirty="0">
                <a:latin typeface="Candara"/>
                <a:cs typeface="Candara"/>
              </a:rPr>
              <a:t>		= 1</a:t>
            </a:r>
          </a:p>
          <a:p>
            <a:r>
              <a:rPr lang="en-US" sz="2000" b="1" dirty="0">
                <a:latin typeface="Candara"/>
                <a:cs typeface="Candara"/>
              </a:rPr>
              <a:t>		&lt; 1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BF197570-18A2-C349-9108-95C7DC65E3F6}"/>
              </a:ext>
            </a:extLst>
          </p:cNvPr>
          <p:cNvSpPr/>
          <p:nvPr/>
        </p:nvSpPr>
        <p:spPr>
          <a:xfrm>
            <a:off x="1616292" y="2072186"/>
            <a:ext cx="1422545" cy="828302"/>
          </a:xfrm>
          <a:prstGeom prst="wedgeRoundRectCallout">
            <a:avLst>
              <a:gd name="adj1" fmla="val 73106"/>
              <a:gd name="adj2" fmla="val -98231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Gibb’s free energy change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0956A1-07D6-544F-B646-E2C8220A0E26}"/>
              </a:ext>
            </a:extLst>
          </p:cNvPr>
          <p:cNvSpPr txBox="1"/>
          <p:nvPr/>
        </p:nvSpPr>
        <p:spPr>
          <a:xfrm>
            <a:off x="2962893" y="1345560"/>
            <a:ext cx="279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△Gº = - (R)(T)(</a:t>
            </a:r>
            <a:r>
              <a:rPr lang="en-US" sz="2000" b="1" dirty="0" err="1">
                <a:latin typeface="Candara"/>
                <a:cs typeface="Candara"/>
              </a:rPr>
              <a:t>lnKeq</a:t>
            </a:r>
            <a:r>
              <a:rPr lang="en-US" sz="2000" b="1" dirty="0">
                <a:latin typeface="Candara"/>
                <a:cs typeface="Candara"/>
              </a:rPr>
              <a:t>)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0F4920E3-AFF9-594F-8832-E1161840B57A}"/>
              </a:ext>
            </a:extLst>
          </p:cNvPr>
          <p:cNvSpPr/>
          <p:nvPr/>
        </p:nvSpPr>
        <p:spPr>
          <a:xfrm>
            <a:off x="3079649" y="2076237"/>
            <a:ext cx="1721280" cy="828302"/>
          </a:xfrm>
          <a:prstGeom prst="wedgeRoundRectCallout">
            <a:avLst>
              <a:gd name="adj1" fmla="val 2528"/>
              <a:gd name="adj2" fmla="val -93930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Ideal gas constant </a:t>
            </a:r>
          </a:p>
          <a:p>
            <a:pPr algn="ctr"/>
            <a:r>
              <a:rPr lang="en-US" dirty="0">
                <a:solidFill>
                  <a:srgbClr val="0432FF"/>
                </a:solidFill>
              </a:rPr>
              <a:t>(8.314 J/</a:t>
            </a:r>
            <a:r>
              <a:rPr lang="en-US" dirty="0" err="1">
                <a:solidFill>
                  <a:srgbClr val="0432FF"/>
                </a:solidFill>
              </a:rPr>
              <a:t>mol</a:t>
            </a:r>
            <a:r>
              <a:rPr lang="en-US" dirty="0">
                <a:solidFill>
                  <a:srgbClr val="0432FF"/>
                </a:solidFill>
              </a:rPr>
              <a:t>-K)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98203C18-A5FF-4449-B3A0-17FEE562A96C}"/>
              </a:ext>
            </a:extLst>
          </p:cNvPr>
          <p:cNvSpPr/>
          <p:nvPr/>
        </p:nvSpPr>
        <p:spPr>
          <a:xfrm>
            <a:off x="4834968" y="2072186"/>
            <a:ext cx="1564800" cy="828302"/>
          </a:xfrm>
          <a:prstGeom prst="wedgeRoundRectCallout">
            <a:avLst>
              <a:gd name="adj1" fmla="val -84746"/>
              <a:gd name="adj2" fmla="val -92496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temperature</a:t>
            </a:r>
          </a:p>
          <a:p>
            <a:pPr algn="ctr"/>
            <a:r>
              <a:rPr lang="en-US" dirty="0">
                <a:solidFill>
                  <a:srgbClr val="0432FF"/>
                </a:solidFill>
              </a:rPr>
              <a:t>(ºK)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73D4623E-2677-3E49-911E-C178836D761B}"/>
              </a:ext>
            </a:extLst>
          </p:cNvPr>
          <p:cNvSpPr/>
          <p:nvPr/>
        </p:nvSpPr>
        <p:spPr>
          <a:xfrm>
            <a:off x="6454075" y="2060311"/>
            <a:ext cx="971617" cy="828302"/>
          </a:xfrm>
          <a:prstGeom prst="wedgeRoundRectCallout">
            <a:avLst>
              <a:gd name="adj1" fmla="val -211580"/>
              <a:gd name="adj2" fmla="val -92496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natural log </a:t>
            </a:r>
            <a:r>
              <a:rPr lang="en-US" dirty="0" err="1">
                <a:solidFill>
                  <a:srgbClr val="0432FF"/>
                </a:solidFill>
              </a:rPr>
              <a:t>Keq</a:t>
            </a:r>
            <a:endParaRPr lang="en-US" dirty="0">
              <a:solidFill>
                <a:srgbClr val="0432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D7FA2-8C7C-E240-BC44-754F79E2F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370" y="3834431"/>
            <a:ext cx="4583085" cy="29165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6252A5-F919-0040-BB77-59B157999F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380"/>
          <a:stretch/>
        </p:blipFill>
        <p:spPr>
          <a:xfrm>
            <a:off x="123672" y="3740788"/>
            <a:ext cx="4800934" cy="30115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E46D3D-D0B0-9F4F-8E5D-06FA2EAC3AE5}"/>
              </a:ext>
            </a:extLst>
          </p:cNvPr>
          <p:cNvSpPr txBox="1"/>
          <p:nvPr/>
        </p:nvSpPr>
        <p:spPr>
          <a:xfrm>
            <a:off x="318355" y="3175685"/>
            <a:ext cx="42773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/>
                <a:cs typeface="Candara"/>
              </a:rPr>
              <a:t>When △Gº is negative, </a:t>
            </a:r>
            <a:r>
              <a:rPr lang="en-US" dirty="0" err="1">
                <a:latin typeface="Candara"/>
                <a:cs typeface="Candara"/>
              </a:rPr>
              <a:t>Keq</a:t>
            </a:r>
            <a:r>
              <a:rPr lang="en-US" dirty="0">
                <a:latin typeface="Candara"/>
                <a:cs typeface="Candara"/>
              </a:rPr>
              <a:t> is positive.</a:t>
            </a:r>
          </a:p>
          <a:p>
            <a:r>
              <a:rPr lang="en-US" dirty="0">
                <a:latin typeface="Candara"/>
                <a:cs typeface="Candara"/>
              </a:rPr>
              <a:t>Products are favored.</a:t>
            </a:r>
          </a:p>
          <a:p>
            <a:r>
              <a:rPr lang="en-US" b="1" dirty="0">
                <a:latin typeface="Candara"/>
                <a:cs typeface="Candara"/>
              </a:rPr>
              <a:t>Exergonic</a:t>
            </a:r>
            <a:r>
              <a:rPr lang="en-US" dirty="0">
                <a:latin typeface="Candara"/>
                <a:cs typeface="Candara"/>
              </a:rPr>
              <a:t> reaction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6D2569-1795-7E49-90D3-1898F3E5A8CF}"/>
              </a:ext>
            </a:extLst>
          </p:cNvPr>
          <p:cNvSpPr txBox="1"/>
          <p:nvPr/>
        </p:nvSpPr>
        <p:spPr>
          <a:xfrm>
            <a:off x="4924606" y="3189796"/>
            <a:ext cx="42773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/>
                <a:cs typeface="Candara"/>
              </a:rPr>
              <a:t>When △Gº is positive, </a:t>
            </a:r>
            <a:r>
              <a:rPr lang="en-US" dirty="0" err="1">
                <a:latin typeface="Candara"/>
                <a:cs typeface="Candara"/>
              </a:rPr>
              <a:t>Keq</a:t>
            </a:r>
            <a:r>
              <a:rPr lang="en-US" dirty="0">
                <a:latin typeface="Candara"/>
                <a:cs typeface="Candara"/>
              </a:rPr>
              <a:t> is negative.</a:t>
            </a:r>
          </a:p>
          <a:p>
            <a:r>
              <a:rPr lang="en-US" dirty="0">
                <a:latin typeface="Candara"/>
                <a:cs typeface="Candara"/>
              </a:rPr>
              <a:t>Reactants are favored.</a:t>
            </a:r>
          </a:p>
          <a:p>
            <a:r>
              <a:rPr lang="en-US" b="1" dirty="0">
                <a:latin typeface="Candara"/>
                <a:cs typeface="Candara"/>
              </a:rPr>
              <a:t>Endergonic</a:t>
            </a:r>
            <a:r>
              <a:rPr lang="en-US" dirty="0">
                <a:latin typeface="Candara"/>
                <a:cs typeface="Candara"/>
              </a:rPr>
              <a:t> reaction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C9F311-9E8C-7541-BF4B-6D7650BA327B}"/>
              </a:ext>
            </a:extLst>
          </p:cNvPr>
          <p:cNvSpPr txBox="1"/>
          <p:nvPr/>
        </p:nvSpPr>
        <p:spPr>
          <a:xfrm>
            <a:off x="3273852" y="4822997"/>
            <a:ext cx="14579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/>
                <a:cs typeface="Candara"/>
              </a:rPr>
              <a:t>strong acid +</a:t>
            </a:r>
            <a:br>
              <a:rPr lang="en-US" dirty="0">
                <a:solidFill>
                  <a:srgbClr val="0432FF"/>
                </a:solidFill>
                <a:latin typeface="Candara"/>
                <a:cs typeface="Candara"/>
              </a:rPr>
            </a:br>
            <a:r>
              <a:rPr lang="en-US" dirty="0">
                <a:solidFill>
                  <a:srgbClr val="0432FF"/>
                </a:solidFill>
                <a:latin typeface="Candara"/>
                <a:cs typeface="Candara"/>
              </a:rPr>
              <a:t>strong base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B11947-759D-1B4C-87A5-96126F1750B2}"/>
              </a:ext>
            </a:extLst>
          </p:cNvPr>
          <p:cNvSpPr txBox="1"/>
          <p:nvPr/>
        </p:nvSpPr>
        <p:spPr>
          <a:xfrm>
            <a:off x="7450036" y="5146162"/>
            <a:ext cx="14579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/>
                <a:cs typeface="Candara"/>
              </a:rPr>
              <a:t>weak acid +</a:t>
            </a:r>
            <a:br>
              <a:rPr lang="en-US" dirty="0">
                <a:solidFill>
                  <a:srgbClr val="0432FF"/>
                </a:solidFill>
                <a:latin typeface="Candara"/>
                <a:cs typeface="Candara"/>
              </a:rPr>
            </a:br>
            <a:r>
              <a:rPr lang="en-US" dirty="0">
                <a:solidFill>
                  <a:srgbClr val="0432FF"/>
                </a:solidFill>
                <a:latin typeface="Candara"/>
                <a:cs typeface="Candara"/>
              </a:rPr>
              <a:t>weak base</a:t>
            </a:r>
          </a:p>
        </p:txBody>
      </p:sp>
    </p:spTree>
    <p:extLst>
      <p:ext uri="{BB962C8B-B14F-4D97-AF65-F5344CB8AC3E}">
        <p14:creationId xmlns:p14="http://schemas.microsoft.com/office/powerpoint/2010/main" val="67191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3693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Activation energy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948539-6A0E-1D42-B4E9-10910332C53B}"/>
              </a:ext>
            </a:extLst>
          </p:cNvPr>
          <p:cNvSpPr txBox="1"/>
          <p:nvPr/>
        </p:nvSpPr>
        <p:spPr>
          <a:xfrm>
            <a:off x="283894" y="81520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For a chemical reaction to proceed (go forward) from reactants to products, </a:t>
            </a:r>
            <a:r>
              <a:rPr lang="en-US" sz="2000" b="1" dirty="0">
                <a:latin typeface="Candara"/>
                <a:cs typeface="Candara"/>
              </a:rPr>
              <a:t>energy must be added </a:t>
            </a:r>
            <a:r>
              <a:rPr lang="en-US" sz="2000" dirty="0">
                <a:latin typeface="Candara"/>
                <a:cs typeface="Candara"/>
              </a:rPr>
              <a:t>to get reactants </a:t>
            </a:r>
            <a:r>
              <a:rPr lang="en-US" sz="2000" b="1" dirty="0">
                <a:latin typeface="Candara"/>
                <a:cs typeface="Candara"/>
              </a:rPr>
              <a:t>up the hill </a:t>
            </a:r>
            <a:r>
              <a:rPr lang="en-US" sz="2000" dirty="0">
                <a:latin typeface="Candara"/>
                <a:cs typeface="Candara"/>
              </a:rPr>
              <a:t>to the transition state.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51C747-7949-4445-A62B-9F2C4380DED0}"/>
              </a:ext>
            </a:extLst>
          </p:cNvPr>
          <p:cNvSpPr txBox="1"/>
          <p:nvPr/>
        </p:nvSpPr>
        <p:spPr>
          <a:xfrm>
            <a:off x="283896" y="8623518"/>
            <a:ext cx="1616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ndara"/>
                <a:cs typeface="Candara"/>
              </a:rPr>
              <a:t>Keq</a:t>
            </a:r>
            <a:r>
              <a:rPr lang="en-US" sz="2000" b="1" dirty="0">
                <a:latin typeface="Candara"/>
                <a:cs typeface="Candara"/>
              </a:rPr>
              <a:t>		&gt; 1</a:t>
            </a:r>
          </a:p>
          <a:p>
            <a:r>
              <a:rPr lang="en-US" sz="2000" b="1" dirty="0">
                <a:latin typeface="Candara"/>
                <a:cs typeface="Candara"/>
              </a:rPr>
              <a:t>		= 1</a:t>
            </a:r>
          </a:p>
          <a:p>
            <a:r>
              <a:rPr lang="en-US" sz="2000" b="1" dirty="0">
                <a:latin typeface="Candara"/>
                <a:cs typeface="Candara"/>
              </a:rPr>
              <a:t>		&lt; 1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5AA667-BD09-7E4D-85F9-D5F10D146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3" y="2958222"/>
            <a:ext cx="5219700" cy="38481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8D5B37-71DD-DF48-9AC9-F66719AF51E4}"/>
              </a:ext>
            </a:extLst>
          </p:cNvPr>
          <p:cNvSpPr txBox="1"/>
          <p:nvPr/>
        </p:nvSpPr>
        <p:spPr>
          <a:xfrm>
            <a:off x="325043" y="1637091"/>
            <a:ext cx="8339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Activation energy (E</a:t>
            </a:r>
            <a:r>
              <a:rPr lang="en-US" sz="2000" b="1" baseline="-25000" dirty="0">
                <a:latin typeface="Candara"/>
                <a:cs typeface="Candara"/>
              </a:rPr>
              <a:t>A</a:t>
            </a:r>
            <a:r>
              <a:rPr lang="en-US" sz="2000" b="1" dirty="0">
                <a:latin typeface="Candara"/>
                <a:cs typeface="Candara"/>
              </a:rPr>
              <a:t>) </a:t>
            </a:r>
            <a:r>
              <a:rPr lang="en-US" sz="2000" dirty="0">
                <a:latin typeface="Candara"/>
                <a:cs typeface="Candara"/>
              </a:rPr>
              <a:t>is the amount of energy that must be added to reach the transition state.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The ‘energy barrier’ that must be overcome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EC03BE-548E-5C42-9C1B-AC24817DD15A}"/>
              </a:ext>
            </a:extLst>
          </p:cNvPr>
          <p:cNvCxnSpPr>
            <a:cxnSpLocks/>
          </p:cNvCxnSpPr>
          <p:nvPr/>
        </p:nvCxnSpPr>
        <p:spPr>
          <a:xfrm flipH="1">
            <a:off x="4938407" y="4316212"/>
            <a:ext cx="490549" cy="0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9D94871-43AA-8D48-B083-468BA6636E09}"/>
              </a:ext>
            </a:extLst>
          </p:cNvPr>
          <p:cNvSpPr txBox="1"/>
          <p:nvPr/>
        </p:nvSpPr>
        <p:spPr>
          <a:xfrm>
            <a:off x="5399709" y="4101994"/>
            <a:ext cx="2619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activation energy </a:t>
            </a:r>
            <a:r>
              <a:rPr lang="en-US" sz="2000" dirty="0">
                <a:latin typeface="Candara" panose="020E0502030303020204" pitchFamily="34" charset="0"/>
              </a:rPr>
              <a:t>(E</a:t>
            </a:r>
            <a:r>
              <a:rPr lang="en-US" sz="2000" baseline="-25000" dirty="0">
                <a:latin typeface="Candara" panose="020E0502030303020204" pitchFamily="34" charset="0"/>
              </a:rPr>
              <a:t>A</a:t>
            </a:r>
            <a:r>
              <a:rPr lang="en-US" sz="2000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77E02BE8-BA43-2748-AA92-AA25292518E6}"/>
              </a:ext>
            </a:extLst>
          </p:cNvPr>
          <p:cNvSpPr/>
          <p:nvPr/>
        </p:nvSpPr>
        <p:spPr>
          <a:xfrm>
            <a:off x="4732518" y="3931920"/>
            <a:ext cx="152989" cy="783771"/>
          </a:xfrm>
          <a:prstGeom prst="rightBracket">
            <a:avLst/>
          </a:prstGeom>
          <a:ln w="254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5729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Activation energy &amp; kinetics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948539-6A0E-1D42-B4E9-10910332C53B}"/>
              </a:ext>
            </a:extLst>
          </p:cNvPr>
          <p:cNvSpPr txBox="1"/>
          <p:nvPr/>
        </p:nvSpPr>
        <p:spPr>
          <a:xfrm>
            <a:off x="283894" y="81520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Here both reactions A &amp; B are somewhat </a:t>
            </a:r>
            <a:r>
              <a:rPr lang="en-US" sz="2000" b="1" dirty="0">
                <a:latin typeface="Candara"/>
                <a:cs typeface="Candara"/>
              </a:rPr>
              <a:t>endergonic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51C747-7949-4445-A62B-9F2C4380DED0}"/>
              </a:ext>
            </a:extLst>
          </p:cNvPr>
          <p:cNvSpPr txBox="1"/>
          <p:nvPr/>
        </p:nvSpPr>
        <p:spPr>
          <a:xfrm>
            <a:off x="283896" y="8623518"/>
            <a:ext cx="1616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ndara"/>
                <a:cs typeface="Candara"/>
              </a:rPr>
              <a:t>Keq</a:t>
            </a:r>
            <a:r>
              <a:rPr lang="en-US" sz="2000" b="1" dirty="0">
                <a:latin typeface="Candara"/>
                <a:cs typeface="Candara"/>
              </a:rPr>
              <a:t>		&gt; 1</a:t>
            </a:r>
          </a:p>
          <a:p>
            <a:r>
              <a:rPr lang="en-US" sz="2000" b="1" dirty="0">
                <a:latin typeface="Candara"/>
                <a:cs typeface="Candara"/>
              </a:rPr>
              <a:t>		= 1</a:t>
            </a:r>
          </a:p>
          <a:p>
            <a:r>
              <a:rPr lang="en-US" sz="2000" b="1" dirty="0">
                <a:latin typeface="Candara"/>
                <a:cs typeface="Candara"/>
              </a:rPr>
              <a:t>		&lt; 1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165D2-4D6A-5A49-AA42-1ACE19D1D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22" y="2867015"/>
            <a:ext cx="8369300" cy="3860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7DEE22-6561-BE4C-A793-BF05E8A8BF2F}"/>
              </a:ext>
            </a:extLst>
          </p:cNvPr>
          <p:cNvSpPr txBox="1"/>
          <p:nvPr/>
        </p:nvSpPr>
        <p:spPr>
          <a:xfrm>
            <a:off x="283894" y="123354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However, </a:t>
            </a:r>
            <a:r>
              <a:rPr lang="en-US" sz="2000" b="1" dirty="0">
                <a:latin typeface="Candara"/>
                <a:cs typeface="Candara"/>
              </a:rPr>
              <a:t>activation energy is lower for reaction A </a:t>
            </a:r>
            <a:r>
              <a:rPr lang="en-US" sz="2000" dirty="0">
                <a:latin typeface="Candara"/>
                <a:cs typeface="Candara"/>
              </a:rPr>
              <a:t>than for reaction B.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DFA83D-65F7-5A47-B468-074144C34AEB}"/>
              </a:ext>
            </a:extLst>
          </p:cNvPr>
          <p:cNvSpPr txBox="1"/>
          <p:nvPr/>
        </p:nvSpPr>
        <p:spPr>
          <a:xfrm>
            <a:off x="283894" y="1651880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Therefore, </a:t>
            </a:r>
            <a:r>
              <a:rPr lang="en-US" sz="2000" b="1" dirty="0">
                <a:latin typeface="Candara"/>
                <a:cs typeface="Candara"/>
              </a:rPr>
              <a:t>reaction A occurs more quickly </a:t>
            </a:r>
            <a:r>
              <a:rPr lang="en-US" sz="2000" dirty="0">
                <a:latin typeface="Candara"/>
                <a:cs typeface="Candara"/>
              </a:rPr>
              <a:t>than reaction 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Reaction A reaches equilibrium more rapidly.</a:t>
            </a:r>
          </a:p>
        </p:txBody>
      </p:sp>
    </p:spTree>
    <p:extLst>
      <p:ext uri="{BB962C8B-B14F-4D97-AF65-F5344CB8AC3E}">
        <p14:creationId xmlns:p14="http://schemas.microsoft.com/office/powerpoint/2010/main" val="41200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948539-6A0E-1D42-B4E9-10910332C53B}"/>
              </a:ext>
            </a:extLst>
          </p:cNvPr>
          <p:cNvSpPr txBox="1"/>
          <p:nvPr/>
        </p:nvSpPr>
        <p:spPr>
          <a:xfrm>
            <a:off x="166253" y="708327"/>
            <a:ext cx="88697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/>
                <a:cs typeface="Candara"/>
              </a:rPr>
              <a:t>Consider the hypothetical reaction coordinate diagrams below, and assume</a:t>
            </a:r>
          </a:p>
          <a:p>
            <a:r>
              <a:rPr lang="en-US" dirty="0">
                <a:latin typeface="Candara"/>
                <a:cs typeface="Candara"/>
              </a:rPr>
              <a:t>that they are on the same scale.</a:t>
            </a:r>
          </a:p>
          <a:p>
            <a:r>
              <a:rPr lang="en-US" dirty="0">
                <a:latin typeface="Candara"/>
                <a:cs typeface="Candara"/>
              </a:rPr>
              <a:t>(a) Which of the diagrams describe(s) a reaction with </a:t>
            </a:r>
            <a:r>
              <a:rPr lang="en-US" dirty="0" err="1">
                <a:latin typeface="Candara"/>
                <a:cs typeface="Candara"/>
              </a:rPr>
              <a:t>Keq</a:t>
            </a:r>
            <a:r>
              <a:rPr lang="en-US" dirty="0">
                <a:latin typeface="Candara"/>
                <a:cs typeface="Candara"/>
              </a:rPr>
              <a:t> &lt; 1 ?</a:t>
            </a:r>
          </a:p>
          <a:p>
            <a:r>
              <a:rPr lang="en-US" dirty="0">
                <a:latin typeface="Candara"/>
                <a:cs typeface="Candara"/>
              </a:rPr>
              <a:t>(b) Which of the diagrams describes the fastest reaction?</a:t>
            </a:r>
          </a:p>
          <a:p>
            <a:r>
              <a:rPr lang="en-US" dirty="0">
                <a:latin typeface="Candara"/>
                <a:cs typeface="Candara"/>
              </a:rPr>
              <a:t>(c) Which of the diagrams describes the reaction with the highest value of </a:t>
            </a:r>
            <a:r>
              <a:rPr lang="en-US" dirty="0" err="1">
                <a:latin typeface="Candara"/>
                <a:cs typeface="Candara"/>
              </a:rPr>
              <a:t>Keq</a:t>
            </a:r>
            <a:r>
              <a:rPr lang="en-US" dirty="0">
                <a:latin typeface="Candara"/>
                <a:cs typeface="Candara"/>
              </a:rPr>
              <a:t>?</a:t>
            </a:r>
          </a:p>
          <a:p>
            <a:r>
              <a:rPr lang="en-US" dirty="0">
                <a:latin typeface="Candara"/>
                <a:cs typeface="Candara"/>
              </a:rPr>
              <a:t>(d) Which of the diagrams describes the reaction with the largest △G˚‡ (E</a:t>
            </a:r>
            <a:r>
              <a:rPr lang="en-US" baseline="-25000" dirty="0">
                <a:latin typeface="Candara"/>
                <a:cs typeface="Candara"/>
              </a:rPr>
              <a:t>A</a:t>
            </a:r>
            <a:r>
              <a:rPr lang="en-US" dirty="0">
                <a:latin typeface="Candara"/>
                <a:cs typeface="Candara"/>
              </a:rPr>
              <a:t>) for the reverse </a:t>
            </a:r>
          </a:p>
          <a:p>
            <a:r>
              <a:rPr lang="en-US" dirty="0">
                <a:latin typeface="Candara"/>
                <a:cs typeface="Candara"/>
              </a:rPr>
              <a:t>        reaction?</a:t>
            </a:r>
          </a:p>
          <a:p>
            <a:r>
              <a:rPr lang="en-US" dirty="0">
                <a:latin typeface="Candara"/>
                <a:cs typeface="Candara"/>
              </a:rPr>
              <a:t>(e) Copy the diagram for your answer to part (d), and add a label which graphically </a:t>
            </a:r>
          </a:p>
          <a:p>
            <a:r>
              <a:rPr lang="en-US" dirty="0">
                <a:latin typeface="Candara"/>
                <a:cs typeface="Candara"/>
              </a:rPr>
              <a:t>       illustrates the value of △G˚‡ (E</a:t>
            </a:r>
            <a:r>
              <a:rPr lang="en-US" baseline="-25000" dirty="0">
                <a:latin typeface="Candara"/>
                <a:cs typeface="Candara"/>
              </a:rPr>
              <a:t>A</a:t>
            </a:r>
            <a:r>
              <a:rPr lang="en-US" dirty="0">
                <a:latin typeface="Candara"/>
                <a:cs typeface="Candara"/>
              </a:rPr>
              <a:t>) for the reaction in the reverse direction.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C59F05-75E2-6041-B77C-AB5827CB0729}"/>
              </a:ext>
            </a:extLst>
          </p:cNvPr>
          <p:cNvGrpSpPr/>
          <p:nvPr/>
        </p:nvGrpSpPr>
        <p:grpSpPr>
          <a:xfrm>
            <a:off x="226778" y="3316245"/>
            <a:ext cx="8624113" cy="3310188"/>
            <a:chOff x="106960" y="1736825"/>
            <a:chExt cx="7833593" cy="28305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CA47DBE-1AA0-934A-A430-9888922AE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200" t="51654" r="23391"/>
            <a:stretch/>
          </p:blipFill>
          <p:spPr>
            <a:xfrm>
              <a:off x="4936094" y="1736825"/>
              <a:ext cx="3004459" cy="283052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E4D4CC-1EF0-214B-8A06-0AD412B3C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2591" b="56425"/>
            <a:stretch/>
          </p:blipFill>
          <p:spPr>
            <a:xfrm>
              <a:off x="106960" y="1937259"/>
              <a:ext cx="3004459" cy="25511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4FBEFB-4CC8-CD4C-ABF9-4E2A9B263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92" b="56425"/>
            <a:stretch/>
          </p:blipFill>
          <p:spPr>
            <a:xfrm>
              <a:off x="3111419" y="1968701"/>
              <a:ext cx="2345294" cy="255114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FDD0482-181E-6347-A408-466B29561C48}"/>
              </a:ext>
            </a:extLst>
          </p:cNvPr>
          <p:cNvSpPr txBox="1"/>
          <p:nvPr/>
        </p:nvSpPr>
        <p:spPr>
          <a:xfrm>
            <a:off x="4825412" y="4971339"/>
            <a:ext cx="87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432FF"/>
                </a:solidFill>
                <a:latin typeface="Candara" panose="020E0502030303020204" pitchFamily="34" charset="0"/>
              </a:rPr>
              <a:t>Keq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 &lt;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5BD952-7753-E349-B350-8438E48D877A}"/>
              </a:ext>
            </a:extLst>
          </p:cNvPr>
          <p:cNvSpPr txBox="1"/>
          <p:nvPr/>
        </p:nvSpPr>
        <p:spPr>
          <a:xfrm>
            <a:off x="1215721" y="497291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fastest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DDC5A3-2A33-A44E-97A2-81152425174D}"/>
              </a:ext>
            </a:extLst>
          </p:cNvPr>
          <p:cNvSpPr txBox="1"/>
          <p:nvPr/>
        </p:nvSpPr>
        <p:spPr>
          <a:xfrm>
            <a:off x="6628922" y="4425847"/>
            <a:ext cx="102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432FF"/>
                </a:solidFill>
                <a:latin typeface="Candara" panose="020E0502030303020204" pitchFamily="34" charset="0"/>
              </a:rPr>
              <a:t>Keq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 &gt;&gt; 1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503D19-0F54-E74B-8D81-48A039BD744A}"/>
              </a:ext>
            </a:extLst>
          </p:cNvPr>
          <p:cNvSpPr txBox="1"/>
          <p:nvPr/>
        </p:nvSpPr>
        <p:spPr>
          <a:xfrm>
            <a:off x="6618075" y="4756500"/>
            <a:ext cx="1996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highest E</a:t>
            </a:r>
            <a:r>
              <a:rPr lang="en-US" sz="1400" dirty="0">
                <a:solidFill>
                  <a:srgbClr val="0432FF"/>
                </a:solidFill>
                <a:latin typeface="Candara" panose="020E0502030303020204" pitchFamily="34" charset="0"/>
              </a:rPr>
              <a:t>A</a:t>
            </a: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 reverse</a:t>
            </a:r>
          </a:p>
        </p:txBody>
      </p:sp>
    </p:spTree>
    <p:extLst>
      <p:ext uri="{BB962C8B-B14F-4D97-AF65-F5344CB8AC3E}">
        <p14:creationId xmlns:p14="http://schemas.microsoft.com/office/powerpoint/2010/main" val="3694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1034</Words>
  <Application>Microsoft Macintosh PowerPoint</Application>
  <PresentationFormat>On-screen Show (4:3)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2020-01-13T19:19:38Z</dcterms:created>
  <dcterms:modified xsi:type="dcterms:W3CDTF">2020-01-13T19:21:04Z</dcterms:modified>
</cp:coreProperties>
</file>