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77" r:id="rId2"/>
    <p:sldId id="368" r:id="rId3"/>
    <p:sldId id="366" r:id="rId4"/>
    <p:sldId id="369" r:id="rId5"/>
    <p:sldId id="370" r:id="rId6"/>
    <p:sldId id="371" r:id="rId7"/>
    <p:sldId id="375" r:id="rId8"/>
    <p:sldId id="3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3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8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7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8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3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2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3550-8C71-5745-9B2E-923531359B0A}" type="datetimeFigureOut">
              <a:rPr lang="en-US" smtClean="0"/>
              <a:t>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39EF-7108-D243-BDFC-5179C36C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2331" y="-19685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6" y="16336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43" y="817371"/>
            <a:ext cx="802758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4. Overview of organic reactivity</a:t>
            </a:r>
          </a:p>
          <a:p>
            <a:endParaRPr lang="en-US" sz="700" b="1" dirty="0">
              <a:latin typeface="Candara" panose="020E0502030303020204" pitchFamily="34" charset="0"/>
            </a:endParaRPr>
          </a:p>
          <a:p>
            <a:pPr lvl="1"/>
            <a:r>
              <a:rPr lang="en-US" sz="2400" dirty="0">
                <a:latin typeface="Candara" panose="020E0502030303020204" pitchFamily="34" charset="0"/>
              </a:rPr>
              <a:t>Introduction: The $300 million reaction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4.1: A first look at some organic reaction mechanisms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4.1A: The acid-base reaction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4.1B: A one-step nucleophilic substitution mechanism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4.1C: A two-step nucleophilic substitution mechanism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4.2: A quick review of thermodynamics and kinetics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4.2A: Thermodynamics</a:t>
            </a:r>
          </a:p>
          <a:p>
            <a:pPr marL="803275" lvl="1"/>
            <a:r>
              <a:rPr lang="en-US" sz="2400" dirty="0">
                <a:latin typeface="Candara" panose="020E0502030303020204" pitchFamily="34" charset="0"/>
              </a:rPr>
              <a:t>4.2B: Kinetics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4.3: Catalysis</a:t>
            </a:r>
          </a:p>
          <a:p>
            <a:pPr lvl="1"/>
            <a:endParaRPr lang="en-US" sz="800" b="1" dirty="0">
              <a:latin typeface="Candara" panose="020E0502030303020204" pitchFamily="34" charset="0"/>
            </a:endParaRPr>
          </a:p>
          <a:p>
            <a:pPr lvl="1"/>
            <a:r>
              <a:rPr lang="en-US" sz="2400" b="1" dirty="0">
                <a:latin typeface="Candara" panose="020E0502030303020204" pitchFamily="34" charset="0"/>
              </a:rPr>
              <a:t>4.4: Comparing biological and laboratory reactions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3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7" y="16336"/>
            <a:ext cx="638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4. Overview of organic reactivity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1083" y="2698075"/>
            <a:ext cx="2139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4.3: Catalysis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705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Strategies to increase speed or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rxn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51C747-7949-4445-A62B-9F2C4380DED0}"/>
              </a:ext>
            </a:extLst>
          </p:cNvPr>
          <p:cNvSpPr txBox="1"/>
          <p:nvPr/>
        </p:nvSpPr>
        <p:spPr>
          <a:xfrm>
            <a:off x="283896" y="8623518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4DB13-F8DB-F04A-9A89-7EA241156EAA}"/>
              </a:ext>
            </a:extLst>
          </p:cNvPr>
          <p:cNvSpPr txBox="1"/>
          <p:nvPr/>
        </p:nvSpPr>
        <p:spPr>
          <a:xfrm>
            <a:off x="228604" y="726655"/>
            <a:ext cx="88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Consider this reaction coordinate diagram. It’s </a:t>
            </a:r>
            <a:r>
              <a:rPr lang="en-US" sz="2000" b="1" dirty="0">
                <a:latin typeface="Candara" panose="020E0502030303020204" pitchFamily="34" charset="0"/>
              </a:rPr>
              <a:t>exergonic</a:t>
            </a:r>
            <a:r>
              <a:rPr lang="en-US" sz="2000" dirty="0">
                <a:latin typeface="Candara" panose="020E0502030303020204" pitchFamily="34" charset="0"/>
              </a:rPr>
              <a:t> with a high E</a:t>
            </a:r>
            <a:r>
              <a:rPr lang="en-US" sz="2000" baseline="-25000" dirty="0">
                <a:latin typeface="Candara" panose="020E0502030303020204" pitchFamily="34" charset="0"/>
              </a:rPr>
              <a:t>A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How can we increase the speed of the reaction?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6A9B0-ED71-3C48-9414-CDBDD0A81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5" y="1535078"/>
            <a:ext cx="4205515" cy="3787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DA26D5-FAEE-1A46-99B2-236A75263274}"/>
              </a:ext>
            </a:extLst>
          </p:cNvPr>
          <p:cNvSpPr txBox="1"/>
          <p:nvPr/>
        </p:nvSpPr>
        <p:spPr>
          <a:xfrm>
            <a:off x="4572000" y="1662826"/>
            <a:ext cx="446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1. Increase temperature (add energy)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C01A58-625D-8346-BBCB-10FE7F9A986C}"/>
              </a:ext>
            </a:extLst>
          </p:cNvPr>
          <p:cNvSpPr txBox="1"/>
          <p:nvPr/>
        </p:nvSpPr>
        <p:spPr>
          <a:xfrm>
            <a:off x="4571999" y="2291221"/>
            <a:ext cx="446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2. Increase [R] (concentration of R)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4AA97A-D574-2041-B139-545FA142F8D3}"/>
              </a:ext>
            </a:extLst>
          </p:cNvPr>
          <p:cNvSpPr txBox="1"/>
          <p:nvPr/>
        </p:nvSpPr>
        <p:spPr>
          <a:xfrm>
            <a:off x="4571998" y="2919616"/>
            <a:ext cx="446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3. Add a </a:t>
            </a:r>
            <a:r>
              <a:rPr lang="en-US" sz="2000" b="1" dirty="0">
                <a:latin typeface="Candara" panose="020E0502030303020204" pitchFamily="34" charset="0"/>
              </a:rPr>
              <a:t>catalyst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B841C-2555-724C-A863-180CF41F084E}"/>
              </a:ext>
            </a:extLst>
          </p:cNvPr>
          <p:cNvSpPr txBox="1"/>
          <p:nvPr/>
        </p:nvSpPr>
        <p:spPr>
          <a:xfrm>
            <a:off x="427048" y="5490586"/>
            <a:ext cx="8321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What’s a </a:t>
            </a:r>
            <a:r>
              <a:rPr lang="en-US" sz="2000" b="1" dirty="0">
                <a:latin typeface="Candara" panose="020E0502030303020204" pitchFamily="34" charset="0"/>
              </a:rPr>
              <a:t>catalyst?</a:t>
            </a:r>
          </a:p>
          <a:p>
            <a:r>
              <a:rPr lang="en-US" sz="2000" i="1" dirty="0">
                <a:latin typeface="Candara" panose="020E0502030303020204" pitchFamily="34" charset="0"/>
              </a:rPr>
              <a:t>A molecule of substance that increases the speed of a chemical reaction by lowering E</a:t>
            </a:r>
            <a:r>
              <a:rPr lang="en-US" sz="2800" i="1" baseline="-25000" dirty="0">
                <a:latin typeface="Candara" panose="020E0502030303020204" pitchFamily="34" charset="0"/>
              </a:rPr>
              <a:t>A</a:t>
            </a:r>
            <a:r>
              <a:rPr lang="en-US" sz="2000" i="1" dirty="0">
                <a:latin typeface="Candara" panose="020E0502030303020204" pitchFamily="34" charset="0"/>
              </a:rPr>
              <a:t>. Catalysts are not changed by the reaction and can be used many times.</a:t>
            </a:r>
          </a:p>
        </p:txBody>
      </p:sp>
    </p:spTree>
    <p:extLst>
      <p:ext uri="{BB962C8B-B14F-4D97-AF65-F5344CB8AC3E}">
        <p14:creationId xmlns:p14="http://schemas.microsoft.com/office/powerpoint/2010/main" val="36038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05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The Hammond postulate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51C747-7949-4445-A62B-9F2C4380DED0}"/>
              </a:ext>
            </a:extLst>
          </p:cNvPr>
          <p:cNvSpPr txBox="1"/>
          <p:nvPr/>
        </p:nvSpPr>
        <p:spPr>
          <a:xfrm>
            <a:off x="283896" y="8623518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4DB13-F8DB-F04A-9A89-7EA241156EAA}"/>
              </a:ext>
            </a:extLst>
          </p:cNvPr>
          <p:cNvSpPr txBox="1"/>
          <p:nvPr/>
        </p:nvSpPr>
        <p:spPr>
          <a:xfrm>
            <a:off x="228604" y="726655"/>
            <a:ext cx="88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 panose="020E0502030303020204" pitchFamily="34" charset="0"/>
              </a:rPr>
              <a:t>Hammond postulate: </a:t>
            </a:r>
            <a:r>
              <a:rPr lang="en-US" sz="2000" i="1" dirty="0">
                <a:latin typeface="Candara" panose="020E0502030303020204" pitchFamily="34" charset="0"/>
              </a:rPr>
              <a:t>when a catalyst lowers the energy level of an intermediate it also lowers the energy of adjacent transition states.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81B1CD-AB24-2744-84B2-8CAAB9AE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1" y="1479728"/>
            <a:ext cx="7651862" cy="50832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086DA4-F680-6C46-9306-6726D12398EE}"/>
              </a:ext>
            </a:extLst>
          </p:cNvPr>
          <p:cNvSpPr txBox="1"/>
          <p:nvPr/>
        </p:nvSpPr>
        <p:spPr>
          <a:xfrm>
            <a:off x="4776719" y="5441010"/>
            <a:ext cx="432864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Here the speed of a </a:t>
            </a:r>
            <a:r>
              <a:rPr lang="en-US" sz="2000" b="1" dirty="0">
                <a:latin typeface="Candara" panose="020E0502030303020204" pitchFamily="34" charset="0"/>
              </a:rPr>
              <a:t>tw0-step reaction</a:t>
            </a:r>
            <a:r>
              <a:rPr lang="en-US" sz="2000" dirty="0">
                <a:latin typeface="Candara" panose="020E0502030303020204" pitchFamily="34" charset="0"/>
              </a:rPr>
              <a:t> is increased by addition of a catalyst that lowers the energy of the transition state and both E</a:t>
            </a:r>
            <a:r>
              <a:rPr lang="en-US" sz="2000" baseline="-25000" dirty="0">
                <a:latin typeface="Candara" panose="020E0502030303020204" pitchFamily="34" charset="0"/>
              </a:rPr>
              <a:t>A</a:t>
            </a:r>
            <a:r>
              <a:rPr lang="en-US" sz="2000" dirty="0">
                <a:latin typeface="Candara" panose="020E0502030303020204" pitchFamily="34" charset="0"/>
              </a:rPr>
              <a:t>s.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560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How do enzymes lower E</a:t>
            </a:r>
            <a:r>
              <a:rPr lang="en-US" sz="3600" b="1" baseline="-25000" dirty="0">
                <a:solidFill>
                  <a:prstClr val="white"/>
                </a:solidFill>
                <a:latin typeface="Candara"/>
                <a:cs typeface="Candara"/>
              </a:rPr>
              <a:t>A</a:t>
            </a:r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4DB13-F8DB-F04A-9A89-7EA241156EAA}"/>
              </a:ext>
            </a:extLst>
          </p:cNvPr>
          <p:cNvSpPr txBox="1"/>
          <p:nvPr/>
        </p:nvSpPr>
        <p:spPr>
          <a:xfrm>
            <a:off x="228604" y="726655"/>
            <a:ext cx="88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Enzymes lower EA by </a:t>
            </a:r>
            <a:r>
              <a:rPr lang="en-US" sz="2000" b="1" dirty="0">
                <a:latin typeface="Candara" panose="020E0502030303020204" pitchFamily="34" charset="0"/>
              </a:rPr>
              <a:t>strategies</a:t>
            </a:r>
            <a:r>
              <a:rPr lang="en-US" sz="2000" dirty="0">
                <a:latin typeface="Candara" panose="020E0502030303020204" pitchFamily="34" charset="0"/>
              </a:rPr>
              <a:t> employed at their </a:t>
            </a:r>
            <a:r>
              <a:rPr lang="en-US" sz="2000" b="1" dirty="0">
                <a:latin typeface="Candara" panose="020E0502030303020204" pitchFamily="34" charset="0"/>
              </a:rPr>
              <a:t>active sites</a:t>
            </a:r>
            <a:r>
              <a:rPr lang="en-US" sz="2000" dirty="0">
                <a:latin typeface="Candara" panose="020E0502030303020204" pitchFamily="34" charset="0"/>
              </a:rPr>
              <a:t>, where the ligand (aka substrate) is bound and chemistry is done.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F3BCE-F3E0-8B46-8C08-1AC80830F203}"/>
              </a:ext>
            </a:extLst>
          </p:cNvPr>
          <p:cNvSpPr txBox="1"/>
          <p:nvPr/>
        </p:nvSpPr>
        <p:spPr>
          <a:xfrm>
            <a:off x="283896" y="1603449"/>
            <a:ext cx="880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1. Bring two reactants together in the proper orientation.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C669B-3622-894F-8B74-1C66424F6E95}"/>
              </a:ext>
            </a:extLst>
          </p:cNvPr>
          <p:cNvSpPr txBox="1"/>
          <p:nvPr/>
        </p:nvSpPr>
        <p:spPr>
          <a:xfrm>
            <a:off x="283896" y="2290238"/>
            <a:ext cx="880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2. Binding substrates so that their conformation favors the reaction.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73DD0-697C-4845-83CB-5534BEE42830}"/>
              </a:ext>
            </a:extLst>
          </p:cNvPr>
          <p:cNvSpPr txBox="1"/>
          <p:nvPr/>
        </p:nvSpPr>
        <p:spPr>
          <a:xfrm>
            <a:off x="283896" y="2977027"/>
            <a:ext cx="88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25425"/>
            <a:r>
              <a:rPr lang="en-US" sz="2000" dirty="0">
                <a:latin typeface="Candara" panose="020E0502030303020204" pitchFamily="34" charset="0"/>
              </a:rPr>
              <a:t>3. By increasing chemical reactivity of the substrates; increasing the strength of nucleophiles or electrophiles.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BCC92-A785-8B4D-BC23-AFEBE7CBD7C0}"/>
              </a:ext>
            </a:extLst>
          </p:cNvPr>
          <p:cNvSpPr txBox="1"/>
          <p:nvPr/>
        </p:nvSpPr>
        <p:spPr>
          <a:xfrm>
            <a:off x="283896" y="3926345"/>
            <a:ext cx="880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25425"/>
            <a:r>
              <a:rPr lang="en-US" sz="2000" dirty="0">
                <a:latin typeface="Candara" panose="020E0502030303020204" pitchFamily="34" charset="0"/>
              </a:rPr>
              <a:t>4. By stabilizing transition states of the slower, rate-limiting step.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A2FAF-345B-514E-9C02-586418F70754}"/>
              </a:ext>
            </a:extLst>
          </p:cNvPr>
          <p:cNvSpPr txBox="1"/>
          <p:nvPr/>
        </p:nvSpPr>
        <p:spPr>
          <a:xfrm>
            <a:off x="394478" y="5384713"/>
            <a:ext cx="88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/>
            <a:r>
              <a:rPr lang="en-US" sz="2000" dirty="0">
                <a:latin typeface="Candara" panose="020E0502030303020204" pitchFamily="34" charset="0"/>
              </a:rPr>
              <a:t>The most efficient enzyme known, orotidine monophosphate decarboxylase, </a:t>
            </a:r>
            <a:r>
              <a:rPr lang="en-US" sz="2000" b="1" i="1" dirty="0">
                <a:latin typeface="Candara" panose="020E0502030303020204" pitchFamily="34" charset="0"/>
              </a:rPr>
              <a:t>increases reaction rate by a factor of 10</a:t>
            </a:r>
            <a:r>
              <a:rPr lang="en-US" sz="2400" b="1" i="1" baseline="30000" dirty="0">
                <a:latin typeface="Candara" panose="020E0502030303020204" pitchFamily="34" charset="0"/>
              </a:rPr>
              <a:t>17</a:t>
            </a:r>
            <a:r>
              <a:rPr lang="en-US" sz="2000" dirty="0"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79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1641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51C747-7949-4445-A62B-9F2C4380DED0}"/>
              </a:ext>
            </a:extLst>
          </p:cNvPr>
          <p:cNvSpPr txBox="1"/>
          <p:nvPr/>
        </p:nvSpPr>
        <p:spPr>
          <a:xfrm>
            <a:off x="283896" y="8623518"/>
            <a:ext cx="1616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andara"/>
                <a:cs typeface="Candara"/>
              </a:rPr>
              <a:t>Keq</a:t>
            </a:r>
            <a:r>
              <a:rPr lang="en-US" sz="2000" b="1" dirty="0">
                <a:latin typeface="Candara"/>
                <a:cs typeface="Candara"/>
              </a:rPr>
              <a:t>		&gt; 1</a:t>
            </a:r>
          </a:p>
          <a:p>
            <a:r>
              <a:rPr lang="en-US" sz="2000" b="1" dirty="0">
                <a:latin typeface="Candara"/>
                <a:cs typeface="Candara"/>
              </a:rPr>
              <a:t>		= 1</a:t>
            </a:r>
          </a:p>
          <a:p>
            <a:r>
              <a:rPr lang="en-US" sz="2000" b="1" dirty="0">
                <a:latin typeface="Candara"/>
                <a:cs typeface="Candara"/>
              </a:rPr>
              <a:t>		&lt; 1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4DB13-F8DB-F04A-9A89-7EA241156EAA}"/>
              </a:ext>
            </a:extLst>
          </p:cNvPr>
          <p:cNvSpPr txBox="1"/>
          <p:nvPr/>
        </p:nvSpPr>
        <p:spPr>
          <a:xfrm>
            <a:off x="228604" y="726655"/>
            <a:ext cx="8808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Table sugar, or sucrose, is a high-energy dietary compound, as are the fats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 vegetable oil. Conversion of these compounds, along with oxygen gas (O2), to water and carbon dioxide releases a lot of energy. If they are both so high in energy (in other words, thermodynamically unstable), how can they sit for years on your kitchen shelf without reacting?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7D9FCC-203F-7549-BE9D-5FDFD6AE7AC0}"/>
              </a:ext>
            </a:extLst>
          </p:cNvPr>
          <p:cNvSpPr txBox="1"/>
          <p:nvPr/>
        </p:nvSpPr>
        <p:spPr>
          <a:xfrm>
            <a:off x="228604" y="2741106"/>
            <a:ext cx="88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Without a catalyst, like an enzyme, the reactions may proceed but will be glacially slow.</a:t>
            </a:r>
            <a:endParaRPr lang="en-US" sz="2000" i="1" baseline="-25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6319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Enzymes are incredibly specific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E4DB13-F8DB-F04A-9A89-7EA241156EAA}"/>
              </a:ext>
            </a:extLst>
          </p:cNvPr>
          <p:cNvSpPr txBox="1"/>
          <p:nvPr/>
        </p:nvSpPr>
        <p:spPr>
          <a:xfrm>
            <a:off x="228604" y="726655"/>
            <a:ext cx="880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Because enzymes are </a:t>
            </a:r>
            <a:r>
              <a:rPr lang="en-US" sz="2000" b="1" dirty="0">
                <a:latin typeface="Candara" panose="020E0502030303020204" pitchFamily="34" charset="0"/>
              </a:rPr>
              <a:t>chiral</a:t>
            </a:r>
            <a:r>
              <a:rPr lang="en-US" sz="2000" dirty="0">
                <a:latin typeface="Candara" panose="020E0502030303020204" pitchFamily="34" charset="0"/>
              </a:rPr>
              <a:t> molecules, they work only on the appropriate chiral substrate and </a:t>
            </a:r>
            <a:r>
              <a:rPr lang="en-US" sz="2000" u="sng" dirty="0">
                <a:latin typeface="Candara" panose="020E0502030303020204" pitchFamily="34" charset="0"/>
              </a:rPr>
              <a:t>produce only one chiral product</a:t>
            </a:r>
            <a:r>
              <a:rPr lang="en-US" sz="2000" dirty="0">
                <a:latin typeface="Candara" panose="020E0502030303020204" pitchFamily="34" charset="0"/>
              </a:rPr>
              <a:t>, rather than both enantiomers.</a:t>
            </a:r>
            <a:endParaRPr lang="en-US" sz="2000" i="1" baseline="-25000" dirty="0">
              <a:latin typeface="Candara" panose="020E05020303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21407-B122-664E-AE0D-4E1C2A576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2" y="2553376"/>
            <a:ext cx="8376256" cy="2869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989B4B-7FD5-2B40-8656-EB3D104FF505}"/>
              </a:ext>
            </a:extLst>
          </p:cNvPr>
          <p:cNvSpPr txBox="1"/>
          <p:nvPr/>
        </p:nvSpPr>
        <p:spPr>
          <a:xfrm>
            <a:off x="634807" y="286643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AE9BA-D67E-6649-9C9E-D0822E548FBF}"/>
              </a:ext>
            </a:extLst>
          </p:cNvPr>
          <p:cNvSpPr txBox="1"/>
          <p:nvPr/>
        </p:nvSpPr>
        <p:spPr>
          <a:xfrm>
            <a:off x="1230865" y="445476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81BF3-CDD8-404A-89BE-4DC9B05322C9}"/>
              </a:ext>
            </a:extLst>
          </p:cNvPr>
          <p:cNvSpPr txBox="1"/>
          <p:nvPr/>
        </p:nvSpPr>
        <p:spPr>
          <a:xfrm rot="5400000">
            <a:off x="775487" y="274484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083B6-D5C5-834E-84AB-43CBC44C725F}"/>
              </a:ext>
            </a:extLst>
          </p:cNvPr>
          <p:cNvSpPr txBox="1"/>
          <p:nvPr/>
        </p:nvSpPr>
        <p:spPr>
          <a:xfrm rot="2516401">
            <a:off x="1260761" y="322933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CF434-9CB5-3C42-954C-41F5F9C0C5B7}"/>
              </a:ext>
            </a:extLst>
          </p:cNvPr>
          <p:cNvSpPr txBox="1"/>
          <p:nvPr/>
        </p:nvSpPr>
        <p:spPr>
          <a:xfrm rot="18653702">
            <a:off x="1438744" y="323642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8D79D-1615-A44F-907D-7A5D80449097}"/>
              </a:ext>
            </a:extLst>
          </p:cNvPr>
          <p:cNvSpPr txBox="1"/>
          <p:nvPr/>
        </p:nvSpPr>
        <p:spPr>
          <a:xfrm rot="5400000">
            <a:off x="2045404" y="320916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43DC11-F9B4-BB42-A59C-7499F5152B3D}"/>
              </a:ext>
            </a:extLst>
          </p:cNvPr>
          <p:cNvSpPr txBox="1"/>
          <p:nvPr/>
        </p:nvSpPr>
        <p:spPr>
          <a:xfrm rot="5400000">
            <a:off x="2045404" y="346436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030D1-3529-554E-9745-21095845127A}"/>
              </a:ext>
            </a:extLst>
          </p:cNvPr>
          <p:cNvSpPr txBox="1"/>
          <p:nvPr/>
        </p:nvSpPr>
        <p:spPr>
          <a:xfrm rot="5400000">
            <a:off x="2038680" y="398178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3AD135-FCA0-A446-986F-088E5B6BEC99}"/>
              </a:ext>
            </a:extLst>
          </p:cNvPr>
          <p:cNvSpPr txBox="1"/>
          <p:nvPr/>
        </p:nvSpPr>
        <p:spPr>
          <a:xfrm rot="5400000">
            <a:off x="2038680" y="423698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F6A70C-5E9E-364B-A909-789483C373C3}"/>
              </a:ext>
            </a:extLst>
          </p:cNvPr>
          <p:cNvSpPr txBox="1"/>
          <p:nvPr/>
        </p:nvSpPr>
        <p:spPr>
          <a:xfrm rot="5400000">
            <a:off x="1398489" y="461457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EB29EF-CB92-9041-97B2-D2A4A9ADDBFD}"/>
              </a:ext>
            </a:extLst>
          </p:cNvPr>
          <p:cNvSpPr txBox="1"/>
          <p:nvPr/>
        </p:nvSpPr>
        <p:spPr>
          <a:xfrm rot="5400000">
            <a:off x="733898" y="423698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FF3A8B-637A-694E-8890-893B65A6787C}"/>
              </a:ext>
            </a:extLst>
          </p:cNvPr>
          <p:cNvSpPr txBox="1"/>
          <p:nvPr/>
        </p:nvSpPr>
        <p:spPr>
          <a:xfrm rot="5400000">
            <a:off x="734161" y="397218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C6A203-959E-9648-A5C8-F22C0D1CC635}"/>
              </a:ext>
            </a:extLst>
          </p:cNvPr>
          <p:cNvSpPr txBox="1"/>
          <p:nvPr/>
        </p:nvSpPr>
        <p:spPr>
          <a:xfrm rot="5400000">
            <a:off x="5355778" y="304262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CF08EA-8B5F-1947-8928-5AC695C51352}"/>
              </a:ext>
            </a:extLst>
          </p:cNvPr>
          <p:cNvSpPr txBox="1"/>
          <p:nvPr/>
        </p:nvSpPr>
        <p:spPr>
          <a:xfrm rot="5400000">
            <a:off x="5355778" y="278742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DC31C-CE26-1146-926A-74507A50D4FB}"/>
              </a:ext>
            </a:extLst>
          </p:cNvPr>
          <p:cNvSpPr txBox="1"/>
          <p:nvPr/>
        </p:nvSpPr>
        <p:spPr>
          <a:xfrm rot="5400000">
            <a:off x="6122260" y="277336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15FBC7-1AEE-3946-A3F8-52BAC3D92CB5}"/>
              </a:ext>
            </a:extLst>
          </p:cNvPr>
          <p:cNvSpPr txBox="1"/>
          <p:nvPr/>
        </p:nvSpPr>
        <p:spPr>
          <a:xfrm rot="5400000">
            <a:off x="5735598" y="342743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8CD712-826F-E447-ADCC-C765558A3824}"/>
              </a:ext>
            </a:extLst>
          </p:cNvPr>
          <p:cNvSpPr txBox="1"/>
          <p:nvPr/>
        </p:nvSpPr>
        <p:spPr>
          <a:xfrm rot="5400000">
            <a:off x="6048183" y="398321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B20AC2-6F00-514D-8104-DE9E05B53C4D}"/>
              </a:ext>
            </a:extLst>
          </p:cNvPr>
          <p:cNvSpPr txBox="1"/>
          <p:nvPr/>
        </p:nvSpPr>
        <p:spPr>
          <a:xfrm rot="5400000">
            <a:off x="6048183" y="426658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387AE7-AB49-D742-967A-BD8D86884F85}"/>
              </a:ext>
            </a:extLst>
          </p:cNvPr>
          <p:cNvSpPr txBox="1"/>
          <p:nvPr/>
        </p:nvSpPr>
        <p:spPr>
          <a:xfrm rot="5400000">
            <a:off x="6707090" y="462802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D26D0B-5F3D-9447-A97B-E863098D3303}"/>
              </a:ext>
            </a:extLst>
          </p:cNvPr>
          <p:cNvSpPr txBox="1"/>
          <p:nvPr/>
        </p:nvSpPr>
        <p:spPr>
          <a:xfrm rot="5400000">
            <a:off x="7359461" y="424798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C878CB-20A9-C04D-A243-66F0CD059946}"/>
              </a:ext>
            </a:extLst>
          </p:cNvPr>
          <p:cNvSpPr txBox="1"/>
          <p:nvPr/>
        </p:nvSpPr>
        <p:spPr>
          <a:xfrm rot="5400000">
            <a:off x="7359461" y="398178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86273F8-B616-D44D-ADFB-BB46F62F0875}"/>
              </a:ext>
            </a:extLst>
          </p:cNvPr>
          <p:cNvSpPr txBox="1"/>
          <p:nvPr/>
        </p:nvSpPr>
        <p:spPr>
          <a:xfrm rot="5400000">
            <a:off x="7359461" y="348788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44AA06-CDEF-5045-9D05-0956EDBA3E1F}"/>
              </a:ext>
            </a:extLst>
          </p:cNvPr>
          <p:cNvSpPr txBox="1"/>
          <p:nvPr/>
        </p:nvSpPr>
        <p:spPr>
          <a:xfrm rot="5400000">
            <a:off x="7359461" y="3227187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41E331-EB24-464B-9713-634BC625AC7B}"/>
              </a:ext>
            </a:extLst>
          </p:cNvPr>
          <p:cNvSpPr txBox="1"/>
          <p:nvPr/>
        </p:nvSpPr>
        <p:spPr>
          <a:xfrm rot="2186150">
            <a:off x="6587451" y="326473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DDBC99-9699-BB4B-92BB-8CE61FD5F30A}"/>
              </a:ext>
            </a:extLst>
          </p:cNvPr>
          <p:cNvSpPr txBox="1"/>
          <p:nvPr/>
        </p:nvSpPr>
        <p:spPr>
          <a:xfrm rot="18984476">
            <a:off x="6744319" y="324993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E2899E-5F60-7149-9D84-DE58279CBA7A}"/>
              </a:ext>
            </a:extLst>
          </p:cNvPr>
          <p:cNvSpPr txBox="1"/>
          <p:nvPr/>
        </p:nvSpPr>
        <p:spPr>
          <a:xfrm>
            <a:off x="6199051" y="2899533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6AE72E-3CFF-2C4B-A676-795779B5B6AD}"/>
              </a:ext>
            </a:extLst>
          </p:cNvPr>
          <p:cNvSpPr txBox="1"/>
          <p:nvPr/>
        </p:nvSpPr>
        <p:spPr>
          <a:xfrm>
            <a:off x="5586543" y="248189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58D784-0883-1D47-8DFE-ECE2D365B51A}"/>
              </a:ext>
            </a:extLst>
          </p:cNvPr>
          <p:cNvSpPr txBox="1"/>
          <p:nvPr/>
        </p:nvSpPr>
        <p:spPr>
          <a:xfrm>
            <a:off x="5818174" y="249547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BB052A-0776-2443-98AC-EB47DF7EB774}"/>
              </a:ext>
            </a:extLst>
          </p:cNvPr>
          <p:cNvSpPr txBox="1"/>
          <p:nvPr/>
        </p:nvSpPr>
        <p:spPr>
          <a:xfrm>
            <a:off x="5212245" y="294104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8CC712-88D8-CE44-BE47-1B279C3224AB}"/>
              </a:ext>
            </a:extLst>
          </p:cNvPr>
          <p:cNvSpPr txBox="1"/>
          <p:nvPr/>
        </p:nvSpPr>
        <p:spPr>
          <a:xfrm>
            <a:off x="5601092" y="3225365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30F3DB-0272-C84C-8F66-C76996889128}"/>
              </a:ext>
            </a:extLst>
          </p:cNvPr>
          <p:cNvSpPr txBox="1"/>
          <p:nvPr/>
        </p:nvSpPr>
        <p:spPr>
          <a:xfrm>
            <a:off x="5821909" y="326473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A81410-2BBA-934A-8FB9-B1E9D6106CDF}"/>
              </a:ext>
            </a:extLst>
          </p:cNvPr>
          <p:cNvSpPr txBox="1"/>
          <p:nvPr/>
        </p:nvSpPr>
        <p:spPr>
          <a:xfrm>
            <a:off x="6554305" y="447728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: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EF815E77-9126-364E-BCF4-C5F86A2A4985}"/>
              </a:ext>
            </a:extLst>
          </p:cNvPr>
          <p:cNvSpPr/>
          <p:nvPr/>
        </p:nvSpPr>
        <p:spPr>
          <a:xfrm>
            <a:off x="6834689" y="1548449"/>
            <a:ext cx="1979267" cy="1307272"/>
          </a:xfrm>
          <a:prstGeom prst="wedgeRoundRectCallout">
            <a:avLst>
              <a:gd name="adj1" fmla="val -39517"/>
              <a:gd name="adj2" fmla="val 85776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432FF"/>
                </a:solidFill>
                <a:latin typeface="Candara" panose="020E0502030303020204" pitchFamily="34" charset="0"/>
              </a:rPr>
              <a:t>Stereospecific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:only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this stereoisomer is formed.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875F7E6B-BCAE-8446-AB30-2E3161B5AAD2}"/>
              </a:ext>
            </a:extLst>
          </p:cNvPr>
          <p:cNvSpPr/>
          <p:nvPr/>
        </p:nvSpPr>
        <p:spPr>
          <a:xfrm>
            <a:off x="2741316" y="1974347"/>
            <a:ext cx="1979267" cy="1307273"/>
          </a:xfrm>
          <a:prstGeom prst="wedgeRoundRectCallout">
            <a:avLst>
              <a:gd name="adj1" fmla="val 122927"/>
              <a:gd name="adj2" fmla="val 63484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432FF"/>
                </a:solidFill>
                <a:latin typeface="Candara" panose="020E0502030303020204" pitchFamily="34" charset="0"/>
              </a:rPr>
              <a:t>Regiospecific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 phosphate is only added here at C6.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34264526-9557-044E-9315-D057ACF82903}"/>
              </a:ext>
            </a:extLst>
          </p:cNvPr>
          <p:cNvSpPr/>
          <p:nvPr/>
        </p:nvSpPr>
        <p:spPr>
          <a:xfrm>
            <a:off x="2173003" y="5156663"/>
            <a:ext cx="2897844" cy="1307273"/>
          </a:xfrm>
          <a:prstGeom prst="wedgeRoundRectCallout">
            <a:avLst>
              <a:gd name="adj1" fmla="val -62706"/>
              <a:gd name="adj2" fmla="val -35265"/>
              <a:gd name="adj3" fmla="val 16667"/>
            </a:avLst>
          </a:prstGeom>
          <a:solidFill>
            <a:schemeClr val="bg1"/>
          </a:solidFill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Substrate specific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: glucose is the only sugar the enzyme will use as substrate</a:t>
            </a:r>
          </a:p>
        </p:txBody>
      </p:sp>
    </p:spTree>
    <p:extLst>
      <p:ext uri="{BB962C8B-B14F-4D97-AF65-F5344CB8AC3E}">
        <p14:creationId xmlns:p14="http://schemas.microsoft.com/office/powerpoint/2010/main" val="3888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schemeClr val="bg1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List three methods to increase the speed of a chemical reaction?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Define the term ‘catalyst’?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Draw examples of reaction diagrams with and without catalysts?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525574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Describe means by which catalysts decrease reaction E</a:t>
            </a:r>
            <a:r>
              <a:rPr lang="en-US" sz="2800" baseline="-25000" dirty="0">
                <a:latin typeface="Candara"/>
                <a:cs typeface="Candara"/>
              </a:rPr>
              <a:t>A</a:t>
            </a:r>
            <a:r>
              <a:rPr lang="en-US" sz="2000" dirty="0">
                <a:latin typeface="Candara"/>
                <a:cs typeface="Candara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475626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46088"/>
            <a:r>
              <a:rPr lang="en-US" sz="2000" dirty="0">
                <a:latin typeface="Candara"/>
                <a:cs typeface="Candara"/>
              </a:rPr>
              <a:t>(5) Understand that enzymes are catalysts that are extremely specific for one substrate molecule and even regions of that molecule and stereochemistry?</a:t>
            </a:r>
          </a:p>
        </p:txBody>
      </p:sp>
    </p:spTree>
    <p:extLst>
      <p:ext uri="{BB962C8B-B14F-4D97-AF65-F5344CB8AC3E}">
        <p14:creationId xmlns:p14="http://schemas.microsoft.com/office/powerpoint/2010/main" val="316579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628</Words>
  <Application>Microsoft Macintosh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2020-01-13T19:21:19Z</dcterms:created>
  <dcterms:modified xsi:type="dcterms:W3CDTF">2020-01-13T19:22:31Z</dcterms:modified>
</cp:coreProperties>
</file>