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1" r:id="rId10"/>
    <p:sldId id="392" r:id="rId11"/>
    <p:sldId id="39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D9EE-3319-4C44-8359-76F2F2F856EF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ED6A-408E-7F4B-BB7B-BF748AAE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D9EE-3319-4C44-8359-76F2F2F856EF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ED6A-408E-7F4B-BB7B-BF748AAE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5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D9EE-3319-4C44-8359-76F2F2F856EF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ED6A-408E-7F4B-BB7B-BF748AAE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8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D9EE-3319-4C44-8359-76F2F2F856EF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ED6A-408E-7F4B-BB7B-BF748AAE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D9EE-3319-4C44-8359-76F2F2F856EF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ED6A-408E-7F4B-BB7B-BF748AAE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3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D9EE-3319-4C44-8359-76F2F2F856EF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ED6A-408E-7F4B-BB7B-BF748AAE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1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D9EE-3319-4C44-8359-76F2F2F856EF}" type="datetimeFigureOut">
              <a:rPr lang="en-US" smtClean="0"/>
              <a:t>4/8/19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ED6A-408E-7F4B-BB7B-BF748AAE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9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D9EE-3319-4C44-8359-76F2F2F856EF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ED6A-408E-7F4B-BB7B-BF748AAE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3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D9EE-3319-4C44-8359-76F2F2F856EF}" type="datetimeFigureOut">
              <a:rPr lang="en-US" smtClean="0"/>
              <a:t>4/8/19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ED6A-408E-7F4B-BB7B-BF748AAE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D9EE-3319-4C44-8359-76F2F2F856EF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ED6A-408E-7F4B-BB7B-BF748AAE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3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D9EE-3319-4C44-8359-76F2F2F856EF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7ED6A-408E-7F4B-BB7B-BF748AAE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2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6D9EE-3319-4C44-8359-76F2F2F856EF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7ED6A-408E-7F4B-BB7B-BF748AAE5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7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252F-98B1-144A-8C79-5E03A506DB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B9B4F-20B9-D44F-830F-72BD51D41A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5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Rank the three compounds below from lowest </a:t>
            </a:r>
            <a:r>
              <a:rPr lang="en-US" sz="2000" dirty="0" err="1">
                <a:latin typeface="Candara" panose="020E0502030303020204" pitchFamily="34" charset="0"/>
              </a:rPr>
              <a:t>pKa</a:t>
            </a:r>
            <a:r>
              <a:rPr lang="en-US" sz="2000" dirty="0">
                <a:latin typeface="Candara" panose="020E0502030303020204" pitchFamily="34" charset="0"/>
              </a:rPr>
              <a:t> to highest, and</a:t>
            </a:r>
          </a:p>
          <a:p>
            <a:r>
              <a:rPr lang="en-US" sz="2000" dirty="0">
                <a:latin typeface="Candara" panose="020E0502030303020204" pitchFamily="34" charset="0"/>
              </a:rPr>
              <a:t>explain your reasoning. </a:t>
            </a:r>
            <a:br>
              <a:rPr lang="en-US" sz="2000" dirty="0">
                <a:latin typeface="Candara" panose="020E0502030303020204" pitchFamily="34" charset="0"/>
              </a:rPr>
            </a:br>
            <a:r>
              <a:rPr lang="en-US" sz="2000" i="1" dirty="0">
                <a:latin typeface="Candara" panose="020E0502030303020204" pitchFamily="34" charset="0"/>
              </a:rPr>
              <a:t>Hint - think about both resonance and inductive effects!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2F5254-95E4-CC46-AC6C-994A641A1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719" y="2111706"/>
            <a:ext cx="5518551" cy="13180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DAD9AB-617B-CD4E-9596-8FFC4835C998}"/>
              </a:ext>
            </a:extLst>
          </p:cNvPr>
          <p:cNvSpPr txBox="1"/>
          <p:nvPr/>
        </p:nvSpPr>
        <p:spPr>
          <a:xfrm>
            <a:off x="1510075" y="3444941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highest 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pka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440ED-9198-1846-8FF1-93BB25DE3CA3}"/>
              </a:ext>
            </a:extLst>
          </p:cNvPr>
          <p:cNvSpPr txBox="1"/>
          <p:nvPr/>
        </p:nvSpPr>
        <p:spPr>
          <a:xfrm>
            <a:off x="3752162" y="344494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lowest 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pka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051A59-3FC2-6249-A756-7F33E8EC4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38" y="4961241"/>
            <a:ext cx="4457700" cy="1536700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2FFAEC-5F67-E141-9271-E60AF0ABE050}"/>
              </a:ext>
            </a:extLst>
          </p:cNvPr>
          <p:cNvCxnSpPr>
            <a:cxnSpLocks/>
            <a:endCxn id="3" idx="3"/>
          </p:cNvCxnSpPr>
          <p:nvPr/>
        </p:nvCxnSpPr>
        <p:spPr>
          <a:xfrm flipH="1" flipV="1">
            <a:off x="2948289" y="3644996"/>
            <a:ext cx="670589" cy="1285934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453F4AF-30E1-2141-942F-234FD42AB3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34" r="24240"/>
          <a:stretch/>
        </p:blipFill>
        <p:spPr>
          <a:xfrm>
            <a:off x="6300085" y="5029202"/>
            <a:ext cx="1883271" cy="13180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20967F-8673-4449-8AB1-597A5E2FFF4D}"/>
              </a:ext>
            </a:extLst>
          </p:cNvPr>
          <p:cNvSpPr/>
          <p:nvPr/>
        </p:nvSpPr>
        <p:spPr>
          <a:xfrm>
            <a:off x="6785517" y="4880346"/>
            <a:ext cx="233919" cy="51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5F2D59-6BF3-1442-B39D-B320C5481D9F}"/>
              </a:ext>
            </a:extLst>
          </p:cNvPr>
          <p:cNvSpPr/>
          <p:nvPr/>
        </p:nvSpPr>
        <p:spPr>
          <a:xfrm rot="17789120">
            <a:off x="6654978" y="5601665"/>
            <a:ext cx="233919" cy="383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DDAA62-BEE9-5348-9DA0-F4FAE7525D69}"/>
              </a:ext>
            </a:extLst>
          </p:cNvPr>
          <p:cNvCxnSpPr/>
          <p:nvPr/>
        </p:nvCxnSpPr>
        <p:spPr>
          <a:xfrm>
            <a:off x="6730952" y="5310213"/>
            <a:ext cx="0" cy="225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B867BD7-434D-C347-A095-78D93B4FF3D8}"/>
              </a:ext>
            </a:extLst>
          </p:cNvPr>
          <p:cNvSpPr txBox="1"/>
          <p:nvPr/>
        </p:nvSpPr>
        <p:spPr>
          <a:xfrm>
            <a:off x="6452313" y="496903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7220E7-3D7A-5E43-AD9B-BF696F0EE84E}"/>
              </a:ext>
            </a:extLst>
          </p:cNvPr>
          <p:cNvSpPr txBox="1"/>
          <p:nvPr/>
        </p:nvSpPr>
        <p:spPr>
          <a:xfrm>
            <a:off x="6689000" y="497788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49E4EF-520A-2940-9657-5DA54BE0776B}"/>
              </a:ext>
            </a:extLst>
          </p:cNvPr>
          <p:cNvSpPr txBox="1"/>
          <p:nvPr/>
        </p:nvSpPr>
        <p:spPr>
          <a:xfrm rot="8393669">
            <a:off x="6803343" y="564565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A84983-370C-A546-862F-AB1BA91B8FD2}"/>
              </a:ext>
            </a:extLst>
          </p:cNvPr>
          <p:cNvSpPr txBox="1"/>
          <p:nvPr/>
        </p:nvSpPr>
        <p:spPr>
          <a:xfrm rot="5400000">
            <a:off x="7582294" y="541853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B017BF-F5B0-984E-A6E0-E38595B65F27}"/>
              </a:ext>
            </a:extLst>
          </p:cNvPr>
          <p:cNvSpPr txBox="1"/>
          <p:nvPr/>
        </p:nvSpPr>
        <p:spPr>
          <a:xfrm rot="5400000">
            <a:off x="7587235" y="569098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5F14EB-BD6C-0B4F-B0CD-5FA55D66BB8B}"/>
              </a:ext>
            </a:extLst>
          </p:cNvPr>
          <p:cNvSpPr txBox="1"/>
          <p:nvPr/>
        </p:nvSpPr>
        <p:spPr>
          <a:xfrm>
            <a:off x="6678783" y="562822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EBD43A-EDD4-194D-B64B-6417888AA895}"/>
              </a:ext>
            </a:extLst>
          </p:cNvPr>
          <p:cNvCxnSpPr>
            <a:cxnSpLocks/>
          </p:cNvCxnSpPr>
          <p:nvPr/>
        </p:nvCxnSpPr>
        <p:spPr>
          <a:xfrm flipH="1" flipV="1">
            <a:off x="4485995" y="3901848"/>
            <a:ext cx="1596600" cy="1076036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1E0B291-85A5-5548-A676-161B6918CB92}"/>
              </a:ext>
            </a:extLst>
          </p:cNvPr>
          <p:cNvSpPr/>
          <p:nvPr/>
        </p:nvSpPr>
        <p:spPr>
          <a:xfrm>
            <a:off x="6082595" y="4977884"/>
            <a:ext cx="2100761" cy="1497345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4B06EE-96C7-004E-88DD-1CB0B643CD8C}"/>
              </a:ext>
            </a:extLst>
          </p:cNvPr>
          <p:cNvSpPr txBox="1"/>
          <p:nvPr/>
        </p:nvSpPr>
        <p:spPr>
          <a:xfrm>
            <a:off x="5787019" y="3601691"/>
            <a:ext cx="3157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Here both oxygen atoms are uncharged but electronegative and stabilize the negative charge of the ring carbon.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8253D6-31D9-2F46-A6D4-9FBDF08ED94B}"/>
              </a:ext>
            </a:extLst>
          </p:cNvPr>
          <p:cNvSpPr txBox="1"/>
          <p:nvPr/>
        </p:nvSpPr>
        <p:spPr>
          <a:xfrm>
            <a:off x="277510" y="4024271"/>
            <a:ext cx="387066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  <a:latin typeface="Candara" panose="020E0502030303020204" pitchFamily="34" charset="0"/>
              </a:rPr>
              <a:t>Here the ether oxygen is positively charged and pushes electrons towards the carbanion and the phenolate ion.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AA81EF-9E37-5046-B4D4-018F9B35672E}"/>
              </a:ext>
            </a:extLst>
          </p:cNvPr>
          <p:cNvSpPr txBox="1"/>
          <p:nvPr/>
        </p:nvSpPr>
        <p:spPr>
          <a:xfrm>
            <a:off x="2052038" y="209498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07749A-C75E-6A41-ABEC-5D76BA7C36DD}"/>
              </a:ext>
            </a:extLst>
          </p:cNvPr>
          <p:cNvSpPr txBox="1"/>
          <p:nvPr/>
        </p:nvSpPr>
        <p:spPr>
          <a:xfrm rot="5400000">
            <a:off x="2175630" y="197418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C244DB-4282-7F41-B6AF-5055903F2F86}"/>
              </a:ext>
            </a:extLst>
          </p:cNvPr>
          <p:cNvSpPr txBox="1"/>
          <p:nvPr/>
        </p:nvSpPr>
        <p:spPr>
          <a:xfrm rot="5400000">
            <a:off x="2841483" y="233275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3EBF86-34D2-6E41-8015-42F93AFA0DD1}"/>
              </a:ext>
            </a:extLst>
          </p:cNvPr>
          <p:cNvSpPr txBox="1"/>
          <p:nvPr/>
        </p:nvSpPr>
        <p:spPr>
          <a:xfrm rot="5400000">
            <a:off x="2841483" y="263039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EF6970-99F9-8240-A872-58C99D633762}"/>
              </a:ext>
            </a:extLst>
          </p:cNvPr>
          <p:cNvSpPr txBox="1"/>
          <p:nvPr/>
        </p:nvSpPr>
        <p:spPr>
          <a:xfrm>
            <a:off x="4167741" y="208562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73D27A-9152-7246-AA32-E5163A8A7B9B}"/>
              </a:ext>
            </a:extLst>
          </p:cNvPr>
          <p:cNvSpPr txBox="1"/>
          <p:nvPr/>
        </p:nvSpPr>
        <p:spPr>
          <a:xfrm rot="5400000">
            <a:off x="4291333" y="196483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2CB632-4963-F14A-A887-DB7FD9683393}"/>
              </a:ext>
            </a:extLst>
          </p:cNvPr>
          <p:cNvSpPr txBox="1"/>
          <p:nvPr/>
        </p:nvSpPr>
        <p:spPr>
          <a:xfrm>
            <a:off x="6496098" y="2076270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5614D7-7A7E-4A45-8812-2535841110BF}"/>
              </a:ext>
            </a:extLst>
          </p:cNvPr>
          <p:cNvSpPr txBox="1"/>
          <p:nvPr/>
        </p:nvSpPr>
        <p:spPr>
          <a:xfrm rot="5400000">
            <a:off x="6619690" y="195547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445DE1-338D-D446-B520-1B698013FD8A}"/>
              </a:ext>
            </a:extLst>
          </p:cNvPr>
          <p:cNvSpPr txBox="1"/>
          <p:nvPr/>
        </p:nvSpPr>
        <p:spPr>
          <a:xfrm rot="5400000">
            <a:off x="5301148" y="249616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B5EFF2-3837-B249-84CB-9EF4FE7CCEBC}"/>
              </a:ext>
            </a:extLst>
          </p:cNvPr>
          <p:cNvSpPr txBox="1"/>
          <p:nvPr/>
        </p:nvSpPr>
        <p:spPr>
          <a:xfrm rot="5400000">
            <a:off x="5301148" y="279380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8EC0F4-F67E-FF4B-8F9B-18FB3665B60F}"/>
              </a:ext>
            </a:extLst>
          </p:cNvPr>
          <p:cNvSpPr txBox="1"/>
          <p:nvPr/>
        </p:nvSpPr>
        <p:spPr>
          <a:xfrm rot="5400000">
            <a:off x="3278158" y="567383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F791D0-8F87-114C-AA86-D772ADDE20DF}"/>
              </a:ext>
            </a:extLst>
          </p:cNvPr>
          <p:cNvSpPr txBox="1"/>
          <p:nvPr/>
        </p:nvSpPr>
        <p:spPr>
          <a:xfrm rot="5400000">
            <a:off x="1110386" y="569098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8DA6C5-4997-FE44-9106-084F7482C85D}"/>
              </a:ext>
            </a:extLst>
          </p:cNvPr>
          <p:cNvSpPr txBox="1"/>
          <p:nvPr/>
        </p:nvSpPr>
        <p:spPr>
          <a:xfrm rot="5400000">
            <a:off x="1110386" y="547451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876B33-ED72-914A-BF1D-31CDCB078459}"/>
              </a:ext>
            </a:extLst>
          </p:cNvPr>
          <p:cNvSpPr txBox="1"/>
          <p:nvPr/>
        </p:nvSpPr>
        <p:spPr>
          <a:xfrm rot="5400000">
            <a:off x="608661" y="519473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3A3CE1-079A-3241-9831-42C9C876CF24}"/>
              </a:ext>
            </a:extLst>
          </p:cNvPr>
          <p:cNvSpPr txBox="1"/>
          <p:nvPr/>
        </p:nvSpPr>
        <p:spPr>
          <a:xfrm rot="5400000">
            <a:off x="2777685" y="515370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B6A764-24B6-CD4B-95AA-217D89AE53B0}"/>
              </a:ext>
            </a:extLst>
          </p:cNvPr>
          <p:cNvSpPr txBox="1"/>
          <p:nvPr/>
        </p:nvSpPr>
        <p:spPr>
          <a:xfrm>
            <a:off x="2654732" y="523454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2FC812-FC09-4B45-A468-E266EADD6AD0}"/>
              </a:ext>
            </a:extLst>
          </p:cNvPr>
          <p:cNvSpPr txBox="1"/>
          <p:nvPr/>
        </p:nvSpPr>
        <p:spPr>
          <a:xfrm>
            <a:off x="2850689" y="530760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AB3FDFA-9591-4845-92C7-7E695ECE9949}"/>
              </a:ext>
            </a:extLst>
          </p:cNvPr>
          <p:cNvSpPr txBox="1"/>
          <p:nvPr/>
        </p:nvSpPr>
        <p:spPr>
          <a:xfrm>
            <a:off x="686670" y="5338367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CB2464-5D4B-2D4E-A266-28D2C8CFAEBE}"/>
              </a:ext>
            </a:extLst>
          </p:cNvPr>
          <p:cNvSpPr txBox="1"/>
          <p:nvPr/>
        </p:nvSpPr>
        <p:spPr>
          <a:xfrm>
            <a:off x="490020" y="529516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429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 animBg="1"/>
      <p:bldP spid="17" grpId="0" animBg="1"/>
      <p:bldP spid="22" grpId="0"/>
      <p:bldP spid="23" grpId="0"/>
      <p:bldP spid="24" grpId="0"/>
      <p:bldP spid="19" grpId="0"/>
      <p:bldP spid="20" grpId="0"/>
      <p:bldP spid="21" grpId="0"/>
      <p:bldP spid="9" grpId="0" animBg="1"/>
      <p:bldP spid="26" grpId="0"/>
      <p:bldP spid="27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5613"/>
            <a:r>
              <a:rPr lang="en-US" sz="2000" dirty="0">
                <a:latin typeface="Candara"/>
                <a:cs typeface="Candara"/>
              </a:rPr>
              <a:t>(1) Explain how phenol’s resonance stabilizes its conjugate base and increases its acidity?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849262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5613"/>
            <a:r>
              <a:rPr lang="en-US" sz="2000" dirty="0">
                <a:latin typeface="Candara"/>
                <a:cs typeface="Candara"/>
              </a:rPr>
              <a:t>(2) Identify which of phenolate’s resonance structures are major and which minor?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93703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Describe how electron-withdrawing groups increase the acidity of phenol?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4" y="3865820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5613"/>
            <a:r>
              <a:rPr lang="en-US" sz="2000" dirty="0">
                <a:latin typeface="Candara"/>
                <a:cs typeface="Candara"/>
              </a:rPr>
              <a:t>(4) Describe how the position of electron-withdrawing groups affects their ability to participate in resonance, increasing stabilization effects?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4" y="4996625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55613"/>
            <a:r>
              <a:rPr lang="en-US" sz="2000" dirty="0">
                <a:latin typeface="Candara"/>
                <a:cs typeface="Candara"/>
              </a:rPr>
              <a:t>(5) Describe how electron-donating groups lower acidity by destabilizing the conjugate base and preventing the acid from donating its hydrogen atom?</a:t>
            </a:r>
          </a:p>
        </p:txBody>
      </p:sp>
    </p:spTree>
    <p:extLst>
      <p:ext uri="{BB962C8B-B14F-4D97-AF65-F5344CB8AC3E}">
        <p14:creationId xmlns:p14="http://schemas.microsoft.com/office/powerpoint/2010/main" val="29792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9" y="16338"/>
            <a:ext cx="438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5. Acid-base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9701" y="2436466"/>
            <a:ext cx="5373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5.4: Acid-base properties of phenol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9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7B07FD-D626-B54D-92E9-D18E3BFEC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43" y="1662238"/>
            <a:ext cx="8056177" cy="5132698"/>
          </a:xfrm>
          <a:prstGeom prst="rect">
            <a:avLst/>
          </a:prstGeom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A977ABB4-C797-9041-BAD8-EF6D0FF5ED69}"/>
              </a:ext>
            </a:extLst>
          </p:cNvPr>
          <p:cNvSpPr/>
          <p:nvPr/>
        </p:nvSpPr>
        <p:spPr>
          <a:xfrm>
            <a:off x="3862930" y="4335546"/>
            <a:ext cx="1354481" cy="755703"/>
          </a:xfrm>
          <a:prstGeom prst="wedgeRoundRectCallout">
            <a:avLst>
              <a:gd name="adj1" fmla="val 53660"/>
              <a:gd name="adj2" fmla="val 118828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432FF"/>
                </a:solidFill>
                <a:latin typeface="Candara" panose="020E0502030303020204" pitchFamily="34" charset="0"/>
              </a:rPr>
              <a:t>minor: </a:t>
            </a:r>
            <a:b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C charged</a:t>
            </a:r>
          </a:p>
        </p:txBody>
      </p:sp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4475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Phenol has resonance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Phenol’s </a:t>
            </a:r>
            <a:r>
              <a:rPr lang="en-US" sz="2000" b="1" dirty="0">
                <a:latin typeface="Candara" panose="020E0502030303020204" pitchFamily="34" charset="0"/>
              </a:rPr>
              <a:t>resonance</a:t>
            </a:r>
            <a:r>
              <a:rPr lang="en-US" sz="2000" dirty="0">
                <a:latin typeface="Candara" panose="020E0502030303020204" pitchFamily="34" charset="0"/>
              </a:rPr>
              <a:t> makes it </a:t>
            </a:r>
            <a:r>
              <a:rPr lang="en-US" sz="2000" b="1" dirty="0">
                <a:latin typeface="Candara" panose="020E0502030303020204" pitchFamily="34" charset="0"/>
              </a:rPr>
              <a:t>more acidic </a:t>
            </a:r>
            <a:r>
              <a:rPr lang="en-US" sz="2000" dirty="0">
                <a:latin typeface="Candara" panose="020E0502030303020204" pitchFamily="34" charset="0"/>
              </a:rPr>
              <a:t>than similar compounds without resonance.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FE285-A0A6-C441-9E45-14530AB32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710" y="1107406"/>
            <a:ext cx="3478048" cy="2323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B75414-4DAF-314B-9DA4-B9FFD407AB85}"/>
              </a:ext>
            </a:extLst>
          </p:cNvPr>
          <p:cNvSpPr txBox="1"/>
          <p:nvPr/>
        </p:nvSpPr>
        <p:spPr>
          <a:xfrm>
            <a:off x="1811399" y="3627661"/>
            <a:ext cx="681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Do all of these resonance structures make equal contributions? Why or why not?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93C61EB8-7978-8243-BC25-86B494D74E7F}"/>
              </a:ext>
            </a:extLst>
          </p:cNvPr>
          <p:cNvSpPr/>
          <p:nvPr/>
        </p:nvSpPr>
        <p:spPr>
          <a:xfrm>
            <a:off x="1308070" y="4383885"/>
            <a:ext cx="1638922" cy="755703"/>
          </a:xfrm>
          <a:prstGeom prst="wedgeRoundRectCallout">
            <a:avLst>
              <a:gd name="adj1" fmla="val -53424"/>
              <a:gd name="adj2" fmla="val 97966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432FF"/>
                </a:solidFill>
                <a:latin typeface="Candara" panose="020E0502030303020204" pitchFamily="34" charset="0"/>
              </a:rPr>
              <a:t>major: </a:t>
            </a:r>
            <a:b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O is charged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CBE77D1B-03FD-E14E-AA88-5C132533D980}"/>
              </a:ext>
            </a:extLst>
          </p:cNvPr>
          <p:cNvSpPr/>
          <p:nvPr/>
        </p:nvSpPr>
        <p:spPr>
          <a:xfrm>
            <a:off x="3857829" y="4330291"/>
            <a:ext cx="1354481" cy="755703"/>
          </a:xfrm>
          <a:prstGeom prst="wedgeRoundRectCallout">
            <a:avLst>
              <a:gd name="adj1" fmla="val 206138"/>
              <a:gd name="adj2" fmla="val 112569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432FF"/>
                </a:solidFill>
                <a:latin typeface="Candara" panose="020E0502030303020204" pitchFamily="34" charset="0"/>
              </a:rPr>
              <a:t>minor: </a:t>
            </a:r>
            <a:b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C charged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5E1FC7E-AC80-8745-AA5C-0E450854AA84}"/>
              </a:ext>
            </a:extLst>
          </p:cNvPr>
          <p:cNvSpPr/>
          <p:nvPr/>
        </p:nvSpPr>
        <p:spPr>
          <a:xfrm>
            <a:off x="3795363" y="4335547"/>
            <a:ext cx="1489929" cy="755703"/>
          </a:xfrm>
          <a:prstGeom prst="wedgeRoundRectCallout">
            <a:avLst>
              <a:gd name="adj1" fmla="val -68555"/>
              <a:gd name="adj2" fmla="val 118828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432FF"/>
                </a:solidFill>
                <a:latin typeface="Candara" panose="020E0502030303020204" pitchFamily="34" charset="0"/>
              </a:rPr>
              <a:t>minor: </a:t>
            </a:r>
            <a:b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C is charged</a:t>
            </a:r>
          </a:p>
        </p:txBody>
      </p:sp>
    </p:spTree>
    <p:extLst>
      <p:ext uri="{BB962C8B-B14F-4D97-AF65-F5344CB8AC3E}">
        <p14:creationId xmlns:p14="http://schemas.microsoft.com/office/powerpoint/2010/main" val="9121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7" grpId="0" animBg="1"/>
      <p:bldP spid="1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Draw the conjugate base of 2-napthol (the major resonance contributor),</a:t>
            </a:r>
          </a:p>
          <a:p>
            <a:r>
              <a:rPr lang="en-US" sz="2000" dirty="0">
                <a:latin typeface="Candara" panose="020E0502030303020204" pitchFamily="34" charset="0"/>
              </a:rPr>
              <a:t>and on your drawing indicate with arrows all of the atoms to which the negative charge can be delocalized by resonance.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387D9C-416D-1548-B1A1-A3350ED24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3" y="1836789"/>
            <a:ext cx="2669089" cy="1957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20CD04-F6B1-564A-8897-443CDE21E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619" y="3429001"/>
            <a:ext cx="6395953" cy="3225002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32687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801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Adding electron withdrawers to phenol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Addition of electron withdrawing groups </a:t>
            </a:r>
            <a:r>
              <a:rPr lang="en-US" sz="2000" dirty="0">
                <a:latin typeface="Candara" panose="020E0502030303020204" pitchFamily="34" charset="0"/>
              </a:rPr>
              <a:t>to the phenol ring increases the stability of the anion and increases acid strength.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Again, this is delocalization.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CD15F-6CB0-0743-984E-07C91C9FC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18" y="2019299"/>
            <a:ext cx="8777076" cy="3467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353591-5D1F-F14C-9778-E10B1F03F7D6}"/>
              </a:ext>
            </a:extLst>
          </p:cNvPr>
          <p:cNvSpPr txBox="1"/>
          <p:nvPr/>
        </p:nvSpPr>
        <p:spPr>
          <a:xfrm>
            <a:off x="308912" y="5659824"/>
            <a:ext cx="8664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Here, the </a:t>
            </a:r>
            <a:r>
              <a:rPr lang="en-US" sz="2000" b="1" dirty="0">
                <a:latin typeface="Candara" panose="020E0502030303020204" pitchFamily="34" charset="0"/>
              </a:rPr>
              <a:t>ketone group </a:t>
            </a:r>
            <a:r>
              <a:rPr lang="en-US" sz="2000" dirty="0">
                <a:latin typeface="Candara" panose="020E0502030303020204" pitchFamily="34" charset="0"/>
              </a:rPr>
              <a:t>acts as an electron withdrawing group and becomes part of the aromatic ring’s </a:t>
            </a:r>
            <a:r>
              <a:rPr lang="en-US" sz="2000" b="1" dirty="0">
                <a:latin typeface="Candara" panose="020E0502030303020204" pitchFamily="34" charset="0"/>
              </a:rPr>
              <a:t>resonance network.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 panose="020E0502030303020204" pitchFamily="34" charset="0"/>
              </a:rPr>
              <a:t>Inductive + resonance</a:t>
            </a:r>
            <a:endParaRPr lang="en-U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7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The </a:t>
            </a:r>
            <a:r>
              <a:rPr lang="en-US" sz="2000" b="1" dirty="0">
                <a:latin typeface="Candara" panose="020E0502030303020204" pitchFamily="34" charset="0"/>
              </a:rPr>
              <a:t>position of the electron-withdrawing substituent </a:t>
            </a:r>
            <a:r>
              <a:rPr lang="en-US" sz="2000" dirty="0">
                <a:latin typeface="Candara" panose="020E0502030303020204" pitchFamily="34" charset="0"/>
              </a:rPr>
              <a:t>relative to the</a:t>
            </a:r>
          </a:p>
          <a:p>
            <a:r>
              <a:rPr lang="en-US" sz="2000" dirty="0">
                <a:latin typeface="Candara" panose="020E0502030303020204" pitchFamily="34" charset="0"/>
              </a:rPr>
              <a:t>phenol hydroxyl is very important in terms of its effect on acidity. Which of the two substituted phenols below is more acidic? Use resonance drawings to explain.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B6348-6CF6-C842-A4EE-3F67AE516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479" y="1736317"/>
            <a:ext cx="3983042" cy="2508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958E20-E076-8147-B825-F117F157F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95" y="4167966"/>
            <a:ext cx="8784561" cy="2530868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A3A3D4-E74A-CE48-A301-6894CB05C63E}"/>
              </a:ext>
            </a:extLst>
          </p:cNvPr>
          <p:cNvSpPr txBox="1"/>
          <p:nvPr/>
        </p:nvSpPr>
        <p:spPr>
          <a:xfrm>
            <a:off x="250722" y="2604980"/>
            <a:ext cx="2609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The para substituted phenol is more acidic because resonance only charges oxygen, not carbon.</a:t>
            </a:r>
          </a:p>
        </p:txBody>
      </p:sp>
    </p:spTree>
    <p:extLst>
      <p:ext uri="{BB962C8B-B14F-4D97-AF65-F5344CB8AC3E}">
        <p14:creationId xmlns:p14="http://schemas.microsoft.com/office/powerpoint/2010/main" val="327393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Rank the four compounds below from most acidic to least.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EE449-B3AF-004D-9445-0FB673982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7" y="1770970"/>
            <a:ext cx="8664670" cy="2022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1E6811-C9A6-A447-96D2-B35565C316DF}"/>
              </a:ext>
            </a:extLst>
          </p:cNvPr>
          <p:cNvSpPr txBox="1"/>
          <p:nvPr/>
        </p:nvSpPr>
        <p:spPr>
          <a:xfrm>
            <a:off x="478466" y="4476435"/>
            <a:ext cx="80361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Acidity: B &gt; A &gt; D &gt; C</a:t>
            </a:r>
          </a:p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B: 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- charge on conjugate base can be delocalized to the aldehyde oxygen</a:t>
            </a:r>
          </a:p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A: 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meta position prevents – from delocalizing to the aldehyde O, but the </a:t>
            </a:r>
            <a:b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    aldehyde still acts as a stabilizing e- withdrawing group</a:t>
            </a:r>
          </a:p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D: 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plain unsubstituted phenol is still acidic (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pka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~10)</a:t>
            </a:r>
          </a:p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C: 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no acidic protons (hydrogen atoms)</a:t>
            </a:r>
          </a:p>
        </p:txBody>
      </p:sp>
    </p:spTree>
    <p:extLst>
      <p:ext uri="{BB962C8B-B14F-4D97-AF65-F5344CB8AC3E}">
        <p14:creationId xmlns:p14="http://schemas.microsoft.com/office/powerpoint/2010/main" val="25262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Nitro groups are very powerful electron-withdrawing groups. The</a:t>
            </a:r>
          </a:p>
          <a:p>
            <a:r>
              <a:rPr lang="en-US" sz="2000" dirty="0">
                <a:latin typeface="Candara" panose="020E0502030303020204" pitchFamily="34" charset="0"/>
              </a:rPr>
              <a:t>phenol derivative picric acid has a </a:t>
            </a:r>
            <a:r>
              <a:rPr lang="en-US" sz="2000" dirty="0" err="1">
                <a:latin typeface="Candara" panose="020E0502030303020204" pitchFamily="34" charset="0"/>
              </a:rPr>
              <a:t>pKa</a:t>
            </a:r>
            <a:r>
              <a:rPr lang="en-US" sz="2000" dirty="0">
                <a:latin typeface="Candara" panose="020E0502030303020204" pitchFamily="34" charset="0"/>
              </a:rPr>
              <a:t> of 0.25, lower than that of trifluoroacetic acid. Use resonance to explain why picric acid has such high acid strength.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44A662-AAF6-A645-841A-213CEB90D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253" y="2144565"/>
            <a:ext cx="2469493" cy="2797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A8A946-E4D3-924D-92BD-D191408F0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299" y="5018720"/>
            <a:ext cx="6307651" cy="1762432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399ABE-0DB5-7947-8AD9-0B3B60DBFA40}"/>
              </a:ext>
            </a:extLst>
          </p:cNvPr>
          <p:cNvSpPr txBox="1"/>
          <p:nvPr/>
        </p:nvSpPr>
        <p:spPr>
          <a:xfrm>
            <a:off x="228607" y="2243464"/>
            <a:ext cx="309411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When picric acid donates its</a:t>
            </a:r>
            <a:b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proton, the negative charge</a:t>
            </a:r>
            <a:b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of the conjugate base can be</a:t>
            </a:r>
            <a:b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delocalized, via resonance, to </a:t>
            </a:r>
            <a:b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any of the three nitro groups.</a:t>
            </a:r>
          </a:p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This creates an extremely </a:t>
            </a:r>
            <a:b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stable conjugate base, thus a </a:t>
            </a:r>
            <a:b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very strong</a:t>
            </a:r>
            <a:b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acid.</a:t>
            </a:r>
          </a:p>
        </p:txBody>
      </p:sp>
    </p:spTree>
    <p:extLst>
      <p:ext uri="{BB962C8B-B14F-4D97-AF65-F5344CB8AC3E}">
        <p14:creationId xmlns:p14="http://schemas.microsoft.com/office/powerpoint/2010/main" val="8446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-168"/>
            <a:ext cx="793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Electron-donating groups increase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pKa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011F4-834F-F54B-97BE-FCF3DE4C5C14}"/>
              </a:ext>
            </a:extLst>
          </p:cNvPr>
          <p:cNvSpPr txBox="1"/>
          <p:nvPr/>
        </p:nvSpPr>
        <p:spPr>
          <a:xfrm>
            <a:off x="228607" y="753463"/>
            <a:ext cx="8664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Just as electron-</a:t>
            </a:r>
            <a:r>
              <a:rPr lang="en-US" sz="2000" dirty="0" err="1">
                <a:latin typeface="Candara" panose="020E0502030303020204" pitchFamily="34" charset="0"/>
              </a:rPr>
              <a:t>withdrawng</a:t>
            </a:r>
            <a:r>
              <a:rPr lang="en-US" sz="2000" dirty="0">
                <a:latin typeface="Candara" panose="020E0502030303020204" pitchFamily="34" charset="0"/>
              </a:rPr>
              <a:t> groups increase acidity (and lower </a:t>
            </a:r>
            <a:r>
              <a:rPr lang="en-US" sz="2000" dirty="0" err="1">
                <a:latin typeface="Candara" panose="020E0502030303020204" pitchFamily="34" charset="0"/>
              </a:rPr>
              <a:t>pKa</a:t>
            </a:r>
            <a:r>
              <a:rPr lang="en-US" sz="2000" dirty="0">
                <a:latin typeface="Candara" panose="020E0502030303020204" pitchFamily="34" charset="0"/>
              </a:rPr>
              <a:t>) by stabilizing anions, </a:t>
            </a:r>
            <a:r>
              <a:rPr lang="en-US" sz="2000" b="1" dirty="0">
                <a:latin typeface="Candara" panose="020E0502030303020204" pitchFamily="34" charset="0"/>
              </a:rPr>
              <a:t>electron-donating groups lower acidity (raise </a:t>
            </a:r>
            <a:r>
              <a:rPr lang="en-US" sz="2000" b="1" dirty="0" err="1">
                <a:latin typeface="Candara" panose="020E0502030303020204" pitchFamily="34" charset="0"/>
              </a:rPr>
              <a:t>pKa</a:t>
            </a:r>
            <a:r>
              <a:rPr lang="en-US" sz="2000" b="1" dirty="0">
                <a:latin typeface="Candara" panose="020E0502030303020204" pitchFamily="34" charset="0"/>
              </a:rPr>
              <a:t>)</a:t>
            </a:r>
            <a:r>
              <a:rPr lang="en-US" sz="2000" dirty="0">
                <a:latin typeface="Candara" panose="020E0502030303020204" pitchFamily="34" charset="0"/>
              </a:rPr>
              <a:t> by destabilizing the conjugate base.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FAC88-F825-024A-A498-6B7A27835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23" y="2305153"/>
            <a:ext cx="4026155" cy="2913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D480AC-1B58-AD46-9926-5571FD126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029" y="1430049"/>
            <a:ext cx="4748049" cy="32857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E4C8DC-7509-EB4D-BC38-AF1B6ACA3CB0}"/>
              </a:ext>
            </a:extLst>
          </p:cNvPr>
          <p:cNvSpPr txBox="1"/>
          <p:nvPr/>
        </p:nvSpPr>
        <p:spPr>
          <a:xfrm>
            <a:off x="250723" y="5218386"/>
            <a:ext cx="8664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Think of the methoxide’s oxygen pushing a lone pair through the ring and up towards the negatively charged phenolate 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Repulsion between the adjacent negative charges destabilized the anion.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So taking the hydrogen back restores stability. </a:t>
            </a:r>
            <a:r>
              <a:rPr lang="en-US" sz="2000" b="1" dirty="0">
                <a:latin typeface="Candara" panose="020E0502030303020204" pitchFamily="34" charset="0"/>
              </a:rPr>
              <a:t>(Motivation to keep H.)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6706D-4A44-F44C-A48C-D00B6EBBB23B}"/>
              </a:ext>
            </a:extLst>
          </p:cNvPr>
          <p:cNvSpPr txBox="1"/>
          <p:nvPr/>
        </p:nvSpPr>
        <p:spPr>
          <a:xfrm>
            <a:off x="1841646" y="4015441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methoxide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1861DF-9AE3-AE41-95B6-6F9EC3FCC3BF}"/>
              </a:ext>
            </a:extLst>
          </p:cNvPr>
          <p:cNvSpPr/>
          <p:nvPr/>
        </p:nvSpPr>
        <p:spPr>
          <a:xfrm rot="1620789">
            <a:off x="3016333" y="3996871"/>
            <a:ext cx="1077599" cy="653626"/>
          </a:xfrm>
          <a:prstGeom prst="ellipse">
            <a:avLst/>
          </a:prstGeom>
          <a:noFill/>
          <a:ln w="254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07E0D7-07B3-9047-A3CD-15E01A437DBA}"/>
              </a:ext>
            </a:extLst>
          </p:cNvPr>
          <p:cNvSpPr txBox="1"/>
          <p:nvPr/>
        </p:nvSpPr>
        <p:spPr>
          <a:xfrm>
            <a:off x="3997325" y="183160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phenolate 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1560B-EEB3-B242-95B2-F8F8E16EA64F}"/>
              </a:ext>
            </a:extLst>
          </p:cNvPr>
          <p:cNvSpPr txBox="1"/>
          <p:nvPr/>
        </p:nvSpPr>
        <p:spPr>
          <a:xfrm>
            <a:off x="6531573" y="2328709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repulsion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3DD69F-4BF8-034E-B44A-948F1C75A570}"/>
              </a:ext>
            </a:extLst>
          </p:cNvPr>
          <p:cNvSpPr txBox="1"/>
          <p:nvPr/>
        </p:nvSpPr>
        <p:spPr>
          <a:xfrm>
            <a:off x="4583058" y="4572055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Note that the methoxide</a:t>
            </a:r>
            <a:b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</a:br>
            <a:r>
              <a:rPr lang="en-US" dirty="0">
                <a:solidFill>
                  <a:srgbClr val="0432FF"/>
                </a:solidFill>
                <a:latin typeface="Candara" panose="020E0502030303020204" pitchFamily="34" charset="0"/>
              </a:rPr>
              <a:t>O can be e- w/drawing.</a:t>
            </a:r>
          </a:p>
        </p:txBody>
      </p:sp>
    </p:spTree>
    <p:extLst>
      <p:ext uri="{BB962C8B-B14F-4D97-AF65-F5344CB8AC3E}">
        <p14:creationId xmlns:p14="http://schemas.microsoft.com/office/powerpoint/2010/main" val="39252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 animBg="1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555</Words>
  <Application>Microsoft Macintosh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2019-04-08T14:35:59Z</dcterms:created>
  <dcterms:modified xsi:type="dcterms:W3CDTF">2019-04-08T14:36:34Z</dcterms:modified>
</cp:coreProperties>
</file>