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8" r:id="rId2"/>
    <p:sldId id="429" r:id="rId3"/>
    <p:sldId id="430" r:id="rId4"/>
    <p:sldId id="431" r:id="rId5"/>
    <p:sldId id="43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7503-B7CB-514F-822F-5DFAC9EF2DD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C4FA-97DD-B84C-B65B-6F7FCDFB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iology.arizona.edu/biochemistry/problem_sets/ph/10t.html" TargetMode="Externa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6254" y="2621523"/>
            <a:ext cx="316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5.7: Polyprotic acids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Polyprotic acids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Polyprotic acids: </a:t>
            </a:r>
            <a:r>
              <a:rPr lang="en-US" sz="2000" i="1" dirty="0">
                <a:latin typeface="Candara" panose="020E0502030303020204" pitchFamily="34" charset="0"/>
              </a:rPr>
              <a:t>acids with more than one proton, or hydrogen to donate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F19A6-EFF8-6E48-AC09-AE09C14B5328}"/>
              </a:ext>
            </a:extLst>
          </p:cNvPr>
          <p:cNvSpPr txBox="1"/>
          <p:nvPr/>
        </p:nvSpPr>
        <p:spPr>
          <a:xfrm>
            <a:off x="228606" y="1221236"/>
            <a:ext cx="8762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Phosphoric acid, </a:t>
            </a:r>
            <a:r>
              <a:rPr lang="en-US" sz="2000" dirty="0">
                <a:latin typeface="Candara" panose="020E0502030303020204" pitchFamily="34" charset="0"/>
              </a:rPr>
              <a:t>H3PO4, has three hydrogens to donate, each with its own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55B2A-8271-5442-8FDF-DACA7509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1685781"/>
            <a:ext cx="9080140" cy="153003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C2756D02-B512-754B-B489-60E96D4AB2B4}"/>
              </a:ext>
            </a:extLst>
          </p:cNvPr>
          <p:cNvSpPr/>
          <p:nvPr/>
        </p:nvSpPr>
        <p:spPr>
          <a:xfrm>
            <a:off x="348315" y="3609756"/>
            <a:ext cx="7271685" cy="424543"/>
          </a:xfrm>
          <a:prstGeom prst="rightArrow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Weaker acid / less stable conjugate 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BA462-3950-C344-A73F-8FB1597D703E}"/>
              </a:ext>
            </a:extLst>
          </p:cNvPr>
          <p:cNvSpPr txBox="1"/>
          <p:nvPr/>
        </p:nvSpPr>
        <p:spPr>
          <a:xfrm>
            <a:off x="250378" y="4141956"/>
            <a:ext cx="8762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Each acid is weaker </a:t>
            </a:r>
            <a:r>
              <a:rPr lang="en-US" sz="2000" dirty="0">
                <a:latin typeface="Candara" panose="020E0502030303020204" pitchFamily="34" charset="0"/>
              </a:rPr>
              <a:t>because it has more negative charge and fewer atoms means remaining to delocalize the negative charges.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Stability decreases along with acid strength.</a:t>
            </a:r>
          </a:p>
        </p:txBody>
      </p:sp>
    </p:spTree>
    <p:extLst>
      <p:ext uri="{BB962C8B-B14F-4D97-AF65-F5344CB8AC3E}">
        <p14:creationId xmlns:p14="http://schemas.microsoft.com/office/powerpoint/2010/main" val="29209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a buffer at physiological pH, what form(s) of phosphoric acid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predominate? What is the average net charge?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B4235-5B02-204E-B9F6-591CD775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1685781"/>
            <a:ext cx="9080140" cy="15300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D67112E-76F3-BF47-B42E-688760E8C613}"/>
              </a:ext>
            </a:extLst>
          </p:cNvPr>
          <p:cNvSpPr/>
          <p:nvPr/>
        </p:nvSpPr>
        <p:spPr>
          <a:xfrm>
            <a:off x="2351314" y="1642981"/>
            <a:ext cx="1741715" cy="1626158"/>
          </a:xfrm>
          <a:prstGeom prst="round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7BCC2-26B3-154B-80AB-6B97C6D39A07}"/>
              </a:ext>
            </a:extLst>
          </p:cNvPr>
          <p:cNvSpPr txBox="1"/>
          <p:nvPr/>
        </p:nvSpPr>
        <p:spPr>
          <a:xfrm>
            <a:off x="348315" y="3892333"/>
            <a:ext cx="3744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is the pH at which half of the molecules are protonated and half are deprotonated. Physiological pH is 7.2 to 7.4, so the average net charge is negative ½.</a:t>
            </a:r>
            <a:endParaRPr lang="en-US" sz="2000" i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B87E8-87FB-1242-8338-BBE4EBC6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84" y="3527569"/>
            <a:ext cx="4445000" cy="328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56B035-4565-3545-AF7C-C3DAD74311C5}"/>
              </a:ext>
            </a:extLst>
          </p:cNvPr>
          <p:cNvSpPr txBox="1"/>
          <p:nvPr/>
        </p:nvSpPr>
        <p:spPr>
          <a:xfrm>
            <a:off x="54436" y="6451591"/>
            <a:ext cx="555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http://www.biology.arizona.edu/biochemistry/problem_sets/ph/10t.html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27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Free amino acids are polyprotic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40A4D-B966-4449-A13D-8EFF903EDC6B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Free (unpolymerized) amino acids have at least two functional groups with acid-base potential: amino group and carboxylic acid group [zwitterion]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D57F8-3471-604E-BD89-F9F32C6D70E0}"/>
              </a:ext>
            </a:extLst>
          </p:cNvPr>
          <p:cNvSpPr txBox="1"/>
          <p:nvPr/>
        </p:nvSpPr>
        <p:spPr>
          <a:xfrm>
            <a:off x="348315" y="10327134"/>
            <a:ext cx="18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= 1478 kJ/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mol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01196-832C-6744-A501-5C185FBA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7" y="1947980"/>
            <a:ext cx="8693140" cy="17634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BF1AEA5-4756-764B-8A8C-EA455E3FCBC5}"/>
              </a:ext>
            </a:extLst>
          </p:cNvPr>
          <p:cNvSpPr/>
          <p:nvPr/>
        </p:nvSpPr>
        <p:spPr>
          <a:xfrm>
            <a:off x="817243" y="2412420"/>
            <a:ext cx="597059" cy="535326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3B462D-F09D-484D-9C2F-DC5DD36B1C00}"/>
              </a:ext>
            </a:extLst>
          </p:cNvPr>
          <p:cNvSpPr/>
          <p:nvPr/>
        </p:nvSpPr>
        <p:spPr>
          <a:xfrm rot="2196090">
            <a:off x="1638788" y="2218677"/>
            <a:ext cx="722442" cy="1139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B754-5BFC-664B-A2C5-0F918295E6EA}"/>
              </a:ext>
            </a:extLst>
          </p:cNvPr>
          <p:cNvSpPr txBox="1"/>
          <p:nvPr/>
        </p:nvSpPr>
        <p:spPr>
          <a:xfrm>
            <a:off x="222579" y="16262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Alanine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B798E-E109-5840-A489-8DAF24DD2911}"/>
              </a:ext>
            </a:extLst>
          </p:cNvPr>
          <p:cNvSpPr txBox="1"/>
          <p:nvPr/>
        </p:nvSpPr>
        <p:spPr>
          <a:xfrm>
            <a:off x="1404854" y="353923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pH 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0AFE8-E7B8-6B4C-9561-4D3C8F834ACE}"/>
              </a:ext>
            </a:extLst>
          </p:cNvPr>
          <p:cNvSpPr txBox="1"/>
          <p:nvPr/>
        </p:nvSpPr>
        <p:spPr>
          <a:xfrm>
            <a:off x="7739146" y="352674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pH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77B8E-6841-134A-9207-4869608038F5}"/>
              </a:ext>
            </a:extLst>
          </p:cNvPr>
          <p:cNvSpPr txBox="1"/>
          <p:nvPr/>
        </p:nvSpPr>
        <p:spPr>
          <a:xfrm>
            <a:off x="200137" y="3962745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Zwitterion: </a:t>
            </a:r>
            <a:r>
              <a:rPr lang="en-US" sz="2000" i="1" dirty="0">
                <a:latin typeface="Candara" panose="020E0502030303020204" pitchFamily="34" charset="0"/>
              </a:rPr>
              <a:t>an ion that has both a positive and a negative charge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82F8-2A38-914B-BA7A-B8327CAA099F}"/>
              </a:ext>
            </a:extLst>
          </p:cNvPr>
          <p:cNvSpPr txBox="1"/>
          <p:nvPr/>
        </p:nvSpPr>
        <p:spPr>
          <a:xfrm>
            <a:off x="200137" y="4608341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Some amino acids have a </a:t>
            </a:r>
            <a:r>
              <a:rPr lang="en-US" sz="2000" b="1" dirty="0">
                <a:latin typeface="Candara" panose="020E0502030303020204" pitchFamily="34" charset="0"/>
              </a:rPr>
              <a:t>third </a:t>
            </a:r>
            <a:r>
              <a:rPr lang="en-US" sz="2000" b="1" dirty="0" err="1">
                <a:latin typeface="Candara" panose="020E0502030303020204" pitchFamily="34" charset="0"/>
              </a:rPr>
              <a:t>pKa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because of their side chains: arginine, lysine, aspartate, glutamate, tyrosine, and histidine.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54952-1DA0-E042-83BC-85481AF36393}"/>
              </a:ext>
            </a:extLst>
          </p:cNvPr>
          <p:cNvSpPr txBox="1"/>
          <p:nvPr/>
        </p:nvSpPr>
        <p:spPr>
          <a:xfrm>
            <a:off x="200137" y="5515194"/>
            <a:ext cx="555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Some </a:t>
            </a:r>
            <a:r>
              <a:rPr lang="en-US" sz="2000" b="1" dirty="0">
                <a:latin typeface="Candara" panose="020E0502030303020204" pitchFamily="34" charset="0"/>
              </a:rPr>
              <a:t>organic acids </a:t>
            </a:r>
            <a:r>
              <a:rPr lang="en-US" sz="2000" dirty="0">
                <a:latin typeface="Candara" panose="020E0502030303020204" pitchFamily="34" charset="0"/>
              </a:rPr>
              <a:t>also have multiple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Citric acid: 3.1, 4.8, 6.4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2A6A2-2873-704A-BECC-EFEBD0D4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37" y="5560826"/>
            <a:ext cx="2426879" cy="11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‘polyprotic acid’?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(2) Explain why polyprotic acids become weaker as fewer acidic hydrogen atoms remain? How does the stability of the conjugate anion change?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71374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relates to the protonation state of molecules?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66380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Explain how one molecule can have multiple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values?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613853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how the concept of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relates to zwitterions?</a:t>
            </a:r>
          </a:p>
        </p:txBody>
      </p:sp>
    </p:spTree>
    <p:extLst>
      <p:ext uri="{BB962C8B-B14F-4D97-AF65-F5344CB8AC3E}">
        <p14:creationId xmlns:p14="http://schemas.microsoft.com/office/powerpoint/2010/main" val="32555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2019-04-08T14:38:27Z</dcterms:created>
  <dcterms:modified xsi:type="dcterms:W3CDTF">2019-04-08T14:38:55Z</dcterms:modified>
</cp:coreProperties>
</file>