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6" r:id="rId14"/>
    <p:sldId id="269" r:id="rId15"/>
    <p:sldId id="307" r:id="rId16"/>
    <p:sldId id="272" r:id="rId17"/>
    <p:sldId id="292" r:id="rId18"/>
    <p:sldId id="294" r:id="rId19"/>
    <p:sldId id="295" r:id="rId20"/>
    <p:sldId id="305" r:id="rId21"/>
    <p:sldId id="288" r:id="rId22"/>
    <p:sldId id="271" r:id="rId23"/>
    <p:sldId id="274" r:id="rId24"/>
    <p:sldId id="296" r:id="rId25"/>
    <p:sldId id="275" r:id="rId26"/>
    <p:sldId id="276" r:id="rId27"/>
    <p:sldId id="289" r:id="rId28"/>
    <p:sldId id="277" r:id="rId29"/>
    <p:sldId id="299" r:id="rId30"/>
    <p:sldId id="278" r:id="rId31"/>
    <p:sldId id="279" r:id="rId32"/>
    <p:sldId id="280" r:id="rId33"/>
    <p:sldId id="300" r:id="rId34"/>
    <p:sldId id="281" r:id="rId35"/>
    <p:sldId id="283" r:id="rId36"/>
    <p:sldId id="302" r:id="rId37"/>
    <p:sldId id="301" r:id="rId38"/>
    <p:sldId id="282" r:id="rId39"/>
    <p:sldId id="303" r:id="rId40"/>
    <p:sldId id="284" r:id="rId41"/>
    <p:sldId id="308" r:id="rId42"/>
    <p:sldId id="290" r:id="rId43"/>
    <p:sldId id="285" r:id="rId44"/>
    <p:sldId id="286" r:id="rId45"/>
    <p:sldId id="291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6" autoAdjust="0"/>
    <p:restoredTop sz="99321" autoAdjust="0"/>
  </p:normalViewPr>
  <p:slideViewPr>
    <p:cSldViewPr snapToGrid="0" snapToObjects="1">
      <p:cViewPr>
        <p:scale>
          <a:sx n="85" d="100"/>
          <a:sy n="85" d="100"/>
        </p:scale>
        <p:origin x="-19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5F8F-1EFF-F74E-B731-FAD5C31B843A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F430-B2FC-E64E-B0BB-8E1CC074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14A3-45C1-3E41-BA38-D2B2ADC407E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758E-FAEA-8940-9CB7-721A0132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elawareonline.com/story/news/local/2015/07/22/new-bloom-box/3047548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5374" y="1203644"/>
            <a:ext cx="5076740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Avenir Black"/>
                <a:cs typeface="Avenir Black"/>
              </a:rPr>
              <a:t>4. Forms of energy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4.1		Kinetic energy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4.2		Potential energy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4.3		Thermal energy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4.4		Chemical energy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4.5		Energy density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4.6		Electromagnetic radiation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4.7		Nuclear energy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4.8		Power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4.9 	Summary of forms of energy</a:t>
            </a:r>
          </a:p>
        </p:txBody>
      </p:sp>
    </p:spTree>
    <p:extLst>
      <p:ext uri="{BB962C8B-B14F-4D97-AF65-F5344CB8AC3E}">
        <p14:creationId xmlns:p14="http://schemas.microsoft.com/office/powerpoint/2010/main" val="16374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816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What is thermal energy?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Thermal energy: </a:t>
            </a:r>
            <a:r>
              <a:rPr lang="en-US" sz="2000" i="1" dirty="0" smtClean="0">
                <a:latin typeface="Avenir Medium"/>
                <a:cs typeface="Avenir Medium"/>
              </a:rPr>
              <a:t>an object’s energy measured by temperature (J)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0996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330" y="2475636"/>
            <a:ext cx="185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Q = (</a:t>
            </a:r>
            <a:r>
              <a:rPr lang="en-US" sz="2000" dirty="0" smtClean="0">
                <a:latin typeface="Avenir Medium"/>
                <a:cs typeface="Avenir Medium"/>
              </a:rPr>
              <a:t>m)</a:t>
            </a:r>
            <a:r>
              <a:rPr lang="en-US" sz="2000" dirty="0" smtClean="0">
                <a:latin typeface="Avenir Medium"/>
                <a:cs typeface="Avenir Medium"/>
              </a:rPr>
              <a:t>(C)(ΔT)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9245" y="3123479"/>
            <a:ext cx="964968" cy="687294"/>
          </a:xfrm>
          <a:prstGeom prst="wedgeRoundRectCallout">
            <a:avLst>
              <a:gd name="adj1" fmla="val 100396"/>
              <a:gd name="adj2" fmla="val -10108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eat (J)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321017" y="3123479"/>
            <a:ext cx="824891" cy="687294"/>
          </a:xfrm>
          <a:prstGeom prst="wedgeRoundRectCallout">
            <a:avLst>
              <a:gd name="adj1" fmla="val 75446"/>
              <a:gd name="adj2" fmla="val -9174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ass (kg)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28465" y="3123479"/>
            <a:ext cx="2500601" cy="687294"/>
          </a:xfrm>
          <a:prstGeom prst="wedgeRoundRectCallout">
            <a:avLst>
              <a:gd name="adj1" fmla="val -109792"/>
              <a:gd name="adj2" fmla="val -9195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change of temperature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(degrees °)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93993" y="2681794"/>
            <a:ext cx="2963091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6391" y="2475636"/>
            <a:ext cx="160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ΔT</a:t>
            </a:r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= </a:t>
            </a:r>
            <a:r>
              <a:rPr lang="en-US" sz="2000" u="sng" dirty="0" smtClean="0">
                <a:latin typeface="Avenir Medium"/>
                <a:cs typeface="Avenir Medium"/>
              </a:rPr>
              <a:t>  Q     </a:t>
            </a:r>
            <a:r>
              <a:rPr lang="en-US" sz="2000" u="sng" dirty="0" smtClean="0">
                <a:solidFill>
                  <a:schemeClr val="bg1"/>
                </a:solidFill>
                <a:latin typeface="Avenir Medium"/>
                <a:cs typeface="Avenir Medium"/>
              </a:rPr>
              <a:t>.</a:t>
            </a:r>
            <a:r>
              <a:rPr lang="en-US" sz="2000" u="sng" dirty="0" smtClean="0">
                <a:latin typeface="Avenir Medium"/>
                <a:cs typeface="Avenir Medium"/>
              </a:rPr>
              <a:t>   </a:t>
            </a:r>
          </a:p>
          <a:p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        (m)(C)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2730" y="4054908"/>
            <a:ext cx="1802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Q = (V)(C)(ΔT)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959053" y="4661324"/>
            <a:ext cx="1402553" cy="687294"/>
          </a:xfrm>
          <a:prstGeom prst="wedgeRoundRectCallout">
            <a:avLst>
              <a:gd name="adj1" fmla="val 63578"/>
              <a:gd name="adj2" fmla="val -84250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olume (L)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r (gallons)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16" descr="Hot_metal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5" y="3922784"/>
            <a:ext cx="3226018" cy="23449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78" y="5969842"/>
            <a:ext cx="433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s</a:t>
            </a:r>
            <a:r>
              <a:rPr lang="en-US" dirty="0" smtClean="0">
                <a:latin typeface="Avenir Medium"/>
                <a:cs typeface="Avenir Medium"/>
              </a:rPr>
              <a:t>pecific heat of </a:t>
            </a:r>
            <a:r>
              <a:rPr lang="en-US" u="sng" dirty="0" smtClean="0">
                <a:latin typeface="Avenir Medium"/>
                <a:cs typeface="Avenir Medium"/>
              </a:rPr>
              <a:t>water</a:t>
            </a:r>
            <a:r>
              <a:rPr lang="en-US" dirty="0" smtClean="0">
                <a:latin typeface="Avenir Medium"/>
                <a:cs typeface="Avenir Medium"/>
              </a:rPr>
              <a:t> = 4810 J/kg-° </a:t>
            </a:r>
          </a:p>
          <a:p>
            <a:r>
              <a:rPr lang="en-US" dirty="0">
                <a:latin typeface="Avenir Medium"/>
                <a:cs typeface="Avenir Medium"/>
              </a:rPr>
              <a:t>	</a:t>
            </a:r>
            <a:r>
              <a:rPr lang="en-US" dirty="0" smtClean="0">
                <a:latin typeface="Avenir Medium"/>
                <a:cs typeface="Avenir Medium"/>
              </a:rPr>
              <a:t>			</a:t>
            </a:r>
            <a:r>
              <a:rPr lang="en-US" dirty="0">
                <a:latin typeface="Avenir Medium"/>
                <a:cs typeface="Avenir Medium"/>
              </a:rPr>
              <a:t> </a:t>
            </a:r>
            <a:r>
              <a:rPr lang="en-US" dirty="0" smtClean="0">
                <a:latin typeface="Avenir Medium"/>
                <a:cs typeface="Avenir Medium"/>
              </a:rPr>
              <a:t>      = 8.314 Btu/gal-</a:t>
            </a:r>
            <a:r>
              <a:rPr lang="en-US" dirty="0">
                <a:latin typeface="Avenir Medium"/>
                <a:cs typeface="Avenir Medium"/>
              </a:rPr>
              <a:t>°</a:t>
            </a:r>
            <a:r>
              <a:rPr lang="en-US" dirty="0" smtClean="0">
                <a:latin typeface="Avenir Medium"/>
                <a:cs typeface="Avenir Medium"/>
              </a:rPr>
              <a:t>  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818520" y="4868109"/>
            <a:ext cx="1790714" cy="844613"/>
          </a:xfrm>
          <a:prstGeom prst="wedgeRoundRectCallout">
            <a:avLst>
              <a:gd name="adj1" fmla="val -83272"/>
              <a:gd name="adj2" fmla="val -34313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Find specific heat with volumetric units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10550" y="3126468"/>
            <a:ext cx="2351649" cy="687294"/>
          </a:xfrm>
          <a:prstGeom prst="wedgeRoundRectCallout">
            <a:avLst>
              <a:gd name="adj1" fmla="val -25055"/>
              <a:gd name="adj2" fmla="val -96518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pecific heat capacity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(J/kg-°) or (Btu/</a:t>
            </a:r>
            <a:r>
              <a:rPr lang="en-US" dirty="0" err="1" smtClean="0">
                <a:solidFill>
                  <a:srgbClr val="0000FF"/>
                </a:solidFill>
              </a:rPr>
              <a:t>lb</a:t>
            </a:r>
            <a:r>
              <a:rPr lang="en-US" dirty="0" smtClean="0">
                <a:solidFill>
                  <a:srgbClr val="0000FF"/>
                </a:solidFill>
              </a:rPr>
              <a:t>-°)</a:t>
            </a:r>
            <a:r>
              <a:rPr lang="en-US" dirty="0" smtClean="0">
                <a:latin typeface="Avenir Medium"/>
                <a:cs typeface="Avenir Medium"/>
              </a:rPr>
              <a:t>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657" y="1266813"/>
            <a:ext cx="81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Molecular kinetic theory</a:t>
            </a:r>
            <a:r>
              <a:rPr lang="en-US" sz="2000" dirty="0" smtClean="0">
                <a:latin typeface="Avenir Medium"/>
                <a:cs typeface="Avenir Medium"/>
              </a:rPr>
              <a:t>: </a:t>
            </a:r>
            <a:r>
              <a:rPr lang="en-US" sz="2000" i="1" dirty="0" smtClean="0">
                <a:latin typeface="Avenir Medium"/>
                <a:cs typeface="Avenir Medium"/>
              </a:rPr>
              <a:t>the average kinetic motions of atoms depend only on heat. Thus, heat is the kinetic motion of atoms or molecules.</a:t>
            </a:r>
          </a:p>
        </p:txBody>
      </p:sp>
    </p:spTree>
    <p:extLst>
      <p:ext uri="{BB962C8B-B14F-4D97-AF65-F5344CB8AC3E}">
        <p14:creationId xmlns:p14="http://schemas.microsoft.com/office/powerpoint/2010/main" val="359645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8" grpId="0" animBg="1"/>
      <p:bldP spid="19" grpId="0"/>
      <p:bldP spid="20" grpId="0"/>
      <p:bldP spid="21" grpId="0" animBg="1"/>
      <p:bldP spid="24" grpId="0"/>
      <p:bldP spid="25" grpId="0" animBg="1"/>
      <p:bldP spid="11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49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Thermal energy example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 How much energy does it take to increase the temperature of water in a 400 gallon tank from 50 to 140°F?</a:t>
            </a:r>
            <a:endParaRPr lang="en-US" sz="2000" i="1" u="sng" dirty="0" smtClean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028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416" y="4906007"/>
            <a:ext cx="1802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Q = (V)(C)(ΔT)</a:t>
            </a:r>
            <a:endParaRPr lang="en-US" sz="20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416" y="5307508"/>
            <a:ext cx="7094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Q = (400 gallons)(8.314 Btu/gal-°)(140 – 50°F) = 2.99 E5 Btu </a:t>
            </a:r>
          </a:p>
        </p:txBody>
      </p:sp>
      <p:pic>
        <p:nvPicPr>
          <p:cNvPr id="2" name="Picture 1" descr="1200px-Calefon_solar_termosifonico_compac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70" y="1722468"/>
            <a:ext cx="4511459" cy="33835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5416" y="2267210"/>
            <a:ext cx="3417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Avenir Medium"/>
                <a:cs typeface="Avenir Medium"/>
              </a:rPr>
              <a:t>Note that since ΔT</a:t>
            </a:r>
            <a:r>
              <a:rPr lang="en-US" sz="2000" i="1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venir Medium"/>
                <a:cs typeface="Avenir Medium"/>
              </a:rPr>
              <a:t>is the difference in temperature rather than an absolute value, the units can be F, C or K. </a:t>
            </a:r>
            <a:endParaRPr lang="en-US" sz="2000" i="1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952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437527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4.4 Chemical energy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54585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075329" y="4210424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14717" y="4168587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63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schemeClr val="bg1"/>
                </a:solidFill>
                <a:latin typeface="Avenir Heavy"/>
                <a:cs typeface="Avenir Heavy"/>
              </a:rPr>
              <a:t>What is chemical energy?</a:t>
            </a:r>
            <a:endParaRPr lang="en-US" sz="32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16" y="832447"/>
            <a:ext cx="856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Chemical energy: </a:t>
            </a:r>
            <a:r>
              <a:rPr lang="en-US" sz="2000" i="1" dirty="0" smtClean="0">
                <a:latin typeface="Avenir Medium"/>
                <a:cs typeface="Avenir Medium"/>
              </a:rPr>
              <a:t>the energy stored in inter- &amp; intra-molecular </a:t>
            </a:r>
            <a:r>
              <a:rPr lang="en-US" sz="2000" i="1" u="sng" dirty="0" smtClean="0">
                <a:latin typeface="Avenir Medium"/>
                <a:cs typeface="Avenir Medium"/>
              </a:rPr>
              <a:t>bonds</a:t>
            </a:r>
            <a:r>
              <a:rPr lang="en-US" sz="2000" i="1" dirty="0" smtClean="0">
                <a:latin typeface="Avenir Medium"/>
                <a:cs typeface="Avenir Medium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Heat is released by when bonds are </a:t>
            </a:r>
            <a:r>
              <a:rPr lang="en-US" sz="2000" i="1" u="sng" dirty="0" smtClean="0">
                <a:latin typeface="Avenir Medium"/>
                <a:cs typeface="Avenir Medium"/>
              </a:rPr>
              <a:t>made</a:t>
            </a:r>
            <a:r>
              <a:rPr lang="en-US" sz="2000" u="sng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during: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combustion or</a:t>
            </a:r>
            <a:r>
              <a:rPr lang="is-IS" sz="2000" dirty="0" smtClean="0">
                <a:latin typeface="Avenir Medium"/>
                <a:cs typeface="Avenir Medium"/>
              </a:rPr>
              <a:t>…</a:t>
            </a:r>
          </a:p>
          <a:p>
            <a:pPr marL="1257300" lvl="2" indent="-342900">
              <a:buFont typeface="Arial"/>
              <a:buChar char="•"/>
            </a:pPr>
            <a:r>
              <a:rPr lang="is-IS" sz="2000" dirty="0">
                <a:latin typeface="Avenir Medium"/>
                <a:cs typeface="Avenir Medium"/>
              </a:rPr>
              <a:t>r</a:t>
            </a:r>
            <a:r>
              <a:rPr lang="is-IS" sz="2000" dirty="0" smtClean="0">
                <a:latin typeface="Avenir Medium"/>
                <a:cs typeface="Avenir Medium"/>
              </a:rPr>
              <a:t>eduction-oxidation reactions.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028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716" y="2234889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Compounds / molecules:</a:t>
            </a:r>
            <a:r>
              <a:rPr lang="en-US" sz="2000" dirty="0" smtClean="0">
                <a:latin typeface="Avenir Medium"/>
                <a:cs typeface="Avenir Medium"/>
              </a:rPr>
              <a:t> two or more atoms combined (bonded) at a constant ratio</a:t>
            </a:r>
          </a:p>
        </p:txBody>
      </p:sp>
      <p:sp>
        <p:nvSpPr>
          <p:cNvPr id="2" name="Oval 1"/>
          <p:cNvSpPr/>
          <p:nvPr/>
        </p:nvSpPr>
        <p:spPr>
          <a:xfrm>
            <a:off x="1521012" y="3884706"/>
            <a:ext cx="836706" cy="8516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966" y="4329951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59966" y="3567952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4717" y="5065058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556001" y="3742763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4354" y="3742763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98141" y="5038164"/>
            <a:ext cx="16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xygen gas (O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4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7415336" y="3666850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52042" y="3651947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40850" y="4246851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04144" y="4278223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4439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FFFFFF"/>
                </a:solidFill>
                <a:latin typeface="Avenir Heavy"/>
                <a:cs typeface="Avenir Heavy"/>
              </a:rPr>
              <a:t>Chemical reactions </a:t>
            </a:r>
            <a:r>
              <a:rPr lang="en-US" sz="3200" dirty="0" smtClean="0">
                <a:solidFill>
                  <a:srgbClr val="FFFFFF"/>
                </a:solidFill>
                <a:latin typeface="Avenir Heavy"/>
                <a:cs typeface="Avenir Heavy"/>
              </a:rPr>
              <a:t>&amp; chemical energy</a:t>
            </a: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028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716" y="765687"/>
            <a:ext cx="8569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Chemical reactions </a:t>
            </a:r>
            <a:r>
              <a:rPr lang="en-US" sz="2000" dirty="0" smtClean="0">
                <a:latin typeface="Avenir Medium"/>
                <a:cs typeface="Avenir Medium"/>
              </a:rPr>
              <a:t>rearrange atomic connections (bonding) by breaking bonds and create new molecules by forming new atomic bonds.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Reactions obey the law of conservation of mass, but often involved changes in energy depending on the ratio of bonds broken to the bonds made.</a:t>
            </a:r>
          </a:p>
        </p:txBody>
      </p:sp>
      <p:sp>
        <p:nvSpPr>
          <p:cNvPr id="12" name="Oval 11"/>
          <p:cNvSpPr/>
          <p:nvPr/>
        </p:nvSpPr>
        <p:spPr>
          <a:xfrm>
            <a:off x="1178892" y="4606650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8280" y="4564813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575" y="4280932"/>
            <a:ext cx="836706" cy="8516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3529" y="4726177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3529" y="3964178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8280" y="5461284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71098" y="3630995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89451" y="3630995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3238" y="5524036"/>
            <a:ext cx="16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xygen gas (O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69618" y="44953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20353" y="4726177"/>
            <a:ext cx="141941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722497" y="4278223"/>
            <a:ext cx="836706" cy="85164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74088" y="4649973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92441" y="4649973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97725" y="3683284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63080" y="4854672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9786" y="4839769"/>
            <a:ext cx="564777" cy="57075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45469" y="4871106"/>
            <a:ext cx="836706" cy="8516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24526" y="43930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16880" y="5240725"/>
            <a:ext cx="15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arbon dioxide</a:t>
            </a:r>
          </a:p>
          <a:p>
            <a:pPr algn="ctr"/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84056" y="5723557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water</a:t>
            </a:r>
          </a:p>
          <a:p>
            <a:pPr algn="ctr"/>
            <a:r>
              <a:rPr lang="en-US" dirty="0" smtClean="0"/>
              <a:t>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20353" y="4356845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98391" y="4729166"/>
            <a:ext cx="95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49768" y="6078697"/>
            <a:ext cx="344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CH</a:t>
            </a:r>
            <a:r>
              <a:rPr lang="en-US" sz="2000" baseline="-25000" dirty="0" smtClean="0">
                <a:latin typeface="Avenir Medium"/>
                <a:cs typeface="Avenir Medium"/>
              </a:rPr>
              <a:t>4</a:t>
            </a:r>
            <a:r>
              <a:rPr lang="en-US" sz="2000" dirty="0" smtClean="0">
                <a:latin typeface="Avenir Medium"/>
                <a:cs typeface="Avenir Medium"/>
              </a:rPr>
              <a:t> + 2O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CO</a:t>
            </a:r>
            <a:r>
              <a:rPr lang="en-US" sz="2000" baseline="-25000" dirty="0" smtClean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+ 2H</a:t>
            </a:r>
            <a:r>
              <a:rPr lang="en-US" sz="2000" baseline="-25000" dirty="0" smtClean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O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657" y="2446075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Combustion reactions: </a:t>
            </a:r>
            <a:r>
              <a:rPr lang="en-US" sz="2000" i="1" dirty="0" smtClean="0">
                <a:latin typeface="Avenir Medium"/>
                <a:cs typeface="Avenir Medium"/>
              </a:rPr>
              <a:t>burn carbon- &amp; hydrogen-based fuel in the presence of oxygen gas to produce carbon dioxide, water &amp; energy.</a:t>
            </a:r>
          </a:p>
        </p:txBody>
      </p:sp>
    </p:spTree>
    <p:extLst>
      <p:ext uri="{BB962C8B-B14F-4D97-AF65-F5344CB8AC3E}">
        <p14:creationId xmlns:p14="http://schemas.microsoft.com/office/powerpoint/2010/main" val="11185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8" grpId="0" animBg="1"/>
      <p:bldP spid="27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 animBg="1"/>
      <p:bldP spid="22" grpId="0"/>
      <p:bldP spid="2" grpId="0"/>
      <p:bldP spid="23" grpId="0" animBg="1"/>
      <p:bldP spid="24" grpId="0" animBg="1"/>
      <p:bldP spid="25" grpId="0" animBg="1"/>
      <p:bldP spid="29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73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FFFFFF"/>
                </a:solidFill>
                <a:latin typeface="Avenir Heavy"/>
                <a:cs typeface="Avenir Heavy"/>
              </a:rPr>
              <a:t>Exothermic reactions release energy</a:t>
            </a:r>
            <a:endParaRPr lang="en-US" sz="3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028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246" y="5523910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Endothermic reactions </a:t>
            </a:r>
            <a:r>
              <a:rPr lang="en-US" sz="2000" dirty="0" smtClean="0">
                <a:latin typeface="Avenir Medium"/>
                <a:cs typeface="Avenir Medium"/>
              </a:rPr>
              <a:t>require energy to occur.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Heat is a reactant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Can be used to store energy rather than make it.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29329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Exothermic reactions </a:t>
            </a:r>
            <a:r>
              <a:rPr lang="en-US" sz="2000" dirty="0" smtClean="0">
                <a:latin typeface="Avenir Medium"/>
                <a:cs typeface="Avenir Medium"/>
              </a:rPr>
              <a:t>release energy as they occur.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Heat is a product.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Combustion reactions are exothermic.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378" y="3006288"/>
            <a:ext cx="672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 +  O</a:t>
            </a:r>
            <a:r>
              <a:rPr lang="en-US" sz="28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 smtClean="0">
                <a:sym typeface="Wingdings"/>
              </a:rPr>
              <a:t>  CO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						ΔH =  - 32.8 MJ/kg	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0648" y="4512159"/>
            <a:ext cx="658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000" dirty="0" smtClean="0"/>
              <a:t>O  +  3O</a:t>
            </a:r>
            <a:r>
              <a:rPr lang="en-US" sz="28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 smtClean="0">
                <a:sym typeface="Wingdings"/>
              </a:rPr>
              <a:t>  2CO</a:t>
            </a:r>
            <a:r>
              <a:rPr lang="en-US" sz="2800" baseline="-25000" dirty="0" smtClean="0">
                <a:sym typeface="Wingdings"/>
              </a:rPr>
              <a:t>2 </a:t>
            </a:r>
            <a:r>
              <a:rPr lang="en-US" sz="2000" dirty="0" smtClean="0">
                <a:sym typeface="Wingdings"/>
              </a:rPr>
              <a:t>+  3H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O		ΔH =  - 29.8 MJ/kg	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53378" y="3582659"/>
            <a:ext cx="713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Burning 1 kg of pure carbon (approximating coal) releases 32.8 MJ.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648" y="4978088"/>
            <a:ext cx="725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Burning 1 kg of pure ethanol (approximating coal) releases 29.8 MJ.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366977" y="2362742"/>
            <a:ext cx="1881782" cy="595837"/>
          </a:xfrm>
          <a:prstGeom prst="wedgeRoundRectCallout">
            <a:avLst>
              <a:gd name="adj1" fmla="val 44229"/>
              <a:gd name="adj2" fmla="val 8504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ΔH is enthalpy or heat energy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385542" y="1695650"/>
            <a:ext cx="2524566" cy="905733"/>
          </a:xfrm>
          <a:prstGeom prst="wedgeRoundRectCallout">
            <a:avLst>
              <a:gd name="adj1" fmla="val -31492"/>
              <a:gd name="adj2" fmla="val 10135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Negative ΔH means that heat is released (exothermic).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5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ttery_safety_hand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1" y="1226573"/>
            <a:ext cx="3481013" cy="3431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38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Batteries: redox chemistry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Batteries: </a:t>
            </a:r>
            <a:r>
              <a:rPr lang="en-US" sz="2000" i="1" dirty="0" smtClean="0">
                <a:latin typeface="Avenir Medium"/>
                <a:cs typeface="Avenir Medium"/>
              </a:rPr>
              <a:t>linked voltaic cells (redox half-cells) that store chemical energy until the half-cells are linked by a conductor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Some have finite power (non-rechargeable).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Others are rechargeable.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6418" y="6314119"/>
            <a:ext cx="5976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 </a:t>
            </a:r>
          </a:p>
          <a:p>
            <a:r>
              <a:rPr lang="en-US" sz="1400" dirty="0" smtClean="0">
                <a:latin typeface="Avenir Medium"/>
                <a:cs typeface="Avenir Medium"/>
              </a:rPr>
              <a:t>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www.astragrp.com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bateriku</a:t>
            </a:r>
            <a:r>
              <a:rPr lang="en-US" sz="1400" dirty="0">
                <a:latin typeface="Avenir Medium"/>
                <a:cs typeface="Avenir Medium"/>
              </a:rPr>
              <a:t>/images/</a:t>
            </a:r>
            <a:r>
              <a:rPr lang="en-US" sz="1400" dirty="0" err="1">
                <a:latin typeface="Avenir Medium"/>
                <a:cs typeface="Avenir Medium"/>
              </a:rPr>
              <a:t>battery_safety_handling.jpg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3952257"/>
            <a:ext cx="5770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latin typeface="Avenir Medium"/>
                <a:cs typeface="Avenir Medium"/>
              </a:rPr>
              <a:t>Discharging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PbO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  +  </a:t>
            </a:r>
            <a:r>
              <a:rPr lang="en-US" sz="2000" dirty="0" err="1" smtClean="0">
                <a:solidFill>
                  <a:srgbClr val="000000"/>
                </a:solidFill>
                <a:latin typeface="Avenir Medium"/>
                <a:cs typeface="Avenir Medium"/>
              </a:rPr>
              <a:t>Pb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  +  2H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(SO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)  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  2Pb(SO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) + 2H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O</a:t>
            </a:r>
            <a:endParaRPr lang="en-US" sz="2000" dirty="0" smtClean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956" y="2254918"/>
            <a:ext cx="8569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Example</a:t>
            </a:r>
            <a:r>
              <a:rPr lang="en-US" sz="2000" dirty="0" smtClean="0">
                <a:latin typeface="Avenir Medium"/>
                <a:cs typeface="Avenir Medium"/>
              </a:rPr>
              <a:t>: lead-acid batteries used in cars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Discharge (produce) energy to start the car.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latin typeface="Avenir Medium"/>
                <a:cs typeface="Avenir Medium"/>
              </a:rPr>
              <a:t>Pb</a:t>
            </a:r>
            <a:r>
              <a:rPr lang="en-US" sz="2000" dirty="0" smtClean="0">
                <a:latin typeface="Avenir Medium"/>
                <a:cs typeface="Avenir Medium"/>
              </a:rPr>
              <a:t>(SO</a:t>
            </a:r>
            <a:r>
              <a:rPr lang="en-US" sz="2000" baseline="-25000" dirty="0" smtClean="0">
                <a:latin typeface="Avenir Medium"/>
                <a:cs typeface="Avenir Medium"/>
              </a:rPr>
              <a:t>4</a:t>
            </a:r>
            <a:r>
              <a:rPr lang="en-US" sz="2000" dirty="0" smtClean="0">
                <a:latin typeface="Avenir Medium"/>
                <a:cs typeface="Avenir Medium"/>
              </a:rPr>
              <a:t>) coats the electrodes.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Charged when the car runs.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latin typeface="Avenir Medium"/>
                <a:cs typeface="Avenir Medium"/>
              </a:rPr>
              <a:t>Pb</a:t>
            </a:r>
            <a:r>
              <a:rPr lang="en-US" sz="2000" dirty="0" smtClean="0">
                <a:latin typeface="Avenir Medium"/>
                <a:cs typeface="Avenir Medium"/>
              </a:rPr>
              <a:t>(SO</a:t>
            </a:r>
            <a:r>
              <a:rPr lang="en-US" sz="2000" baseline="-25000" dirty="0" smtClean="0">
                <a:latin typeface="Avenir Medium"/>
                <a:cs typeface="Avenir Medium"/>
              </a:rPr>
              <a:t>4</a:t>
            </a:r>
            <a:r>
              <a:rPr lang="en-US" sz="2000" dirty="0" smtClean="0">
                <a:latin typeface="Avenir Medium"/>
                <a:cs typeface="Avenir Medium"/>
              </a:rPr>
              <a:t>) is </a:t>
            </a:r>
            <a:r>
              <a:rPr lang="en-US" sz="2000" dirty="0" err="1" smtClean="0">
                <a:latin typeface="Avenir Medium"/>
                <a:cs typeface="Avenir Medium"/>
              </a:rPr>
              <a:t>redoxed</a:t>
            </a:r>
            <a:r>
              <a:rPr lang="en-US" sz="2000" dirty="0" smtClean="0">
                <a:latin typeface="Avenir Medium"/>
                <a:cs typeface="Avenir Medium"/>
              </a:rPr>
              <a:t> back to plates.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955" y="5179880"/>
            <a:ext cx="5779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latin typeface="Avenir Medium"/>
                <a:cs typeface="Avenir Medium"/>
              </a:rPr>
              <a:t>Charging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2Pb(SO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)  +  2H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O  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  PbO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+  </a:t>
            </a:r>
            <a:r>
              <a:rPr lang="en-US" sz="2000" dirty="0" err="1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Pb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 + 2H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(SO</a:t>
            </a:r>
            <a:r>
              <a:rPr lang="en-US" sz="2000" baseline="-25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venir Medium"/>
                <a:cs typeface="Avenir Medium"/>
                <a:sym typeface="Wingdings"/>
              </a:rPr>
              <a:t>)</a:t>
            </a:r>
            <a:endParaRPr lang="en-US" sz="2000" dirty="0" smtClean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63494" y="4803562"/>
            <a:ext cx="855146" cy="376318"/>
          </a:xfrm>
          <a:prstGeom prst="wedgeRoundRectCallout">
            <a:avLst>
              <a:gd name="adj1" fmla="val -42833"/>
              <a:gd name="adj2" fmla="val -83333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anode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79012" y="4803562"/>
            <a:ext cx="1012024" cy="376318"/>
          </a:xfrm>
          <a:prstGeom prst="wedgeRoundRectCallout">
            <a:avLst>
              <a:gd name="adj1" fmla="val -19000"/>
              <a:gd name="adj2" fmla="val -8750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cathode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08233" y="6001632"/>
            <a:ext cx="1972147" cy="376318"/>
          </a:xfrm>
          <a:prstGeom prst="wedgeRoundRectCallout">
            <a:avLst>
              <a:gd name="adj1" fmla="val -19000"/>
              <a:gd name="adj2" fmla="val -8750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anode &amp; cathode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878740" y="4767803"/>
            <a:ext cx="3929375" cy="376318"/>
          </a:xfrm>
          <a:prstGeom prst="wedgeRoundRectCallout">
            <a:avLst>
              <a:gd name="adj1" fmla="val -39242"/>
              <a:gd name="adj2" fmla="val -7500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Builds up on anode &amp; cathode plates.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915ecd666f3646613151002ec84c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98" y="2827907"/>
            <a:ext cx="4340084" cy="364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40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Combustion vs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redox reactions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481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8" descr="fe0023983-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9" y="3340978"/>
            <a:ext cx="4056626" cy="295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2447" y="6031910"/>
            <a:ext cx="2496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Redox hydrogen fuel cell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09442" y="6017274"/>
            <a:ext cx="1710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dirty="0" smtClean="0"/>
              <a:t>as combustion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657" y="832447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Both type of reactions can use traditional fuels like methanol &amp; methane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128" y="1142911"/>
            <a:ext cx="8569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Redox reactions can also use non-traditional fuels like H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gas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39" y="1577381"/>
            <a:ext cx="85695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R</a:t>
            </a:r>
            <a:r>
              <a:rPr lang="en-US" sz="2000" dirty="0" smtClean="0">
                <a:latin typeface="Avenir Black"/>
                <a:cs typeface="Avenir Black"/>
              </a:rPr>
              <a:t>edox reactions are more efficient at converting fuel to electricity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Internal combustion engine: 	30%  (so 70% ‘waste’ heat)</a:t>
            </a:r>
            <a:endParaRPr lang="en-US" sz="2000" dirty="0" smtClean="0">
              <a:latin typeface="Avenir Medium"/>
              <a:cs typeface="Avenir Medium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  <a:sym typeface="Wingdings"/>
              </a:rPr>
              <a:t>Fuel cells: 					70%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120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19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Fuel cells are in commercial use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03095"/>
            <a:ext cx="10465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</a:t>
            </a:r>
          </a:p>
          <a:p>
            <a:r>
              <a:rPr lang="en-US" sz="1400" dirty="0" smtClean="0">
                <a:latin typeface="Avenir Medium"/>
                <a:cs typeface="Avenir Medium"/>
              </a:rPr>
              <a:t> </a:t>
            </a:r>
            <a:r>
              <a:rPr lang="en-US" sz="1400" dirty="0">
                <a:latin typeface="Avenir Medium"/>
                <a:cs typeface="Avenir Medium"/>
                <a:hlinkClick r:id="rId2"/>
              </a:rPr>
              <a:t>http://www.delawareonline.com/story/news/local/2015/07/22/new-bloom-box/30475483</a:t>
            </a:r>
            <a:r>
              <a:rPr lang="en-US" sz="1400" dirty="0" smtClean="0">
                <a:latin typeface="Avenir Medium"/>
                <a:cs typeface="Avenir Medium"/>
                <a:hlinkClick r:id="rId2"/>
              </a:rPr>
              <a:t>/</a:t>
            </a:r>
            <a:endParaRPr lang="en-US" sz="1400" dirty="0" smtClean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www.dailytech.com</a:t>
            </a:r>
            <a:r>
              <a:rPr lang="en-US" sz="1400" dirty="0">
                <a:latin typeface="Avenir Medium"/>
                <a:cs typeface="Avenir Medium"/>
              </a:rPr>
              <a:t>/Microsofts+New+Fuel+Cell+Partner+is+Ready+to+Blow+Away+the+Bloom+Box/article36118.htm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657" y="832447"/>
            <a:ext cx="8569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Medium"/>
                <a:cs typeface="Avenir Medium"/>
              </a:rPr>
              <a:t>The </a:t>
            </a:r>
            <a:r>
              <a:rPr lang="en-US" dirty="0" smtClean="0">
                <a:latin typeface="Avenir Black"/>
                <a:cs typeface="Avenir Black"/>
              </a:rPr>
              <a:t>Bloom box </a:t>
            </a:r>
            <a:r>
              <a:rPr lang="en-US" dirty="0" smtClean="0">
                <a:latin typeface="Avenir Medium"/>
                <a:cs typeface="Avenir Medium"/>
              </a:rPr>
              <a:t>is a fuel cell that passes natural gas (methane) over thin ceramic plates coated with a proprietary redox ‘powder.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venir Medium"/>
                <a:cs typeface="Avenir Medium"/>
              </a:rPr>
              <a:t>As of 2015, installed boxes were producing 160 MW at</a:t>
            </a:r>
            <a:r>
              <a:rPr lang="is-IS" dirty="0" smtClean="0">
                <a:latin typeface="Avenir Medium"/>
                <a:cs typeface="Avenir Medium"/>
              </a:rPr>
              <a:t>….</a:t>
            </a:r>
          </a:p>
          <a:p>
            <a:pPr marL="342900" indent="-342900">
              <a:buFont typeface="Arial"/>
              <a:buChar char="•"/>
            </a:pPr>
            <a:r>
              <a:rPr lang="is-IS" dirty="0" smtClean="0">
                <a:latin typeface="Avenir Medium"/>
                <a:cs typeface="Avenir Medium"/>
              </a:rPr>
              <a:t>Apple, ebay, Fedex, etc.,.</a:t>
            </a:r>
          </a:p>
          <a:p>
            <a:pPr marL="342900" indent="-342900">
              <a:buFont typeface="Arial"/>
              <a:buChar char="•"/>
            </a:pPr>
            <a:r>
              <a:rPr lang="is-IS" dirty="0" smtClean="0">
                <a:latin typeface="Avenir Medium"/>
                <a:cs typeface="Avenir Medium"/>
              </a:rPr>
              <a:t>New design doubles power output.</a:t>
            </a:r>
          </a:p>
          <a:p>
            <a:pPr marL="342900" indent="-342900">
              <a:buFont typeface="Arial"/>
              <a:buChar char="•"/>
            </a:pPr>
            <a:r>
              <a:rPr lang="is-IS" dirty="0" smtClean="0">
                <a:latin typeface="Avenir Medium"/>
                <a:cs typeface="Avenir Medium"/>
              </a:rPr>
              <a:t>Revenue, but still little profit.</a:t>
            </a:r>
            <a:endParaRPr lang="en-US" dirty="0" smtClean="0">
              <a:latin typeface="Avenir Medium"/>
              <a:cs typeface="Avenir Medium"/>
            </a:endParaRPr>
          </a:p>
        </p:txBody>
      </p:sp>
      <p:pic>
        <p:nvPicPr>
          <p:cNvPr id="2" name="Picture 1" descr="Bloom_Energy_Boxes_W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31" y="1815697"/>
            <a:ext cx="3882422" cy="2588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6679" y="4063506"/>
            <a:ext cx="2567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University Delaware</a:t>
            </a:r>
            <a:endParaRPr lang="en-US" sz="1600" i="1" dirty="0"/>
          </a:p>
        </p:txBody>
      </p:sp>
      <p:pic>
        <p:nvPicPr>
          <p:cNvPr id="6" name="Picture 5" descr="Redox_Power_Finished_System_Wid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0200" b="8931"/>
          <a:stretch/>
        </p:blipFill>
        <p:spPr>
          <a:xfrm>
            <a:off x="461801" y="2771439"/>
            <a:ext cx="2871818" cy="3121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1801" y="5591303"/>
            <a:ext cx="25182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Redox 25 kW power system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44895" y="4471168"/>
            <a:ext cx="5444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Redox</a:t>
            </a:r>
            <a:r>
              <a:rPr lang="en-US" dirty="0" smtClean="0">
                <a:latin typeface="Avenir Medium"/>
                <a:cs typeface="Avenir Medium"/>
              </a:rPr>
              <a:t> (backed by Microsoft) may be big competition.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venir Medium"/>
                <a:cs typeface="Avenir Medium"/>
              </a:rPr>
              <a:t>Closer to being competitive with combustion.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venir Medium"/>
                <a:cs typeface="Avenir Medium"/>
              </a:rPr>
              <a:t>Technology may provide 100x power for the same cost.</a:t>
            </a:r>
          </a:p>
        </p:txBody>
      </p:sp>
    </p:spTree>
    <p:extLst>
      <p:ext uri="{BB962C8B-B14F-4D97-AF65-F5344CB8AC3E}">
        <p14:creationId xmlns:p14="http://schemas.microsoft.com/office/powerpoint/2010/main" val="34531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80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Bloom box schematic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764758" y="3499296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www.dailytech.com</a:t>
            </a:r>
            <a:r>
              <a:rPr lang="en-US" sz="1400" dirty="0">
                <a:latin typeface="Avenir Medium"/>
                <a:cs typeface="Avenir Medium"/>
              </a:rPr>
              <a:t>/Microsofts+New+Fuel+Cell+Partner+is+Ready+to+Blow+Away+the+Bloom+Box/article36118.htm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Bloom_Energy_Infographic_W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" y="693856"/>
            <a:ext cx="7937500" cy="6134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0824" y="1778000"/>
            <a:ext cx="3639609" cy="2017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9877" y="769470"/>
            <a:ext cx="2798398" cy="2017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599" y="3626223"/>
            <a:ext cx="1878107" cy="306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6706" y="3626223"/>
            <a:ext cx="1878107" cy="306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1608" y="3626223"/>
            <a:ext cx="2272510" cy="306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35094" y="3611282"/>
            <a:ext cx="2272510" cy="306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</a:t>
            </a:r>
            <a:r>
              <a:rPr lang="en-US" sz="2800" i="1" dirty="0" smtClean="0">
                <a:latin typeface="Avenir Black"/>
                <a:cs typeface="Avenir Black"/>
              </a:rPr>
              <a:t>.1 Kinetic energy</a:t>
            </a:r>
            <a:endParaRPr lang="is-IS" sz="2800" i="1" dirty="0" smtClean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89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80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Bloom box schematic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764758" y="3499296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www.dailytech.com</a:t>
            </a:r>
            <a:r>
              <a:rPr lang="en-US" sz="1400" dirty="0">
                <a:latin typeface="Avenir Medium"/>
                <a:cs typeface="Avenir Medium"/>
              </a:rPr>
              <a:t>/Microsofts+New+Fuel+Cell+Partner+is+Ready+to+Blow+Away+the+Bloom+Box/article36118.htm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Bloom_Energy_Infographic_W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" y="693856"/>
            <a:ext cx="7937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188" y="2454583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4.5 Energy density / heat content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018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973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Relative energy densities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9812" y="6448029"/>
            <a:ext cx="592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http://</a:t>
            </a:r>
            <a:r>
              <a:rPr lang="en-US" sz="1400" dirty="0" err="1" smtClean="0">
                <a:latin typeface="Avenir Medium"/>
                <a:cs typeface="Avenir Medium"/>
              </a:rPr>
              <a:t>xkcd.com</a:t>
            </a:r>
            <a:r>
              <a:rPr lang="en-US" sz="1400" dirty="0" smtClean="0">
                <a:latin typeface="Avenir Medium"/>
                <a:cs typeface="Avenir Medium"/>
              </a:rPr>
              <a:t>/1162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8" descr="Log_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2" y="745867"/>
            <a:ext cx="7245319" cy="5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910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Chemical energy density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Storing energy is </a:t>
            </a:r>
            <a:r>
              <a:rPr lang="en-US" sz="2000" dirty="0" smtClean="0">
                <a:latin typeface="Avenir Black"/>
                <a:cs typeface="Avenir Black"/>
              </a:rPr>
              <a:t>‘expensive’ </a:t>
            </a:r>
            <a:r>
              <a:rPr lang="en-US" sz="2000" dirty="0" smtClean="0">
                <a:latin typeface="Avenir Medium"/>
                <a:cs typeface="Avenir Medium"/>
              </a:rPr>
              <a:t>in terms of quantities of chemical or potential energy needed.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585" y="646800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90250"/>
              </p:ext>
            </p:extLst>
          </p:nvPr>
        </p:nvGraphicFramePr>
        <p:xfrm>
          <a:off x="998893" y="1896578"/>
          <a:ext cx="3709504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844"/>
                <a:gridCol w="9406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fuel (=chemical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energy)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MJ/kg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ethanol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38653"/>
              </p:ext>
            </p:extLst>
          </p:nvPr>
        </p:nvGraphicFramePr>
        <p:xfrm>
          <a:off x="5004388" y="1639215"/>
          <a:ext cx="266042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4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pounds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to store 10 gas gallon equivalents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6,578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11,440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762,667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09321"/>
              </p:ext>
            </p:extLst>
          </p:nvPr>
        </p:nvGraphicFramePr>
        <p:xfrm>
          <a:off x="981666" y="4904711"/>
          <a:ext cx="30978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8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lead-acid batteries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at 80c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pumped</a:t>
                      </a:r>
                      <a:r>
                        <a:rPr lang="en-US" baseline="0" dirty="0" smtClean="0"/>
                        <a:t> storage (h = 370 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4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1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HHV vs. LHV heat values?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There are two ‘flavors’ of heat values (or energy densities) for combusted fuels.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1066" y="6468007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31792"/>
              </p:ext>
            </p:extLst>
          </p:nvPr>
        </p:nvGraphicFramePr>
        <p:xfrm>
          <a:off x="3466351" y="3550102"/>
          <a:ext cx="3974354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1"/>
                <a:gridCol w="971177"/>
                <a:gridCol w="971176"/>
              </a:tblGrid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HHV (MJ/kg)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LHV</a:t>
                      </a:r>
                    </a:p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(MJ/kg)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141.80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119.96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methane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55.50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propane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50.35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46.35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diesel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44.80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43.40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178" y="1588011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HHV (high heat values) </a:t>
            </a:r>
            <a:r>
              <a:rPr lang="en-US" sz="2000" dirty="0" smtClean="0">
                <a:latin typeface="Avenir Medium"/>
                <a:cs typeface="Avenir Medium"/>
              </a:rPr>
              <a:t>used when the steam is condensed after use; condensing steam to water releases additional energy.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Aka HCV or GCV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178" y="2692806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L</a:t>
            </a:r>
            <a:r>
              <a:rPr lang="en-US" sz="2000" dirty="0" smtClean="0">
                <a:latin typeface="Avenir Black"/>
                <a:cs typeface="Avenir Black"/>
              </a:rPr>
              <a:t>HV (low heat values) </a:t>
            </a:r>
            <a:r>
              <a:rPr lang="en-US" sz="2000" dirty="0" smtClean="0">
                <a:latin typeface="Avenir Medium"/>
                <a:cs typeface="Avenir Medium"/>
              </a:rPr>
              <a:t>used when the steam is </a:t>
            </a:r>
            <a:r>
              <a:rPr lang="en-US" sz="2000" u="sng" dirty="0" smtClean="0">
                <a:latin typeface="Avenir Medium"/>
                <a:cs typeface="Avenir Medium"/>
              </a:rPr>
              <a:t>not</a:t>
            </a:r>
            <a:r>
              <a:rPr lang="en-US" sz="2000" dirty="0" smtClean="0">
                <a:latin typeface="Avenir Medium"/>
                <a:cs typeface="Avenir Medium"/>
              </a:rPr>
              <a:t> condensed after use.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Aka </a:t>
            </a:r>
            <a:r>
              <a:rPr lang="en-US" sz="2000" dirty="0">
                <a:latin typeface="Avenir Medium"/>
                <a:cs typeface="Avenir Medium"/>
              </a:rPr>
              <a:t>L</a:t>
            </a:r>
            <a:r>
              <a:rPr lang="en-US" sz="2000" dirty="0" smtClean="0">
                <a:latin typeface="Avenir Medium"/>
                <a:cs typeface="Avenir Medium"/>
              </a:rPr>
              <a:t>CV or NCV</a:t>
            </a:r>
          </a:p>
        </p:txBody>
      </p:sp>
    </p:spTree>
    <p:extLst>
      <p:ext uri="{BB962C8B-B14F-4D97-AF65-F5344CB8AC3E}">
        <p14:creationId xmlns:p14="http://schemas.microsoft.com/office/powerpoint/2010/main" val="195656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40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Example: storing energy as H</a:t>
            </a:r>
            <a:r>
              <a:rPr lang="en-US" sz="4000" baseline="-25000" dirty="0" smtClean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(1)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 How much hydrogen gas would be required to store the energy equivalent of 10 gallons of gasoline, </a:t>
            </a:r>
            <a:r>
              <a:rPr lang="en-US" sz="2000" u="sng" dirty="0" smtClean="0">
                <a:latin typeface="Avenir Medium"/>
                <a:cs typeface="Avenir Medium"/>
              </a:rPr>
              <a:t>and</a:t>
            </a:r>
            <a:r>
              <a:rPr lang="en-US" sz="2000" dirty="0" smtClean="0">
                <a:latin typeface="Avenir Medium"/>
                <a:cs typeface="Avenir Medium"/>
              </a:rPr>
              <a:t> what pressure would be required to store the gas a standard temperature?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585" y="646800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93" y="2406045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10 gallons gasoline  3.7854 L    1 m</a:t>
            </a:r>
            <a:r>
              <a:rPr lang="en-US" sz="2800" u="sng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3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    719.7 kg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=  27.2 kg</a:t>
            </a:r>
            <a:endParaRPr lang="en-US" sz="2000" u="sng" dirty="0" smtClean="0">
              <a:solidFill>
                <a:srgbClr val="0000FF"/>
              </a:solidFill>
              <a:latin typeface="Avenir Medium"/>
              <a:cs typeface="Avenir Medium"/>
            </a:endParaRPr>
          </a:p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				1 gallon    1000 L     m</a:t>
            </a:r>
            <a:r>
              <a:rPr lang="en-US" sz="28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993" y="2005935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Gasoline has a density of 719.7 kg/m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993" y="3129049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27.2 kg   45 MJ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=  1224 MJ in 10 gallon of gasoline</a:t>
            </a:r>
            <a:endParaRPr lang="en-US" sz="2000" u="sng" dirty="0" smtClean="0">
              <a:solidFill>
                <a:srgbClr val="0000FF"/>
              </a:solidFill>
              <a:latin typeface="Avenir Medium"/>
              <a:cs typeface="Avenir Medium"/>
            </a:endParaRPr>
          </a:p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	    1 kg			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993" y="3868391"/>
            <a:ext cx="85695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1224 MJ </a:t>
            </a:r>
            <a:r>
              <a:rPr lang="en-US" sz="2000" u="sng" dirty="0">
                <a:solidFill>
                  <a:srgbClr val="0000FF"/>
                </a:solidFill>
                <a:latin typeface="Avenir Medium"/>
                <a:cs typeface="Avenir Medium"/>
              </a:rPr>
              <a:t> 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 1 kg     1 E3 g         1 L        1 m</a:t>
            </a:r>
            <a:r>
              <a:rPr lang="en-US" sz="2000" u="sng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=  104.8 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H</a:t>
            </a:r>
            <a:r>
              <a:rPr lang="en-US" sz="2800" baseline="-25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gas at STP</a:t>
            </a:r>
          </a:p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             130 MJ	1 kg    0.08988 g  1000 L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993" y="4603187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Ideal gas law:  PV = </a:t>
            </a:r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nRT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  P = </a:t>
            </a:r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mRT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/V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993" y="5111213"/>
            <a:ext cx="85695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P = </a:t>
            </a:r>
            <a:r>
              <a:rPr lang="en-US" sz="2000" u="sng" dirty="0" err="1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mRT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(9.42 kg)(4124.18 Nm/kg-°K)(298 </a:t>
            </a:r>
            <a:r>
              <a:rPr lang="en-US" sz="2000" u="sng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°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K)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=  1.10 E5 Pa = 16 psi</a:t>
            </a:r>
            <a:endParaRPr lang="en-US" sz="2000" u="sng" dirty="0" smtClean="0">
              <a:solidFill>
                <a:srgbClr val="0000FF"/>
              </a:solidFill>
              <a:latin typeface="Avenir Medium"/>
              <a:cs typeface="Avenir Medium"/>
              <a:sym typeface="Wingdings"/>
            </a:endParaRPr>
          </a:p>
          <a:p>
            <a:r>
              <a:rPr lang="en-US" sz="2000" baseline="30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       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V					104.8 m</a:t>
            </a:r>
            <a:r>
              <a:rPr lang="en-US" sz="28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3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993" y="6000515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Problem: this is a massive volume!!!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75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40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Example: storing energy as H</a:t>
            </a:r>
            <a:r>
              <a:rPr lang="en-US" sz="4000" baseline="-25000" dirty="0" smtClean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(2)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Commercial ‘low pressure’ hydrogen storage tanks are rated at 440 psi. How much would this higher pressure storage decrease to volume required to store the hydrogen gas?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585" y="646800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993" y="2063363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Ideal gas law:  PV = </a:t>
            </a:r>
            <a:r>
              <a:rPr lang="en-US" sz="2000" dirty="0" err="1">
                <a:solidFill>
                  <a:srgbClr val="0000FF"/>
                </a:solidFill>
                <a:latin typeface="Avenir Medium"/>
                <a:cs typeface="Avenir Medium"/>
              </a:rPr>
              <a:t>m</a:t>
            </a:r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						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  V = </a:t>
            </a:r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mRT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/</a:t>
            </a: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P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993" y="3992481"/>
            <a:ext cx="85695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</a:t>
            </a:r>
            <a:r>
              <a:rPr lang="en-US" sz="2000" u="sng" dirty="0" err="1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mRT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(9.42 kg)(4124.18 Nm/kg-°K)(298 </a:t>
            </a:r>
            <a:r>
              <a:rPr lang="en-US" sz="2000" u="sng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°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K)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=  3.8 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3</a:t>
            </a:r>
            <a:endParaRPr lang="en-US" sz="2000" u="sng" baseline="30000" dirty="0" smtClean="0">
              <a:solidFill>
                <a:srgbClr val="0000FF"/>
              </a:solidFill>
              <a:latin typeface="Avenir Medium"/>
              <a:cs typeface="Avenir Medium"/>
              <a:sym typeface="Wingdings"/>
            </a:endParaRPr>
          </a:p>
          <a:p>
            <a:r>
              <a:rPr lang="en-US" sz="2000" baseline="30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       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P			</a:t>
            </a: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   3.034 E6 Pa (=N/m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)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517" y="2666226"/>
            <a:ext cx="1224549" cy="376318"/>
          </a:xfrm>
          <a:prstGeom prst="wedgeRoundRectCallout">
            <a:avLst>
              <a:gd name="adj1" fmla="val 77312"/>
              <a:gd name="adj2" fmla="val -10758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 = N/m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946452" y="2666226"/>
            <a:ext cx="507884" cy="376318"/>
          </a:xfrm>
          <a:prstGeom prst="wedgeRoundRectCallout">
            <a:avLst>
              <a:gd name="adj1" fmla="val 46429"/>
              <a:gd name="adj2" fmla="val -11160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615073" y="2666226"/>
            <a:ext cx="461713" cy="376318"/>
          </a:xfrm>
          <a:prstGeom prst="wedgeRoundRectCallout">
            <a:avLst>
              <a:gd name="adj1" fmla="val 16360"/>
              <a:gd name="adj2" fmla="val -99553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kg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209773" y="2666226"/>
            <a:ext cx="2121555" cy="376318"/>
          </a:xfrm>
          <a:prstGeom prst="wedgeRoundRectCallout">
            <a:avLst>
              <a:gd name="adj1" fmla="val -51346"/>
              <a:gd name="adj2" fmla="val -99553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4124.18 N-m/kg-°K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422048" y="2645585"/>
            <a:ext cx="461713" cy="376318"/>
          </a:xfrm>
          <a:prstGeom prst="wedgeRoundRectCallout">
            <a:avLst>
              <a:gd name="adj1" fmla="val -501062"/>
              <a:gd name="adj2" fmla="val -13571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°K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993" y="3289155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1 psi = 6894.76 Pa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 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440 psi  6894.76 Pa     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 3.034 E6 Pa</a:t>
            </a:r>
          </a:p>
          <a:p>
            <a:r>
              <a:rPr lang="en-US" sz="28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															    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1 psi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993" y="4877786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What if a commercial compressed gas tank (2000 psi) were used?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993" y="5315182"/>
            <a:ext cx="856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2000 psi = 1.38 E8 Pa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993" y="5745348"/>
            <a:ext cx="85695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</a:t>
            </a:r>
            <a:r>
              <a:rPr lang="en-US" sz="2000" u="sng" dirty="0" err="1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mRT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(9.42 kg)(4124.18 Nm/kg-°K)(298 </a:t>
            </a:r>
            <a:r>
              <a:rPr lang="en-US" sz="2000" u="sng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°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K)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=  8.4 E-2 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3</a:t>
            </a:r>
            <a:endParaRPr lang="en-US" sz="2000" u="sng" baseline="30000" dirty="0" smtClean="0">
              <a:solidFill>
                <a:srgbClr val="0000FF"/>
              </a:solidFill>
              <a:latin typeface="Avenir Medium"/>
              <a:cs typeface="Avenir Medium"/>
              <a:sym typeface="Wingdings"/>
            </a:endParaRPr>
          </a:p>
          <a:p>
            <a:r>
              <a:rPr lang="en-US" sz="2000" baseline="30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        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P			</a:t>
            </a: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     1.38 E8 Pa (=N/m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)</a:t>
            </a:r>
            <a:endParaRPr lang="en-US" sz="28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3372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469525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4.7 Electromagnetic radiation</a:t>
            </a:r>
          </a:p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&amp; electricity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81371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49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Electromagnetic radiation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Electromagnetic </a:t>
            </a:r>
            <a:r>
              <a:rPr lang="en-US" sz="2000" dirty="0">
                <a:latin typeface="Avenir Black"/>
                <a:cs typeface="Avenir Black"/>
              </a:rPr>
              <a:t>radiation: </a:t>
            </a:r>
            <a:r>
              <a:rPr lang="en-US" sz="2000" dirty="0" smtClean="0">
                <a:latin typeface="Avenir Black"/>
                <a:cs typeface="Avenir Black"/>
              </a:rPr>
              <a:t>‘</a:t>
            </a:r>
            <a:r>
              <a:rPr lang="en-US" sz="2000" i="1" dirty="0" smtClean="0">
                <a:latin typeface="Avenir Medium"/>
                <a:cs typeface="Avenir Medium"/>
              </a:rPr>
              <a:t>Classically</a:t>
            </a:r>
            <a:r>
              <a:rPr lang="en-US" sz="2000" i="1" dirty="0">
                <a:latin typeface="Avenir Medium"/>
                <a:cs typeface="Avenir Medium"/>
              </a:rPr>
              <a:t>, electromagnetic radiation consists of electromagnetic waves, which are synchronized oscillations of electric and magnetic fields that propagate at the speed of light through a vacuum </a:t>
            </a:r>
            <a:r>
              <a:rPr lang="en-US" sz="2000" i="1" dirty="0" smtClean="0">
                <a:latin typeface="Avenir Medium"/>
                <a:cs typeface="Avenir Medium"/>
              </a:rPr>
              <a:t>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0505" y="6468007"/>
            <a:ext cx="4869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Onde_electromagnetiqu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64" y="1840612"/>
            <a:ext cx="5491385" cy="13536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991" y="3257235"/>
            <a:ext cx="90101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1820</a:t>
            </a:r>
            <a:r>
              <a:rPr lang="en-US" dirty="0">
                <a:latin typeface="Avenir Medium"/>
                <a:cs typeface="Avenir Medium"/>
              </a:rPr>
              <a:t> </a:t>
            </a:r>
            <a:r>
              <a:rPr lang="en-US" dirty="0" err="1">
                <a:latin typeface="Avenir Medium"/>
                <a:cs typeface="Avenir Medium"/>
              </a:rPr>
              <a:t>Oersted</a:t>
            </a:r>
            <a:r>
              <a:rPr lang="en-US" dirty="0">
                <a:latin typeface="Avenir Medium"/>
                <a:cs typeface="Avenir Medium"/>
              </a:rPr>
              <a:t>: electric current can deflect the needle of a </a:t>
            </a:r>
            <a:r>
              <a:rPr lang="en-US" dirty="0" smtClean="0">
                <a:latin typeface="Avenir Medium"/>
                <a:cs typeface="Avenir Medium"/>
              </a:rPr>
              <a:t>compass</a:t>
            </a:r>
          </a:p>
          <a:p>
            <a:endParaRPr lang="en-US" sz="800" dirty="0">
              <a:latin typeface="Avenir Medium"/>
              <a:cs typeface="Avenir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91" y="3499306"/>
            <a:ext cx="90101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venir Medium"/>
              <a:cs typeface="Avenir Medium"/>
            </a:endParaRPr>
          </a:p>
          <a:p>
            <a:r>
              <a:rPr lang="en-US" dirty="0">
                <a:latin typeface="Avenir Black"/>
                <a:cs typeface="Avenir Black"/>
              </a:rPr>
              <a:t>1820</a:t>
            </a:r>
            <a:r>
              <a:rPr lang="en-US" dirty="0">
                <a:latin typeface="Avenir Medium"/>
                <a:cs typeface="Avenir Medium"/>
              </a:rPr>
              <a:t> Ampere: two parallel wires carrying electric current generate magnetic force</a:t>
            </a:r>
          </a:p>
          <a:p>
            <a:endParaRPr lang="en-US" sz="800" dirty="0" smtClean="0">
              <a:latin typeface="Avenir Black"/>
              <a:cs typeface="Avenir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91" y="3749678"/>
            <a:ext cx="9010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venir Medium"/>
              <a:cs typeface="Avenir Medium"/>
            </a:endParaRPr>
          </a:p>
          <a:p>
            <a:endParaRPr lang="en-US" sz="800" dirty="0" smtClean="0">
              <a:latin typeface="Avenir Black"/>
              <a:cs typeface="Avenir Black"/>
            </a:endParaRPr>
          </a:p>
          <a:p>
            <a:r>
              <a:rPr lang="en-US" dirty="0" smtClean="0">
                <a:latin typeface="Avenir Black"/>
                <a:cs typeface="Avenir Black"/>
              </a:rPr>
              <a:t>1821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>
                <a:latin typeface="Avenir Medium"/>
                <a:cs typeface="Avenir Medium"/>
              </a:rPr>
              <a:t>Faraday: a wire carrying current will spontaneously rotate around a magnet</a:t>
            </a:r>
          </a:p>
          <a:p>
            <a:endParaRPr lang="en-US" sz="800" dirty="0" smtClean="0">
              <a:latin typeface="Avenir Black"/>
              <a:cs typeface="Avenir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91" y="4116651"/>
            <a:ext cx="9010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venir Medium"/>
              <a:cs typeface="Avenir Medium"/>
            </a:endParaRPr>
          </a:p>
          <a:p>
            <a:endParaRPr lang="en-US" sz="800" dirty="0" smtClean="0">
              <a:latin typeface="Avenir Black"/>
              <a:cs typeface="Avenir Black"/>
            </a:endParaRPr>
          </a:p>
          <a:p>
            <a:r>
              <a:rPr lang="en-US" dirty="0" smtClean="0">
                <a:latin typeface="Avenir Black"/>
                <a:cs typeface="Avenir Black"/>
              </a:rPr>
              <a:t>1832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>
                <a:latin typeface="Avenir Medium"/>
                <a:cs typeface="Avenir Medium"/>
              </a:rPr>
              <a:t>Faraday: moving a bar magnet in a coil of wire causes current to flow in a coil </a:t>
            </a:r>
            <a:endParaRPr lang="en-US" dirty="0" smtClean="0">
              <a:latin typeface="Avenir Medium"/>
              <a:cs typeface="Avenir Medium"/>
            </a:endParaRPr>
          </a:p>
          <a:p>
            <a:endParaRPr lang="en-US" sz="800" dirty="0" smtClean="0">
              <a:latin typeface="Avenir Black"/>
              <a:cs typeface="Avenir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991" y="4715763"/>
            <a:ext cx="9010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1864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>
                <a:latin typeface="Avenir Medium"/>
                <a:cs typeface="Avenir Medium"/>
              </a:rPr>
              <a:t>Maxwell: </a:t>
            </a:r>
            <a:r>
              <a:rPr lang="en-US" dirty="0" smtClean="0">
                <a:latin typeface="Avenir Medium"/>
                <a:cs typeface="Avenir Medium"/>
              </a:rPr>
              <a:t>EM waves </a:t>
            </a:r>
            <a:r>
              <a:rPr lang="en-US" dirty="0">
                <a:latin typeface="Avenir Medium"/>
                <a:cs typeface="Avenir Medium"/>
              </a:rPr>
              <a:t>are simply oscillating electric &amp; magnetic fields that </a:t>
            </a:r>
            <a:r>
              <a:rPr lang="en-US" dirty="0" smtClean="0">
                <a:latin typeface="Avenir Medium"/>
                <a:cs typeface="Avenir Medium"/>
              </a:rPr>
              <a:t>can 	 			    travel </a:t>
            </a:r>
            <a:r>
              <a:rPr lang="en-US" dirty="0">
                <a:latin typeface="Avenir Medium"/>
                <a:cs typeface="Avenir Medium"/>
              </a:rPr>
              <a:t>through empty space at nearly the speed of light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The source of all EM radiation are oscillating electric charges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EM radiation is 'pure </a:t>
            </a:r>
            <a:r>
              <a:rPr lang="en-US" dirty="0" smtClean="0">
                <a:latin typeface="Avenir Medium"/>
                <a:cs typeface="Avenir Medium"/>
              </a:rPr>
              <a:t>energy’</a:t>
            </a:r>
            <a:endParaRPr lang="en-US" dirty="0">
              <a:latin typeface="Avenir Medium"/>
              <a:cs typeface="Avenir Medium"/>
            </a:endParaRPr>
          </a:p>
          <a:p>
            <a:endParaRPr lang="en-US" sz="800" dirty="0" smtClean="0">
              <a:latin typeface="Avenir Black"/>
              <a:cs typeface="Avenir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91" y="5854536"/>
            <a:ext cx="9010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1900</a:t>
            </a:r>
            <a:r>
              <a:rPr lang="en-US" dirty="0" smtClean="0">
                <a:latin typeface="Avenir Medium"/>
                <a:cs typeface="Avenir Medium"/>
              </a:rPr>
              <a:t> </a:t>
            </a:r>
            <a:r>
              <a:rPr lang="en-US" dirty="0">
                <a:latin typeface="Avenir Medium"/>
                <a:cs typeface="Avenir Medium"/>
              </a:rPr>
              <a:t>Plank / 1905 Einstein: EM radiation is quantized</a:t>
            </a:r>
          </a:p>
        </p:txBody>
      </p:sp>
    </p:spTree>
    <p:extLst>
      <p:ext uri="{BB962C8B-B14F-4D97-AF65-F5344CB8AC3E}">
        <p14:creationId xmlns:p14="http://schemas.microsoft.com/office/powerpoint/2010/main" val="59834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_spectrumrevis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7" y="2146780"/>
            <a:ext cx="8653842" cy="4629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26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Spectrum of electromagnetic radiation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0505" y="6468007"/>
            <a:ext cx="4869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657" y="832447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EM radiation includes a broad spectrum of types of radiation defined by their wavelengths.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latin typeface="Avenir Medium"/>
                <a:cs typeface="Avenir Medium"/>
              </a:rPr>
              <a:t>Visible light is a small part of the EM spectrum</a:t>
            </a:r>
          </a:p>
        </p:txBody>
      </p:sp>
    </p:spTree>
    <p:extLst>
      <p:ext uri="{BB962C8B-B14F-4D97-AF65-F5344CB8AC3E}">
        <p14:creationId xmlns:p14="http://schemas.microsoft.com/office/powerpoint/2010/main" val="39863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21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What is kinetic energy?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Kinetic energy: </a:t>
            </a:r>
            <a:r>
              <a:rPr lang="en-US" sz="2000" i="1" dirty="0" smtClean="0">
                <a:latin typeface="Avenir Medium"/>
                <a:cs typeface="Avenir Medium"/>
              </a:rPr>
              <a:t>the energy of a moving mass or object</a:t>
            </a:r>
            <a:endParaRPr lang="en-US" sz="2000" dirty="0" smtClean="0">
              <a:latin typeface="Avenir Black"/>
              <a:cs typeface="Aveni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500" y="6448029"/>
            <a:ext cx="6113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>
                <a:latin typeface="Avenir Medium"/>
                <a:cs typeface="Avenir Medium"/>
              </a:rPr>
              <a:t>4; http://</a:t>
            </a:r>
            <a:r>
              <a:rPr lang="en-US" sz="1400" dirty="0" err="1">
                <a:latin typeface="Avenir Medium"/>
                <a:cs typeface="Avenir Medium"/>
              </a:rPr>
              <a:t>science.jrank.org</a:t>
            </a:r>
            <a:r>
              <a:rPr lang="en-US" sz="1400" dirty="0">
                <a:latin typeface="Avenir Medium"/>
                <a:cs typeface="Avenir Medium"/>
              </a:rPr>
              <a:t>/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wind_p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" y="4339829"/>
            <a:ext cx="4991100" cy="210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330" y="1518628"/>
            <a:ext cx="211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KE = (1/2)(m)(v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059" y="2166471"/>
            <a:ext cx="1195294" cy="687294"/>
          </a:xfrm>
          <a:prstGeom prst="wedgeRoundRectCallout">
            <a:avLst>
              <a:gd name="adj1" fmla="val 63595"/>
              <a:gd name="adj2" fmla="val -8967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kinetic energy (J)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46019" y="2166471"/>
            <a:ext cx="824891" cy="687294"/>
          </a:xfrm>
          <a:prstGeom prst="wedgeRoundRectCallout">
            <a:avLst>
              <a:gd name="adj1" fmla="val 54539"/>
              <a:gd name="adj2" fmla="val -94022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ass (kg)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23310" y="2169460"/>
            <a:ext cx="1049866" cy="687294"/>
          </a:xfrm>
          <a:prstGeom prst="wedgeRoundRectCallout">
            <a:avLst>
              <a:gd name="adj1" fmla="val -25662"/>
              <a:gd name="adj2" fmla="val -8967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velocity (m/s)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059" y="1499014"/>
            <a:ext cx="422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latin typeface="Avenir Medium"/>
                <a:cs typeface="Avenir Medium"/>
              </a:rPr>
              <a:t>If the 130 </a:t>
            </a:r>
            <a:r>
              <a:rPr lang="en-US" sz="2000" dirty="0" err="1" smtClean="0">
                <a:latin typeface="Avenir Medium"/>
                <a:cs typeface="Avenir Medium"/>
              </a:rPr>
              <a:t>lb</a:t>
            </a:r>
            <a:r>
              <a:rPr lang="en-US" sz="2000" dirty="0" smtClean="0">
                <a:latin typeface="Avenir Medium"/>
                <a:cs typeface="Avenir Medium"/>
              </a:rPr>
              <a:t> cyclist slows from 20 mph to 10 mph, how much does her kinetic energy change?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4116" y="4387291"/>
            <a:ext cx="394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KE = (1/2)(59 kg)(9 E-3)</a:t>
            </a:r>
            <a:r>
              <a:rPr lang="en-US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= 2.4 E-3 J </a:t>
            </a:r>
            <a:endParaRPr lang="en-US" sz="24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7342" y="2853765"/>
            <a:ext cx="251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130 </a:t>
            </a:r>
            <a:r>
              <a:rPr lang="en-US" u="sng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lb</a:t>
            </a:r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    1 kg  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= 59 kg</a:t>
            </a:r>
          </a:p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            2.2 </a:t>
            </a:r>
            <a:r>
              <a:rPr lang="en-US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lb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6635" y="3622123"/>
            <a:ext cx="489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20 miles 1.6093 km  1 E3 m  1 </a:t>
            </a:r>
            <a:r>
              <a:rPr lang="en-US" u="sng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hr</a:t>
            </a:r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= 9 E-3 m/s</a:t>
            </a:r>
          </a:p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1 </a:t>
            </a:r>
            <a:r>
              <a:rPr lang="en-US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hr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           1 mile       1 km   3600 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6075" y="4838511"/>
            <a:ext cx="405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KE = (1/2)(59 kg)(4.5 E-3)</a:t>
            </a:r>
            <a:r>
              <a:rPr lang="en-US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= 6 E-4 J </a:t>
            </a:r>
            <a:endParaRPr lang="en-US" sz="24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6075" y="5289731"/>
            <a:ext cx="405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ΔKE = 2.4 E-3 J - 6 E-4 J = 1.8 E-3 J </a:t>
            </a:r>
            <a:endParaRPr lang="en-US" sz="24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903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27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olar energy (insolation)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07" y="832447"/>
            <a:ext cx="40349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The solar energy </a:t>
            </a:r>
            <a:r>
              <a:rPr lang="en-US" sz="2000" dirty="0" smtClean="0">
                <a:latin typeface="Avenir Medium"/>
                <a:cs typeface="Avenir Medium"/>
              </a:rPr>
              <a:t>that reaches the earth represents a small part of the EM spectrum &amp; includes: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UV light (mainly A &amp; B)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visible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Short-wave infrared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Long-wave infrared</a:t>
            </a:r>
          </a:p>
          <a:p>
            <a:endParaRPr lang="en-US" sz="1000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0505" y="6468007"/>
            <a:ext cx="460696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XXXX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7" descr="ESS Fig 1_27"/>
          <p:cNvPicPr>
            <a:picLocks noChangeAspect="1" noChangeArrowheads="1"/>
          </p:cNvPicPr>
          <p:nvPr/>
        </p:nvPicPr>
        <p:blipFill>
          <a:blip r:embed="rId3" cstate="print"/>
          <a:srcRect l="5461" t="2869" r="11263" b="1016"/>
          <a:stretch>
            <a:fillRect/>
          </a:stretch>
        </p:blipFill>
        <p:spPr bwMode="auto">
          <a:xfrm>
            <a:off x="4170514" y="990600"/>
            <a:ext cx="4813930" cy="5287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5407" y="3439591"/>
            <a:ext cx="4034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Maximum </a:t>
            </a:r>
            <a:r>
              <a:rPr lang="en-US" sz="2000" dirty="0" smtClean="0">
                <a:latin typeface="Avenir Black"/>
                <a:cs typeface="Avenir Black"/>
              </a:rPr>
              <a:t>insolation power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latin typeface="Avenir Medium"/>
                <a:cs typeface="Avenir Medium"/>
              </a:rPr>
              <a:t>  = 1000 W/m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Power of sunlight hitting the earth’s surface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07" y="5012310"/>
            <a:ext cx="4034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Solar </a:t>
            </a:r>
            <a:r>
              <a:rPr lang="en-US" sz="2000" dirty="0" smtClean="0">
                <a:latin typeface="Avenir Black"/>
                <a:cs typeface="Avenir Black"/>
              </a:rPr>
              <a:t>energy</a:t>
            </a:r>
            <a:r>
              <a:rPr lang="en-US" sz="2000" u="sng" dirty="0" smtClean="0">
                <a:latin typeface="Avenir Black"/>
                <a:cs typeface="Avenir Black"/>
              </a:rPr>
              <a:t> </a:t>
            </a:r>
            <a:r>
              <a:rPr lang="en-US" sz="2000" u="sng" dirty="0" smtClean="0">
                <a:latin typeface="Avenir Medium"/>
                <a:cs typeface="Avenir Medium"/>
              </a:rPr>
              <a:t>is responsible for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Photons (PV power)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Molecular vibration (heat)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Photosynthesis (biomass)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980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5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Electricity: movement of electrons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363" y="832447"/>
            <a:ext cx="403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Electricity: </a:t>
            </a:r>
            <a:r>
              <a:rPr lang="en-US" sz="2000" i="1" dirty="0" smtClean="0">
                <a:latin typeface="Avenir Medium"/>
                <a:cs typeface="Avenir Medium"/>
              </a:rPr>
              <a:t>a flow of </a:t>
            </a:r>
            <a:r>
              <a:rPr lang="en-US" sz="2000" i="1" dirty="0" smtClean="0">
                <a:latin typeface="Avenir Medium"/>
                <a:cs typeface="Avenir Medium"/>
              </a:rPr>
              <a:t>electrons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186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10" name="Picture 7" descr="ESS fig 4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348" y="854537"/>
            <a:ext cx="4431627" cy="547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6363" y="3385504"/>
            <a:ext cx="403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Metals </a:t>
            </a:r>
            <a:r>
              <a:rPr lang="en-US" sz="2000" dirty="0" smtClean="0">
                <a:latin typeface="Avenir Medium"/>
                <a:cs typeface="Avenir Medium"/>
              </a:rPr>
              <a:t>conduct electricity. How</a:t>
            </a:r>
            <a:r>
              <a:rPr lang="en-US" sz="2000" dirty="0" smtClean="0">
                <a:latin typeface="Avenir Medium"/>
                <a:cs typeface="Avenir Medium"/>
              </a:rPr>
              <a:t>?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" y="1335782"/>
            <a:ext cx="4034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Electrons </a:t>
            </a:r>
            <a:r>
              <a:rPr lang="en-US" sz="2000" dirty="0" smtClean="0">
                <a:latin typeface="Avenir Medium"/>
                <a:cs typeface="Avenir Medium"/>
              </a:rPr>
              <a:t>flow in response to pressure (an electrical field) or as the result of a chemical reaction; a reduction-oxidation reaction.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Ultimately, it’s all about the </a:t>
            </a:r>
            <a:r>
              <a:rPr lang="en-US" sz="2000" u="sng" dirty="0" smtClean="0">
                <a:latin typeface="Avenir Medium"/>
                <a:cs typeface="Avenir Medium"/>
              </a:rPr>
              <a:t>law of electrostatic attraction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70" y="5586813"/>
            <a:ext cx="403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Free </a:t>
            </a:r>
            <a:r>
              <a:rPr lang="en-US" sz="2000" dirty="0" smtClean="0">
                <a:latin typeface="Avenir Medium"/>
                <a:cs typeface="Avenir Medium"/>
              </a:rPr>
              <a:t>electrons will move (flow) in response to a stronger attractive force.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370" y="3815496"/>
            <a:ext cx="4034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Metal </a:t>
            </a:r>
            <a:r>
              <a:rPr lang="en-US" sz="2000" dirty="0" smtClean="0">
                <a:latin typeface="Avenir Medium"/>
                <a:cs typeface="Avenir Medium"/>
              </a:rPr>
              <a:t>atoms are easily oxidized: lose electrons &amp; become + </a:t>
            </a:r>
            <a:r>
              <a:rPr lang="en-US" sz="2000" dirty="0" err="1" smtClean="0">
                <a:latin typeface="Avenir Medium"/>
                <a:cs typeface="Avenir Medium"/>
              </a:rPr>
              <a:t>cations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370" y="4835197"/>
            <a:ext cx="403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Free </a:t>
            </a:r>
            <a:r>
              <a:rPr lang="en-US" sz="2000" dirty="0" smtClean="0">
                <a:latin typeface="Avenir Medium"/>
                <a:cs typeface="Avenir Medium"/>
              </a:rPr>
              <a:t>electrons mill about, attracted to the </a:t>
            </a:r>
            <a:r>
              <a:rPr lang="en-US" sz="2000" dirty="0" err="1" smtClean="0">
                <a:latin typeface="Avenir Medium"/>
                <a:cs typeface="Avenir Medium"/>
              </a:rPr>
              <a:t>cations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417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64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Electric power?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225" y="6468007"/>
            <a:ext cx="442114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xxx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69" y="894138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Electricity power: </a:t>
            </a:r>
            <a:r>
              <a:rPr lang="en-US" sz="2000" i="1" dirty="0" smtClean="0">
                <a:latin typeface="Avenir Medium"/>
                <a:cs typeface="Avenir Medium"/>
              </a:rPr>
              <a:t>rate of transfer of electric energy into a </a:t>
            </a:r>
            <a:r>
              <a:rPr lang="en-US" sz="2000" i="1" dirty="0" smtClean="0">
                <a:latin typeface="Avenir Medium"/>
                <a:cs typeface="Avenir Medium"/>
              </a:rPr>
              <a:t>circuit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5159" y="4231743"/>
            <a:ext cx="6629400" cy="1997595"/>
            <a:chOff x="609600" y="1905000"/>
            <a:chExt cx="5943600" cy="2291359"/>
          </a:xfrm>
        </p:grpSpPr>
        <p:sp>
          <p:nvSpPr>
            <p:cNvPr id="12" name="Rectangle 11"/>
            <p:cNvSpPr/>
            <p:nvPr/>
          </p:nvSpPr>
          <p:spPr>
            <a:xfrm>
              <a:off x="685800" y="2368550"/>
              <a:ext cx="3429000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114800" y="2292350"/>
              <a:ext cx="2286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14800" y="2444750"/>
              <a:ext cx="2438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91000" y="2443162"/>
              <a:ext cx="2362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91000" y="2368550"/>
              <a:ext cx="2362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unched Tape 28"/>
            <p:cNvSpPr/>
            <p:nvPr/>
          </p:nvSpPr>
          <p:spPr>
            <a:xfrm rot="1153537">
              <a:off x="3265720" y="3424833"/>
              <a:ext cx="1406525" cy="77152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" y="3237473"/>
              <a:ext cx="3429000" cy="9424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609600" y="1905000"/>
              <a:ext cx="3733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High Pressure, Low Flow Rate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609600" y="2800443"/>
              <a:ext cx="3733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 dirty="0"/>
                <a:t>Low Pressure, High Flow Rate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47925" y="2936443"/>
            <a:ext cx="122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/>
                <a:cs typeface="Avenir Medium"/>
              </a:rPr>
              <a:t>P = (V) (I)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28222" y="3469907"/>
            <a:ext cx="836384" cy="578522"/>
          </a:xfrm>
          <a:prstGeom prst="wedgeRoundRectCallout">
            <a:avLst>
              <a:gd name="adj1" fmla="val 55120"/>
              <a:gd name="adj2" fmla="val -8860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ower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(W)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862842" y="3469907"/>
            <a:ext cx="920022" cy="578522"/>
          </a:xfrm>
          <a:prstGeom prst="wedgeRoundRectCallout">
            <a:avLst>
              <a:gd name="adj1" fmla="val -10125"/>
              <a:gd name="adj2" fmla="val -8005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oltage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(V)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909550" y="3469907"/>
            <a:ext cx="1160309" cy="578522"/>
          </a:xfrm>
          <a:prstGeom prst="wedgeRoundRectCallout">
            <a:avLst>
              <a:gd name="adj1" fmla="val -67926"/>
              <a:gd name="adj2" fmla="val -83649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urrent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(Amp)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9033" y="2936443"/>
            <a:ext cx="122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Medium"/>
                <a:cs typeface="Avenir Medium"/>
              </a:rPr>
              <a:t>V</a:t>
            </a:r>
            <a:r>
              <a:rPr lang="en-US" sz="2000" dirty="0" smtClean="0">
                <a:latin typeface="Avenir Medium"/>
                <a:cs typeface="Avenir Medium"/>
              </a:rPr>
              <a:t> = (I)(R)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717079" y="3469907"/>
            <a:ext cx="1012024" cy="578522"/>
          </a:xfrm>
          <a:prstGeom prst="wedgeRoundRectCallout">
            <a:avLst>
              <a:gd name="adj1" fmla="val 45138"/>
              <a:gd name="adj2" fmla="val -93592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oltage (V)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807949" y="3469907"/>
            <a:ext cx="1012024" cy="578522"/>
          </a:xfrm>
          <a:prstGeom prst="wedgeRoundRectCallout">
            <a:avLst>
              <a:gd name="adj1" fmla="val -10125"/>
              <a:gd name="adj2" fmla="val -80051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current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(Amp)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914797" y="3469907"/>
            <a:ext cx="1276340" cy="578522"/>
          </a:xfrm>
          <a:prstGeom prst="wedgeRoundRectCallout">
            <a:avLst>
              <a:gd name="adj1" fmla="val -77876"/>
              <a:gd name="adj2" fmla="val -86143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resistance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Ω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8254" y="4471421"/>
            <a:ext cx="9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olidFill>
                  <a:srgbClr val="0000FF"/>
                </a:solidFill>
                <a:latin typeface="Avenir Medium"/>
                <a:ea typeface="Wingdings"/>
                <a:cs typeface="Avenir Medium"/>
                <a:sym typeface="Wingdings"/>
              </a:rPr>
              <a:t>V, 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olidFill>
                  <a:srgbClr val="0000FF"/>
                </a:solidFill>
                <a:latin typeface="Avenir Medium"/>
                <a:ea typeface="Wingdings"/>
                <a:cs typeface="Avenir Medium"/>
                <a:sym typeface="Wingdings"/>
              </a:rPr>
              <a:t>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607" y="5660979"/>
            <a:ext cx="9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olidFill>
                  <a:srgbClr val="0000FF"/>
                </a:solidFill>
                <a:latin typeface="Avenir Medium"/>
                <a:ea typeface="Wingdings"/>
                <a:cs typeface="Avenir Medium"/>
                <a:sym typeface="Wingdings"/>
              </a:rPr>
              <a:t>V, 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olidFill>
                  <a:srgbClr val="0000FF"/>
                </a:solidFill>
                <a:latin typeface="Avenir Medium"/>
                <a:ea typeface="Wingdings"/>
                <a:cs typeface="Avenir Medium"/>
                <a:sym typeface="Wingdings"/>
              </a:rPr>
              <a:t>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69" y="1249425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Voltage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(~pressure): the difference in electrical potential between terminal (source &amp; destination); a measure of energy (V = volt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69" y="2420769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Resistance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(~friction): material’s ability to slow electron flow (</a:t>
            </a:r>
            <a:r>
              <a:rPr lang="en-US" sz="2000" dirty="0" err="1" smtClean="0">
                <a:latin typeface="Avenir Medium"/>
                <a:cs typeface="Avenir Medium"/>
              </a:rPr>
              <a:t>Ω</a:t>
            </a:r>
            <a:r>
              <a:rPr lang="en-US" sz="2000" dirty="0" smtClean="0">
                <a:latin typeface="Avenir Medium"/>
                <a:cs typeface="Avenir Medium"/>
              </a:rPr>
              <a:t>; V/A)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69" y="1957311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Current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(~ flow rate): the flow of electrons (I; units = amperes, A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28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06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Electric power example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8862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94138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 A bulb is </a:t>
            </a:r>
            <a:r>
              <a:rPr lang="en-US" sz="2000" dirty="0" err="1" smtClean="0">
                <a:latin typeface="Avenir Medium"/>
                <a:cs typeface="Avenir Medium"/>
              </a:rPr>
              <a:t>labelled</a:t>
            </a:r>
            <a:r>
              <a:rPr lang="en-US" sz="2000" dirty="0" smtClean="0">
                <a:latin typeface="Avenir Medium"/>
                <a:cs typeface="Avenir Medium"/>
              </a:rPr>
              <a:t> 1.5 V, 0.3 A. What is the bulb’s resistance and power when it is connected to a 1.5 V battery?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2469" y="2013373"/>
            <a:ext cx="541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R = V/I = </a:t>
            </a:r>
            <a:r>
              <a:rPr lang="en-US" sz="2000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1.5 V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=  5.0 </a:t>
            </a:r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Ω</a:t>
            </a:r>
            <a:endParaRPr lang="en-US" sz="2000" dirty="0" smtClean="0">
              <a:solidFill>
                <a:srgbClr val="0000FF"/>
              </a:solidFill>
              <a:latin typeface="Avenir Medium"/>
              <a:cs typeface="Avenir Medium"/>
            </a:endParaRPr>
          </a:p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              0.3 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0559" y="2873659"/>
            <a:ext cx="541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= (V) (I) = (1.5 V) (0.3 V)  =  0.45 W</a:t>
            </a:r>
          </a:p>
        </p:txBody>
      </p:sp>
    </p:spTree>
    <p:extLst>
      <p:ext uri="{BB962C8B-B14F-4D97-AF65-F5344CB8AC3E}">
        <p14:creationId xmlns:p14="http://schemas.microsoft.com/office/powerpoint/2010/main" val="27680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467409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4.8 Nuclear energy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2854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494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Nuclear energy: background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02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718226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Quick </a:t>
            </a:r>
            <a:r>
              <a:rPr lang="en-US" sz="2000" u="sng" dirty="0" smtClean="0">
                <a:latin typeface="Avenir Medium"/>
                <a:cs typeface="Avenir Medium"/>
              </a:rPr>
              <a:t>review</a:t>
            </a:r>
            <a:r>
              <a:rPr lang="en-US" sz="2000" dirty="0" smtClean="0">
                <a:latin typeface="Avenir Medium"/>
                <a:cs typeface="Avenir Medium"/>
              </a:rPr>
              <a:t> of basic atomic structure &amp; chemistry: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684" y="1180028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Matter is made of </a:t>
            </a:r>
            <a:r>
              <a:rPr lang="en-US" sz="2000" dirty="0" smtClean="0">
                <a:latin typeface="Avenir Black"/>
                <a:cs typeface="Avenir Black"/>
              </a:rPr>
              <a:t>atoms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684" y="1672725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Atoms have </a:t>
            </a:r>
            <a:r>
              <a:rPr lang="en-US" sz="2000" dirty="0" smtClean="0">
                <a:latin typeface="Avenir Black"/>
                <a:cs typeface="Avenir Black"/>
              </a:rPr>
              <a:t>nuclei</a:t>
            </a:r>
            <a:r>
              <a:rPr lang="en-US" sz="2000" dirty="0" smtClean="0">
                <a:latin typeface="Avenir Medium"/>
                <a:cs typeface="Avenir Medium"/>
              </a:rPr>
              <a:t> made of positively charged </a:t>
            </a:r>
            <a:r>
              <a:rPr lang="en-US" sz="2000" u="sng" dirty="0" smtClean="0">
                <a:latin typeface="Avenir Medium"/>
                <a:cs typeface="Avenir Medium"/>
              </a:rPr>
              <a:t>protons</a:t>
            </a:r>
            <a:r>
              <a:rPr lang="en-US" sz="2000" dirty="0" smtClean="0">
                <a:latin typeface="Avenir Medium"/>
                <a:cs typeface="Avenir Medium"/>
              </a:rPr>
              <a:t> and neutral </a:t>
            </a:r>
            <a:r>
              <a:rPr lang="en-US" sz="2000" u="sng" dirty="0" smtClean="0">
                <a:latin typeface="Avenir Medium"/>
                <a:cs typeface="Avenir Medium"/>
              </a:rPr>
              <a:t>neutrons</a:t>
            </a:r>
            <a:r>
              <a:rPr lang="en-US" sz="2000" dirty="0" smtClean="0">
                <a:latin typeface="Avenir Medium"/>
                <a:cs typeface="Avenir Medium"/>
              </a:rPr>
              <a:t> &amp; surrounded by negatively charged </a:t>
            </a:r>
            <a:r>
              <a:rPr lang="en-US" sz="2000" u="sng" dirty="0" smtClean="0">
                <a:latin typeface="Avenir Medium"/>
                <a:cs typeface="Avenir Medium"/>
              </a:rPr>
              <a:t>electrons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684" y="2473198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lack"/>
                <a:cs typeface="Avenir Black"/>
              </a:rPr>
              <a:t>Atomic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Black"/>
                <a:cs typeface="Avenir Black"/>
              </a:rPr>
              <a:t>number</a:t>
            </a:r>
            <a:r>
              <a:rPr lang="en-US" sz="2000" dirty="0" smtClean="0">
                <a:latin typeface="Avenir Medium"/>
                <a:cs typeface="Avenir Medium"/>
              </a:rPr>
              <a:t> is the number of protons in the atoms of an element.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3115" y="3273671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lack"/>
                <a:cs typeface="Avenir Black"/>
              </a:rPr>
              <a:t>Atomic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Black"/>
                <a:cs typeface="Avenir Black"/>
              </a:rPr>
              <a:t>mass </a:t>
            </a:r>
            <a:r>
              <a:rPr lang="en-US" sz="2000" dirty="0" smtClean="0">
                <a:latin typeface="Avenir Medium"/>
                <a:cs typeface="Avenir Medium"/>
              </a:rPr>
              <a:t>is the mass of the atoms of an element.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8684" y="3766368"/>
            <a:ext cx="8496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lack"/>
                <a:cs typeface="Avenir Black"/>
              </a:rPr>
              <a:t>Isotopes </a:t>
            </a:r>
            <a:r>
              <a:rPr lang="en-US" sz="2000" dirty="0" smtClean="0">
                <a:latin typeface="Avenir Medium"/>
                <a:cs typeface="Avenir Medium"/>
              </a:rPr>
              <a:t>are atoms with a variant number of neutrons &amp; thus mass that is slightly higher or lower than the average mass of atoms of that element.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684" y="4874618"/>
            <a:ext cx="8496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What hold nuclei together? After all, since protons are positively charged, the should repel one another when packed together into the nucleus!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Black"/>
                <a:cs typeface="Avenir Black"/>
              </a:rPr>
              <a:t>Strong nuclear force </a:t>
            </a:r>
            <a:r>
              <a:rPr lang="en-US" sz="2000" dirty="0" smtClean="0">
                <a:latin typeface="Avenir Medium"/>
                <a:cs typeface="Avenir Medium"/>
              </a:rPr>
              <a:t>(the 3</a:t>
            </a:r>
            <a:r>
              <a:rPr lang="en-US" sz="2000" baseline="30000" dirty="0" smtClean="0">
                <a:latin typeface="Avenir Medium"/>
                <a:cs typeface="Avenir Medium"/>
              </a:rPr>
              <a:t>rd</a:t>
            </a:r>
            <a:r>
              <a:rPr lang="en-US" sz="2000" dirty="0" smtClean="0">
                <a:latin typeface="Avenir Medium"/>
                <a:cs typeface="Avenir Medium"/>
              </a:rPr>
              <a:t> force)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smtClean="0">
                <a:latin typeface="Avenir Medium"/>
                <a:cs typeface="Avenir Medium"/>
              </a:rPr>
              <a:t>The nuclei of most atoms are stable &amp; do not change.</a:t>
            </a:r>
          </a:p>
        </p:txBody>
      </p:sp>
    </p:spTree>
    <p:extLst>
      <p:ext uri="{BB962C8B-B14F-4D97-AF65-F5344CB8AC3E}">
        <p14:creationId xmlns:p14="http://schemas.microsoft.com/office/powerpoint/2010/main" val="317618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853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Periodic table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7133" y="6468007"/>
            <a:ext cx="5624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webelements.com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8496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Most </a:t>
            </a:r>
            <a:r>
              <a:rPr lang="en-US" sz="2000" dirty="0" smtClean="0">
                <a:latin typeface="Avenir Black"/>
                <a:cs typeface="Avenir Black"/>
              </a:rPr>
              <a:t>actinide</a:t>
            </a:r>
            <a:r>
              <a:rPr lang="en-US" sz="2000" dirty="0" smtClean="0">
                <a:latin typeface="Avenir Medium"/>
                <a:cs typeface="Avenir Medium"/>
              </a:rPr>
              <a:t> isotopes with odd numbers of neutrons are fissile.</a:t>
            </a:r>
          </a:p>
          <a:p>
            <a:endParaRPr lang="en-US" sz="1000" i="1" dirty="0" smtClean="0">
              <a:latin typeface="Avenir Medium"/>
              <a:cs typeface="Avenir Medium"/>
            </a:endParaRPr>
          </a:p>
          <a:p>
            <a:r>
              <a:rPr lang="en-US" sz="2000" dirty="0" smtClean="0">
                <a:latin typeface="Avenir Black"/>
                <a:cs typeface="Avenir Black"/>
              </a:rPr>
              <a:t>Nuclear fuels: </a:t>
            </a:r>
            <a:r>
              <a:rPr lang="en-US" sz="2000" dirty="0" smtClean="0">
                <a:latin typeface="Avenir Medium"/>
                <a:cs typeface="Avenir Medium"/>
              </a:rPr>
              <a:t>U-233, </a:t>
            </a:r>
            <a:r>
              <a:rPr lang="en-US" sz="2000" u="sng" dirty="0" smtClean="0">
                <a:latin typeface="Avenir Medium"/>
                <a:cs typeface="Avenir Medium"/>
              </a:rPr>
              <a:t>U-235</a:t>
            </a:r>
            <a:r>
              <a:rPr lang="en-US" sz="2000" dirty="0" smtClean="0">
                <a:latin typeface="Avenir Medium"/>
                <a:cs typeface="Avenir Medium"/>
              </a:rPr>
              <a:t>, Pu-239, Pu-241</a:t>
            </a:r>
            <a:endParaRPr lang="en-US" sz="2000" dirty="0" smtClean="0">
              <a:latin typeface="Avenir Black"/>
              <a:cs typeface="Avenir Black"/>
            </a:endParaRPr>
          </a:p>
        </p:txBody>
      </p:sp>
      <p:pic>
        <p:nvPicPr>
          <p:cNvPr id="6" name="Picture 5" descr="webelements_periodic_table_ful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16558"/>
          <a:stretch/>
        </p:blipFill>
        <p:spPr>
          <a:xfrm>
            <a:off x="127000" y="1792934"/>
            <a:ext cx="8875059" cy="4527177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127000" y="1030941"/>
            <a:ext cx="813816" cy="5289170"/>
          </a:xfrm>
          <a:prstGeom prst="ben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174" y="915794"/>
            <a:ext cx="296237" cy="2690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8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88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Nuclear fission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02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881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Nuclear fission: </a:t>
            </a:r>
            <a:r>
              <a:rPr lang="en-US" sz="2000" i="1" dirty="0" smtClean="0">
                <a:latin typeface="Avenir Medium"/>
                <a:cs typeface="Avenir Medium"/>
              </a:rPr>
              <a:t>nuclei of certain elements split into two nearly equal parts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271" y="1235704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Since the energy of the two fission products is lower than the energy of the atom which is split, </a:t>
            </a:r>
            <a:r>
              <a:rPr lang="en-US" sz="2000" u="sng" dirty="0" smtClean="0">
                <a:latin typeface="Avenir Medium"/>
                <a:cs typeface="Avenir Medium"/>
              </a:rPr>
              <a:t>energy is released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20" name="Picture 6" descr="Image14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919" y="2473920"/>
            <a:ext cx="6297793" cy="39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8672" y="4800258"/>
            <a:ext cx="3036986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1 E8 times as much energy is released from fission of one atom of </a:t>
            </a:r>
            <a:r>
              <a:rPr lang="en-US" dirty="0" smtClean="0">
                <a:latin typeface="Avenir Medium"/>
                <a:cs typeface="Avenir Medium"/>
              </a:rPr>
              <a:t>uranium-235 </a:t>
            </a:r>
            <a:r>
              <a:rPr lang="en-US" dirty="0">
                <a:latin typeface="Avenir Medium"/>
                <a:cs typeface="Avenir Medium"/>
              </a:rPr>
              <a:t>as from the burning of one carbon atom</a:t>
            </a:r>
            <a:r>
              <a:rPr lang="en-US" dirty="0" smtClean="0">
                <a:latin typeface="Avenir Medium"/>
                <a:cs typeface="Avenir Medium"/>
              </a:rPr>
              <a:t>.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871" y="2017938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And </a:t>
            </a:r>
            <a:r>
              <a:rPr lang="en-US" sz="2000" dirty="0" smtClean="0">
                <a:latin typeface="Avenir Medium"/>
                <a:cs typeface="Avenir Medium"/>
              </a:rPr>
              <a:t>because the </a:t>
            </a:r>
            <a:r>
              <a:rPr lang="en-US" sz="2000" dirty="0" err="1" smtClean="0">
                <a:latin typeface="Avenir Medium"/>
                <a:cs typeface="Avenir Medium"/>
              </a:rPr>
              <a:t>intranuclear</a:t>
            </a:r>
            <a:r>
              <a:rPr lang="en-US" sz="2000" dirty="0" smtClean="0">
                <a:latin typeface="Avenir Medium"/>
                <a:cs typeface="Avenir Medium"/>
              </a:rPr>
              <a:t> forces are very </a:t>
            </a:r>
            <a:r>
              <a:rPr lang="en-US" sz="2000" dirty="0" smtClean="0">
                <a:latin typeface="Avenir Black"/>
                <a:cs typeface="Avenir Black"/>
              </a:rPr>
              <a:t>strong</a:t>
            </a:r>
            <a:r>
              <a:rPr lang="en-US" sz="2000" dirty="0" smtClean="0">
                <a:latin typeface="Avenir Medium"/>
                <a:cs typeface="Avenir Medium"/>
              </a:rPr>
              <a:t>, </a:t>
            </a:r>
            <a:r>
              <a:rPr lang="en-US" sz="2000" u="sng" dirty="0" smtClean="0">
                <a:latin typeface="Avenir Medium"/>
                <a:cs typeface="Avenir Medium"/>
              </a:rPr>
              <a:t>lots of energy </a:t>
            </a:r>
            <a:r>
              <a:rPr lang="en-US" sz="2000" dirty="0" smtClean="0">
                <a:latin typeface="Avenir Medium"/>
                <a:cs typeface="Avenir Medium"/>
              </a:rPr>
              <a:t>is released.</a:t>
            </a:r>
          </a:p>
        </p:txBody>
      </p:sp>
      <p:sp>
        <p:nvSpPr>
          <p:cNvPr id="6" name="Lightning Bolt 5"/>
          <p:cNvSpPr/>
          <p:nvPr/>
        </p:nvSpPr>
        <p:spPr>
          <a:xfrm rot="3501426">
            <a:off x="4975409" y="2840564"/>
            <a:ext cx="702235" cy="90488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rot="11313771">
            <a:off x="4989123" y="5166054"/>
            <a:ext cx="702235" cy="90488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4776290">
            <a:off x="5514910" y="3248251"/>
            <a:ext cx="702235" cy="90488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6869495">
            <a:off x="5935494" y="3764890"/>
            <a:ext cx="702235" cy="90488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 rot="9960522">
            <a:off x="5599267" y="4795888"/>
            <a:ext cx="702235" cy="90488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10" grpId="0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373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Special theory of relativity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2514" y="6468007"/>
            <a:ext cx="409170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94138"/>
            <a:ext cx="8496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Einstein’s special theory of relativity </a:t>
            </a:r>
            <a:r>
              <a:rPr lang="en-US" sz="2000" dirty="0" smtClean="0">
                <a:latin typeface="Avenir Medium"/>
                <a:cs typeface="Avenir Medium"/>
              </a:rPr>
              <a:t>sought to resolve conflicts between Newton’s laws of motion and Maxwell’s laws of electromagnetism. 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7476" y="4681119"/>
            <a:ext cx="143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/>
                <a:cs typeface="Avenir Medium"/>
              </a:rPr>
              <a:t>E = (m)(c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800" dirty="0">
              <a:latin typeface="Avenir Medium"/>
              <a:cs typeface="Avenir Medium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505636" y="5395999"/>
            <a:ext cx="1012024" cy="533168"/>
          </a:xfrm>
          <a:prstGeom prst="wedgeRoundRectCallout">
            <a:avLst>
              <a:gd name="adj1" fmla="val 53626"/>
              <a:gd name="adj2" fmla="val -131692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nergy (J)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714803" y="5350645"/>
            <a:ext cx="760349" cy="578522"/>
          </a:xfrm>
          <a:prstGeom prst="wedgeRoundRectCallout">
            <a:avLst>
              <a:gd name="adj1" fmla="val -182"/>
              <a:gd name="adj2" fmla="val -106184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mass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(kg)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609225" y="5350645"/>
            <a:ext cx="1544371" cy="578522"/>
          </a:xfrm>
          <a:prstGeom prst="wedgeRoundRectCallout">
            <a:avLst>
              <a:gd name="adj1" fmla="val -58753"/>
              <a:gd name="adj2" fmla="val -103961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peed of light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</a:rPr>
              <a:t>E8 m/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93" y="2062539"/>
            <a:ext cx="84968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The </a:t>
            </a:r>
            <a:r>
              <a:rPr lang="en-US" sz="2000" u="sng" dirty="0" smtClean="0">
                <a:latin typeface="Avenir Medium"/>
                <a:cs typeface="Avenir Medium"/>
              </a:rPr>
              <a:t>special theory has two big tenets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endParaRPr lang="en-US" sz="1000" dirty="0" smtClean="0">
              <a:latin typeface="Avenir Medium"/>
              <a:cs typeface="Avenir Medium"/>
            </a:endParaRPr>
          </a:p>
          <a:p>
            <a:r>
              <a:rPr lang="en-US" sz="2000" dirty="0" smtClean="0">
                <a:latin typeface="Avenir Medium"/>
                <a:cs typeface="Avenir Medium"/>
              </a:rPr>
              <a:t>1. </a:t>
            </a:r>
            <a:r>
              <a:rPr lang="en-US" sz="2000" dirty="0" smtClean="0">
                <a:latin typeface="Avenir Black"/>
                <a:cs typeface="Avenir Black"/>
              </a:rPr>
              <a:t>Mass is not a fixed quantity: </a:t>
            </a:r>
            <a:r>
              <a:rPr lang="en-US" sz="2000" dirty="0" smtClean="0">
                <a:latin typeface="Avenir Medium"/>
                <a:cs typeface="Avenir Medium"/>
              </a:rPr>
              <a:t>the mass of objects in motion is larger   </a:t>
            </a:r>
          </a:p>
          <a:p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    than the mass of objects at rest.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increased mass is equal to the object’s kinetic energy.</a:t>
            </a:r>
          </a:p>
          <a:p>
            <a:pPr lvl="1"/>
            <a:endParaRPr lang="en-US" sz="800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93" y="3653872"/>
            <a:ext cx="84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dirty="0" smtClean="0">
              <a:latin typeface="Avenir Medium"/>
              <a:cs typeface="Avenir Medium"/>
            </a:endParaRPr>
          </a:p>
          <a:p>
            <a:r>
              <a:rPr lang="en-US" sz="2000" dirty="0" smtClean="0">
                <a:latin typeface="Avenir Medium"/>
                <a:cs typeface="Avenir Medium"/>
              </a:rPr>
              <a:t>2. Therefore, mass and energy are the </a:t>
            </a:r>
            <a:r>
              <a:rPr lang="en-US" sz="2000" dirty="0" smtClean="0">
                <a:latin typeface="Avenir Black"/>
                <a:cs typeface="Avenir Black"/>
              </a:rPr>
              <a:t>equivalent and </a:t>
            </a:r>
            <a:r>
              <a:rPr lang="en-US" sz="2000" u="sng" dirty="0" smtClean="0">
                <a:latin typeface="Avenir Black"/>
                <a:cs typeface="Avenir Black"/>
              </a:rPr>
              <a:t>mutable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373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87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Mass is energy is power?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668" y="6269293"/>
            <a:ext cx="741091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 smtClean="0">
                <a:latin typeface="Avenir Medium"/>
                <a:cs typeface="Avenir Medium"/>
              </a:rPr>
              <a:t>https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www.brightstorm.com</a:t>
            </a:r>
            <a:r>
              <a:rPr lang="en-US" sz="1400" dirty="0">
                <a:latin typeface="Avenir Medium"/>
                <a:cs typeface="Avenir Medium"/>
              </a:rPr>
              <a:t>/science/physics/nuclear-physics/mass-energy-equivalence/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94138"/>
            <a:ext cx="873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So, if mass and energy are equivalent then </a:t>
            </a:r>
            <a:r>
              <a:rPr lang="en-US" sz="2000" dirty="0" smtClean="0">
                <a:latin typeface="Avenir Black"/>
                <a:cs typeface="Avenir Black"/>
              </a:rPr>
              <a:t>just </a:t>
            </a:r>
            <a:r>
              <a:rPr lang="en-US" sz="2000" dirty="0" smtClean="0">
                <a:latin typeface="Avenir Black"/>
                <a:cs typeface="Avenir Black"/>
              </a:rPr>
              <a:t>convert</a:t>
            </a:r>
            <a:r>
              <a:rPr lang="en-US" sz="2000" dirty="0" smtClean="0">
                <a:latin typeface="Avenir Medium"/>
                <a:cs typeface="Avenir Medium"/>
              </a:rPr>
              <a:t> to harvest energy!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398" y="2163798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 releasing (converting) nuclear energy is very hard to do because the nuclear force is so darned strong.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98" y="1294248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Hypothetically</a:t>
            </a:r>
            <a:r>
              <a:rPr lang="en-US" sz="2000" dirty="0" smtClean="0">
                <a:latin typeface="Avenir Medium"/>
                <a:cs typeface="Avenir Medium"/>
              </a:rPr>
              <a:t>, a small, 20 g, marble contains as much energy as a 500-kiloton hydrogen bomb.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72" y="3055883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So </a:t>
            </a:r>
            <a:r>
              <a:rPr lang="en-US" sz="2000" u="sng" dirty="0" smtClean="0">
                <a:latin typeface="Avenir Medium"/>
                <a:cs typeface="Avenir Medium"/>
              </a:rPr>
              <a:t>how can we accomplish conversion</a:t>
            </a:r>
            <a:r>
              <a:rPr lang="en-US" sz="2000" dirty="0" smtClean="0">
                <a:latin typeface="Avenir Medium"/>
                <a:cs typeface="Avenir Medium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venir Medium"/>
                <a:cs typeface="Avenir Medium"/>
              </a:rPr>
              <a:t>Matter/anti-matter annihilation? </a:t>
            </a:r>
            <a:r>
              <a:rPr lang="en-US" sz="2000" i="1" dirty="0" smtClean="0">
                <a:latin typeface="Avenir Medium"/>
                <a:cs typeface="Avenir Medium"/>
              </a:rPr>
              <a:t>Not enough </a:t>
            </a:r>
            <a:r>
              <a:rPr lang="en-US" sz="2000" i="1" dirty="0">
                <a:latin typeface="Avenir Medium"/>
                <a:cs typeface="Avenir Medium"/>
              </a:rPr>
              <a:t>a</a:t>
            </a:r>
            <a:r>
              <a:rPr lang="en-US" sz="2000" i="1" dirty="0" smtClean="0">
                <a:latin typeface="Avenir Medium"/>
                <a:cs typeface="Avenir Medium"/>
              </a:rPr>
              <a:t>nti-matter </a:t>
            </a:r>
            <a:r>
              <a:rPr lang="is-IS" sz="2000" i="1" dirty="0" smtClean="0">
                <a:latin typeface="Avenir Medium"/>
                <a:cs typeface="Avenir Medium"/>
              </a:rPr>
              <a:t>…</a:t>
            </a:r>
            <a:endParaRPr lang="is-IS" sz="2000" i="1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772" y="4342559"/>
            <a:ext cx="8496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000" i="1" dirty="0" smtClean="0">
              <a:latin typeface="Avenir Medium"/>
              <a:cs typeface="Avenir Medium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is-IS" sz="2000" dirty="0" smtClean="0">
                <a:latin typeface="Avenir Black"/>
                <a:cs typeface="Avenir Black"/>
              </a:rPr>
              <a:t>Nuclear fission</a:t>
            </a:r>
            <a:r>
              <a:rPr lang="is-IS" sz="2000" dirty="0" smtClean="0">
                <a:latin typeface="Avenir Medium"/>
                <a:cs typeface="Avenir Medium"/>
              </a:rPr>
              <a:t>? </a:t>
            </a:r>
          </a:p>
          <a:p>
            <a:pPr lvl="1"/>
            <a:r>
              <a:rPr lang="is-IS" sz="2000" i="1" dirty="0" smtClean="0">
                <a:latin typeface="Avenir Medium"/>
                <a:cs typeface="Avenir Medium"/>
              </a:rPr>
              <a:t>Result in a 100,000 greater loss of mass than chemical reactions, thus produce more energy!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772" y="3776372"/>
            <a:ext cx="8496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000" i="1" dirty="0" smtClean="0">
              <a:latin typeface="Avenir Medium"/>
              <a:cs typeface="Avenir Medium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is-IS" sz="2000" dirty="0" smtClean="0">
                <a:latin typeface="Avenir Medium"/>
                <a:cs typeface="Avenir Medium"/>
              </a:rPr>
              <a:t>Chemical reactions like combustion? </a:t>
            </a:r>
            <a:r>
              <a:rPr lang="is-IS" sz="2000" i="1" dirty="0" smtClean="0">
                <a:latin typeface="Avenir Medium"/>
                <a:cs typeface="Avenir Medium"/>
              </a:rPr>
              <a:t>Very little mass </a:t>
            </a:r>
            <a:r>
              <a:rPr lang="is-IS" sz="2000" i="1" dirty="0" smtClean="0">
                <a:latin typeface="Avenir Medium"/>
                <a:cs typeface="Avenir Medium"/>
              </a:rPr>
              <a:t>lost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985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hinktank_Birmingham_-_Trevithick_Locomotive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81" y="2765814"/>
            <a:ext cx="4744690" cy="3558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73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Kinetic rotational motion 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8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Kinetic </a:t>
            </a:r>
            <a:r>
              <a:rPr lang="en-US" sz="2000" dirty="0">
                <a:latin typeface="Avenir Black"/>
                <a:cs typeface="Avenir Black"/>
              </a:rPr>
              <a:t>r</a:t>
            </a:r>
            <a:r>
              <a:rPr lang="en-US" sz="2000" dirty="0" smtClean="0">
                <a:latin typeface="Avenir Black"/>
                <a:cs typeface="Avenir Black"/>
              </a:rPr>
              <a:t>otational energy: </a:t>
            </a:r>
            <a:r>
              <a:rPr lang="en-US" sz="2000" i="1" dirty="0" smtClean="0">
                <a:latin typeface="Avenir Medium"/>
                <a:cs typeface="Avenir Medium"/>
              </a:rPr>
              <a:t>a form of kinetic energy used to spin generators to make electricity or flywheels to store energy</a:t>
            </a:r>
            <a:endParaRPr lang="en-US" sz="2000" dirty="0" smtClean="0">
              <a:latin typeface="Avenir Black"/>
              <a:cs typeface="Avenir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616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>
                <a:latin typeface="Avenir Medium"/>
                <a:cs typeface="Avenir Medium"/>
              </a:rPr>
              <a:t>4;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330" y="1748655"/>
            <a:ext cx="224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venir Medium"/>
                <a:cs typeface="Avenir Medium"/>
              </a:rPr>
              <a:t>Erot</a:t>
            </a:r>
            <a:r>
              <a:rPr lang="en-US" sz="2000" dirty="0" smtClean="0">
                <a:latin typeface="Avenir Medium"/>
                <a:cs typeface="Avenir Medium"/>
              </a:rPr>
              <a:t> = (1/2)(</a:t>
            </a:r>
            <a:r>
              <a:rPr lang="en-US" sz="2000" dirty="0" err="1" smtClean="0">
                <a:latin typeface="Lucida Grande"/>
                <a:ea typeface="Lucida Grande"/>
                <a:cs typeface="Lucida Grande"/>
              </a:rPr>
              <a:t>Ι</a:t>
            </a:r>
            <a:r>
              <a:rPr lang="en-US" sz="2000" dirty="0" smtClean="0">
                <a:latin typeface="Avenir Medium"/>
                <a:cs typeface="Avenir Medium"/>
              </a:rPr>
              <a:t>)(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059" y="2396498"/>
            <a:ext cx="1195294" cy="687294"/>
          </a:xfrm>
          <a:prstGeom prst="wedgeRoundRectCallout">
            <a:avLst>
              <a:gd name="adj1" fmla="val 63595"/>
              <a:gd name="adj2" fmla="val -8967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kinetic energy (J)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82589" y="2396498"/>
            <a:ext cx="1188322" cy="687294"/>
          </a:xfrm>
          <a:prstGeom prst="wedgeRoundRectCallout">
            <a:avLst>
              <a:gd name="adj1" fmla="val 59568"/>
              <a:gd name="adj2" fmla="val -94022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dirty="0" err="1" smtClean="0">
                <a:solidFill>
                  <a:srgbClr val="0000FF"/>
                </a:solidFill>
              </a:rPr>
              <a:t>ntertia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(kg m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223309" y="2399487"/>
            <a:ext cx="1772765" cy="687294"/>
          </a:xfrm>
          <a:prstGeom prst="wedgeRoundRectCallout">
            <a:avLst>
              <a:gd name="adj1" fmla="val -34933"/>
              <a:gd name="adj2" fmla="val -8967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ngular velocity (m/s)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057" y="3524992"/>
            <a:ext cx="3557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This 1802 steam locomotive used a flywheel to even out the power produced by it’s single cylinder engine.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057" y="5056225"/>
            <a:ext cx="355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Today</a:t>
            </a:r>
            <a:r>
              <a:rPr lang="en-US" sz="2000" dirty="0">
                <a:latin typeface="Avenir Medium"/>
                <a:cs typeface="Avenir Medium"/>
              </a:rPr>
              <a:t>, flywheels are being investigated by NASA.</a:t>
            </a:r>
          </a:p>
        </p:txBody>
      </p:sp>
    </p:spTree>
    <p:extLst>
      <p:ext uri="{BB962C8B-B14F-4D97-AF65-F5344CB8AC3E}">
        <p14:creationId xmlns:p14="http://schemas.microsoft.com/office/powerpoint/2010/main" val="42756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213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Nuclear energy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04" y="6468007"/>
            <a:ext cx="5861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www.euronuclear.org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Nuclear energy: </a:t>
            </a:r>
            <a:r>
              <a:rPr lang="en-US" sz="2000" i="1" dirty="0" smtClean="0">
                <a:latin typeface="Avenir Medium"/>
                <a:cs typeface="Avenir Medium"/>
              </a:rPr>
              <a:t>is the energy that holds protons and neutrons together in the nucleus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871" y="1556671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Much greater </a:t>
            </a:r>
            <a:r>
              <a:rPr lang="en-US" sz="2000" dirty="0" smtClean="0">
                <a:latin typeface="Avenir Medium"/>
                <a:cs typeface="Avenir Medium"/>
              </a:rPr>
              <a:t>than the usual chemical energy.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Released during fission or fusion.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871" y="2296569"/>
            <a:ext cx="849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The amount of </a:t>
            </a:r>
            <a:r>
              <a:rPr lang="en-US" sz="2000" u="sng" dirty="0" smtClean="0">
                <a:latin typeface="Avenir Medium"/>
                <a:cs typeface="Avenir Medium"/>
              </a:rPr>
              <a:t>energy</a:t>
            </a:r>
            <a:r>
              <a:rPr lang="en-US" sz="2000" dirty="0" smtClean="0">
                <a:latin typeface="Avenir Medium"/>
                <a:cs typeface="Avenir Medium"/>
              </a:rPr>
              <a:t> released is related to </a:t>
            </a:r>
            <a:r>
              <a:rPr lang="en-US" sz="2000" u="sng" dirty="0" smtClean="0">
                <a:latin typeface="Avenir Medium"/>
                <a:cs typeface="Avenir Medium"/>
              </a:rPr>
              <a:t>changes</a:t>
            </a:r>
            <a:r>
              <a:rPr lang="en-US" sz="2000" dirty="0" smtClean="0">
                <a:latin typeface="Avenir Medium"/>
                <a:cs typeface="Avenir Medium"/>
              </a:rPr>
              <a:t> in the </a:t>
            </a:r>
            <a:r>
              <a:rPr lang="en-US" sz="2000" u="sng" dirty="0" smtClean="0">
                <a:latin typeface="Avenir Medium"/>
                <a:cs typeface="Avenir Medium"/>
              </a:rPr>
              <a:t>total mass </a:t>
            </a:r>
            <a:r>
              <a:rPr lang="en-US" sz="2000" dirty="0" smtClean="0">
                <a:latin typeface="Avenir Medium"/>
                <a:cs typeface="Avenir Medium"/>
              </a:rPr>
              <a:t>of the system, per Einstein’s equation: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991" y="3473758"/>
            <a:ext cx="206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venir Medium"/>
                <a:cs typeface="Avenir Medium"/>
              </a:rPr>
              <a:t>E</a:t>
            </a:r>
            <a:r>
              <a:rPr lang="en-US" dirty="0" err="1" smtClean="0">
                <a:latin typeface="Avenir Medium"/>
                <a:cs typeface="Avenir Medium"/>
              </a:rPr>
              <a:t>exo</a:t>
            </a:r>
            <a:r>
              <a:rPr lang="en-US" sz="2000" dirty="0" smtClean="0">
                <a:latin typeface="Avenir Medium"/>
                <a:cs typeface="Avenir Medium"/>
              </a:rPr>
              <a:t> = (</a:t>
            </a:r>
            <a:r>
              <a:rPr lang="en-US" sz="2000" dirty="0" err="1" smtClean="0">
                <a:latin typeface="Avenir Medium"/>
                <a:cs typeface="Avenir Medium"/>
              </a:rPr>
              <a:t>Δm</a:t>
            </a:r>
            <a:r>
              <a:rPr lang="en-US" sz="2000" dirty="0" smtClean="0">
                <a:latin typeface="Avenir Medium"/>
                <a:cs typeface="Avenir Medium"/>
              </a:rPr>
              <a:t>)(c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871" y="4914922"/>
            <a:ext cx="8496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 When 1 metric </a:t>
            </a:r>
            <a:r>
              <a:rPr lang="en-US" sz="2000" dirty="0" err="1" smtClean="0">
                <a:latin typeface="Avenir Medium"/>
                <a:cs typeface="Avenir Medium"/>
              </a:rPr>
              <a:t>tonne</a:t>
            </a:r>
            <a:r>
              <a:rPr lang="en-US" sz="2000" dirty="0" smtClean="0">
                <a:latin typeface="Avenir Medium"/>
                <a:cs typeface="Avenir Medium"/>
              </a:rPr>
              <a:t> of uranium-235 undergoes fission, its mass is decreased by 6.6 g. How much energy is this loss of mass produce?</a:t>
            </a:r>
            <a:endParaRPr lang="en-US" sz="2000" u="sng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91" y="5966070"/>
            <a:ext cx="709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E</a:t>
            </a:r>
            <a:r>
              <a:rPr lang="en-US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exo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 = (0.0066 kg)(3 E8 m/s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)</a:t>
            </a:r>
            <a:r>
              <a:rPr lang="en-US" sz="20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venir Medium"/>
                <a:cs typeface="Avenir Medium"/>
              </a:rPr>
              <a:t>= 5.94 E14 J = 600 TJ</a:t>
            </a:r>
            <a:endParaRPr lang="en-US" sz="2000" baseline="30000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pic>
        <p:nvPicPr>
          <p:cNvPr id="15" name="Picture 14" descr="nuc_fissi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69" y="3074449"/>
            <a:ext cx="4711700" cy="1714500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424707" y="3361765"/>
            <a:ext cx="1225175" cy="35858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9882" y="3075961"/>
            <a:ext cx="1357047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Mass lost = energy released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445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2" grpId="0"/>
      <p:bldP spid="13" grpId="0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390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Fusion vs. fission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2534" y="6468007"/>
            <a:ext cx="691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nuclear.duke-energy.com</a:t>
            </a:r>
            <a:r>
              <a:rPr lang="en-US" sz="1400" dirty="0">
                <a:latin typeface="Avenir Medium"/>
                <a:cs typeface="Avenir Medium"/>
              </a:rPr>
              <a:t>/2013/01/30/fission-</a:t>
            </a:r>
            <a:r>
              <a:rPr lang="en-US" sz="1400" dirty="0" err="1">
                <a:latin typeface="Avenir Medium"/>
                <a:cs typeface="Avenir Medium"/>
              </a:rPr>
              <a:t>vs</a:t>
            </a:r>
            <a:r>
              <a:rPr lang="en-US" sz="1400" dirty="0">
                <a:latin typeface="Avenir Medium"/>
                <a:cs typeface="Avenir Medium"/>
              </a:rPr>
              <a:t>-fusion-</a:t>
            </a:r>
            <a:r>
              <a:rPr lang="en-US" sz="1400" dirty="0" err="1">
                <a:latin typeface="Avenir Medium"/>
                <a:cs typeface="Avenir Medium"/>
              </a:rPr>
              <a:t>whats</a:t>
            </a:r>
            <a:r>
              <a:rPr lang="en-US" sz="1400" dirty="0">
                <a:latin typeface="Avenir Medium"/>
                <a:cs typeface="Avenir Medium"/>
              </a:rPr>
              <a:t>-the-difference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84968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Nuclear </a:t>
            </a:r>
            <a:r>
              <a:rPr lang="en-US" sz="2000" dirty="0" smtClean="0">
                <a:latin typeface="Avenir Black"/>
                <a:cs typeface="Avenir Black"/>
              </a:rPr>
              <a:t>fusion: </a:t>
            </a:r>
            <a:r>
              <a:rPr lang="en-US" sz="2000" i="1" dirty="0" smtClean="0">
                <a:latin typeface="Avenir Medium"/>
                <a:cs typeface="Avenir Medium"/>
              </a:rPr>
              <a:t>the process of fusing two atoms to create a new atom</a:t>
            </a:r>
          </a:p>
          <a:p>
            <a:endParaRPr lang="en-US" sz="800" i="1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Enormous amounts of energy is needed to make fusion happen, but more energy is released: net energy yield.</a:t>
            </a:r>
          </a:p>
          <a:p>
            <a:endParaRPr lang="en-US" sz="8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Fusion is safer because no radioactive products are produced.</a:t>
            </a:r>
          </a:p>
          <a:p>
            <a:endParaRPr lang="en-US" sz="8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Not yet practica</a:t>
            </a:r>
            <a:r>
              <a:rPr lang="en-US" sz="2000" dirty="0" smtClean="0">
                <a:latin typeface="Avenir Medium"/>
                <a:cs typeface="Avenir Medium"/>
              </a:rPr>
              <a:t>l or applied.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2" name="Picture 1" descr="Screen Shot 2017-09-10 at 12.0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2977772"/>
            <a:ext cx="9144000" cy="333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575" y="5442782"/>
            <a:ext cx="147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Radioactive U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6296" y="4407643"/>
            <a:ext cx="14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Radioactive 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23463" y="5994482"/>
            <a:ext cx="15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Radioactive Ba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50" y="525811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29350" y="4407643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98231" y="4888784"/>
            <a:ext cx="44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5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366" y="2437527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4.8 Power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05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4075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Power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02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849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Power: </a:t>
            </a:r>
            <a:r>
              <a:rPr lang="en-US" sz="2000" i="1" dirty="0" smtClean="0">
                <a:latin typeface="Avenir Medium"/>
                <a:cs typeface="Avenir Medium"/>
              </a:rPr>
              <a:t>is the </a:t>
            </a:r>
            <a:r>
              <a:rPr lang="en-US" sz="2000" i="1" u="sng" dirty="0" smtClean="0">
                <a:latin typeface="Avenir Medium"/>
                <a:cs typeface="Avenir Medium"/>
              </a:rPr>
              <a:t>rate</a:t>
            </a:r>
            <a:r>
              <a:rPr lang="en-US" sz="2000" i="1" dirty="0" smtClean="0">
                <a:latin typeface="Avenir Medium"/>
                <a:cs typeface="Avenir Medium"/>
              </a:rPr>
              <a:t> of energy flow (energy / time)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871" y="1278620"/>
            <a:ext cx="753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Unit = watt </a:t>
            </a:r>
            <a:r>
              <a:rPr lang="en-US" sz="2000" dirty="0" smtClean="0">
                <a:latin typeface="Avenir Medium"/>
                <a:cs typeface="Avenir Medium"/>
              </a:rPr>
              <a:t>(W) = 1 Joule/</a:t>
            </a:r>
            <a:r>
              <a:rPr lang="en-US" sz="2000" dirty="0" smtClean="0">
                <a:latin typeface="Avenir Medium"/>
                <a:cs typeface="Avenir Medium"/>
              </a:rPr>
              <a:t>second </a:t>
            </a:r>
            <a:r>
              <a:rPr lang="en-US" sz="2000" dirty="0">
                <a:latin typeface="Avenir Medium"/>
                <a:cs typeface="Avenir Medium"/>
              </a:rPr>
              <a:t>= kg-m</a:t>
            </a:r>
            <a:r>
              <a:rPr lang="en-US" sz="2000" baseline="30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/</a:t>
            </a:r>
            <a:r>
              <a:rPr lang="en-US" sz="2000" dirty="0" smtClean="0">
                <a:latin typeface="Avenir Medium"/>
                <a:cs typeface="Avenir Medium"/>
              </a:rPr>
              <a:t>s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998" y="1780276"/>
            <a:ext cx="849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many cases, </a:t>
            </a:r>
            <a:r>
              <a:rPr lang="en-US" sz="2000" dirty="0" smtClean="0">
                <a:latin typeface="Avenir Medium"/>
                <a:cs typeface="Avenir Medium"/>
              </a:rPr>
              <a:t>power is created when </a:t>
            </a:r>
            <a:r>
              <a:rPr lang="en-US" sz="2000" u="sng" dirty="0" smtClean="0">
                <a:latin typeface="Avenir Medium"/>
                <a:cs typeface="Avenir Medium"/>
              </a:rPr>
              <a:t>mass flows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</a:t>
            </a:r>
            <a:r>
              <a:rPr lang="en-US" sz="2000" dirty="0" smtClean="0">
                <a:latin typeface="Avenir Medium"/>
                <a:cs typeface="Avenir Medium"/>
              </a:rPr>
              <a:t>ind is flow of air;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dirty="0" smtClean="0">
                <a:latin typeface="Avenir Medium"/>
                <a:cs typeface="Avenir Medium"/>
              </a:rPr>
              <a:t>ydro is flow of </a:t>
            </a:r>
            <a:r>
              <a:rPr lang="en-US" sz="2000" dirty="0" smtClean="0">
                <a:latin typeface="Avenir Medium"/>
                <a:cs typeface="Avenir Medium"/>
              </a:rPr>
              <a:t>water</a:t>
            </a:r>
            <a:r>
              <a:rPr lang="en-US" sz="2000" dirty="0" smtClean="0">
                <a:latin typeface="Avenir Medium"/>
                <a:cs typeface="Avenir Medium"/>
              </a:rPr>
              <a:t>; </a:t>
            </a:r>
            <a:r>
              <a:rPr lang="en-US" sz="2000" dirty="0">
                <a:latin typeface="Avenir Medium"/>
                <a:cs typeface="Avenir Medium"/>
              </a:rPr>
              <a:t>&amp;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</a:t>
            </a:r>
            <a:r>
              <a:rPr lang="en-US" sz="2000" dirty="0" smtClean="0">
                <a:latin typeface="Avenir Medium"/>
                <a:cs typeface="Avenir Medium"/>
              </a:rPr>
              <a:t>ombustion depends on the flow rate of fuel to an engine.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872" y="3271925"/>
            <a:ext cx="849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When the flow of mass is involved in producing power, the flow rate of mass (</a:t>
            </a:r>
            <a:r>
              <a:rPr lang="en-US" sz="2000" dirty="0" err="1" smtClean="0">
                <a:latin typeface="Avenir Medium"/>
                <a:cs typeface="Avenir Medium"/>
              </a:rPr>
              <a:t>Qmass</a:t>
            </a:r>
            <a:r>
              <a:rPr lang="en-US" sz="2000" dirty="0" smtClean="0">
                <a:latin typeface="Avenir Medium"/>
                <a:cs typeface="Avenir Medium"/>
              </a:rPr>
              <a:t>) can be substituted for </a:t>
            </a:r>
            <a:r>
              <a:rPr lang="en-US" sz="2000" dirty="0" smtClean="0">
                <a:latin typeface="Avenir Medium"/>
                <a:cs typeface="Avenir Medium"/>
              </a:rPr>
              <a:t>mass in energy equations, </a:t>
            </a:r>
            <a:r>
              <a:rPr lang="en-US" sz="2000" dirty="0" smtClean="0">
                <a:latin typeface="Avenir Black"/>
                <a:cs typeface="Avenir Black"/>
              </a:rPr>
              <a:t>converting energy equations into power equations</a:t>
            </a:r>
            <a:r>
              <a:rPr lang="en-US" sz="2000" dirty="0" smtClean="0">
                <a:latin typeface="Avenir Medium"/>
                <a:cs typeface="Avenir Medium"/>
              </a:rPr>
              <a:t>. </a:t>
            </a: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venir Medium"/>
                <a:cs typeface="Avenir Medium"/>
              </a:rPr>
              <a:t>Qmass</a:t>
            </a:r>
            <a:r>
              <a:rPr lang="en-US" sz="2000" dirty="0" smtClean="0">
                <a:latin typeface="Avenir Medium"/>
                <a:cs typeface="Avenir Medium"/>
              </a:rPr>
              <a:t> = mass flow rate (kg/s)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998" y="4739147"/>
            <a:ext cx="8496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Example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latin typeface="Avenir Medium"/>
                <a:cs typeface="Avenir Medium"/>
              </a:rPr>
              <a:t>Kinetic energy (KE) = ½(m)(</a:t>
            </a:r>
            <a:r>
              <a:rPr lang="en-US" dirty="0" smtClean="0">
                <a:latin typeface="Avenir Medium"/>
                <a:cs typeface="Avenir Medium"/>
              </a:rPr>
              <a:t>v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 =  </a:t>
            </a:r>
            <a:r>
              <a:rPr lang="en-US" sz="2000" u="sng" dirty="0" smtClean="0">
                <a:latin typeface="Avenir Medium"/>
                <a:cs typeface="Avenir Medium"/>
              </a:rPr>
              <a:t> kg-m</a:t>
            </a:r>
            <a:r>
              <a:rPr lang="en-US" sz="2000" u="sng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 = J</a:t>
            </a:r>
            <a:endParaRPr lang="en-US" sz="2000" u="sng" dirty="0" smtClean="0">
              <a:latin typeface="Avenir Medium"/>
              <a:cs typeface="Avenir Medium"/>
            </a:endParaRPr>
          </a:p>
          <a:p>
            <a:r>
              <a:rPr lang="en-US" sz="2000" dirty="0" smtClean="0">
                <a:latin typeface="Avenir Medium"/>
                <a:cs typeface="Avenir Medium"/>
              </a:rPr>
              <a:t>									s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endParaRPr lang="en-US" sz="2000" dirty="0" smtClean="0">
              <a:latin typeface="Avenir Medium"/>
              <a:cs typeface="Avenir Medium"/>
            </a:endParaRPr>
          </a:p>
          <a:p>
            <a:r>
              <a:rPr lang="en-US" sz="2000" dirty="0" smtClean="0">
                <a:latin typeface="Avenir Medium"/>
                <a:cs typeface="Avenir Medium"/>
              </a:rPr>
              <a:t>Power of KE (P</a:t>
            </a:r>
            <a:r>
              <a:rPr lang="en-US" sz="1600" dirty="0" smtClean="0">
                <a:latin typeface="Avenir Medium"/>
                <a:cs typeface="Avenir Medium"/>
              </a:rPr>
              <a:t>KE</a:t>
            </a:r>
            <a:r>
              <a:rPr lang="en-US" sz="2000" dirty="0" smtClean="0">
                <a:latin typeface="Avenir Medium"/>
                <a:cs typeface="Avenir Medium"/>
              </a:rPr>
              <a:t>) = ½(</a:t>
            </a:r>
            <a:r>
              <a:rPr lang="en-US" sz="2000" dirty="0" err="1" smtClean="0">
                <a:latin typeface="Avenir Medium"/>
                <a:cs typeface="Avenir Medium"/>
              </a:rPr>
              <a:t>Qmass</a:t>
            </a:r>
            <a:r>
              <a:rPr lang="en-US" sz="2000" dirty="0" smtClean="0">
                <a:latin typeface="Avenir Medium"/>
                <a:cs typeface="Avenir Medium"/>
              </a:rPr>
              <a:t>)(v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  =  </a:t>
            </a:r>
            <a:r>
              <a:rPr lang="en-US" sz="2000" u="sng" dirty="0" smtClean="0">
                <a:latin typeface="Avenir Medium"/>
                <a:cs typeface="Avenir Medium"/>
              </a:rPr>
              <a:t>kg-m</a:t>
            </a:r>
            <a:r>
              <a:rPr lang="en-US" sz="2000" u="sng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 =  J/s = W</a:t>
            </a:r>
            <a:endParaRPr lang="en-US" sz="2000" u="sng" baseline="30000" dirty="0" smtClean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</a:t>
            </a:r>
            <a:r>
              <a:rPr lang="en-US" sz="2000" dirty="0" smtClean="0">
                <a:latin typeface="Avenir Medium"/>
                <a:cs typeface="Avenir Medium"/>
              </a:rPr>
              <a:t>									s</a:t>
            </a:r>
            <a:r>
              <a:rPr lang="en-US" sz="2000" baseline="30000" dirty="0" smtClean="0">
                <a:latin typeface="Avenir Medium"/>
                <a:cs typeface="Avenir Medium"/>
              </a:rPr>
              <a:t>3</a:t>
            </a:r>
            <a:endParaRPr lang="en-US" sz="2000" baseline="30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819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2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4137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Power equations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02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398" y="833666"/>
            <a:ext cx="213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Kinetic power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98" y="1411713"/>
            <a:ext cx="213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Potential power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398" y="1989760"/>
            <a:ext cx="213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Chemical power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98" y="2567807"/>
            <a:ext cx="213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Electrical power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9589" y="833666"/>
            <a:ext cx="47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P</a:t>
            </a:r>
            <a:r>
              <a:rPr lang="en-US" sz="1600" dirty="0" smtClean="0">
                <a:latin typeface="Avenir Medium"/>
                <a:cs typeface="Avenir Medium"/>
              </a:rPr>
              <a:t>KE</a:t>
            </a:r>
            <a:r>
              <a:rPr lang="en-US" sz="2000" dirty="0" smtClean="0">
                <a:latin typeface="Avenir Medium"/>
                <a:cs typeface="Avenir Medium"/>
              </a:rPr>
              <a:t> = (1/2)(</a:t>
            </a:r>
            <a:r>
              <a:rPr lang="en-US" sz="2000" dirty="0" err="1" smtClean="0">
                <a:latin typeface="Avenir Medium"/>
                <a:cs typeface="Avenir Medium"/>
              </a:rPr>
              <a:t>Q</a:t>
            </a:r>
            <a:r>
              <a:rPr lang="en-US" dirty="0" err="1" smtClean="0">
                <a:latin typeface="Avenir Medium"/>
                <a:cs typeface="Avenir Medium"/>
              </a:rPr>
              <a:t>mass</a:t>
            </a:r>
            <a:r>
              <a:rPr lang="en-US" sz="2000" dirty="0" smtClean="0">
                <a:latin typeface="Avenir Medium"/>
                <a:cs typeface="Avenir Medium"/>
              </a:rPr>
              <a:t>)(v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 = W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9589" y="1411713"/>
            <a:ext cx="47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P</a:t>
            </a:r>
            <a:r>
              <a:rPr lang="en-US" sz="1600" dirty="0">
                <a:latin typeface="Avenir Medium"/>
                <a:cs typeface="Avenir Medium"/>
              </a:rPr>
              <a:t>P</a:t>
            </a:r>
            <a:r>
              <a:rPr lang="en-US" sz="1600" dirty="0" smtClean="0">
                <a:latin typeface="Avenir Medium"/>
                <a:cs typeface="Avenir Medium"/>
              </a:rPr>
              <a:t>E</a:t>
            </a:r>
            <a:r>
              <a:rPr lang="en-US" sz="2000" dirty="0" smtClean="0">
                <a:latin typeface="Avenir Medium"/>
                <a:cs typeface="Avenir Medium"/>
              </a:rPr>
              <a:t> = (</a:t>
            </a:r>
            <a:r>
              <a:rPr lang="en-US" sz="2000" dirty="0" err="1" smtClean="0">
                <a:latin typeface="Avenir Medium"/>
                <a:cs typeface="Avenir Medium"/>
              </a:rPr>
              <a:t>Q</a:t>
            </a:r>
            <a:r>
              <a:rPr lang="en-US" dirty="0" err="1" smtClean="0">
                <a:latin typeface="Avenir Medium"/>
                <a:cs typeface="Avenir Medium"/>
              </a:rPr>
              <a:t>mass</a:t>
            </a:r>
            <a:r>
              <a:rPr lang="en-US" sz="2000" dirty="0" smtClean="0">
                <a:latin typeface="Avenir Medium"/>
                <a:cs typeface="Avenir Medium"/>
              </a:rPr>
              <a:t>)(g)(h</a:t>
            </a:r>
            <a:r>
              <a:rPr lang="en-US" sz="2000" dirty="0" smtClean="0">
                <a:latin typeface="Avenir Medium"/>
                <a:cs typeface="Avenir Medium"/>
              </a:rPr>
              <a:t>) = W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589" y="1989760"/>
            <a:ext cx="47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venir Medium"/>
                <a:cs typeface="Avenir Medium"/>
              </a:rPr>
              <a:t>P</a:t>
            </a:r>
            <a:r>
              <a:rPr lang="en-US" sz="1600" dirty="0" err="1" smtClean="0">
                <a:latin typeface="Avenir Medium"/>
                <a:cs typeface="Avenir Medium"/>
              </a:rPr>
              <a:t>fuel</a:t>
            </a:r>
            <a:r>
              <a:rPr lang="en-US" sz="2000" dirty="0" smtClean="0">
                <a:latin typeface="Avenir Medium"/>
                <a:cs typeface="Avenir Medium"/>
              </a:rPr>
              <a:t> = (</a:t>
            </a:r>
            <a:r>
              <a:rPr lang="en-US" sz="2000" dirty="0" err="1" smtClean="0">
                <a:latin typeface="Avenir Medium"/>
                <a:cs typeface="Avenir Medium"/>
              </a:rPr>
              <a:t>Q</a:t>
            </a:r>
            <a:r>
              <a:rPr lang="en-US" dirty="0" err="1" smtClean="0">
                <a:latin typeface="Avenir Medium"/>
                <a:cs typeface="Avenir Medium"/>
              </a:rPr>
              <a:t>mass</a:t>
            </a:r>
            <a:r>
              <a:rPr lang="en-US" sz="2000" dirty="0" smtClean="0">
                <a:latin typeface="Avenir Medium"/>
                <a:cs typeface="Avenir Medium"/>
              </a:rPr>
              <a:t>)(H</a:t>
            </a:r>
            <a:r>
              <a:rPr lang="en-US" sz="2000" dirty="0" smtClean="0">
                <a:latin typeface="Avenir Medium"/>
                <a:cs typeface="Avenir Medium"/>
              </a:rPr>
              <a:t>)  = W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9589" y="2567807"/>
            <a:ext cx="479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venir Medium"/>
                <a:cs typeface="Avenir Medium"/>
              </a:rPr>
              <a:t>P</a:t>
            </a:r>
            <a:r>
              <a:rPr lang="en-US" sz="1600" dirty="0" err="1" smtClean="0">
                <a:latin typeface="Avenir Medium"/>
                <a:cs typeface="Avenir Medium"/>
              </a:rPr>
              <a:t>electrical</a:t>
            </a:r>
            <a:r>
              <a:rPr lang="en-US" sz="2000" dirty="0" smtClean="0">
                <a:latin typeface="Avenir Medium"/>
                <a:cs typeface="Avenir Medium"/>
              </a:rPr>
              <a:t> = (V)(I</a:t>
            </a:r>
            <a:r>
              <a:rPr lang="en-US" sz="2000" dirty="0" smtClean="0">
                <a:latin typeface="Avenir Medium"/>
                <a:cs typeface="Avenir Medium"/>
              </a:rPr>
              <a:t>)  = W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392" y="3415651"/>
            <a:ext cx="780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venir Medium"/>
                <a:cs typeface="Avenir Medium"/>
              </a:rPr>
              <a:t>Q</a:t>
            </a:r>
            <a:r>
              <a:rPr lang="en-US" sz="1600" dirty="0" err="1" smtClean="0">
                <a:latin typeface="Avenir Medium"/>
                <a:cs typeface="Avenir Medium"/>
              </a:rPr>
              <a:t>mass</a:t>
            </a:r>
            <a:r>
              <a:rPr lang="en-US" sz="2000" dirty="0" smtClean="0">
                <a:latin typeface="Avenir Medium"/>
                <a:cs typeface="Avenir Medium"/>
              </a:rPr>
              <a:t> 		flow rate						kg/s, gallons/s, etc.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392" y="3907201"/>
            <a:ext cx="645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v 			velocity							m/s</a:t>
            </a:r>
            <a:endParaRPr lang="en-US" sz="2800" i="1" baseline="30000" dirty="0" smtClean="0">
              <a:latin typeface="Avenir Medium"/>
              <a:cs typeface="Avenir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392" y="4398751"/>
            <a:ext cx="645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g</a:t>
            </a:r>
            <a:r>
              <a:rPr lang="en-US" sz="2000" dirty="0" smtClean="0">
                <a:latin typeface="Avenir Medium"/>
                <a:cs typeface="Avenir Medium"/>
              </a:rPr>
              <a:t>			gravitational acceleration		m/s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endParaRPr lang="en-US" sz="2800" i="1" baseline="30000" dirty="0" smtClean="0">
              <a:latin typeface="Avenir Medium"/>
              <a:cs typeface="Avenir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392" y="4890301"/>
            <a:ext cx="845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H			heat content					J/kg</a:t>
            </a:r>
            <a:endParaRPr lang="en-US" sz="3600" i="1" baseline="30000" dirty="0" smtClean="0">
              <a:latin typeface="Avenir Medium"/>
              <a:cs typeface="Avenir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392" y="5381851"/>
            <a:ext cx="845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V</a:t>
            </a:r>
            <a:r>
              <a:rPr lang="en-US" sz="2000" dirty="0" smtClean="0">
                <a:latin typeface="Avenir Medium"/>
                <a:cs typeface="Avenir Medium"/>
              </a:rPr>
              <a:t>			voltage							V</a:t>
            </a:r>
            <a:endParaRPr lang="en-US" sz="3600" i="1" baseline="30000" dirty="0" smtClean="0">
              <a:latin typeface="Avenir Medium"/>
              <a:cs typeface="Avenir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392" y="5873401"/>
            <a:ext cx="845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I			current							A</a:t>
            </a:r>
            <a:endParaRPr lang="en-US" sz="3600" i="1" baseline="30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638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366" y="2437527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4.8 Summary of forms of power</a:t>
            </a:r>
            <a:endParaRPr lang="is-IS" sz="2800" i="1" dirty="0" smtClean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2757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75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Summary: forms of energy</a:t>
            </a:r>
            <a:endParaRPr lang="en-US" sz="4000" baseline="-250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6025" y="6468007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8518" y="833666"/>
            <a:ext cx="376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Kinetic energy: </a:t>
            </a:r>
            <a:r>
              <a:rPr lang="en-US" sz="2000" i="1" dirty="0" smtClean="0">
                <a:latin typeface="Avenir Medium"/>
                <a:cs typeface="Avenir Medium"/>
              </a:rPr>
              <a:t>motion</a:t>
            </a:r>
            <a:r>
              <a:rPr lang="en-US" sz="2000" dirty="0" smtClean="0">
                <a:latin typeface="Avenir Black"/>
                <a:cs typeface="Avenir Black"/>
              </a:rPr>
              <a:t> 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2315" y="833666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KE = (1/2)(m)(v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518" y="1397587"/>
            <a:ext cx="535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Potential energy: </a:t>
            </a:r>
            <a:r>
              <a:rPr lang="en-US" sz="2000" i="1" dirty="0" smtClean="0">
                <a:latin typeface="Avenir Medium"/>
                <a:cs typeface="Avenir Medium"/>
              </a:rPr>
              <a:t>gravity (positional energy)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315" y="1397587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P</a:t>
            </a:r>
            <a:r>
              <a:rPr lang="en-US" sz="2000" dirty="0" smtClean="0">
                <a:latin typeface="Avenir Medium"/>
                <a:cs typeface="Avenir Medium"/>
              </a:rPr>
              <a:t>E = (m)(g)(h)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518" y="1961508"/>
            <a:ext cx="535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Thermal energy: </a:t>
            </a:r>
            <a:r>
              <a:rPr lang="en-US" sz="2000" i="1" dirty="0" smtClean="0">
                <a:latin typeface="Avenir Medium"/>
                <a:cs typeface="Avenir Medium"/>
              </a:rPr>
              <a:t>heat (</a:t>
            </a:r>
            <a:r>
              <a:rPr lang="en-US" sz="2000" i="1" dirty="0" err="1" smtClean="0">
                <a:latin typeface="Avenir Medium"/>
                <a:cs typeface="Avenir Medium"/>
              </a:rPr>
              <a:t>Δ</a:t>
            </a:r>
            <a:r>
              <a:rPr lang="en-US" sz="2000" i="1" dirty="0" smtClean="0">
                <a:latin typeface="Avenir Medium"/>
                <a:cs typeface="Avenir Medium"/>
              </a:rPr>
              <a:t> temperature)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2315" y="1961508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Q</a:t>
            </a:r>
            <a:r>
              <a:rPr lang="en-US" sz="2000" dirty="0" smtClean="0">
                <a:latin typeface="Avenir Medium"/>
                <a:cs typeface="Avenir Medium"/>
              </a:rPr>
              <a:t> = (m)(c)(</a:t>
            </a:r>
            <a:r>
              <a:rPr lang="en-US" sz="2000" i="1" dirty="0" smtClean="0">
                <a:latin typeface="Avenir Medium"/>
                <a:cs typeface="Avenir Medium"/>
              </a:rPr>
              <a:t>Δ</a:t>
            </a:r>
            <a:r>
              <a:rPr lang="en-US" sz="2000" dirty="0" smtClean="0">
                <a:latin typeface="Avenir Medium"/>
                <a:cs typeface="Avenir Medium"/>
              </a:rPr>
              <a:t>T)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518" y="2525429"/>
            <a:ext cx="535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Chemical energy: </a:t>
            </a:r>
            <a:r>
              <a:rPr lang="en-US" sz="2000" i="1" dirty="0" smtClean="0">
                <a:latin typeface="Avenir Medium"/>
                <a:cs typeface="Avenir Medium"/>
              </a:rPr>
              <a:t>fuels &amp; batteries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02315" y="2525429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Q</a:t>
            </a:r>
            <a:r>
              <a:rPr lang="en-US" sz="2000" dirty="0" smtClean="0">
                <a:latin typeface="Avenir Medium"/>
                <a:cs typeface="Avenir Medium"/>
              </a:rPr>
              <a:t> = (H)(fuel quantity)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518" y="3089350"/>
            <a:ext cx="535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Electrical energy: </a:t>
            </a:r>
            <a:r>
              <a:rPr lang="en-US" sz="2000" i="1" dirty="0" smtClean="0">
                <a:latin typeface="Avenir Medium"/>
                <a:cs typeface="Avenir Medium"/>
              </a:rPr>
              <a:t>flow of electrons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02315" y="3089350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P = (V)(</a:t>
            </a:r>
            <a:r>
              <a:rPr lang="en-US" sz="2000" dirty="0">
                <a:latin typeface="Avenir Medium"/>
                <a:cs typeface="Avenir Medium"/>
              </a:rPr>
              <a:t>I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518" y="3653272"/>
            <a:ext cx="535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Nuclear energy: </a:t>
            </a:r>
            <a:r>
              <a:rPr lang="en-US" sz="2000" i="1" dirty="0" smtClean="0">
                <a:latin typeface="Avenir Medium"/>
                <a:cs typeface="Avenir Medium"/>
              </a:rPr>
              <a:t>change in mass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02315" y="3653272"/>
            <a:ext cx="292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E</a:t>
            </a:r>
            <a:r>
              <a:rPr lang="en-US" sz="2000" dirty="0" smtClean="0">
                <a:latin typeface="Avenir Medium"/>
                <a:cs typeface="Avenir Medium"/>
              </a:rPr>
              <a:t> = (m)(c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07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482685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4.2 Potential energy</a:t>
            </a:r>
            <a:endParaRPr lang="is-IS" sz="2800" i="1" dirty="0" smtClean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889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32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What is potential energy?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Potential energy: </a:t>
            </a:r>
            <a:r>
              <a:rPr lang="en-US" sz="2000" i="1" dirty="0" smtClean="0">
                <a:latin typeface="Avenir Medium"/>
                <a:cs typeface="Avenir Medium"/>
              </a:rPr>
              <a:t>stored energy caused by attractive forces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gravity</a:t>
            </a:r>
            <a:r>
              <a:rPr lang="en-US" sz="2000" dirty="0" smtClean="0">
                <a:latin typeface="Avenir Medium"/>
                <a:cs typeface="Avenir Medium"/>
              </a:rPr>
              <a:t> (aka position)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</a:t>
            </a:r>
            <a:r>
              <a:rPr lang="en-US" sz="2000" dirty="0" smtClean="0">
                <a:latin typeface="Avenir Medium"/>
                <a:cs typeface="Avenir Medium"/>
              </a:rPr>
              <a:t>lectrostatic attraction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500" y="6448029"/>
            <a:ext cx="6113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>
                <a:latin typeface="Avenir Medium"/>
                <a:cs typeface="Avenir Medium"/>
              </a:rPr>
              <a:t>4; http://</a:t>
            </a:r>
            <a:r>
              <a:rPr lang="en-US" sz="1400" dirty="0" err="1">
                <a:latin typeface="Avenir Medium"/>
                <a:cs typeface="Avenir Medium"/>
              </a:rPr>
              <a:t>science.jrank.org</a:t>
            </a:r>
            <a:r>
              <a:rPr lang="en-US" sz="1400" dirty="0">
                <a:latin typeface="Avenir Medium"/>
                <a:cs typeface="Avenir Medium"/>
              </a:rPr>
              <a:t>/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330" y="2887583"/>
            <a:ext cx="175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PE = (m)(g)(h)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9245" y="3535426"/>
            <a:ext cx="1195294" cy="687294"/>
          </a:xfrm>
          <a:prstGeom prst="wedgeRoundRectCallout">
            <a:avLst>
              <a:gd name="adj1" fmla="val 77019"/>
              <a:gd name="adj2" fmla="val -8586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Potential energy (J)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56187" y="3535426"/>
            <a:ext cx="824891" cy="687294"/>
          </a:xfrm>
          <a:prstGeom prst="wedgeRoundRectCallout">
            <a:avLst>
              <a:gd name="adj1" fmla="val 71644"/>
              <a:gd name="adj2" fmla="val -94022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ass (kg)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461378" y="3538415"/>
            <a:ext cx="1012220" cy="687294"/>
          </a:xfrm>
          <a:prstGeom prst="wedgeRoundRectCallout">
            <a:avLst>
              <a:gd name="adj1" fmla="val -11722"/>
              <a:gd name="adj2" fmla="val -89674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gravity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(m/s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059" y="2122172"/>
            <a:ext cx="4224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venir Medium"/>
                <a:cs typeface="Avenir Medium"/>
              </a:rPr>
              <a:t>Problem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 smtClean="0">
                <a:latin typeface="Avenir Medium"/>
                <a:cs typeface="Avenir Medium"/>
              </a:rPr>
              <a:t>If an elevate water tank holds 100,000 gallons of water at a height of 200 feet, how much potential energy is created?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567" y="5163988"/>
            <a:ext cx="4980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200 feet  12 inches   2.54 cm    1 m    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=  61 m</a:t>
            </a:r>
          </a:p>
          <a:p>
            <a:r>
              <a:rPr lang="en-US" sz="2400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venir Medium"/>
                <a:cs typeface="Avenir Medium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             1 foot        1 inch    100 cm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830" y="4397946"/>
            <a:ext cx="700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100,000 gallons   3.7854 L    1 m3   1000 kg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 = 3.7854 E8 kg water  </a:t>
            </a:r>
            <a:r>
              <a:rPr lang="en-US" u="sng" dirty="0" smtClean="0">
                <a:solidFill>
                  <a:srgbClr val="0000FF"/>
                </a:solidFill>
                <a:latin typeface="Avenir Medium"/>
                <a:cs typeface="Avenir Medium"/>
              </a:rPr>
              <a:t>  </a:t>
            </a:r>
          </a:p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			1 gallon     1 L         1 m3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0249" y="6018375"/>
            <a:ext cx="53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E = (3.7854 E8 kg)(9.8 m/s</a:t>
            </a:r>
            <a:r>
              <a:rPr lang="en-US" sz="2400" baseline="30000" dirty="0" smtClean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)(61 m) = 2.26 E11 J </a:t>
            </a:r>
            <a:endParaRPr lang="en-US" sz="24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540764" y="3535426"/>
            <a:ext cx="880338" cy="687294"/>
          </a:xfrm>
          <a:prstGeom prst="wedgeRoundRectCallout">
            <a:avLst>
              <a:gd name="adj1" fmla="val -91861"/>
              <a:gd name="adj2" fmla="val -9195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height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(m)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ight Bracket 18"/>
          <p:cNvSpPr/>
          <p:nvPr/>
        </p:nvSpPr>
        <p:spPr>
          <a:xfrm rot="16200000">
            <a:off x="2625241" y="2685942"/>
            <a:ext cx="108326" cy="491888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791882" y="2112133"/>
            <a:ext cx="1404759" cy="687294"/>
          </a:xfrm>
          <a:prstGeom prst="wedgeRoundRectCallout">
            <a:avLst>
              <a:gd name="adj1" fmla="val 90284"/>
              <a:gd name="adj2" fmla="val 60076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ork </a:t>
            </a:r>
            <a:r>
              <a:rPr lang="en-US" dirty="0" smtClean="0">
                <a:solidFill>
                  <a:srgbClr val="0000FF"/>
                </a:solidFill>
              </a:rPr>
              <a:t>(creates PE)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8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7-04-01 at 1.4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0" y="786926"/>
            <a:ext cx="8434586" cy="5661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70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Hydropower uses potential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6756" y="6448029"/>
            <a:ext cx="509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energy.gov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5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9" y="3216199"/>
            <a:ext cx="5745475" cy="3231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35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Pumped storage uses potential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2834" y="6448029"/>
            <a:ext cx="5931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 smtClean="0">
                <a:latin typeface="Avenir Medium"/>
                <a:cs typeface="Avenir Medium"/>
              </a:rPr>
              <a:t>scotsrenewables.com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19" name="Picture 18" descr="cruacha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6324"/>
            <a:ext cx="5080000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22923" y="929508"/>
            <a:ext cx="3489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Medium"/>
                <a:cs typeface="Avenir Medium"/>
              </a:rPr>
              <a:t>Scotland’s </a:t>
            </a:r>
            <a:r>
              <a:rPr lang="en-US" dirty="0" err="1" smtClean="0">
                <a:latin typeface="Avenir Medium"/>
                <a:cs typeface="Avenir Medium"/>
              </a:rPr>
              <a:t>Cruachan</a:t>
            </a:r>
            <a:r>
              <a:rPr lang="en-US" dirty="0" smtClean="0">
                <a:latin typeface="Avenir Medium"/>
                <a:cs typeface="Avenir Medium"/>
              </a:rPr>
              <a:t> pumped storage hydro facility pumps water to an upper reservoir when surplus electricity is available. When electricity is needed, water is released to generate electricity.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701213"/>
            <a:ext cx="348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Medium"/>
                <a:cs typeface="Avenir Medium"/>
              </a:rPr>
              <a:t>The upper reservoir can store: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Medium"/>
                <a:cs typeface="Avenir Medium"/>
              </a:rPr>
              <a:t>7 </a:t>
            </a:r>
            <a:r>
              <a:rPr lang="en-US" dirty="0" err="1" smtClean="0">
                <a:latin typeface="Avenir Medium"/>
                <a:cs typeface="Avenir Medium"/>
              </a:rPr>
              <a:t>gigawatt</a:t>
            </a:r>
            <a:r>
              <a:rPr lang="en-US" dirty="0" smtClean="0">
                <a:latin typeface="Avenir Medium"/>
                <a:cs typeface="Avenir Medium"/>
              </a:rPr>
              <a:t>-hours of energy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Medium"/>
                <a:cs typeface="Avenir Medium"/>
              </a:rPr>
              <a:t>25 TJ of energy</a:t>
            </a:r>
            <a:endParaRPr lang="en-US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80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39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Forms of energy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30984"/>
            <a:ext cx="8704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4.3 </a:t>
            </a:r>
            <a:r>
              <a:rPr lang="en-US" sz="2800" i="1" dirty="0">
                <a:latin typeface="Avenir Black"/>
                <a:cs typeface="Avenir Black"/>
              </a:rPr>
              <a:t>T</a:t>
            </a:r>
            <a:r>
              <a:rPr lang="en-US" sz="2800" i="1" dirty="0" smtClean="0">
                <a:latin typeface="Avenir Black"/>
                <a:cs typeface="Avenir Black"/>
              </a:rPr>
              <a:t>hermal energy</a:t>
            </a:r>
          </a:p>
          <a:p>
            <a:pPr lvl="1" algn="ctr"/>
            <a:endParaRPr lang="en-US" sz="2400" i="1" dirty="0">
              <a:latin typeface="Avenir Black"/>
              <a:cs typeface="Avenir Black"/>
            </a:endParaRPr>
          </a:p>
          <a:p>
            <a:pPr lvl="1" algn="ctr"/>
            <a:r>
              <a:rPr lang="is-IS" sz="2400" i="1" dirty="0" smtClean="0">
                <a:latin typeface="Avenir Medium"/>
                <a:cs typeface="Avenir Medium"/>
              </a:rPr>
              <a:t>‘...not that heat generates motion or that motion generates heat (though both are true in certain cases), but that heat itself, its essence and quiddity, is motion and nothing else.’</a:t>
            </a:r>
          </a:p>
          <a:p>
            <a:pPr lvl="1" algn="ctr"/>
            <a:r>
              <a:rPr lang="is-IS" sz="2400" i="1" dirty="0" smtClean="0">
                <a:latin typeface="Avenir Medium"/>
                <a:cs typeface="Avenir Medium"/>
              </a:rPr>
              <a:t>                                  </a:t>
            </a:r>
            <a:r>
              <a:rPr lang="is-IS" sz="2000" i="1" dirty="0" smtClean="0">
                <a:latin typeface="Avenir Medium"/>
                <a:cs typeface="Avenir Medium"/>
              </a:rPr>
              <a:t>                          - Frances Bacon, 1620</a:t>
            </a: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409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3929</Words>
  <Application>Microsoft Macintosh PowerPoint</Application>
  <PresentationFormat>On-screen Show (4:3)</PresentationFormat>
  <Paragraphs>480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267</cp:revision>
  <cp:lastPrinted>2017-09-10T16:14:32Z</cp:lastPrinted>
  <dcterms:created xsi:type="dcterms:W3CDTF">2017-03-29T21:51:27Z</dcterms:created>
  <dcterms:modified xsi:type="dcterms:W3CDTF">2017-09-10T16:14:34Z</dcterms:modified>
</cp:coreProperties>
</file>