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9"/>
  </p:handoutMasterIdLst>
  <p:sldIdLst>
    <p:sldId id="257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64" r:id="rId10"/>
    <p:sldId id="270" r:id="rId11"/>
    <p:sldId id="285" r:id="rId12"/>
    <p:sldId id="286" r:id="rId13"/>
    <p:sldId id="287" r:id="rId14"/>
    <p:sldId id="273" r:id="rId15"/>
    <p:sldId id="289" r:id="rId16"/>
    <p:sldId id="290" r:id="rId17"/>
    <p:sldId id="265" r:id="rId18"/>
    <p:sldId id="291" r:id="rId19"/>
    <p:sldId id="266" r:id="rId20"/>
    <p:sldId id="267" r:id="rId21"/>
    <p:sldId id="268" r:id="rId22"/>
    <p:sldId id="269" r:id="rId23"/>
    <p:sldId id="292" r:id="rId24"/>
    <p:sldId id="293" r:id="rId25"/>
    <p:sldId id="275" r:id="rId26"/>
    <p:sldId id="276" r:id="rId27"/>
    <p:sldId id="294" r:id="rId28"/>
    <p:sldId id="278" r:id="rId29"/>
    <p:sldId id="295" r:id="rId30"/>
    <p:sldId id="296" r:id="rId31"/>
    <p:sldId id="297" r:id="rId32"/>
    <p:sldId id="298" r:id="rId33"/>
    <p:sldId id="299" r:id="rId34"/>
    <p:sldId id="300" r:id="rId35"/>
    <p:sldId id="280" r:id="rId36"/>
    <p:sldId id="301" r:id="rId37"/>
    <p:sldId id="302" r:id="rId38"/>
    <p:sldId id="303" r:id="rId39"/>
    <p:sldId id="304" r:id="rId40"/>
    <p:sldId id="305" r:id="rId41"/>
    <p:sldId id="281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4" autoAdjust="0"/>
    <p:restoredTop sz="91440" autoAdjust="0"/>
  </p:normalViewPr>
  <p:slideViewPr>
    <p:cSldViewPr snapToGrid="0" snapToObjects="1">
      <p:cViewPr varScale="1">
        <p:scale>
          <a:sx n="97" d="100"/>
          <a:sy n="97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13FA-D01D-5E4E-9759-D8B143AF5E05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2F261-BE1B-6F48-809F-C1BB3F72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51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3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1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0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F8F5-8547-6E45-B608-7EEE97FEC652}" type="datetimeFigureOut">
              <a:rPr lang="en-US" smtClean="0"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5EE2-1C3F-6E49-9A8D-BC57DDCF4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gif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sserschmitt_Me_262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5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gif"/><Relationship Id="rId3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927" y="1507740"/>
            <a:ext cx="6363843" cy="344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8</a:t>
            </a:r>
            <a:r>
              <a:rPr lang="en-US" sz="2800" dirty="0" smtClean="0">
                <a:latin typeface="Avenir Black"/>
                <a:cs typeface="Avenir Black"/>
              </a:rPr>
              <a:t>. Engines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.1</a:t>
            </a:r>
            <a:r>
              <a:rPr lang="en-US" sz="2400" dirty="0" smtClean="0">
                <a:latin typeface="Avenir Medium"/>
                <a:cs typeface="Avenir Medium"/>
              </a:rPr>
              <a:t>		</a:t>
            </a:r>
            <a:r>
              <a:rPr lang="en-US" sz="2400" dirty="0" smtClean="0">
                <a:latin typeface="Avenir Medium"/>
                <a:cs typeface="Avenir Medium"/>
              </a:rPr>
              <a:t>Oil &amp; gas engines: </a:t>
            </a:r>
            <a:r>
              <a:rPr lang="en-US" sz="2400" dirty="0" smtClean="0">
                <a:latin typeface="Avenir Medium"/>
                <a:cs typeface="Avenir Medium"/>
              </a:rPr>
              <a:t>an introduction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.2</a:t>
            </a:r>
            <a:r>
              <a:rPr lang="en-US" sz="2400" dirty="0" smtClean="0">
                <a:latin typeface="Avenir Medium"/>
                <a:cs typeface="Avenir Medium"/>
              </a:rPr>
              <a:t>		</a:t>
            </a:r>
            <a:r>
              <a:rPr lang="en-US" sz="2400" dirty="0" smtClean="0">
                <a:latin typeface="Avenir Medium"/>
                <a:cs typeface="Avenir Medium"/>
              </a:rPr>
              <a:t>Spark ignition engines</a:t>
            </a:r>
            <a:endParaRPr lang="en-US" sz="2400" dirty="0" smtClean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.3		Diesel compression engine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.4</a:t>
            </a:r>
            <a:r>
              <a:rPr lang="en-US" sz="2400" dirty="0" smtClean="0">
                <a:latin typeface="Avenir Medium"/>
                <a:cs typeface="Avenir Medium"/>
              </a:rPr>
              <a:t>		</a:t>
            </a:r>
            <a:r>
              <a:rPr lang="en-US" sz="2400" dirty="0" smtClean="0">
                <a:latin typeface="Avenir Medium"/>
                <a:cs typeface="Avenir Medium"/>
              </a:rPr>
              <a:t>Reducing pollution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.5		Gas turbines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venir Medium"/>
                <a:cs typeface="Avenir Medium"/>
              </a:rPr>
              <a:t>8</a:t>
            </a:r>
            <a:r>
              <a:rPr lang="en-US" sz="2400" dirty="0" smtClean="0">
                <a:latin typeface="Avenir Medium"/>
                <a:cs typeface="Avenir Medium"/>
              </a:rPr>
              <a:t>.6		</a:t>
            </a:r>
            <a:r>
              <a:rPr lang="en-US" sz="2400" dirty="0" err="1" smtClean="0">
                <a:latin typeface="Avenir Medium"/>
                <a:cs typeface="Avenir Medium"/>
              </a:rPr>
              <a:t>Stirling</a:t>
            </a:r>
            <a:r>
              <a:rPr lang="en-US" sz="2400" dirty="0" smtClean="0">
                <a:latin typeface="Avenir Medium"/>
                <a:cs typeface="Avenir Medium"/>
              </a:rPr>
              <a:t> engines (external combustion)</a:t>
            </a:r>
          </a:p>
        </p:txBody>
      </p:sp>
    </p:spTree>
    <p:extLst>
      <p:ext uri="{BB962C8B-B14F-4D97-AF65-F5344CB8AC3E}">
        <p14:creationId xmlns:p14="http://schemas.microsoft.com/office/powerpoint/2010/main" val="38025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511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Ford: cars for everyman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872554" y="454059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730847"/>
            <a:ext cx="8742576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Henry Ford</a:t>
            </a:r>
            <a:r>
              <a:rPr lang="en-US" sz="2000" dirty="0" smtClean="0">
                <a:latin typeface="Avenir Medium"/>
                <a:cs typeface="Avenir Medium"/>
              </a:rPr>
              <a:t>: increased the sale and use of the car in the US</a:t>
            </a:r>
          </a:p>
          <a:p>
            <a:pPr>
              <a:lnSpc>
                <a:spcPct val="110000"/>
              </a:lnSpc>
            </a:pPr>
            <a:endParaRPr lang="en-US" sz="1000" u="sng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1903		Founded the Ford Motor Company</a:t>
            </a:r>
          </a:p>
          <a:p>
            <a:pPr>
              <a:lnSpc>
                <a:spcPct val="110000"/>
              </a:lnSpc>
            </a:pPr>
            <a:endParaRPr lang="en-US" sz="1000" dirty="0" smtClean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1908		Introduced the Model </a:t>
            </a:r>
            <a:r>
              <a:rPr lang="en-US" sz="2000" dirty="0" smtClean="0">
                <a:latin typeface="Avenir Medium"/>
                <a:cs typeface="Avenir Medium"/>
              </a:rPr>
              <a:t>T for $850</a:t>
            </a:r>
            <a:endParaRPr lang="en-US" sz="2000" dirty="0" smtClean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n-US" sz="1000" u="sng" dirty="0" smtClean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1913		</a:t>
            </a:r>
            <a:r>
              <a:rPr lang="en-US" sz="2000" dirty="0" smtClean="0">
                <a:latin typeface="Avenir Medium"/>
                <a:cs typeface="Avenir Medium"/>
              </a:rPr>
              <a:t>Assembly line manufacturing</a:t>
            </a:r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cut </a:t>
            </a:r>
            <a:r>
              <a:rPr lang="en-US" sz="2000" dirty="0" smtClean="0">
                <a:latin typeface="Avenir Medium"/>
                <a:cs typeface="Avenir Medium"/>
              </a:rPr>
              <a:t>time </a:t>
            </a:r>
            <a:r>
              <a:rPr lang="en-US" sz="2000" dirty="0" smtClean="0">
                <a:latin typeface="Avenir Medium"/>
                <a:cs typeface="Avenir Medium"/>
              </a:rPr>
              <a:t>from 12 </a:t>
            </a:r>
            <a:r>
              <a:rPr lang="en-US" sz="2000" dirty="0" err="1" smtClean="0">
                <a:latin typeface="Avenir Medium"/>
                <a:cs typeface="Avenir Medium"/>
              </a:rPr>
              <a:t>hr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to </a:t>
            </a:r>
            <a:r>
              <a:rPr lang="en-US" sz="2000" dirty="0" smtClean="0">
                <a:latin typeface="Avenir Medium"/>
                <a:cs typeface="Avenir Medium"/>
              </a:rPr>
              <a:t>93 </a:t>
            </a:r>
            <a:r>
              <a:rPr lang="en-US" sz="2000" dirty="0" smtClean="0">
                <a:latin typeface="Avenir Medium"/>
                <a:cs typeface="Avenir Medium"/>
              </a:rPr>
              <a:t>min.</a:t>
            </a:r>
          </a:p>
          <a:p>
            <a:pPr marL="1714500" lvl="3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Prices fell, sales soared.</a:t>
            </a:r>
          </a:p>
          <a:p>
            <a:pPr lvl="3"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1923		Sales of the Model T soar to 1 million per year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7" name="Picture 6" descr="Scanbot Oct 9, 2017 7.31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12804" r="12598"/>
          <a:stretch/>
        </p:blipFill>
        <p:spPr>
          <a:xfrm rot="16200000">
            <a:off x="1652638" y="2775547"/>
            <a:ext cx="3331517" cy="4782589"/>
          </a:xfrm>
          <a:prstGeom prst="rect">
            <a:avLst/>
          </a:prstGeom>
        </p:spPr>
      </p:pic>
      <p:pic>
        <p:nvPicPr>
          <p:cNvPr id="10" name="Picture 9" descr="Scanbot Oct 9, 2017 7.31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1"/>
          <a:stretch/>
        </p:blipFill>
        <p:spPr>
          <a:xfrm rot="16200000">
            <a:off x="5956078" y="3607022"/>
            <a:ext cx="515634" cy="50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232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Aircraft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232" y="644559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Aircraft engines had some </a:t>
            </a:r>
            <a:r>
              <a:rPr lang="en-US" sz="2000" u="sng" dirty="0" smtClean="0">
                <a:latin typeface="Avenir Medium"/>
                <a:cs typeface="Avenir Medium"/>
              </a:rPr>
              <a:t>special requirements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Lightweight;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Powerful;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Capable of coping with thinner air at higher altitudes.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557" y="2426834"/>
            <a:ext cx="874257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Superchargers</a:t>
            </a:r>
            <a:r>
              <a:rPr lang="en-US" sz="2000" dirty="0" smtClean="0">
                <a:latin typeface="Avenir Medium"/>
                <a:cs typeface="Avenir Medium"/>
              </a:rPr>
              <a:t> are engine-driven pumps that compress air before it enters the engine.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Turbochargers</a:t>
            </a:r>
            <a:r>
              <a:rPr lang="en-US" sz="2000" dirty="0" smtClean="0">
                <a:latin typeface="Avenir Medium"/>
                <a:cs typeface="Avenir Medium"/>
              </a:rPr>
              <a:t> compress air using hot exhaust gases.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Both increase the power of engines &amp; can be used on the ground too.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557" y="4104308"/>
            <a:ext cx="874257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Aircraft engines used other strategies to increase power without increasing size and weight: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High compression ratios; &amp;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tabLst>
                <a:tab pos="2921000" algn="l"/>
              </a:tabLst>
            </a:pPr>
            <a:r>
              <a:rPr lang="en-US" sz="2000" dirty="0" smtClean="0">
                <a:latin typeface="Avenir Medium"/>
                <a:cs typeface="Avenir Medium"/>
              </a:rPr>
              <a:t>High octane fuels.</a:t>
            </a:r>
          </a:p>
        </p:txBody>
      </p:sp>
    </p:spTree>
    <p:extLst>
      <p:ext uri="{BB962C8B-B14F-4D97-AF65-F5344CB8AC3E}">
        <p14:creationId xmlns:p14="http://schemas.microsoft.com/office/powerpoint/2010/main" val="37022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26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Compression ratio &amp; octane numbers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232" y="644559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557" y="917421"/>
            <a:ext cx="874257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Compression ratio: </a:t>
            </a:r>
            <a:r>
              <a:rPr lang="en-US" sz="2000" i="1" dirty="0" smtClean="0">
                <a:latin typeface="Avenir Medium"/>
                <a:cs typeface="Avenir Medium"/>
              </a:rPr>
              <a:t>the ratio of smallest &amp; largest volumes of a cylinder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Higher compression ratios allow higher combustion temperatures;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And higher power outputs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69900" y="1841500"/>
            <a:ext cx="7992574" cy="8509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9300" y="2082800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4:1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3400" y="2082800"/>
            <a:ext cx="66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7.5:1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700" y="2082800"/>
            <a:ext cx="4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:1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0700" y="2082800"/>
            <a:ext cx="48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9:1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7710" y="2452132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1930s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73400" y="2452132"/>
            <a:ext cx="74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1940s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4500" y="2452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9114" y="3025621"/>
            <a:ext cx="8742576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Octane rating: </a:t>
            </a:r>
            <a:r>
              <a:rPr lang="en-US" sz="2000" i="1" dirty="0" smtClean="0">
                <a:latin typeface="Avenir Medium"/>
                <a:cs typeface="Avenir Medium"/>
              </a:rPr>
              <a:t>the ability of the fuel to avoid knocking or pinging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‘Knocking’ is caused when sparking &amp; ignition aren’t synchronized.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Fuel octane rating must be matched with compression ratio.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Pure octane is the best anti-knocking fuel.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Mixtures are therefore rated in relation to octane.</a:t>
            </a:r>
          </a:p>
        </p:txBody>
      </p:sp>
    </p:spTree>
    <p:extLst>
      <p:ext uri="{BB962C8B-B14F-4D97-AF65-F5344CB8AC3E}">
        <p14:creationId xmlns:p14="http://schemas.microsoft.com/office/powerpoint/2010/main" val="408268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08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Why was lead added to gas?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232" y="644559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557" y="917421"/>
            <a:ext cx="8742576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Refining better grades of gas is expensive. Is there a </a:t>
            </a:r>
            <a:r>
              <a:rPr lang="en-US" sz="2000" u="sng" dirty="0" smtClean="0">
                <a:latin typeface="Avenir Medium"/>
                <a:cs typeface="Avenir Medium"/>
              </a:rPr>
              <a:t>cheaper way </a:t>
            </a:r>
            <a:r>
              <a:rPr lang="en-US" sz="2000" dirty="0" smtClean="0">
                <a:latin typeface="Avenir Medium"/>
                <a:cs typeface="Avenir Medium"/>
              </a:rPr>
              <a:t>to make reduce knocking &amp; improve fuel ‘quality’?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524" y="1831821"/>
            <a:ext cx="8742576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Tetraethyl lead: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1 gram / L increases octane rating by 10-15 points.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Reduced wear &amp; tear on the engine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by creating a coating.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Added fine powder of lead oxide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to engine exhaust.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By the 1960s it became clear that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leaded gas increased blood levels of 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lead in children; compromised brain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development.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Banned in the EU in 2000.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Still used in aviation fuels.</a:t>
            </a:r>
          </a:p>
        </p:txBody>
      </p:sp>
      <p:pic>
        <p:nvPicPr>
          <p:cNvPr id="7" name="Picture 6" descr="Tetraethyllead-3D-ba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6" y="2832100"/>
            <a:ext cx="337753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562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Alternative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fossil fuels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0271" y="6420193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5261985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>
                <a:latin typeface="Avenir Black"/>
                <a:cs typeface="Avenir Black"/>
              </a:rPr>
              <a:t>Liquified</a:t>
            </a:r>
            <a:r>
              <a:rPr lang="en-US" sz="2000" dirty="0" smtClean="0">
                <a:latin typeface="Avenir Black"/>
                <a:cs typeface="Avenir Black"/>
              </a:rPr>
              <a:t> petroleum gas </a:t>
            </a:r>
            <a:r>
              <a:rPr lang="en-US" sz="2000" dirty="0" smtClean="0">
                <a:latin typeface="Avenir Medium"/>
                <a:cs typeface="Avenir Medium"/>
              </a:rPr>
              <a:t>(LPG)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Propane (C</a:t>
            </a:r>
            <a:r>
              <a:rPr lang="en-US" sz="2000" baseline="-25000" dirty="0" smtClean="0">
                <a:latin typeface="Avenir Medium"/>
                <a:cs typeface="Avenir Medium"/>
              </a:rPr>
              <a:t>3</a:t>
            </a:r>
            <a:r>
              <a:rPr lang="en-US" sz="2000" dirty="0" smtClean="0">
                <a:latin typeface="Avenir Medium"/>
                <a:cs typeface="Avenir Medium"/>
              </a:rPr>
              <a:t>H</a:t>
            </a:r>
            <a:r>
              <a:rPr lang="en-US" sz="2000" baseline="-25000" dirty="0" smtClean="0">
                <a:latin typeface="Avenir Medium"/>
                <a:cs typeface="Avenir Medium"/>
              </a:rPr>
              <a:t>8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Butane (C</a:t>
            </a:r>
            <a:r>
              <a:rPr lang="en-US" sz="2000" baseline="-25000" dirty="0" smtClean="0">
                <a:latin typeface="Avenir Medium"/>
                <a:cs typeface="Avenir Medium"/>
              </a:rPr>
              <a:t>4</a:t>
            </a:r>
            <a:r>
              <a:rPr lang="en-US" sz="2000" dirty="0" smtClean="0">
                <a:latin typeface="Avenir Medium"/>
                <a:cs typeface="Avenir Medium"/>
              </a:rPr>
              <a:t>H</a:t>
            </a:r>
            <a:r>
              <a:rPr lang="en-US" sz="2000" baseline="-25000" dirty="0" smtClean="0">
                <a:latin typeface="Avenir Medium"/>
                <a:cs typeface="Avenir Medium"/>
              </a:rPr>
              <a:t>10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7" y="2142522"/>
            <a:ext cx="526198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Compressed natural gas </a:t>
            </a:r>
            <a:r>
              <a:rPr lang="en-US" sz="2000" dirty="0" smtClean="0">
                <a:latin typeface="Avenir Medium"/>
                <a:cs typeface="Avenir Medium"/>
              </a:rPr>
              <a:t>(CNG)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Methane (CH</a:t>
            </a:r>
            <a:r>
              <a:rPr lang="en-US" sz="2000" baseline="-25000" dirty="0" smtClean="0">
                <a:latin typeface="Avenir Medium"/>
                <a:cs typeface="Avenir Medium"/>
              </a:rPr>
              <a:t>4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4120271" y="927100"/>
            <a:ext cx="248529" cy="1979734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8800" y="1723711"/>
            <a:ext cx="255054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dirty="0" smtClean="0">
                <a:latin typeface="Avenir Medium"/>
                <a:cs typeface="Avenir Medium"/>
              </a:rPr>
              <a:t>igh octane ratings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57" y="3476022"/>
            <a:ext cx="8142817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Methanol </a:t>
            </a:r>
            <a:r>
              <a:rPr lang="en-US" sz="2000" dirty="0" smtClean="0">
                <a:latin typeface="Avenir Medium"/>
                <a:cs typeface="Avenir Medium"/>
              </a:rPr>
              <a:t>(CH</a:t>
            </a:r>
            <a:r>
              <a:rPr lang="en-US" sz="2000" baseline="-25000" dirty="0" smtClean="0">
                <a:latin typeface="Avenir Medium"/>
                <a:cs typeface="Avenir Medium"/>
              </a:rPr>
              <a:t>3</a:t>
            </a:r>
            <a:r>
              <a:rPr lang="en-US" sz="2000" dirty="0" smtClean="0">
                <a:latin typeface="Avenir Medium"/>
                <a:cs typeface="Avenir Medium"/>
              </a:rPr>
              <a:t>OH) liquid fuel made from methane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Rocket fuel!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High octane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Toxic 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086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79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Alternative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biofuels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: ethanol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74" y="6515058"/>
            <a:ext cx="893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r>
              <a:rPr lang="en-US" sz="1400" dirty="0">
                <a:latin typeface="Avenir Medium"/>
                <a:cs typeface="Avenir Medium"/>
              </a:rPr>
              <a:t>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Ethanol_fuel_energy_balance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5261985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Ethanol </a:t>
            </a:r>
            <a:r>
              <a:rPr lang="en-US" sz="2000" dirty="0" smtClean="0">
                <a:latin typeface="Avenir Medium"/>
                <a:cs typeface="Avenir Medium"/>
              </a:rPr>
              <a:t>(aka </a:t>
            </a:r>
            <a:r>
              <a:rPr lang="en-US" sz="2000" dirty="0" err="1" smtClean="0">
                <a:latin typeface="Avenir Medium"/>
                <a:cs typeface="Avenir Medium"/>
              </a:rPr>
              <a:t>EtOH</a:t>
            </a:r>
            <a:r>
              <a:rPr lang="en-US" sz="2000" dirty="0" smtClean="0">
                <a:latin typeface="Avenir Medium"/>
                <a:cs typeface="Avenir Medium"/>
              </a:rPr>
              <a:t>; CH</a:t>
            </a:r>
            <a:r>
              <a:rPr lang="en-US" sz="2000" baseline="-25000" dirty="0" smtClean="0">
                <a:latin typeface="Avenir Medium"/>
                <a:cs typeface="Avenir Medium"/>
              </a:rPr>
              <a:t>3</a:t>
            </a:r>
            <a:r>
              <a:rPr lang="en-US" sz="2000" dirty="0" smtClean="0">
                <a:latin typeface="Avenir Medium"/>
                <a:cs typeface="Avenir Medium"/>
              </a:rPr>
              <a:t>CH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OH; C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H</a:t>
            </a:r>
            <a:r>
              <a:rPr lang="en-US" sz="2000" baseline="-25000" dirty="0" smtClean="0">
                <a:latin typeface="Avenir Medium"/>
                <a:cs typeface="Avenir Medium"/>
              </a:rPr>
              <a:t>5</a:t>
            </a:r>
            <a:r>
              <a:rPr lang="en-US" sz="2000" dirty="0" smtClean="0">
                <a:latin typeface="Avenir Medium"/>
                <a:cs typeface="Avenir Medium"/>
              </a:rPr>
              <a:t>OH)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Single largest use is as a fuel alternative or additive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Brazil </a:t>
            </a:r>
            <a:r>
              <a:rPr lang="en-US" sz="2000" dirty="0" smtClean="0">
                <a:latin typeface="Avenir Medium"/>
                <a:cs typeface="Avenir Medium"/>
              </a:rPr>
              <a:t>is the largest user of ethanol fuel where gasoline contains at least 20%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US </a:t>
            </a:r>
            <a:r>
              <a:rPr lang="en-US" sz="2000" dirty="0" smtClean="0">
                <a:latin typeface="Avenir Medium"/>
                <a:cs typeface="Avenir Medium"/>
              </a:rPr>
              <a:t>ethanol fuel industry is also </a:t>
            </a:r>
            <a:r>
              <a:rPr lang="en-US" sz="2000" dirty="0" smtClean="0">
                <a:latin typeface="Avenir Medium"/>
                <a:cs typeface="Avenir Medium"/>
              </a:rPr>
              <a:t>‘healthy’ </a:t>
            </a:r>
            <a:r>
              <a:rPr lang="en-US" sz="2000" dirty="0" smtClean="0">
                <a:latin typeface="Avenir Medium"/>
                <a:cs typeface="Avenir Medium"/>
              </a:rPr>
              <a:t>due to significant agricultural subsidies for corn growers and fuel </a:t>
            </a:r>
            <a:r>
              <a:rPr lang="en-US" sz="2000" dirty="0" smtClean="0">
                <a:latin typeface="Avenir Medium"/>
                <a:cs typeface="Avenir Medium"/>
              </a:rPr>
              <a:t>producers.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EROEI?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Corn ethanol 		1.3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Sugarcane ethanol	8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Cellulosic ethanol	2 - 36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2" name="Picture 1" descr="Ethanol-3D-ba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06" y="832447"/>
            <a:ext cx="3369127" cy="2309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657" y="5713794"/>
            <a:ext cx="8466261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Henry Ford designed the Model T to run on pure (anhydrous) alcohol, which he called ‘the fuel of the future’.</a:t>
            </a:r>
          </a:p>
        </p:txBody>
      </p:sp>
    </p:spTree>
    <p:extLst>
      <p:ext uri="{BB962C8B-B14F-4D97-AF65-F5344CB8AC3E}">
        <p14:creationId xmlns:p14="http://schemas.microsoft.com/office/powerpoint/2010/main" val="34178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8.3 Diesel compression engine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117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952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engine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</a:t>
            </a:r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Rudolf_Diesel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wanted to create an engine that would be rugged &amp; could run on a wide variety of inexpensive fuels.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He wanted an engine for the everyman.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052" y="2045486"/>
            <a:ext cx="8254838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i="1" dirty="0">
                <a:latin typeface="Avenir Medium"/>
                <a:cs typeface="Avenir Medium"/>
              </a:rPr>
              <a:t>"In 1900 a small Diesel engine was exhibited by the Otto company which, on the suggestion of the French Government, was run on </a:t>
            </a:r>
            <a:r>
              <a:rPr lang="en-US" sz="2000" i="1" dirty="0" err="1">
                <a:latin typeface="Avenir Medium"/>
                <a:cs typeface="Avenir Medium"/>
              </a:rPr>
              <a:t>arachide</a:t>
            </a:r>
            <a:r>
              <a:rPr lang="en-US" sz="2000" i="1" dirty="0">
                <a:latin typeface="Avenir Medium"/>
                <a:cs typeface="Avenir Medium"/>
              </a:rPr>
              <a:t> [peanut] oil, and operated so well that very few people were aware of the fact. The motor was built for ordinary oils, and without any modification was run on vegetable oil</a:t>
            </a:r>
            <a:r>
              <a:rPr lang="en-US" sz="2000" i="1" dirty="0" smtClean="0">
                <a:latin typeface="Avenir Medium"/>
                <a:cs typeface="Avenir Medium"/>
              </a:rPr>
              <a:t>.” </a:t>
            </a:r>
          </a:p>
          <a:p>
            <a:pPr>
              <a:lnSpc>
                <a:spcPct val="110000"/>
              </a:lnSpc>
            </a:pPr>
            <a:endParaRPr lang="en-US" sz="1000" i="1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i="1" dirty="0" smtClean="0">
                <a:latin typeface="Avenir Medium"/>
                <a:cs typeface="Avenir Medium"/>
              </a:rPr>
              <a:t>"</a:t>
            </a:r>
            <a:r>
              <a:rPr lang="en-US" sz="2000" i="1" dirty="0">
                <a:latin typeface="Avenir Medium"/>
                <a:cs typeface="Avenir Medium"/>
              </a:rPr>
              <a:t>I have recently repeated these experiments on a large scale with full success and entire confirmation of the results formerly obtained</a:t>
            </a:r>
            <a:r>
              <a:rPr lang="en-US" sz="2000" i="1" dirty="0" smtClean="0">
                <a:latin typeface="Avenir Medium"/>
                <a:cs typeface="Avenir Medium"/>
              </a:rPr>
              <a:t>.”</a:t>
            </a:r>
            <a:endParaRPr lang="en-US" sz="2000" i="1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24" y="4807547"/>
            <a:ext cx="874257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While he didn’t meet </a:t>
            </a:r>
            <a:r>
              <a:rPr lang="en-US" sz="2000" dirty="0" smtClean="0">
                <a:latin typeface="Avenir Medium"/>
                <a:cs typeface="Avenir Medium"/>
              </a:rPr>
              <a:t>his goal of producing an engine that could run on </a:t>
            </a:r>
            <a:r>
              <a:rPr lang="en-US" sz="2000" u="sng" dirty="0" smtClean="0">
                <a:latin typeface="Avenir Medium"/>
                <a:cs typeface="Avenir Medium"/>
              </a:rPr>
              <a:t>coal-dust</a:t>
            </a:r>
            <a:r>
              <a:rPr lang="en-US" sz="2000" dirty="0" smtClean="0">
                <a:latin typeface="Avenir Medium"/>
                <a:cs typeface="Avenir Medium"/>
              </a:rPr>
              <a:t>, the diesel engine can run on a </a:t>
            </a:r>
            <a:r>
              <a:rPr lang="en-US" sz="2000" u="sng" dirty="0" smtClean="0">
                <a:latin typeface="Avenir Medium"/>
                <a:cs typeface="Avenir Medium"/>
              </a:rPr>
              <a:t>wide range of fuels</a:t>
            </a:r>
            <a:r>
              <a:rPr lang="en-US" sz="2000" dirty="0" smtClean="0">
                <a:latin typeface="Avenir Medium"/>
                <a:cs typeface="Avenir Medium"/>
              </a:rPr>
              <a:t>, including thick, viscous oils.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More efficient than the gasoline engines of its day.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896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esel_i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30" y="2717853"/>
            <a:ext cx="33020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2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engine (1)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diesel.html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created an engine that ignited fuel by compression alone.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Requires high pressure to compress the fuel, so robust construction;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Noisier;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Incomplete combustion is more likely and causes sooty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9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	</a:t>
            </a:r>
            <a:r>
              <a:rPr lang="en-US" sz="2000" u="sng" dirty="0" smtClean="0">
                <a:latin typeface="Avenir Medium"/>
                <a:cs typeface="Avenir Medium"/>
              </a:rPr>
              <a:t>intake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injection  power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95" y="3412173"/>
            <a:ext cx="4906242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Intake: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Intake valve opens</a:t>
            </a:r>
            <a:r>
              <a:rPr lang="en-US" sz="2000" dirty="0" smtClean="0">
                <a:latin typeface="Avenir Medium"/>
                <a:cs typeface="Avenir Medium"/>
              </a:rPr>
              <a:t>; &amp;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Fresh air is drawn into the cylinder.</a:t>
            </a:r>
          </a:p>
        </p:txBody>
      </p:sp>
    </p:spTree>
    <p:extLst>
      <p:ext uri="{BB962C8B-B14F-4D97-AF65-F5344CB8AC3E}">
        <p14:creationId xmlns:p14="http://schemas.microsoft.com/office/powerpoint/2010/main" val="202698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esel_c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13" y="2738099"/>
            <a:ext cx="33020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2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engine (2)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diesel.html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created an engine that ignited fuel by compression alone.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Requires high pressure to compress the fuel, so robust construction;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Noisier;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Incomplete combustion is more likely and causes sooty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9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	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compression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 injection  power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95" y="3412173"/>
            <a:ext cx="490624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Compression: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piston rises;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Compressing the air, and thus;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Increasing temperature.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At the end of the compression stroke the air is hot enough to ignite fuel.</a:t>
            </a:r>
          </a:p>
        </p:txBody>
      </p:sp>
    </p:spTree>
    <p:extLst>
      <p:ext uri="{BB962C8B-B14F-4D97-AF65-F5344CB8AC3E}">
        <p14:creationId xmlns:p14="http://schemas.microsoft.com/office/powerpoint/2010/main" val="384005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8</a:t>
            </a:r>
            <a:r>
              <a:rPr lang="en-US" sz="2800" i="1" dirty="0" smtClean="0">
                <a:latin typeface="Avenir Black"/>
                <a:cs typeface="Avenir Black"/>
              </a:rPr>
              <a:t>.1 Introduction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637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esel_in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11" y="2723663"/>
            <a:ext cx="33020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2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engine (3)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diesel.html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created an engine that ignited fuel by compression alone.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Requires high pressure to compress the fuel, so robust construction;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Noisier;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Incomplete combustion is more likely and causes sooty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9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	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injection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 power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95" y="3412173"/>
            <a:ext cx="5463218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Injection: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Near the top of the compression stroke,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fuel injector drives fuel into the cylinder;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Fuel ignites on contact with hot air.</a:t>
            </a:r>
          </a:p>
        </p:txBody>
      </p:sp>
    </p:spTree>
    <p:extLst>
      <p:ext uri="{BB962C8B-B14F-4D97-AF65-F5344CB8AC3E}">
        <p14:creationId xmlns:p14="http://schemas.microsoft.com/office/powerpoint/2010/main" val="55800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esel_pw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19" y="2733143"/>
            <a:ext cx="33020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2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engine (4)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diesel.html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created an engine that ignited fuel by compression alone.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Requires high pressure to compress the fuel, so robust construction;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Noisier;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Incomplete combustion is more likely and causes sooty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9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	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injection 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power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95" y="3412173"/>
            <a:ext cx="5463218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Power: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Combustion in the cylinder causes gases to expand;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Driving the piston down.</a:t>
            </a:r>
          </a:p>
        </p:txBody>
      </p:sp>
    </p:spTree>
    <p:extLst>
      <p:ext uri="{BB962C8B-B14F-4D97-AF65-F5344CB8AC3E}">
        <p14:creationId xmlns:p14="http://schemas.microsoft.com/office/powerpoint/2010/main" val="703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esel_ex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2723659"/>
            <a:ext cx="3302000" cy="375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2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Diesel’s compression engine (5)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42" y="6420193"/>
            <a:ext cx="7865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diesel.html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Rudolph Diesel </a:t>
            </a:r>
            <a:r>
              <a:rPr lang="en-US" sz="2000" dirty="0" smtClean="0">
                <a:latin typeface="Avenir Medium"/>
                <a:cs typeface="Avenir Medium"/>
              </a:rPr>
              <a:t>created an engine that ignited fuel by compression alone.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Requires high pressure to compress the fuel, so robust construction;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Noisier;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Incomplete combustion is more likely and causes sooty emissions.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9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	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injection  power 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exhaust</a:t>
            </a:r>
            <a:endParaRPr lang="en-US" sz="2000" u="sng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95" y="3412173"/>
            <a:ext cx="5463218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Exhaust: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exhaust valve opens;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And exhaust is driven out the cylinder as the piston rises.</a:t>
            </a:r>
          </a:p>
        </p:txBody>
      </p:sp>
    </p:spTree>
    <p:extLst>
      <p:ext uri="{BB962C8B-B14F-4D97-AF65-F5344CB8AC3E}">
        <p14:creationId xmlns:p14="http://schemas.microsoft.com/office/powerpoint/2010/main" val="5303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827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 engines dominate shipping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475" y="64522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448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The nearly 40% efficiency of diesel engines and their </a:t>
            </a:r>
            <a:r>
              <a:rPr lang="en-US" sz="2000" dirty="0" err="1" smtClean="0">
                <a:latin typeface="Avenir Medium"/>
                <a:cs typeface="Avenir Medium"/>
              </a:rPr>
              <a:t>pumpable</a:t>
            </a:r>
            <a:r>
              <a:rPr lang="en-US" sz="2000" dirty="0" smtClean="0">
                <a:latin typeface="Avenir Medium"/>
                <a:cs typeface="Avenir Medium"/>
              </a:rPr>
              <a:t> liquid fuel made them the dominant engine for shipping. </a:t>
            </a:r>
          </a:p>
          <a:p>
            <a:pPr>
              <a:lnSpc>
                <a:spcPct val="110000"/>
              </a:lnSpc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Though diesel fuel is 3-4 times as expensive than coal.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Diesel engines stil</a:t>
            </a:r>
            <a:r>
              <a:rPr lang="en-US" sz="2000" dirty="0" smtClean="0">
                <a:latin typeface="Avenir Medium"/>
                <a:cs typeface="Avenir Medium"/>
              </a:rPr>
              <a:t>l power nearly all commercial shipping.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Heat produced by the massive engines produces steam for electric production.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With electricity, total efficiency is ~ 50%.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lvl="1">
              <a:lnSpc>
                <a:spcPct val="110000"/>
              </a:lnSpc>
            </a:pPr>
            <a:endParaRPr lang="en-US" sz="2000" dirty="0" smtClean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Marine diesels tend to run on the least expensive oil with </a:t>
            </a:r>
            <a:r>
              <a:rPr lang="en-US" sz="2000" dirty="0" smtClean="0">
                <a:latin typeface="Avenir Black"/>
                <a:cs typeface="Avenir Black"/>
              </a:rPr>
              <a:t>high sulfur </a:t>
            </a:r>
            <a:r>
              <a:rPr lang="en-US" sz="2000" dirty="0" smtClean="0">
                <a:latin typeface="Avenir Medium"/>
                <a:cs typeface="Avenir Medium"/>
              </a:rPr>
              <a:t>content &amp; thus produce high levels of air pollution.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20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4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 trains, planes &amp; automobiles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5475" y="645228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74257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Diesel engines have also been adapted for use in most forms of transportation.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Air travel is now dominated by jet engines.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24" y="3179913"/>
            <a:ext cx="8742576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Diesel trains </a:t>
            </a:r>
            <a:r>
              <a:rPr lang="en-US" sz="2000" dirty="0" smtClean="0">
                <a:latin typeface="Avenir Black"/>
                <a:cs typeface="Avenir Black"/>
              </a:rPr>
              <a:t>increased fuel </a:t>
            </a:r>
            <a:br>
              <a:rPr lang="en-US" sz="2000" dirty="0" smtClean="0">
                <a:latin typeface="Avenir Black"/>
                <a:cs typeface="Avenir Black"/>
              </a:rPr>
            </a:br>
            <a:r>
              <a:rPr lang="en-US" sz="2000" dirty="0" smtClean="0">
                <a:latin typeface="Avenir Black"/>
                <a:cs typeface="Avenir Black"/>
              </a:rPr>
              <a:t>economy </a:t>
            </a:r>
            <a:r>
              <a:rPr lang="en-US" sz="2000" dirty="0" smtClean="0">
                <a:latin typeface="Avenir Medium"/>
                <a:cs typeface="Avenir Medium"/>
              </a:rPr>
              <a:t>tremendously.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57" y="5631013"/>
            <a:ext cx="874257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Diesel cars &amp; trucks have higher fuel efficiency, but produce </a:t>
            </a:r>
            <a:r>
              <a:rPr lang="en-US" sz="2000" u="sng" dirty="0" smtClean="0">
                <a:latin typeface="Avenir Medium"/>
                <a:cs typeface="Avenir Medium"/>
              </a:rPr>
              <a:t>higher levels of particulate emissions</a:t>
            </a:r>
            <a:r>
              <a:rPr lang="en-US" sz="2000" dirty="0" smtClean="0">
                <a:latin typeface="Avenir Medium"/>
                <a:cs typeface="Avenir Medium"/>
              </a:rPr>
              <a:t> than gasoline engines.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VW scandal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6" name="Picture 5" descr="Scanbot Oct 9, 2017 7.32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2" r="51373" b="5916"/>
          <a:stretch/>
        </p:blipFill>
        <p:spPr>
          <a:xfrm>
            <a:off x="5176032" y="1935313"/>
            <a:ext cx="3673183" cy="38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933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Biodiesel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7587" y="6420193"/>
            <a:ext cx="590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</a:t>
            </a:r>
            <a:r>
              <a:rPr lang="en-US" sz="1400" dirty="0" err="1" smtClean="0">
                <a:latin typeface="Avenir Medium"/>
                <a:cs typeface="Avenir Medium"/>
              </a:rPr>
              <a:t>Pahl</a:t>
            </a:r>
            <a:r>
              <a:rPr lang="en-US" sz="1400" dirty="0" smtClean="0">
                <a:latin typeface="Avenir Medium"/>
                <a:cs typeface="Avenir Medium"/>
              </a:rPr>
              <a:t> (2005); </a:t>
            </a:r>
            <a:r>
              <a:rPr lang="en-US" sz="1400" dirty="0" err="1" smtClean="0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6369454" cy="499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Biodiesel </a:t>
            </a:r>
            <a:r>
              <a:rPr lang="en-US" sz="2000" dirty="0" smtClean="0">
                <a:latin typeface="Avenir Medium"/>
                <a:cs typeface="Avenir Medium"/>
              </a:rPr>
              <a:t>(aka fatty acid methyl ester (FAME)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Chemically modified vegetable </a:t>
            </a:r>
            <a:r>
              <a:rPr lang="en-US" sz="2000" dirty="0" smtClean="0">
                <a:latin typeface="Avenir Medium"/>
                <a:cs typeface="Avenir Medium"/>
              </a:rPr>
              <a:t>oil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Can be produced from virgin oil or used (waste) vegetable oil (WVO)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Viscosity less than straight vegetable oil (SVO)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Replaces </a:t>
            </a:r>
            <a:r>
              <a:rPr lang="en-US" sz="2000" dirty="0" smtClean="0">
                <a:latin typeface="Avenir Medium"/>
                <a:cs typeface="Avenir Medium"/>
              </a:rPr>
              <a:t>petroleum diesel fuel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Burns cleaner than petro-diesel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Non</a:t>
            </a:r>
            <a:r>
              <a:rPr lang="en-US" sz="2000" dirty="0" smtClean="0">
                <a:latin typeface="Avenir Medium"/>
                <a:cs typeface="Avenir Medium"/>
              </a:rPr>
              <a:t>-toxic &amp; </a:t>
            </a:r>
            <a:r>
              <a:rPr lang="en-US" sz="2000" dirty="0" err="1" smtClean="0">
                <a:latin typeface="Avenir Medium"/>
                <a:cs typeface="Avenir Medium"/>
              </a:rPr>
              <a:t>biodegradeable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Often blended with petro-diesel: B5 – B100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EROEI ~2.5 – 3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Higher EROEI if made from waste (used) oil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2" name="Picture 1" descr="Methyl_Linole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96" y="942968"/>
            <a:ext cx="1791862" cy="30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4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0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Biodiesel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transesterification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481" y="6420193"/>
            <a:ext cx="809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https://</a:t>
            </a:r>
            <a:r>
              <a:rPr lang="en-US" sz="1400" dirty="0" err="1" smtClean="0">
                <a:latin typeface="Avenir Medium"/>
                <a:cs typeface="Avenir Medium"/>
              </a:rPr>
              <a:t>www.e-education.psu.edu</a:t>
            </a:r>
            <a:r>
              <a:rPr lang="en-US" sz="1400" dirty="0" smtClean="0">
                <a:latin typeface="Avenir Medium"/>
                <a:cs typeface="Avenir Medium"/>
              </a:rPr>
              <a:t>/egee439/sites/www.e-education.psu.edu.egee439/files/8.b.jpg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>
                <a:latin typeface="Avenir Black"/>
                <a:cs typeface="Avenir Black"/>
              </a:rPr>
              <a:t>Transesterification</a:t>
            </a:r>
            <a:r>
              <a:rPr lang="en-US" sz="2000" dirty="0" smtClean="0">
                <a:latin typeface="Avenir Black"/>
                <a:cs typeface="Avenir Black"/>
              </a:rPr>
              <a:t>: </a:t>
            </a:r>
            <a:r>
              <a:rPr lang="en-US" sz="2000" dirty="0" smtClean="0">
                <a:latin typeface="Avenir Medium"/>
                <a:cs typeface="Avenir Medium"/>
              </a:rPr>
              <a:t>the chemical reaction that produces biodiesel from triacylglycerol</a:t>
            </a:r>
          </a:p>
        </p:txBody>
      </p:sp>
      <p:pic>
        <p:nvPicPr>
          <p:cNvPr id="6" name="Picture 5" descr="8.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1" y="1657156"/>
            <a:ext cx="8442960" cy="4187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2368" y="2744883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70%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8811" y="2744883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0%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8.4 Reducing pollution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146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021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Pollutants from combustion of petroleum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Air pollutants produced by combustion of petroleum fuels include: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Carbon dioxide (CO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Carbon monoxide (CO)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Hydrogen gas (H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Sulfur oxides (</a:t>
            </a:r>
            <a:r>
              <a:rPr lang="en-US" sz="2000" dirty="0" err="1" smtClean="0">
                <a:latin typeface="Avenir Medium"/>
                <a:cs typeface="Avenir Medium"/>
              </a:rPr>
              <a:t>SOx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Nitrogen oxides (</a:t>
            </a:r>
            <a:r>
              <a:rPr lang="en-US" sz="2000" dirty="0" err="1" smtClean="0">
                <a:latin typeface="Avenir Medium"/>
                <a:cs typeface="Avenir Medium"/>
              </a:rPr>
              <a:t>NOx</a:t>
            </a:r>
            <a:r>
              <a:rPr lang="en-US" sz="2000" dirty="0" smtClean="0">
                <a:latin typeface="Avenir Medium"/>
                <a:cs typeface="Avenir Medium"/>
              </a:rPr>
              <a:t>)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204" y="644573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00" y="1181100"/>
            <a:ext cx="343936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GHG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Toxic (modifies hemoglobin)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Forms acid rain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Forms smog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532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4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Lean engines minimize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NOx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Controlling the ratio of fuel to oxygen used in the engine’s combustion reaction minimizes formation of pollutants by optimizing the </a:t>
            </a:r>
            <a:r>
              <a:rPr lang="en-US" sz="2000" dirty="0" smtClean="0">
                <a:latin typeface="Avenir Black"/>
                <a:cs typeface="Avenir Black"/>
              </a:rPr>
              <a:t>stoichiometry</a:t>
            </a:r>
            <a:r>
              <a:rPr lang="en-US" sz="2000" dirty="0" smtClean="0">
                <a:latin typeface="Avenir Medium"/>
                <a:cs typeface="Avenir Medium"/>
              </a:rPr>
              <a:t> of the combustion reaction. 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923489" y="4543006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57" y="2000510"/>
            <a:ext cx="8495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‘</a:t>
            </a:r>
            <a:r>
              <a:rPr lang="en-US" sz="2000" dirty="0" smtClean="0">
                <a:latin typeface="Avenir Black"/>
                <a:cs typeface="Avenir Black"/>
              </a:rPr>
              <a:t>Lean</a:t>
            </a:r>
            <a:r>
              <a:rPr lang="en-US" sz="2000" dirty="0" smtClean="0">
                <a:latin typeface="Avenir Medium"/>
                <a:cs typeface="Avenir Medium"/>
              </a:rPr>
              <a:t>’ (aka high) air: fuel ratios cause complete combustion &amp; minimize formation of CO and particulates (soot).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But lean mixtures burn hot and produce high levels of </a:t>
            </a:r>
            <a:r>
              <a:rPr lang="en-US" sz="2000" dirty="0" err="1" smtClean="0">
                <a:latin typeface="Avenir Medium"/>
                <a:cs typeface="Avenir Medium"/>
              </a:rPr>
              <a:t>NOx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At the right ratio (~20:1) combustion happens so quickly that there isn’t enough time for much </a:t>
            </a:r>
            <a:r>
              <a:rPr lang="en-US" sz="2000" dirty="0" err="1" smtClean="0">
                <a:latin typeface="Avenir Medium"/>
                <a:cs typeface="Avenir Medium"/>
              </a:rPr>
              <a:t>NOx</a:t>
            </a:r>
            <a:r>
              <a:rPr lang="en-US" sz="2000" dirty="0" smtClean="0">
                <a:latin typeface="Avenir Medium"/>
                <a:cs typeface="Avenir Medium"/>
              </a:rPr>
              <a:t> to form.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3" name="Picture 2" descr="Scanbot Oct 9, 2017 7.34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2408" r="5478" b="8333"/>
          <a:stretch/>
        </p:blipFill>
        <p:spPr>
          <a:xfrm>
            <a:off x="4508500" y="3647239"/>
            <a:ext cx="4238659" cy="30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120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Evolution of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919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Reciprocating steam engines: </a:t>
            </a:r>
            <a:endParaRPr lang="en-US" sz="2000" dirty="0" smtClean="0">
              <a:latin typeface="Avenir Black"/>
              <a:cs typeface="Avenir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1700s </a:t>
            </a:r>
            <a:r>
              <a:rPr lang="en-US" sz="2000" dirty="0" smtClean="0">
                <a:latin typeface="Avenir Medium"/>
                <a:cs typeface="Avenir Medium"/>
              </a:rPr>
              <a:t>to late 1800s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Evolved to become a reliable power supply for: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Factories;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Transportation (trains &amp; ships); </a:t>
            </a:r>
            <a:r>
              <a:rPr lang="en-US" sz="2000" dirty="0" smtClean="0">
                <a:latin typeface="Avenir Medium"/>
                <a:cs typeface="Avenir Medium"/>
              </a:rPr>
              <a:t>&amp;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Power </a:t>
            </a:r>
            <a:r>
              <a:rPr lang="en-US" sz="2000" dirty="0" smtClean="0">
                <a:latin typeface="Avenir Medium"/>
                <a:cs typeface="Avenir Medium"/>
              </a:rPr>
              <a:t>stations.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An </a:t>
            </a:r>
            <a:r>
              <a:rPr lang="en-US" sz="2000" u="sng" dirty="0" smtClean="0">
                <a:latin typeface="Avenir Medium"/>
                <a:cs typeface="Avenir Medium"/>
              </a:rPr>
              <a:t>external combustion engine</a:t>
            </a:r>
            <a:r>
              <a:rPr lang="en-US" sz="2000" dirty="0" smtClean="0">
                <a:latin typeface="Avenir Medium"/>
                <a:cs typeface="Avenir Medium"/>
              </a:rPr>
              <a:t>, since combustion of the fuel is used to make steam and only steam enters the engine’s cylinders or pistons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>
                <a:latin typeface="Avenir Medium"/>
                <a:cs typeface="Avenir Medium"/>
              </a:rPr>
              <a:t>8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9658" y="4322473"/>
            <a:ext cx="8569918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Internal combustion engines: </a:t>
            </a:r>
            <a:r>
              <a:rPr lang="en-US" sz="2000" dirty="0" smtClean="0">
                <a:latin typeface="Avenir Medium"/>
                <a:cs typeface="Avenir Medium"/>
              </a:rPr>
              <a:t>fuel is combusted within the </a:t>
            </a:r>
            <a:r>
              <a:rPr lang="en-US" sz="2000" dirty="0" smtClean="0">
                <a:latin typeface="Avenir Medium"/>
                <a:cs typeface="Avenir Medium"/>
              </a:rPr>
              <a:t>engine’s cylinders (or turbine)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Expansion of combustion gases does work, moving </a:t>
            </a:r>
            <a:r>
              <a:rPr lang="en-US" sz="2000" dirty="0" smtClean="0">
                <a:latin typeface="Avenir Medium"/>
                <a:cs typeface="Avenir Medium"/>
              </a:rPr>
              <a:t>pistons</a:t>
            </a:r>
            <a:endParaRPr lang="en-US" sz="2000" u="sng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999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944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1" y="2257486"/>
            <a:ext cx="4371975" cy="4505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988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3-way catalytic converter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Catalyst: </a:t>
            </a:r>
            <a:r>
              <a:rPr lang="en-US" sz="2000" dirty="0" smtClean="0">
                <a:latin typeface="Avenir Medium"/>
                <a:cs typeface="Avenir Medium"/>
              </a:rPr>
              <a:t>a substance that increases the rate of a chemical reaction but isn’t changed by the reaction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Catalytic converters use three catalysts to chemically destroy air pollutants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50" y="645257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57" y="2308286"/>
            <a:ext cx="849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Platinum (</a:t>
            </a:r>
            <a:r>
              <a:rPr lang="en-US" sz="2000" dirty="0" err="1" smtClean="0">
                <a:latin typeface="Avenir Black"/>
                <a:cs typeface="Avenir Black"/>
              </a:rPr>
              <a:t>Pt</a:t>
            </a:r>
            <a:r>
              <a:rPr lang="en-US" sz="2000" dirty="0" smtClean="0">
                <a:latin typeface="Avenir Black"/>
                <a:cs typeface="Avenir Black"/>
              </a:rPr>
              <a:t>) </a:t>
            </a:r>
            <a:r>
              <a:rPr lang="en-US" sz="2000" dirty="0" smtClean="0">
                <a:latin typeface="Avenir Medium"/>
                <a:cs typeface="Avenir Medium"/>
              </a:rPr>
              <a:t>&amp;</a:t>
            </a:r>
            <a:r>
              <a:rPr lang="en-US" sz="2000" dirty="0" smtClean="0">
                <a:latin typeface="Avenir Black"/>
                <a:cs typeface="Avenir Black"/>
              </a:rPr>
              <a:t> </a:t>
            </a:r>
            <a:r>
              <a:rPr lang="en-US" sz="2000" dirty="0" err="1" smtClean="0">
                <a:latin typeface="Avenir Black"/>
                <a:cs typeface="Avenir Black"/>
              </a:rPr>
              <a:t>Paladium</a:t>
            </a:r>
            <a:r>
              <a:rPr lang="en-US" sz="2000" dirty="0" smtClean="0">
                <a:latin typeface="Avenir Black"/>
                <a:cs typeface="Avenir Black"/>
              </a:rPr>
              <a:t> (</a:t>
            </a:r>
            <a:r>
              <a:rPr lang="en-US" sz="2000" dirty="0" err="1" smtClean="0">
                <a:latin typeface="Avenir Black"/>
                <a:cs typeface="Avenir Black"/>
              </a:rPr>
              <a:t>Pd</a:t>
            </a:r>
            <a:r>
              <a:rPr lang="en-US" sz="2000" dirty="0" smtClean="0">
                <a:latin typeface="Avenir Black"/>
                <a:cs typeface="Avenir Black"/>
              </a:rPr>
              <a:t>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dirty="0" smtClean="0">
                <a:latin typeface="Avenir Medium"/>
                <a:cs typeface="Avenir Medium"/>
              </a:rPr>
              <a:t>xidize unburned hydrocarbons 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&amp; CO to CO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endParaRPr lang="en-US" sz="2000" baseline="-25000" dirty="0" smtClean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57" y="3532964"/>
            <a:ext cx="84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Rhodium (Rh)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Converts </a:t>
            </a:r>
            <a:r>
              <a:rPr lang="en-US" sz="2000" dirty="0" err="1" smtClean="0">
                <a:latin typeface="Avenir Medium"/>
                <a:cs typeface="Avenir Medium"/>
              </a:rPr>
              <a:t>NOx</a:t>
            </a:r>
            <a:r>
              <a:rPr lang="en-US" sz="2000" dirty="0" smtClean="0">
                <a:latin typeface="Avenir Medium"/>
                <a:cs typeface="Avenir Medium"/>
              </a:rPr>
              <a:t> to N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&amp; O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endParaRPr lang="en-US" sz="2000" baseline="-25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012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0442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Diesel engines: more pollution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Diesel engines </a:t>
            </a:r>
            <a:r>
              <a:rPr lang="en-US" sz="2000" u="sng" dirty="0" smtClean="0">
                <a:latin typeface="Avenir Medium"/>
                <a:cs typeface="Avenir Medium"/>
              </a:rPr>
              <a:t>produce more </a:t>
            </a:r>
            <a:r>
              <a:rPr lang="en-US" sz="2000" dirty="0" smtClean="0">
                <a:latin typeface="Avenir Medium"/>
                <a:cs typeface="Avenir Medium"/>
              </a:rPr>
              <a:t>pollution than gasoline engines.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50" y="645257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57" y="1314909"/>
            <a:ext cx="84957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Particulates (soot)</a:t>
            </a:r>
            <a:r>
              <a:rPr lang="en-US" sz="2000" dirty="0" smtClean="0">
                <a:latin typeface="Avenir Medium"/>
                <a:cs typeface="Avenir Medium"/>
              </a:rPr>
              <a:t> can be reduced with: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Better management of </a:t>
            </a:r>
            <a:r>
              <a:rPr lang="en-US" sz="2000" dirty="0" err="1" smtClean="0">
                <a:latin typeface="Avenir Medium"/>
                <a:cs typeface="Avenir Medium"/>
              </a:rPr>
              <a:t>air:fuel</a:t>
            </a:r>
            <a:r>
              <a:rPr lang="en-US" sz="2000" dirty="0" smtClean="0">
                <a:latin typeface="Avenir Medium"/>
                <a:cs typeface="Avenir Medium"/>
              </a:rPr>
              <a:t> ratios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Filters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Oxidizing catalytic converters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Require low-sulfur diesel fuel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7" y="3072850"/>
            <a:ext cx="8495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venir Black"/>
                <a:cs typeface="Avenir Black"/>
              </a:rPr>
              <a:t>NOx</a:t>
            </a:r>
            <a:r>
              <a:rPr lang="en-US" sz="2000" dirty="0" smtClean="0">
                <a:latin typeface="Avenir Black"/>
                <a:cs typeface="Avenir Black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Diesel engines produce higher levels of </a:t>
            </a:r>
            <a:r>
              <a:rPr lang="en-US" sz="2000" dirty="0" err="1" smtClean="0">
                <a:latin typeface="Avenir Medium"/>
                <a:cs typeface="Avenir Medium"/>
              </a:rPr>
              <a:t>NOx</a:t>
            </a:r>
            <a:r>
              <a:rPr lang="en-US" sz="2000" dirty="0" smtClean="0">
                <a:latin typeface="Avenir Medium"/>
                <a:cs typeface="Avenir Medium"/>
              </a:rPr>
              <a:t> than gasoline engines.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104850"/>
            <a:ext cx="849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Recently, a number of European cities hav</a:t>
            </a:r>
            <a:r>
              <a:rPr lang="en-US" sz="2000" dirty="0" smtClean="0">
                <a:latin typeface="Avenir Medium"/>
                <a:cs typeface="Avenir Medium"/>
              </a:rPr>
              <a:t>e </a:t>
            </a:r>
            <a:r>
              <a:rPr lang="en-US" sz="2000" dirty="0" smtClean="0">
                <a:latin typeface="Avenir Black"/>
                <a:cs typeface="Avenir Black"/>
              </a:rPr>
              <a:t>banned diesel engines </a:t>
            </a:r>
            <a:r>
              <a:rPr lang="en-US" sz="2000" dirty="0" smtClean="0">
                <a:latin typeface="Avenir Medium"/>
                <a:cs typeface="Avenir Medium"/>
              </a:rPr>
              <a:t>because of air pollution concerns, particularly particulates.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Bans will be phased in slowly.</a:t>
            </a:r>
          </a:p>
        </p:txBody>
      </p:sp>
    </p:spTree>
    <p:extLst>
      <p:ext uri="{BB962C8B-B14F-4D97-AF65-F5344CB8AC3E}">
        <p14:creationId xmlns:p14="http://schemas.microsoft.com/office/powerpoint/2010/main" val="84639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495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Optimizing efficiency &amp; pollution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Medium"/>
                <a:cs typeface="Avenir Medium"/>
              </a:rPr>
              <a:t>When petro engines are run at full capacity and their most efficient rotational speed they are most efficient and produce the fewest pollutants.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50" y="645257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657" y="2171150"/>
            <a:ext cx="8495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lack"/>
                <a:cs typeface="Avenir Black"/>
              </a:rPr>
              <a:t>One solution: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 smtClean="0">
                <a:latin typeface="Avenir Black"/>
                <a:cs typeface="Avenir Black"/>
              </a:rPr>
              <a:t>hybrid petro-electric</a:t>
            </a:r>
          </a:p>
          <a:p>
            <a:endParaRPr lang="en-US" sz="1000" dirty="0" smtClean="0">
              <a:latin typeface="Avenir Black"/>
              <a:cs typeface="Avenir Blac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Uses petroleum fuel only under the optimal conditions &amp; charges a battery under those conditions.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Uses the battery when petroleum fuel use would be inefficient or more polluting.</a:t>
            </a:r>
          </a:p>
        </p:txBody>
      </p:sp>
    </p:spTree>
    <p:extLst>
      <p:ext uri="{BB962C8B-B14F-4D97-AF65-F5344CB8AC3E}">
        <p14:creationId xmlns:p14="http://schemas.microsoft.com/office/powerpoint/2010/main" val="351905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8.5 Gas turbines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386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305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Developmental mirror?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In 1884 Norwegian </a:t>
            </a:r>
            <a:r>
              <a:rPr lang="en-US" sz="2000" dirty="0" err="1" smtClean="0">
                <a:latin typeface="Avenir Medium"/>
                <a:cs typeface="Avenir Medium"/>
              </a:rPr>
              <a:t>Egidius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err="1" smtClean="0">
                <a:latin typeface="Avenir Medium"/>
                <a:cs typeface="Avenir Medium"/>
              </a:rPr>
              <a:t>Elling</a:t>
            </a:r>
            <a:r>
              <a:rPr lang="en-US" sz="2000" dirty="0" smtClean="0">
                <a:latin typeface="Avenir Medium"/>
                <a:cs typeface="Avenir Medium"/>
              </a:rPr>
              <a:t> proposed a gas turbine, but could not build it because </a:t>
            </a:r>
            <a:r>
              <a:rPr lang="en-US" sz="2000" u="sng" dirty="0" smtClean="0">
                <a:latin typeface="Avenir Medium"/>
                <a:cs typeface="Avenir Medium"/>
              </a:rPr>
              <a:t>metals would have failed </a:t>
            </a:r>
            <a:r>
              <a:rPr lang="en-US" sz="2000" dirty="0" smtClean="0">
                <a:latin typeface="Avenir Medium"/>
                <a:cs typeface="Avenir Medium"/>
              </a:rPr>
              <a:t>at the high temperatures of continuous combustion.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0204" y="644573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57" y="2100413"/>
            <a:ext cx="8495794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Instead, he created the </a:t>
            </a:r>
            <a:r>
              <a:rPr lang="en-US" sz="2000" dirty="0" smtClean="0">
                <a:latin typeface="Avenir Black"/>
                <a:cs typeface="Avenir Black"/>
              </a:rPr>
              <a:t>steam injected gas turbine</a:t>
            </a:r>
            <a:r>
              <a:rPr lang="en-US" sz="2000" dirty="0" smtClean="0">
                <a:latin typeface="Avenir Medium"/>
                <a:cs typeface="Avenir Medium"/>
              </a:rPr>
              <a:t>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Used fuel to heat a water jacket, producing steam;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Jet of steam + exhaust gases powered turbine.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Not truly competitive with steam &amp; diesel turbines.</a:t>
            </a:r>
            <a:endParaRPr lang="en-US" sz="20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37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828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Rival jet engines for aircraft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In the 1930s with war looming, engineers were looking for a faster alternative to the propeller engine. </a:t>
            </a:r>
            <a:r>
              <a:rPr lang="en-US" sz="2000" dirty="0" smtClean="0">
                <a:latin typeface="Avenir Medium"/>
                <a:cs typeface="Avenir Medium"/>
              </a:rPr>
              <a:t>Germany &amp; England both developed </a:t>
            </a:r>
            <a:r>
              <a:rPr lang="en-US" sz="2000" dirty="0" smtClean="0">
                <a:latin typeface="Avenir Black"/>
                <a:cs typeface="Avenir Black"/>
              </a:rPr>
              <a:t>jet engines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635" y="652430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857" y="2011513"/>
            <a:ext cx="8495794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Continuous air intake compressed with a turbine.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Fuel injected into the compressed air &amp; ignited.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Hot exhaust gases expanded through an output turbine, producing thrust.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Some force used to drive the air compressing turbine.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6" name="Picture 5" descr="Scanbot Oct 9, 2017 7.35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53333" r="7931" b="13704"/>
          <a:stretch/>
        </p:blipFill>
        <p:spPr>
          <a:xfrm>
            <a:off x="1739900" y="3766087"/>
            <a:ext cx="5549899" cy="27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828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Rival jet engines for aircraft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33" y="6262693"/>
            <a:ext cx="699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  <a:hlinkClick r:id="rId3"/>
              </a:rPr>
              <a:t>https</a:t>
            </a:r>
            <a:r>
              <a:rPr lang="en-US" sz="1400" dirty="0">
                <a:latin typeface="Avenir Medium"/>
                <a:cs typeface="Avenir Medium"/>
                <a:hlinkClick r:id="rId3"/>
              </a:rPr>
              <a:t>://en.wikipedia.org/wiki/</a:t>
            </a:r>
            <a:r>
              <a:rPr lang="en-US" sz="1400" dirty="0" smtClean="0">
                <a:latin typeface="Avenir Medium"/>
                <a:cs typeface="Avenir Medium"/>
                <a:hlinkClick r:id="rId3"/>
              </a:rPr>
              <a:t>Messerschmitt_Me_262</a:t>
            </a:r>
            <a:r>
              <a:rPr lang="en-US" sz="1400" dirty="0">
                <a:latin typeface="Avenir Medium"/>
                <a:cs typeface="Avenir Medium"/>
              </a:rPr>
              <a:t>; </a:t>
            </a:r>
            <a:r>
              <a:rPr lang="en-US" sz="1400" dirty="0" smtClean="0">
                <a:latin typeface="Avenir Medium"/>
                <a:cs typeface="Avenir Medium"/>
              </a:rPr>
              <a:t/>
            </a:r>
            <a:br>
              <a:rPr lang="en-US" sz="1400" dirty="0" smtClean="0">
                <a:latin typeface="Avenir Medium"/>
                <a:cs typeface="Avenir Medium"/>
              </a:rPr>
            </a:br>
            <a:r>
              <a:rPr lang="en-US" sz="1400" dirty="0" smtClean="0">
                <a:latin typeface="Avenir Medium"/>
                <a:cs typeface="Avenir Medium"/>
              </a:rPr>
              <a:t>https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richardedwardsinfo.files.wordpress.com</a:t>
            </a:r>
            <a:r>
              <a:rPr lang="en-US" sz="1400" dirty="0">
                <a:latin typeface="Avenir Medium"/>
                <a:cs typeface="Avenir Medium"/>
              </a:rPr>
              <a:t>/2013/11/gloster-pioneer-e28-39.jpg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6" name="Picture 5" descr="Messerschmitt_Me_262_Schwa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7" y="1555587"/>
            <a:ext cx="4583703" cy="298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4158055"/>
            <a:ext cx="27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Messerschmidt</a:t>
            </a:r>
            <a:r>
              <a:rPr lang="en-US" b="1" i="1" dirty="0" smtClean="0">
                <a:solidFill>
                  <a:schemeClr val="bg1"/>
                </a:solidFill>
              </a:rPr>
              <a:t> 262 (1942)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gloster-pioneer-e28-3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72" b="6291"/>
          <a:stretch/>
        </p:blipFill>
        <p:spPr>
          <a:xfrm>
            <a:off x="3982410" y="3442974"/>
            <a:ext cx="4932990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54174" y="5706423"/>
            <a:ext cx="236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Gloster</a:t>
            </a:r>
            <a:r>
              <a:rPr lang="en-US" b="1" i="1" dirty="0" smtClean="0">
                <a:solidFill>
                  <a:schemeClr val="bg1"/>
                </a:solidFill>
              </a:rPr>
              <a:t> Meteor (1943)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657" y="832447"/>
            <a:ext cx="849579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Rival aircraft were in use at the close of the war.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299" y="1480292"/>
            <a:ext cx="3949701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20% faster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Kerosene vs. high-octane</a:t>
            </a:r>
            <a:br>
              <a:rPr lang="en-US" sz="2000" dirty="0" smtClean="0">
                <a:latin typeface="Avenir Medium"/>
                <a:cs typeface="Avenir Medium"/>
              </a:rPr>
            </a:br>
            <a:r>
              <a:rPr lang="en-US" sz="2000" dirty="0" smtClean="0">
                <a:latin typeface="Avenir Medium"/>
                <a:cs typeface="Avenir Medium"/>
              </a:rPr>
              <a:t>fuel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76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15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Modern turbofan engines (1)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414" y="832447"/>
            <a:ext cx="8495794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Modern </a:t>
            </a:r>
            <a:r>
              <a:rPr lang="en-US" sz="2000" dirty="0" smtClean="0">
                <a:latin typeface="Avenir Black"/>
                <a:cs typeface="Avenir Black"/>
              </a:rPr>
              <a:t>turbofan engines </a:t>
            </a:r>
            <a:r>
              <a:rPr lang="en-US" sz="2000" dirty="0" smtClean="0">
                <a:latin typeface="Avenir Medium"/>
                <a:cs typeface="Avenir Medium"/>
              </a:rPr>
              <a:t>have wider profiles and bypass fans.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80% of air taken in is funneled through a narrowing </a:t>
            </a:r>
            <a:r>
              <a:rPr lang="en-US" sz="2000" dirty="0" smtClean="0">
                <a:latin typeface="Avenir Black"/>
                <a:cs typeface="Avenir Black"/>
              </a:rPr>
              <a:t>bypass stream </a:t>
            </a:r>
            <a:r>
              <a:rPr lang="en-US" sz="2000" dirty="0" smtClean="0">
                <a:latin typeface="Avenir Medium"/>
                <a:cs typeface="Avenir Medium"/>
              </a:rPr>
              <a:t>that flows around the exterior of the engine.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This </a:t>
            </a:r>
            <a:r>
              <a:rPr lang="en-US" sz="2000" u="sng" dirty="0" smtClean="0">
                <a:latin typeface="Avenir Medium"/>
                <a:cs typeface="Avenir Medium"/>
              </a:rPr>
              <a:t>bypass air stream produces 80% of the thrust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635" y="652430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4699000"/>
            <a:ext cx="10287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Fig 8.18=</a:t>
            </a:r>
            <a:endParaRPr lang="en-US" dirty="0"/>
          </a:p>
        </p:txBody>
      </p:sp>
      <p:pic>
        <p:nvPicPr>
          <p:cNvPr id="3" name="Picture 2" descr="Scanbot Oct 9, 2017 7.36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595" r="1805" b="9459"/>
          <a:stretch/>
        </p:blipFill>
        <p:spPr>
          <a:xfrm>
            <a:off x="1284428" y="3314930"/>
            <a:ext cx="7008671" cy="32347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6414" y="2231711"/>
            <a:ext cx="849579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20% of air is funneled into the engine for combustion of fuel.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Produces only about 20% of the thrust.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414" y="2890934"/>
            <a:ext cx="849579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2.5X more efficient than early jet engines.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0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15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Modern turbofan engines (2)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414" y="832447"/>
            <a:ext cx="849579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Turbofan design uses </a:t>
            </a:r>
            <a:r>
              <a:rPr lang="en-US" sz="2000" dirty="0" smtClean="0">
                <a:latin typeface="Avenir Black"/>
                <a:cs typeface="Avenir Black"/>
              </a:rPr>
              <a:t>different speeds </a:t>
            </a:r>
            <a:r>
              <a:rPr lang="en-US" sz="2000" dirty="0" smtClean="0">
                <a:latin typeface="Avenir Medium"/>
                <a:cs typeface="Avenir Medium"/>
              </a:rPr>
              <a:t>to achieve maximum efficiency.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Rolls-Royce Trent engine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635" y="6524303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</a:p>
        </p:txBody>
      </p:sp>
      <p:pic>
        <p:nvPicPr>
          <p:cNvPr id="3" name="Picture 2" descr="Scanbot Oct 9, 2017 7.36 PM -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831976" y="1663699"/>
            <a:ext cx="7601682" cy="48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4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1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Combined cycle gas turbine (CCGT)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414" y="832447"/>
            <a:ext cx="8495794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CCGT systems improve the efficiency of electric generation by </a:t>
            </a:r>
            <a:r>
              <a:rPr lang="en-US" sz="2000" dirty="0" smtClean="0">
                <a:latin typeface="Avenir Black"/>
                <a:cs typeface="Avenir Black"/>
              </a:rPr>
              <a:t>using waste heat to increase power generation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474" y="6513895"/>
            <a:ext cx="790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>
                <a:latin typeface="Avenir Medium"/>
                <a:cs typeface="Avenir Medium"/>
              </a:rPr>
              <a:t>8;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Combined_cycle</a:t>
            </a:r>
            <a:r>
              <a:rPr lang="en-US" sz="1400" dirty="0">
                <a:latin typeface="Avenir Medium"/>
                <a:cs typeface="Avenir Medium"/>
              </a:rPr>
              <a:t> </a:t>
            </a:r>
            <a:endParaRPr lang="en-US" sz="1400" dirty="0" smtClean="0">
              <a:latin typeface="Avenir Medium"/>
              <a:cs typeface="Avenir Medium"/>
            </a:endParaRPr>
          </a:p>
        </p:txBody>
      </p:sp>
      <p:pic>
        <p:nvPicPr>
          <p:cNvPr id="3" name="Picture 2" descr="COGES_diagra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47" y="1935313"/>
            <a:ext cx="5820549" cy="4614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44" y="3535389"/>
            <a:ext cx="27109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Electric generators</a:t>
            </a:r>
          </a:p>
          <a:p>
            <a:pPr marL="342900" indent="-342900">
              <a:buAutoNum type="arabicPeriod"/>
            </a:pPr>
            <a:r>
              <a:rPr lang="en-US" dirty="0" smtClean="0"/>
              <a:t>Steam turbine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Condenser</a:t>
            </a:r>
          </a:p>
          <a:p>
            <a:pPr marL="342900" indent="-342900">
              <a:buAutoNum type="arabicPeriod"/>
            </a:pPr>
            <a:r>
              <a:rPr lang="en-US" dirty="0" smtClean="0"/>
              <a:t>Pump</a:t>
            </a:r>
          </a:p>
          <a:p>
            <a:pPr marL="342900" indent="-342900">
              <a:buAutoNum type="arabicPeriod"/>
            </a:pPr>
            <a:r>
              <a:rPr lang="en-US" dirty="0" smtClean="0"/>
              <a:t>Boiler / heat exchanger</a:t>
            </a:r>
          </a:p>
          <a:p>
            <a:pPr marL="342900" indent="-342900">
              <a:buAutoNum type="arabicPeriod"/>
            </a:pPr>
            <a:r>
              <a:rPr lang="en-US" dirty="0" smtClean="0"/>
              <a:t>Gas turbine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414" y="1595518"/>
            <a:ext cx="84957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Gas turbine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waste heat    steam    steam turbine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  <a:sym typeface="Wingdings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  <a:sym typeface="Wingdings"/>
              </a:rPr>
              <a:t>Overall efficiency of &gt; 50%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255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8.2 Spark ignition engines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9661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7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8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.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 smtClean="0">
                <a:latin typeface="Avenir Black"/>
                <a:cs typeface="Avenir Black"/>
              </a:rPr>
              <a:t>8.6 </a:t>
            </a:r>
            <a:r>
              <a:rPr lang="en-US" sz="2800" i="1" dirty="0" err="1" smtClean="0">
                <a:latin typeface="Avenir Black"/>
                <a:cs typeface="Avenir Black"/>
              </a:rPr>
              <a:t>Stirling</a:t>
            </a:r>
            <a:r>
              <a:rPr lang="en-US" sz="2800" i="1" dirty="0" smtClean="0">
                <a:latin typeface="Avenir Black"/>
                <a:cs typeface="Avenir Black"/>
              </a:rPr>
              <a:t> engines</a:t>
            </a:r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737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8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External combustion: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engine (1)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 is an </a:t>
            </a:r>
            <a:r>
              <a:rPr lang="en-US" sz="2000" dirty="0" smtClean="0">
                <a:latin typeface="Avenir Black"/>
                <a:cs typeface="Avenir Black"/>
              </a:rPr>
              <a:t>external combustion engine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latin typeface="Avenir Medium"/>
                <a:cs typeface="Avenir Medium"/>
              </a:rPr>
              <a:t>4 phases</a:t>
            </a:r>
            <a:r>
              <a:rPr lang="en-US" sz="2000" dirty="0" smtClean="0">
                <a:latin typeface="Avenir Medium"/>
                <a:cs typeface="Avenir Medium"/>
              </a:rPr>
              <a:t>: </a:t>
            </a:r>
            <a:r>
              <a:rPr lang="en-US" sz="2000" u="sng" dirty="0" smtClean="0">
                <a:latin typeface="Avenir Medium"/>
                <a:cs typeface="Avenir Medium"/>
              </a:rPr>
              <a:t>expansion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transfer    contraction    transfer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282" y="6514684"/>
            <a:ext cx="794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8; 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www.animatedengines.com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stirling.html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 descr="sti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10" y="3654410"/>
            <a:ext cx="4343790" cy="2606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657" y="2212990"/>
            <a:ext cx="4468243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Expansion:</a:t>
            </a:r>
            <a:endParaRPr lang="en-US" sz="2000" dirty="0" smtClean="0">
              <a:latin typeface="Avenir Black"/>
              <a:cs typeface="Avenir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Heat applied to the outside of the cylinder causes the gas to expand.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piston is pushed outward.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Linkage between the piston &amp; displacer is 90° out of phase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2950" y="3285078"/>
            <a:ext cx="7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piston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04100" y="3541142"/>
            <a:ext cx="609455" cy="110705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95850" y="4779456"/>
            <a:ext cx="10269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displacer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8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External combustion: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engine (2)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 is an </a:t>
            </a:r>
            <a:r>
              <a:rPr lang="en-US" sz="2000" dirty="0" smtClean="0">
                <a:latin typeface="Avenir Black"/>
                <a:cs typeface="Avenir Black"/>
              </a:rPr>
              <a:t>external combustion engine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latin typeface="Avenir Medium"/>
                <a:cs typeface="Avenir Medium"/>
              </a:rPr>
              <a:t>4 phases</a:t>
            </a:r>
            <a:r>
              <a:rPr lang="en-US" sz="2000" dirty="0" smtClean="0">
                <a:latin typeface="Avenir Medium"/>
                <a:cs typeface="Avenir Medium"/>
              </a:rPr>
              <a:t>: expansion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transfer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   contraction    transfer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282" y="6514684"/>
            <a:ext cx="794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8; 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www.animatedengines.com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stirling.html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57" y="2212990"/>
            <a:ext cx="446824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Transfer:</a:t>
            </a:r>
            <a:endParaRPr lang="en-US" sz="2000" dirty="0" smtClean="0">
              <a:latin typeface="Avenir Black"/>
              <a:cs typeface="Avenir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flywheel continues to move the piston outward.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Hot gas escapes around the displacer to the cool end of the cylinder.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2" name="Picture 1" descr="sti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11" y="3654410"/>
            <a:ext cx="4486640" cy="26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8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External combustion: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engine (3)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 is an </a:t>
            </a:r>
            <a:r>
              <a:rPr lang="en-US" sz="2000" dirty="0" smtClean="0">
                <a:latin typeface="Avenir Black"/>
                <a:cs typeface="Avenir Black"/>
              </a:rPr>
              <a:t>external combustion engine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latin typeface="Avenir Medium"/>
                <a:cs typeface="Avenir Medium"/>
              </a:rPr>
              <a:t>4 phases</a:t>
            </a:r>
            <a:r>
              <a:rPr lang="en-US" sz="2000" dirty="0" smtClean="0">
                <a:latin typeface="Avenir Medium"/>
                <a:cs typeface="Avenir Medium"/>
              </a:rPr>
              <a:t>: expansion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transfer   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contraction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   transfer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282" y="6514684"/>
            <a:ext cx="794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8; 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www.animatedengines.com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stirling.html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57" y="2212990"/>
            <a:ext cx="446824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Contraction:</a:t>
            </a:r>
            <a:endParaRPr lang="en-US" sz="2000" dirty="0" smtClean="0">
              <a:latin typeface="Avenir Black"/>
              <a:cs typeface="Avenir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cooling gas contracts,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Drawing the piston down into the cylinder.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3" name="Picture 2" descr="sti_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294" y="3654410"/>
            <a:ext cx="4333157" cy="25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_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43" y="3654410"/>
            <a:ext cx="4333157" cy="25998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849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External combustion: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engine (4)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 is an </a:t>
            </a:r>
            <a:r>
              <a:rPr lang="en-US" sz="2000" dirty="0" smtClean="0">
                <a:latin typeface="Avenir Black"/>
                <a:cs typeface="Avenir Black"/>
              </a:rPr>
              <a:t>external combustion engine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latin typeface="Avenir Medium"/>
                <a:cs typeface="Avenir Medium"/>
              </a:rPr>
              <a:t>4 phases</a:t>
            </a:r>
            <a:r>
              <a:rPr lang="en-US" sz="2000" dirty="0" smtClean="0">
                <a:latin typeface="Avenir Medium"/>
                <a:cs typeface="Avenir Medium"/>
              </a:rPr>
              <a:t>: expansion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 transfer    contraction   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transfer</a:t>
            </a:r>
            <a:endParaRPr lang="en-US" sz="2000" u="sng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282" y="6514684"/>
            <a:ext cx="794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8; 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www.animatedengines.com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stirling.html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657" y="2212990"/>
            <a:ext cx="4468243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Transfer:</a:t>
            </a:r>
            <a:endParaRPr lang="en-US" sz="2000" dirty="0" smtClean="0">
              <a:latin typeface="Avenir Black"/>
              <a:cs typeface="Avenir Black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flywheel moves the piston inward.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displacer falls into the </a:t>
            </a:r>
            <a:r>
              <a:rPr lang="en-US" sz="2000" dirty="0" err="1" smtClean="0">
                <a:latin typeface="Avenir Medium"/>
                <a:cs typeface="Avenir Medium"/>
              </a:rPr>
              <a:t>vacumn</a:t>
            </a:r>
            <a:r>
              <a:rPr lang="en-US" sz="2000" dirty="0" smtClean="0">
                <a:latin typeface="Avenir Medium"/>
                <a:cs typeface="Avenir Medium"/>
              </a:rPr>
              <a:t>,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Carrying the cooled gas to the warm end.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806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427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Commercial use of 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engines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Through the 1800s and early 1900s,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engines competed with steam engines.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Less dangerous because no steam pressure.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Popular in small, home applications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282" y="6514684"/>
            <a:ext cx="7941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8; http</a:t>
            </a:r>
            <a:r>
              <a:rPr lang="en-US" sz="1400" dirty="0">
                <a:latin typeface="Avenir Medium"/>
                <a:cs typeface="Avenir Medium"/>
              </a:rPr>
              <a:t>://</a:t>
            </a:r>
            <a:r>
              <a:rPr lang="en-US" sz="1400" dirty="0" err="1">
                <a:latin typeface="Avenir Medium"/>
                <a:cs typeface="Avenir Medium"/>
              </a:rPr>
              <a:t>www.animatedengines.com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stirling.html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57" y="5073264"/>
            <a:ext cx="8495794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Philips engine: </a:t>
            </a:r>
            <a:r>
              <a:rPr lang="en-US" sz="2000" dirty="0" smtClean="0">
                <a:latin typeface="Avenir Medium"/>
                <a:cs typeface="Avenir Medium"/>
              </a:rPr>
              <a:t>a Dutch adaptation of the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that used modern steel &amp; replaced air with H</a:t>
            </a:r>
            <a:r>
              <a:rPr lang="en-US" sz="2000" baseline="-25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or He.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Outpaced by small electric engines.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Very effective heat pump.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pic>
        <p:nvPicPr>
          <p:cNvPr id="6" name="Picture 5" descr="Scanbot Oct 9, 2017 7.38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r="22712" b="22407"/>
          <a:stretch/>
        </p:blipFill>
        <p:spPr>
          <a:xfrm>
            <a:off x="6222162" y="1378130"/>
            <a:ext cx="2240312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23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solar electricity (</a:t>
            </a:r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Ripasso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dish)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 smtClean="0">
                <a:latin typeface="Avenir Black"/>
                <a:cs typeface="Avenir Black"/>
              </a:rPr>
              <a:t>Stirling</a:t>
            </a:r>
            <a:r>
              <a:rPr lang="en-US" sz="2000" dirty="0" smtClean="0">
                <a:latin typeface="Avenir Black"/>
                <a:cs typeface="Avenir Black"/>
              </a:rPr>
              <a:t> solar power: (</a:t>
            </a:r>
            <a:r>
              <a:rPr lang="en-US" sz="2000" dirty="0" err="1" smtClean="0">
                <a:latin typeface="Avenir Black"/>
                <a:cs typeface="Avenir Black"/>
              </a:rPr>
              <a:t>Ripasso</a:t>
            </a:r>
            <a:r>
              <a:rPr lang="en-US" sz="2000" dirty="0" smtClean="0">
                <a:latin typeface="Avenir Black"/>
                <a:cs typeface="Avenir Black"/>
              </a:rPr>
              <a:t> dish) </a:t>
            </a:r>
            <a:r>
              <a:rPr lang="en-US" sz="2000" dirty="0" smtClean="0">
                <a:latin typeface="Avenir Medium"/>
                <a:cs typeface="Avenir Medium"/>
              </a:rPr>
              <a:t>a</a:t>
            </a:r>
            <a:r>
              <a:rPr lang="en-US" sz="2000" dirty="0" smtClean="0">
                <a:latin typeface="Avenir Black"/>
                <a:cs typeface="Avenir Black"/>
              </a:rPr>
              <a:t> </a:t>
            </a:r>
            <a:r>
              <a:rPr lang="en-US" sz="2000" dirty="0" smtClean="0">
                <a:latin typeface="Avenir Medium"/>
                <a:cs typeface="Avenir Medium"/>
              </a:rPr>
              <a:t>dish of mirrors focuses solar rays on a </a:t>
            </a:r>
            <a:r>
              <a:rPr lang="en-US" sz="2000" dirty="0" err="1">
                <a:latin typeface="Avenir Medium"/>
                <a:cs typeface="Avenir Medium"/>
              </a:rPr>
              <a:t>S</a:t>
            </a:r>
            <a:r>
              <a:rPr lang="en-US" sz="2000" dirty="0" err="1" smtClean="0">
                <a:latin typeface="Avenir Medium"/>
                <a:cs typeface="Avenir Medium"/>
              </a:rPr>
              <a:t>tirling</a:t>
            </a:r>
            <a:r>
              <a:rPr lang="en-US" sz="2000" dirty="0" smtClean="0">
                <a:latin typeface="Avenir Medium"/>
                <a:cs typeface="Avenir Medium"/>
              </a:rPr>
              <a:t> engine and drive production of electricity.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Temperatures as high as 500°C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Efficiencies of 34%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Given near constant sunlight, one 100 m</a:t>
            </a:r>
            <a:r>
              <a:rPr lang="en-US" sz="2000" baseline="30000" dirty="0" smtClean="0">
                <a:latin typeface="Avenir Medium"/>
                <a:cs typeface="Avenir Medium"/>
              </a:rPr>
              <a:t>2</a:t>
            </a:r>
            <a:r>
              <a:rPr lang="en-US" sz="2000" dirty="0" smtClean="0">
                <a:latin typeface="Avenir Medium"/>
                <a:cs typeface="Avenir Medium"/>
              </a:rPr>
              <a:t> dish can produce 75 – 85 MW per year.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2299" y="651426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 descr="Screen Shot 2017-10-09 at 7.42.4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>
          <a:xfrm>
            <a:off x="2761101" y="2591836"/>
            <a:ext cx="5951099" cy="39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511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prstClr val="white"/>
                </a:solidFill>
                <a:latin typeface="Avenir Heavy"/>
                <a:cs typeface="Avenir Heavy"/>
              </a:rPr>
              <a:t>Stirling</a:t>
            </a:r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 CHP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495794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Because </a:t>
            </a:r>
            <a:r>
              <a:rPr lang="en-US" sz="2000" dirty="0" err="1" smtClean="0">
                <a:latin typeface="Avenir Medium"/>
                <a:cs typeface="Avenir Medium"/>
              </a:rPr>
              <a:t>Stirling</a:t>
            </a:r>
            <a:r>
              <a:rPr lang="en-US" sz="2000" dirty="0" smtClean="0">
                <a:latin typeface="Avenir Medium"/>
                <a:cs typeface="Avenir Medium"/>
              </a:rPr>
              <a:t> engines are quiet and robust, they are being looked at as candidates for </a:t>
            </a:r>
            <a:r>
              <a:rPr lang="en-US" sz="2000" dirty="0" smtClean="0">
                <a:latin typeface="Avenir Black"/>
                <a:cs typeface="Avenir Black"/>
              </a:rPr>
              <a:t>residential micro-CHP </a:t>
            </a:r>
            <a:r>
              <a:rPr lang="en-US" sz="2000" dirty="0" smtClean="0">
                <a:latin typeface="Avenir Medium"/>
                <a:cs typeface="Avenir Medium"/>
              </a:rPr>
              <a:t>in the UK, Canada</a:t>
            </a:r>
            <a:r>
              <a:rPr lang="is-IS" sz="2000" dirty="0" smtClean="0">
                <a:latin typeface="Avenir Medium"/>
                <a:cs typeface="Avenir Medium"/>
              </a:rPr>
              <a:t>…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Gas boiler that also creates electricity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Size of a washing machine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4-cylinder engine heated by 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1 kW generation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2299" y="651426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</a:t>
            </a:r>
            <a:r>
              <a:rPr lang="en-US" sz="1400" dirty="0" smtClean="0">
                <a:latin typeface="Avenir Medium"/>
                <a:cs typeface="Avenir Medium"/>
              </a:rPr>
              <a:t>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 descr="Scanbot Oct 9, 2017 7.39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41111" r="22324" b="24074"/>
          <a:stretch/>
        </p:blipFill>
        <p:spPr>
          <a:xfrm>
            <a:off x="2933700" y="2590588"/>
            <a:ext cx="5041900" cy="39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tto_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54" y="2218647"/>
            <a:ext cx="2756321" cy="4416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Internal combustion engine (1)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43" y="6425098"/>
            <a:ext cx="77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otto.html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34" y="3026373"/>
            <a:ext cx="4994038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Intake: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Piston moves down;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Creates </a:t>
            </a:r>
            <a:r>
              <a:rPr lang="en-US" sz="2000" dirty="0" smtClean="0">
                <a:latin typeface="Avenir Medium"/>
                <a:cs typeface="Avenir Medium"/>
              </a:rPr>
              <a:t>a partial vacuum</a:t>
            </a:r>
            <a:r>
              <a:rPr lang="en-US" sz="2000" dirty="0" smtClean="0">
                <a:latin typeface="Avenir Medium"/>
                <a:cs typeface="Avenir Medium"/>
              </a:rPr>
              <a:t>; &amp;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</a:t>
            </a:r>
            <a:r>
              <a:rPr lang="en-US" sz="2000" dirty="0" smtClean="0">
                <a:latin typeface="Avenir Medium"/>
                <a:cs typeface="Avenir Medium"/>
              </a:rPr>
              <a:t>raws </a:t>
            </a:r>
            <a:r>
              <a:rPr lang="en-US" sz="2000" dirty="0" smtClean="0">
                <a:latin typeface="Avenir Medium"/>
                <a:cs typeface="Avenir Medium"/>
              </a:rPr>
              <a:t>fuel vapor/air </a:t>
            </a:r>
            <a:r>
              <a:rPr lang="en-US" sz="2000" dirty="0" smtClean="0">
                <a:latin typeface="Avenir Medium"/>
                <a:cs typeface="Avenir Medium"/>
              </a:rPr>
              <a:t>into cylinder</a:t>
            </a:r>
            <a:r>
              <a:rPr lang="en-US" sz="2000" dirty="0" smtClean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657" y="832447"/>
            <a:ext cx="8569919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Breakthrough design won the gold medal at the </a:t>
            </a:r>
            <a:r>
              <a:rPr lang="en-US" sz="2000" dirty="0" smtClean="0">
                <a:latin typeface="Avenir Black"/>
                <a:cs typeface="Avenir Black"/>
              </a:rPr>
              <a:t>1867 World Exhibition.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Invented by </a:t>
            </a:r>
            <a:r>
              <a:rPr lang="en-US" sz="2000" dirty="0" err="1" smtClean="0">
                <a:latin typeface="Avenir Medium"/>
                <a:cs typeface="Avenir Medium"/>
              </a:rPr>
              <a:t>Nikolaus</a:t>
            </a:r>
            <a:r>
              <a:rPr lang="en-US" sz="2000" dirty="0" smtClean="0">
                <a:latin typeface="Avenir Medium"/>
                <a:cs typeface="Avenir Medium"/>
              </a:rPr>
              <a:t> Otto;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Spark ignition;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4-stroke engine was a quieter advance: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 smtClean="0">
                <a:latin typeface="Avenir Medium"/>
                <a:cs typeface="Avenir Medium"/>
              </a:rPr>
              <a:t>Intake</a:t>
            </a:r>
            <a:r>
              <a:rPr lang="en-US" sz="2000" dirty="0" smtClean="0">
                <a:latin typeface="Avenir Medium"/>
                <a:cs typeface="Avenir Medium"/>
              </a:rPr>
              <a:t>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power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678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tto_c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85" y="2273867"/>
            <a:ext cx="2708090" cy="4338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Internal combustion engine (2)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569919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Breakthrough design won the gold medal at the </a:t>
            </a:r>
            <a:r>
              <a:rPr lang="en-US" sz="2000" dirty="0" smtClean="0">
                <a:latin typeface="Avenir Black"/>
                <a:cs typeface="Avenir Black"/>
              </a:rPr>
              <a:t>1867 World Exhibition.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Invented by </a:t>
            </a:r>
            <a:r>
              <a:rPr lang="en-US" sz="2000" dirty="0" err="1" smtClean="0">
                <a:latin typeface="Avenir Medium"/>
                <a:cs typeface="Avenir Medium"/>
              </a:rPr>
              <a:t>Nikolaus</a:t>
            </a:r>
            <a:r>
              <a:rPr lang="en-US" sz="2000" dirty="0" smtClean="0">
                <a:latin typeface="Avenir Medium"/>
                <a:cs typeface="Avenir Medium"/>
              </a:rPr>
              <a:t> Otto;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Spark ignition;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4-stroke engine was a quieter advance: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compression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 power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43" y="6425098"/>
            <a:ext cx="77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otto.html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34" y="3026373"/>
            <a:ext cx="4994038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Compression: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Piston rises, driven by flywheel momentum;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Forces </a:t>
            </a:r>
            <a:r>
              <a:rPr lang="en-US" sz="2000" dirty="0" smtClean="0">
                <a:latin typeface="Avenir Medium"/>
                <a:cs typeface="Avenir Medium"/>
              </a:rPr>
              <a:t>the poppet valve shut;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</a:t>
            </a:r>
            <a:r>
              <a:rPr lang="en-US" sz="2000" dirty="0" smtClean="0">
                <a:latin typeface="Avenir Medium"/>
                <a:cs typeface="Avenir Medium"/>
              </a:rPr>
              <a:t>ompressing </a:t>
            </a:r>
            <a:r>
              <a:rPr lang="en-US" sz="2000" dirty="0" smtClean="0">
                <a:latin typeface="Avenir Medium"/>
                <a:cs typeface="Avenir Medium"/>
              </a:rPr>
              <a:t>the mixture of fuel &amp; air.</a:t>
            </a:r>
          </a:p>
        </p:txBody>
      </p:sp>
    </p:spTree>
    <p:extLst>
      <p:ext uri="{BB962C8B-B14F-4D97-AF65-F5344CB8AC3E}">
        <p14:creationId xmlns:p14="http://schemas.microsoft.com/office/powerpoint/2010/main" val="28400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Internal combustion engine (3)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43" y="6425098"/>
            <a:ext cx="77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otto.html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34" y="3026373"/>
            <a:ext cx="4994038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Power: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At the top of the compression stroke;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spark plug fires;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Igniting the compressed fuel/air;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burning fuel expands;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Driving the piston down.</a:t>
            </a:r>
          </a:p>
        </p:txBody>
      </p:sp>
      <p:pic>
        <p:nvPicPr>
          <p:cNvPr id="2" name="Picture 1" descr="otto_pw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4" y="2286936"/>
            <a:ext cx="2629032" cy="4212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657" y="832447"/>
            <a:ext cx="8569919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Breakthrough design won the gold medal at the </a:t>
            </a:r>
            <a:r>
              <a:rPr lang="en-US" sz="2000" dirty="0" smtClean="0">
                <a:latin typeface="Avenir Black"/>
                <a:cs typeface="Avenir Black"/>
              </a:rPr>
              <a:t>1867 World Exhibition.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Invented by </a:t>
            </a:r>
            <a:r>
              <a:rPr lang="en-US" sz="2000" dirty="0" err="1" smtClean="0">
                <a:latin typeface="Avenir Medium"/>
                <a:cs typeface="Avenir Medium"/>
              </a:rPr>
              <a:t>Nikolaus</a:t>
            </a:r>
            <a:r>
              <a:rPr lang="en-US" sz="2000" dirty="0" smtClean="0">
                <a:latin typeface="Avenir Medium"/>
                <a:cs typeface="Avenir Medium"/>
              </a:rPr>
              <a:t> Otto;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Spark ignition;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4-stroke engine was a quieter advance: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power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  exhaust</a:t>
            </a:r>
            <a:endParaRPr lang="en-US" sz="2000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62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1350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Internal combustion engine (4)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43" y="6425098"/>
            <a:ext cx="7736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8; http://</a:t>
            </a:r>
            <a:r>
              <a:rPr lang="en-US" sz="1400" dirty="0" err="1" smtClean="0">
                <a:latin typeface="Avenir Medium"/>
                <a:cs typeface="Avenir Medium"/>
              </a:rPr>
              <a:t>www.animatedengines.com</a:t>
            </a:r>
            <a:r>
              <a:rPr lang="en-US" sz="1400" dirty="0" smtClean="0">
                <a:latin typeface="Avenir Medium"/>
                <a:cs typeface="Avenir Medium"/>
              </a:rPr>
              <a:t>/</a:t>
            </a:r>
            <a:r>
              <a:rPr lang="en-US" sz="1400" dirty="0" err="1" smtClean="0">
                <a:latin typeface="Avenir Medium"/>
                <a:cs typeface="Avenir Medium"/>
              </a:rPr>
              <a:t>otto.html</a:t>
            </a:r>
            <a:r>
              <a:rPr lang="en-US" sz="1400" dirty="0" smtClean="0">
                <a:latin typeface="Avenir Medium"/>
                <a:cs typeface="Avenir Medium"/>
              </a:rPr>
              <a:t> 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34" y="3026373"/>
            <a:ext cx="499403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Black"/>
                <a:cs typeface="Avenir Black"/>
              </a:rPr>
              <a:t>Exhaust: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At the bottom of the power stroke;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exhaust valve is opened by the cam/lift mechanism;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The rising piston pushes the exhausted fuel out of the cylinder;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And repeat from step (1).</a:t>
            </a:r>
          </a:p>
        </p:txBody>
      </p:sp>
      <p:pic>
        <p:nvPicPr>
          <p:cNvPr id="7" name="Picture 6" descr="otto_ex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78" y="2466767"/>
            <a:ext cx="2609197" cy="4180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569919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Breakthrough design won the gold medal at the </a:t>
            </a:r>
            <a:r>
              <a:rPr lang="en-US" sz="2000" dirty="0" smtClean="0">
                <a:latin typeface="Avenir Black"/>
                <a:cs typeface="Avenir Black"/>
              </a:rPr>
              <a:t>1867 World Exhibition.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Invented by </a:t>
            </a:r>
            <a:r>
              <a:rPr lang="en-US" sz="2000" dirty="0" err="1" smtClean="0">
                <a:latin typeface="Avenir Medium"/>
                <a:cs typeface="Avenir Medium"/>
              </a:rPr>
              <a:t>Nikolaus</a:t>
            </a:r>
            <a:r>
              <a:rPr lang="en-US" sz="2000" dirty="0" smtClean="0">
                <a:latin typeface="Avenir Medium"/>
                <a:cs typeface="Avenir Medium"/>
              </a:rPr>
              <a:t> Otto;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Spark ignition;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4-stroke engine was a quieter advance: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Avenir Medium"/>
                <a:cs typeface="Avenir Medium"/>
              </a:rPr>
              <a:t>Intake </a:t>
            </a:r>
            <a:r>
              <a:rPr lang="en-US" sz="2000" dirty="0" smtClean="0">
                <a:latin typeface="Avenir Medium"/>
                <a:cs typeface="Avenir Medium"/>
                <a:sym typeface="Wingdings"/>
              </a:rPr>
              <a:t> compression  power  </a:t>
            </a:r>
            <a:r>
              <a:rPr lang="en-US" sz="2000" u="sng" dirty="0" smtClean="0">
                <a:latin typeface="Avenir Medium"/>
                <a:cs typeface="Avenir Medium"/>
                <a:sym typeface="Wingdings"/>
              </a:rPr>
              <a:t>exhaust</a:t>
            </a:r>
            <a:endParaRPr lang="en-US" sz="2000" u="sng" dirty="0" smtClean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3354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28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smtClean="0">
                <a:solidFill>
                  <a:prstClr val="white"/>
                </a:solidFill>
                <a:latin typeface="Avenir Heavy"/>
                <a:cs typeface="Avenir Heavy"/>
              </a:rPr>
              <a:t>Internal combustion engine advances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6491" y="6425098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Medium"/>
                <a:cs typeface="Avenir Medium"/>
              </a:rPr>
              <a:t>Energy Systems &amp; Sustainability, 2/e, Chapter 8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657" y="832447"/>
            <a:ext cx="8569919" cy="414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5988" indent="-915988"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1882-3  Gottlieb </a:t>
            </a:r>
            <a:r>
              <a:rPr lang="en-US" sz="2000" dirty="0" smtClean="0">
                <a:latin typeface="Avenir Medium"/>
                <a:cs typeface="Avenir Medium"/>
              </a:rPr>
              <a:t>Daimler </a:t>
            </a:r>
            <a:r>
              <a:rPr lang="en-US" sz="2000" dirty="0" smtClean="0">
                <a:latin typeface="Avenir Medium"/>
                <a:cs typeface="Avenir Medium"/>
              </a:rPr>
              <a:t>&amp; </a:t>
            </a:r>
            <a:r>
              <a:rPr lang="en-US" sz="2000" dirty="0" smtClean="0">
                <a:latin typeface="Avenir Medium"/>
                <a:cs typeface="Avenir Medium"/>
              </a:rPr>
              <a:t>Wilhelm </a:t>
            </a:r>
            <a:r>
              <a:rPr lang="en-US" sz="2000" dirty="0" err="1" smtClean="0">
                <a:latin typeface="Avenir Medium"/>
                <a:cs typeface="Avenir Medium"/>
              </a:rPr>
              <a:t>Maybach</a:t>
            </a:r>
            <a:r>
              <a:rPr lang="en-US" sz="2000" dirty="0" smtClean="0">
                <a:latin typeface="Avenir Medium"/>
                <a:cs typeface="Avenir Medium"/>
              </a:rPr>
              <a:t>: </a:t>
            </a:r>
            <a:r>
              <a:rPr lang="en-US" sz="2000" dirty="0" smtClean="0">
                <a:latin typeface="Avenir Medium"/>
                <a:cs typeface="Avenir Medium"/>
              </a:rPr>
              <a:t>small</a:t>
            </a:r>
            <a:r>
              <a:rPr lang="en-US" sz="2000" dirty="0" smtClean="0">
                <a:latin typeface="Avenir Medium"/>
                <a:cs typeface="Avenir Medium"/>
              </a:rPr>
              <a:t>, high-speed </a:t>
            </a:r>
            <a:r>
              <a:rPr lang="en-US" sz="2000" dirty="0" smtClean="0">
                <a:latin typeface="Avenir Medium"/>
                <a:cs typeface="Avenir Medium"/>
              </a:rPr>
              <a:t>engines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915988" indent="-915988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marL="915988" indent="-915988"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1885    </a:t>
            </a:r>
            <a:r>
              <a:rPr lang="en-US" sz="2000" dirty="0" err="1" smtClean="0">
                <a:latin typeface="Avenir Medium"/>
                <a:cs typeface="Avenir Medium"/>
              </a:rPr>
              <a:t>Maybach</a:t>
            </a:r>
            <a:r>
              <a:rPr lang="en-US" sz="2000" dirty="0" smtClean="0">
                <a:latin typeface="Avenir Medium"/>
                <a:cs typeface="Avenir Medium"/>
              </a:rPr>
              <a:t>: float carburetor </a:t>
            </a:r>
            <a:r>
              <a:rPr lang="en-US" sz="2000" dirty="0" smtClean="0">
                <a:latin typeface="Avenir Medium"/>
                <a:cs typeface="Avenir Medium"/>
              </a:rPr>
              <a:t>to deliver a precise mix of fuel </a:t>
            </a:r>
            <a:r>
              <a:rPr lang="en-US" sz="2000" dirty="0" smtClean="0">
                <a:latin typeface="Avenir Medium"/>
                <a:cs typeface="Avenir Medium"/>
              </a:rPr>
              <a:t>&amp;air</a:t>
            </a:r>
            <a:endParaRPr lang="en-US" sz="2000" dirty="0" smtClean="0">
              <a:latin typeface="Avenir Medium"/>
              <a:cs typeface="Avenir Medium"/>
            </a:endParaRPr>
          </a:p>
          <a:p>
            <a:pPr marL="915988" indent="-915988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marL="915988" indent="-915988">
              <a:lnSpc>
                <a:spcPct val="110000"/>
              </a:lnSpc>
              <a:buAutoNum type="arabicPlain" startAt="1889"/>
            </a:pPr>
            <a:r>
              <a:rPr lang="en-US" sz="2000" dirty="0" smtClean="0">
                <a:latin typeface="Avenir Medium"/>
                <a:cs typeface="Avenir Medium"/>
              </a:rPr>
              <a:t>2-cyliner engine design; higher rpm &amp; power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marL="457200" indent="-457200">
              <a:lnSpc>
                <a:spcPct val="110000"/>
              </a:lnSpc>
              <a:buAutoNum type="arabicPlain" startAt="1893"/>
            </a:pPr>
            <a:r>
              <a:rPr lang="en-US" sz="2000" dirty="0" smtClean="0">
                <a:latin typeface="Avenir Medium"/>
                <a:cs typeface="Avenir Medium"/>
              </a:rPr>
              <a:t> 	Karl Benz produces a 3-hp four wheel vehicle</a:t>
            </a:r>
          </a:p>
          <a:p>
            <a:pPr lvl="1">
              <a:lnSpc>
                <a:spcPct val="110000"/>
              </a:lnSpc>
            </a:pPr>
            <a:endParaRPr lang="en-US" sz="2000" dirty="0" smtClean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1900	de Dion </a:t>
            </a:r>
            <a:r>
              <a:rPr lang="en-US" sz="2000" dirty="0" err="1" smtClean="0">
                <a:latin typeface="Avenir Medium"/>
                <a:cs typeface="Avenir Medium"/>
              </a:rPr>
              <a:t>Bouton</a:t>
            </a:r>
            <a:r>
              <a:rPr lang="en-US" sz="2000" dirty="0" smtClean="0">
                <a:latin typeface="Avenir Medium"/>
                <a:cs typeface="Avenir Medium"/>
              </a:rPr>
              <a:t> produces a 3.5 </a:t>
            </a:r>
            <a:r>
              <a:rPr lang="en-US" sz="2000" dirty="0" err="1" smtClean="0">
                <a:latin typeface="Avenir Medium"/>
                <a:cs typeface="Avenir Medium"/>
              </a:rPr>
              <a:t>hp</a:t>
            </a:r>
            <a:r>
              <a:rPr lang="en-US" sz="2000" dirty="0" smtClean="0">
                <a:latin typeface="Avenir Medium"/>
                <a:cs typeface="Avenir Medium"/>
              </a:rPr>
              <a:t> vehicle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	</a:t>
            </a:r>
            <a:r>
              <a:rPr lang="en-US" sz="2000" dirty="0" smtClean="0">
                <a:latin typeface="Avenir Medium"/>
                <a:cs typeface="Avenir Medium"/>
              </a:rPr>
              <a:t>Mercedes sells car for the equivalent of $240,000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latin typeface="Avenir Medium"/>
                <a:cs typeface="Avenir Medium"/>
              </a:rPr>
              <a:t>1904	The Daimler car company offers a 24-hp, 34-seat bus</a:t>
            </a:r>
          </a:p>
        </p:txBody>
      </p:sp>
    </p:spTree>
    <p:extLst>
      <p:ext uri="{BB962C8B-B14F-4D97-AF65-F5344CB8AC3E}">
        <p14:creationId xmlns:p14="http://schemas.microsoft.com/office/powerpoint/2010/main" val="400882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3240</Words>
  <Application>Microsoft Macintosh PowerPoint</Application>
  <PresentationFormat>On-screen Show (4:3)</PresentationFormat>
  <Paragraphs>436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168</cp:revision>
  <cp:lastPrinted>2017-10-10T00:22:44Z</cp:lastPrinted>
  <dcterms:created xsi:type="dcterms:W3CDTF">2017-04-14T20:21:06Z</dcterms:created>
  <dcterms:modified xsi:type="dcterms:W3CDTF">2017-10-10T00:23:15Z</dcterms:modified>
</cp:coreProperties>
</file>