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98"/>
  </p:handoutMasterIdLst>
  <p:sldIdLst>
    <p:sldId id="257" r:id="rId2"/>
    <p:sldId id="258" r:id="rId3"/>
    <p:sldId id="259" r:id="rId4"/>
    <p:sldId id="285" r:id="rId5"/>
    <p:sldId id="260" r:id="rId6"/>
    <p:sldId id="270" r:id="rId7"/>
    <p:sldId id="261" r:id="rId8"/>
    <p:sldId id="262" r:id="rId9"/>
    <p:sldId id="284" r:id="rId10"/>
    <p:sldId id="287" r:id="rId11"/>
    <p:sldId id="291" r:id="rId12"/>
    <p:sldId id="292" r:id="rId13"/>
    <p:sldId id="264" r:id="rId14"/>
    <p:sldId id="265" r:id="rId15"/>
    <p:sldId id="266" r:id="rId16"/>
    <p:sldId id="267" r:id="rId17"/>
    <p:sldId id="268" r:id="rId18"/>
    <p:sldId id="288" r:id="rId19"/>
    <p:sldId id="286" r:id="rId20"/>
    <p:sldId id="290" r:id="rId21"/>
    <p:sldId id="294" r:id="rId22"/>
    <p:sldId id="296" r:id="rId23"/>
    <p:sldId id="295" r:id="rId24"/>
    <p:sldId id="297" r:id="rId25"/>
    <p:sldId id="298" r:id="rId26"/>
    <p:sldId id="301" r:id="rId27"/>
    <p:sldId id="293" r:id="rId28"/>
    <p:sldId id="299" r:id="rId29"/>
    <p:sldId id="302" r:id="rId30"/>
    <p:sldId id="303" r:id="rId31"/>
    <p:sldId id="304" r:id="rId32"/>
    <p:sldId id="306" r:id="rId33"/>
    <p:sldId id="360" r:id="rId34"/>
    <p:sldId id="361" r:id="rId35"/>
    <p:sldId id="362" r:id="rId36"/>
    <p:sldId id="308" r:id="rId37"/>
    <p:sldId id="307" r:id="rId38"/>
    <p:sldId id="309" r:id="rId39"/>
    <p:sldId id="271" r:id="rId40"/>
    <p:sldId id="311" r:id="rId41"/>
    <p:sldId id="312" r:id="rId42"/>
    <p:sldId id="313" r:id="rId43"/>
    <p:sldId id="314" r:id="rId44"/>
    <p:sldId id="315" r:id="rId45"/>
    <p:sldId id="316" r:id="rId46"/>
    <p:sldId id="317" r:id="rId47"/>
    <p:sldId id="359" r:id="rId48"/>
    <p:sldId id="300" r:id="rId49"/>
    <p:sldId id="342" r:id="rId50"/>
    <p:sldId id="341" r:id="rId51"/>
    <p:sldId id="310" r:id="rId52"/>
    <p:sldId id="319" r:id="rId53"/>
    <p:sldId id="320" r:id="rId54"/>
    <p:sldId id="321" r:id="rId55"/>
    <p:sldId id="339" r:id="rId56"/>
    <p:sldId id="337" r:id="rId57"/>
    <p:sldId id="343" r:id="rId58"/>
    <p:sldId id="344" r:id="rId59"/>
    <p:sldId id="345" r:id="rId60"/>
    <p:sldId id="346" r:id="rId61"/>
    <p:sldId id="347" r:id="rId62"/>
    <p:sldId id="348" r:id="rId63"/>
    <p:sldId id="364" r:id="rId64"/>
    <p:sldId id="366" r:id="rId65"/>
    <p:sldId id="368" r:id="rId66"/>
    <p:sldId id="370" r:id="rId67"/>
    <p:sldId id="369" r:id="rId68"/>
    <p:sldId id="365" r:id="rId69"/>
    <p:sldId id="371" r:id="rId70"/>
    <p:sldId id="372" r:id="rId71"/>
    <p:sldId id="367" r:id="rId72"/>
    <p:sldId id="322" r:id="rId73"/>
    <p:sldId id="318" r:id="rId74"/>
    <p:sldId id="324" r:id="rId75"/>
    <p:sldId id="325" r:id="rId76"/>
    <p:sldId id="326" r:id="rId77"/>
    <p:sldId id="327" r:id="rId78"/>
    <p:sldId id="328" r:id="rId79"/>
    <p:sldId id="329" r:id="rId80"/>
    <p:sldId id="363" r:id="rId81"/>
    <p:sldId id="330" r:id="rId82"/>
    <p:sldId id="331" r:id="rId83"/>
    <p:sldId id="332" r:id="rId84"/>
    <p:sldId id="333" r:id="rId85"/>
    <p:sldId id="334" r:id="rId86"/>
    <p:sldId id="335" r:id="rId87"/>
    <p:sldId id="349" r:id="rId88"/>
    <p:sldId id="350" r:id="rId89"/>
    <p:sldId id="351" r:id="rId90"/>
    <p:sldId id="352" r:id="rId91"/>
    <p:sldId id="353" r:id="rId92"/>
    <p:sldId id="354" r:id="rId93"/>
    <p:sldId id="355" r:id="rId94"/>
    <p:sldId id="356" r:id="rId95"/>
    <p:sldId id="357" r:id="rId96"/>
    <p:sldId id="358"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p:clrMru>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3756" autoAdjust="0"/>
    <p:restoredTop sz="97891" autoAdjust="0"/>
  </p:normalViewPr>
  <p:slideViewPr>
    <p:cSldViewPr snapToGrid="0" snapToObjects="1">
      <p:cViewPr>
        <p:scale>
          <a:sx n="76" d="100"/>
          <a:sy n="76" d="100"/>
        </p:scale>
        <p:origin x="-2368" y="-616"/>
      </p:cViewPr>
      <p:guideLst>
        <p:guide orient="horz" pos="2160"/>
        <p:guide pos="2880"/>
      </p:guideLst>
    </p:cSldViewPr>
  </p:slideViewPr>
  <p:notesTextViewPr>
    <p:cViewPr>
      <p:scale>
        <a:sx n="100" d="100"/>
        <a:sy n="100" d="100"/>
      </p:scale>
      <p:origin x="0" y="0"/>
    </p:cViewPr>
  </p:notesTextViewPr>
  <p:sorterViewPr>
    <p:cViewPr>
      <p:scale>
        <a:sx n="188" d="100"/>
        <a:sy n="188" d="100"/>
      </p:scale>
      <p:origin x="0" y="46936"/>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handoutMaster" Target="handoutMasters/handoutMaster1.xml"/><Relationship Id="rId99"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428E6A-F315-7A4B-A87E-F04A62F65A59}" type="datetimeFigureOut">
              <a:rPr lang="en-US" smtClean="0"/>
              <a:t>11/1/17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8FB32B8-9556-4843-8303-5B0D5B55650D}" type="slidenum">
              <a:rPr lang="en-US" smtClean="0"/>
              <a:t>‹#›</a:t>
            </a:fld>
            <a:endParaRPr lang="en-US"/>
          </a:p>
        </p:txBody>
      </p:sp>
    </p:spTree>
    <p:extLst>
      <p:ext uri="{BB962C8B-B14F-4D97-AF65-F5344CB8AC3E}">
        <p14:creationId xmlns:p14="http://schemas.microsoft.com/office/powerpoint/2010/main" val="87156100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8140DC-D93F-EF40-BCF6-C444BEFC2CEC}"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3649224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8140DC-D93F-EF40-BCF6-C444BEFC2CEC}"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3758700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8140DC-D93F-EF40-BCF6-C444BEFC2CEC}"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4112066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8140DC-D93F-EF40-BCF6-C444BEFC2CEC}"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2817139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8140DC-D93F-EF40-BCF6-C444BEFC2CEC}"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2175534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8140DC-D93F-EF40-BCF6-C444BEFC2CEC}"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3175831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8140DC-D93F-EF40-BCF6-C444BEFC2CEC}" type="datetimeFigureOut">
              <a:rPr lang="en-US" smtClean="0"/>
              <a:t>11/1/17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887066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8140DC-D93F-EF40-BCF6-C444BEFC2CEC}" type="datetimeFigureOut">
              <a:rPr lang="en-US" smtClean="0"/>
              <a:t>11/1/17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1991322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8140DC-D93F-EF40-BCF6-C444BEFC2CEC}" type="datetimeFigureOut">
              <a:rPr lang="en-US" smtClean="0"/>
              <a:t>11/1/17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303170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8140DC-D93F-EF40-BCF6-C444BEFC2CEC}"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1576885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8140DC-D93F-EF40-BCF6-C444BEFC2CEC}"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417367-679C-9E45-85F7-518F18A20E7C}" type="slidenum">
              <a:rPr lang="en-US" smtClean="0"/>
              <a:t>‹#›</a:t>
            </a:fld>
            <a:endParaRPr lang="en-US"/>
          </a:p>
        </p:txBody>
      </p:sp>
    </p:spTree>
    <p:extLst>
      <p:ext uri="{BB962C8B-B14F-4D97-AF65-F5344CB8AC3E}">
        <p14:creationId xmlns:p14="http://schemas.microsoft.com/office/powerpoint/2010/main" val="41616217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8140DC-D93F-EF40-BCF6-C444BEFC2CEC}" type="datetimeFigureOut">
              <a:rPr lang="en-US" smtClean="0"/>
              <a:t>11/1/17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17367-679C-9E45-85F7-518F18A20E7C}" type="slidenum">
              <a:rPr lang="en-US" smtClean="0"/>
              <a:t>‹#›</a:t>
            </a:fld>
            <a:endParaRPr lang="en-US"/>
          </a:p>
        </p:txBody>
      </p:sp>
    </p:spTree>
    <p:extLst>
      <p:ext uri="{BB962C8B-B14F-4D97-AF65-F5344CB8AC3E}">
        <p14:creationId xmlns:p14="http://schemas.microsoft.com/office/powerpoint/2010/main" val="531384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hyperlink" Target="https://static1.squarespace.com/static/"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 Id="rId3" Type="http://schemas.openxmlformats.org/officeDocument/2006/relationships/image" Target="../media/image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 Id="rId3" Type="http://schemas.openxmlformats.org/officeDocument/2006/relationships/image" Target="../media/image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 Id="rId3" Type="http://schemas.openxmlformats.org/officeDocument/2006/relationships/image" Target="../media/image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 Id="rId3" Type="http://schemas.openxmlformats.org/officeDocument/2006/relationships/image" Target="../media/image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30.jpeg"/></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3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34.jpg"/></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hyperlink" Target="http://www.volund.dk/Waste_to_Energy/References/ARC_Amager_Bakke_Copenhagen" TargetMode="External"/><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 Id="rId3" Type="http://schemas.openxmlformats.org/officeDocument/2006/relationships/image" Target="../media/image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3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4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4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45.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4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4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4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2.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2.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3.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jpg"/><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5.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6.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7.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8.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9.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60.jpg"/></Relationships>
</file>

<file path=ppt/slides/_rels/slide96.xml.rels><?xml version="1.0" encoding="UTF-8" standalone="yes"?>
<Relationships xmlns="http://schemas.openxmlformats.org/package/2006/relationships"><Relationship Id="rId3" Type="http://schemas.openxmlformats.org/officeDocument/2006/relationships/hyperlink" Target="https://www.technologyreview.com/s/530331/germany-and-canada-are" TargetMode="External"/><Relationship Id="rId4" Type="http://schemas.openxmlformats.org/officeDocument/2006/relationships/image" Target="../media/image1.jpg"/><Relationship Id="rId5" Type="http://schemas.openxmlformats.org/officeDocument/2006/relationships/image" Target="../media/image61.jpg"/><Relationship Id="rId6" Type="http://schemas.openxmlformats.org/officeDocument/2006/relationships/image" Target="../media/image62.jpg"/><Relationship Id="rId1" Type="http://schemas.openxmlformats.org/officeDocument/2006/relationships/slideLayout" Target="../slideLayouts/slideLayout1.xml"/><Relationship Id="rId2" Type="http://schemas.openxmlformats.org/officeDocument/2006/relationships/hyperlink" Target="https://en.wikipedia.org/wiki/Power-to-ga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404865"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SSC 2030: Energy Systems &amp; Sustainability</a:t>
            </a:r>
            <a:endParaRPr lang="en-US" sz="3200" dirty="0">
              <a:solidFill>
                <a:prstClr val="white"/>
              </a:solidFill>
              <a:latin typeface="Avenir Heavy"/>
              <a:cs typeface="Avenir Heavy"/>
            </a:endParaRP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1187541" y="1069176"/>
            <a:ext cx="6751640" cy="4770536"/>
          </a:xfrm>
          <a:prstGeom prst="rect">
            <a:avLst/>
          </a:prstGeom>
          <a:noFill/>
        </p:spPr>
        <p:txBody>
          <a:bodyPr wrap="none" rtlCol="0">
            <a:spAutoFit/>
          </a:bodyPr>
          <a:lstStyle/>
          <a:p>
            <a:pPr>
              <a:lnSpc>
                <a:spcPct val="120000"/>
              </a:lnSpc>
            </a:pPr>
            <a:r>
              <a:rPr lang="en-US" sz="2800" dirty="0">
                <a:latin typeface="Avenir Black"/>
                <a:cs typeface="Avenir Black"/>
              </a:rPr>
              <a:t>9</a:t>
            </a:r>
            <a:r>
              <a:rPr lang="en-US" sz="2800" dirty="0" smtClean="0">
                <a:latin typeface="Avenir Black"/>
                <a:cs typeface="Avenir Black"/>
              </a:rPr>
              <a:t>. Electricity</a:t>
            </a:r>
          </a:p>
          <a:p>
            <a:pPr>
              <a:lnSpc>
                <a:spcPct val="120000"/>
              </a:lnSpc>
            </a:pPr>
            <a:endParaRPr lang="en-US" sz="1000" dirty="0">
              <a:latin typeface="Avenir Black"/>
              <a:cs typeface="Avenir Black"/>
            </a:endParaRPr>
          </a:p>
          <a:p>
            <a:pPr>
              <a:lnSpc>
                <a:spcPct val="120000"/>
              </a:lnSpc>
            </a:pPr>
            <a:r>
              <a:rPr lang="en-US" sz="2400" dirty="0" smtClean="0">
                <a:latin typeface="Avenir Medium"/>
                <a:cs typeface="Avenir Medium"/>
              </a:rPr>
              <a:t>9.2		Making electricity in 19</a:t>
            </a:r>
            <a:r>
              <a:rPr lang="en-US" sz="2400" baseline="30000" dirty="0" smtClean="0">
                <a:latin typeface="Avenir Medium"/>
                <a:cs typeface="Avenir Medium"/>
              </a:rPr>
              <a:t>th</a:t>
            </a:r>
            <a:r>
              <a:rPr lang="en-US" sz="2400" dirty="0" smtClean="0">
                <a:latin typeface="Avenir Medium"/>
                <a:cs typeface="Avenir Medium"/>
              </a:rPr>
              <a:t> century</a:t>
            </a:r>
          </a:p>
          <a:p>
            <a:pPr>
              <a:lnSpc>
                <a:spcPct val="120000"/>
              </a:lnSpc>
            </a:pPr>
            <a:r>
              <a:rPr lang="en-US" sz="2400" i="1" dirty="0">
                <a:solidFill>
                  <a:schemeClr val="bg1">
                    <a:lumMod val="50000"/>
                  </a:schemeClr>
                </a:solidFill>
                <a:latin typeface="Avenir Medium"/>
                <a:cs typeface="Avenir Medium"/>
              </a:rPr>
              <a:t>9</a:t>
            </a:r>
            <a:r>
              <a:rPr lang="en-US" sz="2400" i="1" dirty="0" smtClean="0">
                <a:solidFill>
                  <a:schemeClr val="bg1">
                    <a:lumMod val="50000"/>
                  </a:schemeClr>
                </a:solidFill>
                <a:latin typeface="Avenir Medium"/>
                <a:cs typeface="Avenir Medium"/>
              </a:rPr>
              <a:t>.3		Continuing development of electric light</a:t>
            </a:r>
          </a:p>
          <a:p>
            <a:pPr>
              <a:lnSpc>
                <a:spcPct val="120000"/>
              </a:lnSpc>
            </a:pPr>
            <a:r>
              <a:rPr lang="en-US" sz="2400" dirty="0">
                <a:latin typeface="Avenir Medium"/>
                <a:cs typeface="Avenir Medium"/>
              </a:rPr>
              <a:t>9</a:t>
            </a:r>
            <a:r>
              <a:rPr lang="en-US" sz="2400" dirty="0" smtClean="0">
                <a:latin typeface="Avenir Medium"/>
                <a:cs typeface="Avenir Medium"/>
              </a:rPr>
              <a:t>.4		Electric traction</a:t>
            </a:r>
          </a:p>
          <a:p>
            <a:pPr>
              <a:lnSpc>
                <a:spcPct val="120000"/>
              </a:lnSpc>
            </a:pPr>
            <a:r>
              <a:rPr lang="en-US" sz="2400" dirty="0">
                <a:latin typeface="Avenir Medium"/>
                <a:cs typeface="Avenir Medium"/>
              </a:rPr>
              <a:t>9</a:t>
            </a:r>
            <a:r>
              <a:rPr lang="en-US" sz="2400" dirty="0" smtClean="0">
                <a:latin typeface="Avenir Medium"/>
                <a:cs typeface="Avenir Medium"/>
              </a:rPr>
              <a:t>.5		Expanding uses</a:t>
            </a:r>
          </a:p>
          <a:p>
            <a:pPr>
              <a:lnSpc>
                <a:spcPct val="120000"/>
              </a:lnSpc>
            </a:pPr>
            <a:r>
              <a:rPr lang="en-US" sz="2400" dirty="0">
                <a:latin typeface="Avenir Medium"/>
                <a:cs typeface="Avenir Medium"/>
              </a:rPr>
              <a:t>9</a:t>
            </a:r>
            <a:r>
              <a:rPr lang="en-US" sz="2400" dirty="0" smtClean="0">
                <a:latin typeface="Avenir Medium"/>
                <a:cs typeface="Avenir Medium"/>
              </a:rPr>
              <a:t>.6		Large-scale generation</a:t>
            </a:r>
          </a:p>
          <a:p>
            <a:pPr>
              <a:lnSpc>
                <a:spcPct val="120000"/>
              </a:lnSpc>
            </a:pPr>
            <a:r>
              <a:rPr lang="en-US" sz="2400" dirty="0">
                <a:latin typeface="Avenir Medium"/>
                <a:cs typeface="Avenir Medium"/>
              </a:rPr>
              <a:t>9</a:t>
            </a:r>
            <a:r>
              <a:rPr lang="en-US" sz="2400" dirty="0" smtClean="0">
                <a:latin typeface="Avenir Medium"/>
                <a:cs typeface="Avenir Medium"/>
              </a:rPr>
              <a:t>.7		Transmission &amp; distribution</a:t>
            </a:r>
          </a:p>
          <a:p>
            <a:pPr>
              <a:lnSpc>
                <a:spcPct val="120000"/>
              </a:lnSpc>
            </a:pPr>
            <a:r>
              <a:rPr lang="en-US" sz="2400" dirty="0">
                <a:latin typeface="Avenir Medium"/>
                <a:cs typeface="Avenir Medium"/>
              </a:rPr>
              <a:t>9</a:t>
            </a:r>
            <a:r>
              <a:rPr lang="en-US" sz="2400" dirty="0" smtClean="0">
                <a:latin typeface="Avenir Medium"/>
                <a:cs typeface="Avenir Medium"/>
              </a:rPr>
              <a:t>.8		Running the system</a:t>
            </a:r>
          </a:p>
          <a:p>
            <a:pPr>
              <a:lnSpc>
                <a:spcPct val="120000"/>
              </a:lnSpc>
            </a:pPr>
            <a:r>
              <a:rPr lang="en-US" sz="2400" dirty="0" smtClean="0">
                <a:latin typeface="Avenir Medium"/>
                <a:cs typeface="Avenir Medium"/>
              </a:rPr>
              <a:t>9.9		Electricity around the world</a:t>
            </a:r>
          </a:p>
          <a:p>
            <a:pPr>
              <a:lnSpc>
                <a:spcPct val="120000"/>
              </a:lnSpc>
            </a:pPr>
            <a:r>
              <a:rPr lang="en-US" sz="2400" dirty="0" smtClean="0">
                <a:solidFill>
                  <a:srgbClr val="0000FF"/>
                </a:solidFill>
                <a:latin typeface="Avenir Medium"/>
                <a:cs typeface="Avenir Medium"/>
              </a:rPr>
              <a:t>9.10	Electricity storage!</a:t>
            </a:r>
          </a:p>
        </p:txBody>
      </p:sp>
    </p:spTree>
    <p:extLst>
      <p:ext uri="{BB962C8B-B14F-4D97-AF65-F5344CB8AC3E}">
        <p14:creationId xmlns:p14="http://schemas.microsoft.com/office/powerpoint/2010/main" val="25899878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273285"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Electrical lighting was the driver for mains</a:t>
            </a:r>
            <a:endParaRPr lang="en-US" sz="3200" dirty="0">
              <a:solidFill>
                <a:prstClr val="white"/>
              </a:solidFill>
              <a:latin typeface="Avenir Heavy"/>
              <a:cs typeface="Avenir Heavy"/>
            </a:endParaRPr>
          </a:p>
        </p:txBody>
      </p:sp>
      <p:sp>
        <p:nvSpPr>
          <p:cNvPr id="6" name="TextBox 5"/>
          <p:cNvSpPr txBox="1"/>
          <p:nvPr/>
        </p:nvSpPr>
        <p:spPr>
          <a:xfrm>
            <a:off x="319658" y="894173"/>
            <a:ext cx="8569919" cy="1441420"/>
          </a:xfrm>
          <a:prstGeom prst="rect">
            <a:avLst/>
          </a:prstGeom>
          <a:noFill/>
        </p:spPr>
        <p:txBody>
          <a:bodyPr wrap="square" rtlCol="0">
            <a:spAutoFit/>
          </a:bodyPr>
          <a:lstStyle/>
          <a:p>
            <a:pPr indent="1588">
              <a:lnSpc>
                <a:spcPct val="110000"/>
              </a:lnSpc>
            </a:pPr>
            <a:r>
              <a:rPr lang="en-US" sz="2000" dirty="0" smtClean="0">
                <a:latin typeface="Avenir Medium"/>
                <a:cs typeface="Avenir Medium"/>
              </a:rPr>
              <a:t>The brilliant light of the arc lamp was sought after for  special uses like lighthouses. At first, steam-powered generators were used for power.</a:t>
            </a:r>
          </a:p>
          <a:p>
            <a:pPr marL="342900" indent="-342900">
              <a:lnSpc>
                <a:spcPct val="110000"/>
              </a:lnSpc>
              <a:buFont typeface="Arial"/>
              <a:buChar char="•"/>
            </a:pPr>
            <a:r>
              <a:rPr lang="en-US" sz="2000" dirty="0" smtClean="0">
                <a:latin typeface="Avenir Medium"/>
                <a:cs typeface="Avenir Medium"/>
              </a:rPr>
              <a:t>Lighter electromagnets allowed </a:t>
            </a:r>
            <a:r>
              <a:rPr lang="en-US" sz="2000" dirty="0" smtClean="0">
                <a:latin typeface="Avenir Black"/>
                <a:cs typeface="Avenir Black"/>
              </a:rPr>
              <a:t>generators</a:t>
            </a:r>
            <a:r>
              <a:rPr lang="en-US" sz="2000" dirty="0" smtClean="0">
                <a:latin typeface="Avenir Medium"/>
                <a:cs typeface="Avenir Medium"/>
              </a:rPr>
              <a:t> to replace steam.</a:t>
            </a:r>
          </a:p>
          <a:p>
            <a:pPr marL="342900" indent="-342900">
              <a:lnSpc>
                <a:spcPct val="110000"/>
              </a:lnSpc>
              <a:buFont typeface="Arial"/>
              <a:buChar char="•"/>
            </a:pPr>
            <a:r>
              <a:rPr lang="en-US" sz="2000" dirty="0" smtClean="0">
                <a:latin typeface="Avenir Medium"/>
                <a:cs typeface="Avenir Medium"/>
              </a:rPr>
              <a:t>1878</a:t>
            </a:r>
            <a:r>
              <a:rPr lang="en-US" sz="2000" dirty="0">
                <a:latin typeface="Avenir Medium"/>
                <a:cs typeface="Avenir Medium"/>
              </a:rPr>
              <a:t>:</a:t>
            </a:r>
            <a:r>
              <a:rPr lang="en-US" sz="2000" dirty="0" smtClean="0">
                <a:latin typeface="Avenir Medium"/>
                <a:cs typeface="Avenir Medium"/>
              </a:rPr>
              <a:t> generators &amp; arc lamps were competing with street gas light.</a:t>
            </a:r>
          </a:p>
        </p:txBody>
      </p:sp>
      <p:sp>
        <p:nvSpPr>
          <p:cNvPr id="3" name="TextBox 2"/>
          <p:cNvSpPr txBox="1"/>
          <p:nvPr/>
        </p:nvSpPr>
        <p:spPr>
          <a:xfrm>
            <a:off x="4991100" y="6448029"/>
            <a:ext cx="4041790" cy="307777"/>
          </a:xfrm>
          <a:prstGeom prst="rect">
            <a:avLst/>
          </a:prstGeom>
          <a:noFill/>
        </p:spPr>
        <p:txBody>
          <a:bodyPr wrap="none" rtlCol="0">
            <a:spAutoFit/>
          </a:bodyPr>
          <a:lstStyle/>
          <a:p>
            <a:r>
              <a:rPr lang="en-US" sz="1400" dirty="0" smtClean="0">
                <a:latin typeface="Avenir Medium"/>
                <a:cs typeface="Avenir Medium"/>
              </a:rPr>
              <a:t>Energy Systems &amp; Sustainability, 2/e, Chapter </a:t>
            </a:r>
            <a:r>
              <a:rPr lang="en-US" sz="1400" dirty="0">
                <a:latin typeface="Avenir Medium"/>
                <a:cs typeface="Avenir Medium"/>
              </a:rPr>
              <a:t>9</a:t>
            </a:r>
            <a:r>
              <a:rPr lang="en-US" sz="1400" dirty="0" smtClean="0">
                <a:latin typeface="Avenir Medium"/>
                <a:cs typeface="Avenir Medium"/>
              </a:rPr>
              <a:t> </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319658" y="2489460"/>
            <a:ext cx="8569919" cy="3980577"/>
          </a:xfrm>
          <a:prstGeom prst="rect">
            <a:avLst/>
          </a:prstGeom>
          <a:noFill/>
        </p:spPr>
        <p:txBody>
          <a:bodyPr wrap="square" rtlCol="0">
            <a:spAutoFit/>
          </a:bodyPr>
          <a:lstStyle/>
          <a:p>
            <a:pPr indent="1588">
              <a:lnSpc>
                <a:spcPct val="110000"/>
              </a:lnSpc>
            </a:pPr>
            <a:r>
              <a:rPr lang="en-US" sz="2000" u="sng" dirty="0" smtClean="0">
                <a:latin typeface="Avenir Medium"/>
                <a:cs typeface="Avenir Medium"/>
              </a:rPr>
              <a:t>Smaller-scale &amp; domestic lighting</a:t>
            </a:r>
            <a:r>
              <a:rPr lang="en-US" sz="2000" dirty="0" smtClean="0">
                <a:latin typeface="Avenir Medium"/>
                <a:cs typeface="Avenir Medium"/>
              </a:rPr>
              <a:t>?</a:t>
            </a:r>
          </a:p>
          <a:p>
            <a:pPr marL="342900" indent="-342900">
              <a:lnSpc>
                <a:spcPct val="110000"/>
              </a:lnSpc>
              <a:buFont typeface="Arial"/>
              <a:buChar char="•"/>
            </a:pPr>
            <a:r>
              <a:rPr lang="en-US" sz="2000" dirty="0" smtClean="0">
                <a:latin typeface="Avenir Medium"/>
                <a:cs typeface="Avenir Medium"/>
              </a:rPr>
              <a:t>1878: Swan introduces the </a:t>
            </a:r>
            <a:r>
              <a:rPr lang="en-US" sz="2000" dirty="0" smtClean="0">
                <a:latin typeface="Avenir Black"/>
                <a:cs typeface="Avenir Black"/>
              </a:rPr>
              <a:t>incandescent light bulb</a:t>
            </a:r>
            <a:r>
              <a:rPr lang="en-US" sz="2000" dirty="0" smtClean="0">
                <a:latin typeface="Avenir Medium"/>
                <a:cs typeface="Avenir Medium"/>
              </a:rPr>
              <a:t>, carbon fiber in an evacuated glass bulb that glowed when current was run through it.</a:t>
            </a:r>
          </a:p>
          <a:p>
            <a:pPr>
              <a:lnSpc>
                <a:spcPct val="110000"/>
              </a:lnSpc>
            </a:pPr>
            <a:endParaRPr lang="en-US" sz="1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1883: After an acrimonious </a:t>
            </a:r>
            <a:r>
              <a:rPr lang="en-US" sz="2000" dirty="0" smtClean="0">
                <a:latin typeface="Avenir Black"/>
                <a:cs typeface="Avenir Black"/>
              </a:rPr>
              <a:t>patent fight</a:t>
            </a:r>
            <a:r>
              <a:rPr lang="en-US" sz="2000" dirty="0" smtClean="0">
                <a:latin typeface="Avenir Medium"/>
                <a:cs typeface="Avenir Medium"/>
              </a:rPr>
              <a:t>, Edison (filament) &amp; Swan (vacuum) joined forces in the Edison &amp; Swan United Electric Light Co. Ltd. </a:t>
            </a:r>
          </a:p>
          <a:p>
            <a:pPr>
              <a:lnSpc>
                <a:spcPct val="110000"/>
              </a:lnSpc>
            </a:pPr>
            <a:endParaRPr lang="en-US" sz="1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1880s: Edison sets up </a:t>
            </a:r>
            <a:r>
              <a:rPr lang="en-US" sz="2000" dirty="0" smtClean="0">
                <a:latin typeface="Avenir Black"/>
                <a:cs typeface="Avenir Black"/>
              </a:rPr>
              <a:t>lighting supply companies </a:t>
            </a:r>
            <a:r>
              <a:rPr lang="en-US" sz="2000" dirty="0" smtClean="0">
                <a:latin typeface="Avenir Medium"/>
                <a:cs typeface="Avenir Medium"/>
              </a:rPr>
              <a:t>in London &amp; NY using dynamo plants, cables and bulbs </a:t>
            </a:r>
            <a:r>
              <a:rPr lang="en-US" sz="2000" dirty="0" smtClean="0">
                <a:latin typeface="Avenir Medium"/>
                <a:cs typeface="Avenir Medium"/>
                <a:sym typeface="Wingdings"/>
              </a:rPr>
              <a:t>  lighting rush.</a:t>
            </a:r>
          </a:p>
          <a:p>
            <a:pPr>
              <a:lnSpc>
                <a:spcPct val="110000"/>
              </a:lnSpc>
            </a:pPr>
            <a:endParaRPr lang="en-US" sz="1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1882: London requires companies to get permission before digging up the streets to lay cable.</a:t>
            </a:r>
          </a:p>
        </p:txBody>
      </p:sp>
    </p:spTree>
    <p:extLst>
      <p:ext uri="{BB962C8B-B14F-4D97-AF65-F5344CB8AC3E}">
        <p14:creationId xmlns:p14="http://schemas.microsoft.com/office/powerpoint/2010/main" val="2730227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791067"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Electric lighting: quick comparison</a:t>
            </a:r>
            <a:endParaRPr lang="en-US" sz="3200" dirty="0">
              <a:solidFill>
                <a:prstClr val="white"/>
              </a:solidFill>
              <a:latin typeface="Avenir Heavy"/>
              <a:cs typeface="Avenir Heavy"/>
            </a:endParaRPr>
          </a:p>
        </p:txBody>
      </p:sp>
      <p:sp>
        <p:nvSpPr>
          <p:cNvPr id="3" name="TextBox 2"/>
          <p:cNvSpPr txBox="1"/>
          <p:nvPr/>
        </p:nvSpPr>
        <p:spPr>
          <a:xfrm rot="16200000">
            <a:off x="6036441" y="3722425"/>
            <a:ext cx="5596404" cy="461665"/>
          </a:xfrm>
          <a:prstGeom prst="rect">
            <a:avLst/>
          </a:prstGeom>
          <a:noFill/>
        </p:spPr>
        <p:txBody>
          <a:bodyPr wrap="none" rtlCol="0">
            <a:spAutoFit/>
          </a:bodyPr>
          <a:lstStyle/>
          <a:p>
            <a:r>
              <a:rPr lang="en-US" sz="1200" dirty="0">
                <a:latin typeface="Avenir Medium"/>
                <a:cs typeface="Avenir Medium"/>
                <a:hlinkClick r:id="rId2"/>
              </a:rPr>
              <a:t>https://static1.squarespace.com/static</a:t>
            </a:r>
            <a:r>
              <a:rPr lang="en-US" sz="1200" dirty="0" smtClean="0">
                <a:latin typeface="Avenir Medium"/>
                <a:cs typeface="Avenir Medium"/>
                <a:hlinkClick r:id="rId2"/>
              </a:rPr>
              <a:t>/</a:t>
            </a:r>
            <a:endParaRPr lang="en-US" sz="1200" dirty="0" smtClean="0">
              <a:latin typeface="Avenir Medium"/>
              <a:cs typeface="Avenir Medium"/>
            </a:endParaRPr>
          </a:p>
          <a:p>
            <a:r>
              <a:rPr lang="en-US" sz="1200" dirty="0" smtClean="0">
                <a:latin typeface="Avenir Medium"/>
                <a:cs typeface="Avenir Medium"/>
              </a:rPr>
              <a:t>5537e356e4b07cdf87217594</a:t>
            </a:r>
            <a:r>
              <a:rPr lang="en-US" sz="1200" dirty="0">
                <a:latin typeface="Avenir Medium"/>
                <a:cs typeface="Avenir Medium"/>
              </a:rPr>
              <a:t>/t/55380489e4b002ebf3fac72c/1429734542343/</a:t>
            </a:r>
          </a:p>
        </p:txBody>
      </p:sp>
      <p:pic>
        <p:nvPicPr>
          <p:cNvPr id="8" name="Picture 7" descr="ecological-energy-plug-symbol-with-cord-and-a-leaf_318-62261.jpg"/>
          <p:cNvPicPr>
            <a:picLocks noChangeAspect="1"/>
          </p:cNvPicPr>
          <p:nvPr/>
        </p:nvPicPr>
        <p:blipFill>
          <a:blip r:embed="rId3">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7" name="Picture 6" descr="static1.squarespac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064" y="748632"/>
            <a:ext cx="7721600" cy="6096000"/>
          </a:xfrm>
          <a:prstGeom prst="rect">
            <a:avLst/>
          </a:prstGeom>
        </p:spPr>
      </p:pic>
    </p:spTree>
    <p:extLst>
      <p:ext uri="{BB962C8B-B14F-4D97-AF65-F5344CB8AC3E}">
        <p14:creationId xmlns:p14="http://schemas.microsoft.com/office/powerpoint/2010/main" val="6106232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791067"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Electric lighting: quick comparison</a:t>
            </a:r>
            <a:endParaRPr lang="en-US" sz="3200" dirty="0">
              <a:solidFill>
                <a:prstClr val="white"/>
              </a:solidFill>
              <a:latin typeface="Avenir Heavy"/>
              <a:cs typeface="Avenir Heavy"/>
            </a:endParaRPr>
          </a:p>
        </p:txBody>
      </p:sp>
      <p:sp>
        <p:nvSpPr>
          <p:cNvPr id="3" name="TextBox 2"/>
          <p:cNvSpPr txBox="1"/>
          <p:nvPr/>
        </p:nvSpPr>
        <p:spPr>
          <a:xfrm>
            <a:off x="147048" y="6356002"/>
            <a:ext cx="8174033" cy="461665"/>
          </a:xfrm>
          <a:prstGeom prst="rect">
            <a:avLst/>
          </a:prstGeom>
          <a:noFill/>
        </p:spPr>
        <p:txBody>
          <a:bodyPr wrap="none" rtlCol="0">
            <a:spAutoFit/>
          </a:bodyPr>
          <a:lstStyle/>
          <a:p>
            <a:r>
              <a:rPr lang="en-US" sz="1200" dirty="0" smtClean="0">
                <a:latin typeface="Avenir Medium"/>
                <a:cs typeface="Avenir Medium"/>
              </a:rPr>
              <a:t>https</a:t>
            </a:r>
            <a:r>
              <a:rPr lang="en-US" sz="1200" dirty="0">
                <a:latin typeface="Avenir Medium"/>
                <a:cs typeface="Avenir Medium"/>
              </a:rPr>
              <a:t>://</a:t>
            </a:r>
            <a:r>
              <a:rPr lang="en-US" sz="1200" dirty="0" err="1">
                <a:latin typeface="Avenir Medium"/>
                <a:cs typeface="Avenir Medium"/>
              </a:rPr>
              <a:t>www.thesimpledollar.com</a:t>
            </a:r>
            <a:r>
              <a:rPr lang="en-US" sz="1200" dirty="0">
                <a:latin typeface="Avenir Medium"/>
                <a:cs typeface="Avenir Medium"/>
              </a:rPr>
              <a:t>/the-light-bulb-showdown-leds-vs-cfls-vs-incandescent-bulbs-whats-the-best-deal</a:t>
            </a:r>
            <a:r>
              <a:rPr lang="en-US" sz="1200" dirty="0" smtClean="0">
                <a:latin typeface="Avenir Medium"/>
                <a:cs typeface="Avenir Medium"/>
              </a:rPr>
              <a:t>-</a:t>
            </a:r>
            <a:br>
              <a:rPr lang="en-US" sz="1200" dirty="0" smtClean="0">
                <a:latin typeface="Avenir Medium"/>
                <a:cs typeface="Avenir Medium"/>
              </a:rPr>
            </a:br>
            <a:r>
              <a:rPr lang="en-US" sz="1200" dirty="0" smtClean="0">
                <a:latin typeface="Avenir Medium"/>
                <a:cs typeface="Avenir Medium"/>
              </a:rPr>
              <a:t>now</a:t>
            </a:r>
            <a:r>
              <a:rPr lang="en-US" sz="1200" dirty="0">
                <a:latin typeface="Avenir Medium"/>
                <a:cs typeface="Avenir Medium"/>
              </a:rPr>
              <a:t>-and-in-the-future/</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2" name="Picture 1" descr="Screen Shot 2017-10-29 at 11.37.0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834058"/>
            <a:ext cx="8607658" cy="5248572"/>
          </a:xfrm>
          <a:prstGeom prst="rect">
            <a:avLst/>
          </a:prstGeom>
        </p:spPr>
      </p:pic>
    </p:spTree>
    <p:extLst>
      <p:ext uri="{BB962C8B-B14F-4D97-AF65-F5344CB8AC3E}">
        <p14:creationId xmlns:p14="http://schemas.microsoft.com/office/powerpoint/2010/main" val="6724539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734794"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Alternating vs. direct current</a:t>
            </a:r>
            <a:endParaRPr lang="en-US" sz="3200" dirty="0">
              <a:solidFill>
                <a:prstClr val="white"/>
              </a:solidFill>
              <a:latin typeface="Avenir Heavy"/>
              <a:cs typeface="Avenir Heavy"/>
            </a:endParaRPr>
          </a:p>
        </p:txBody>
      </p:sp>
      <p:sp>
        <p:nvSpPr>
          <p:cNvPr id="6" name="TextBox 5"/>
          <p:cNvSpPr txBox="1"/>
          <p:nvPr/>
        </p:nvSpPr>
        <p:spPr>
          <a:xfrm>
            <a:off x="319658" y="894173"/>
            <a:ext cx="8569919" cy="2964914"/>
          </a:xfrm>
          <a:prstGeom prst="rect">
            <a:avLst/>
          </a:prstGeom>
          <a:noFill/>
        </p:spPr>
        <p:txBody>
          <a:bodyPr wrap="square" rtlCol="0">
            <a:spAutoFit/>
          </a:bodyPr>
          <a:lstStyle/>
          <a:p>
            <a:pPr marL="1428750" indent="-1428750">
              <a:lnSpc>
                <a:spcPct val="110000"/>
              </a:lnSpc>
            </a:pPr>
            <a:r>
              <a:rPr lang="en-US" sz="2000" dirty="0" smtClean="0">
                <a:latin typeface="Avenir Black"/>
                <a:cs typeface="Avenir Black"/>
              </a:rPr>
              <a:t>Direct current: </a:t>
            </a:r>
            <a:r>
              <a:rPr lang="en-US" sz="2000" i="1" dirty="0" smtClean="0">
                <a:latin typeface="Avenir Medium"/>
                <a:cs typeface="Avenir Medium"/>
              </a:rPr>
              <a:t>current that runs continually in a single direction</a:t>
            </a:r>
            <a:endParaRPr lang="en-US" sz="2000" dirty="0" smtClean="0">
              <a:latin typeface="Avenir Black"/>
              <a:cs typeface="Avenir Black"/>
            </a:endParaRPr>
          </a:p>
          <a:p>
            <a:pPr marL="222250" indent="-222250">
              <a:lnSpc>
                <a:spcPct val="110000"/>
              </a:lnSpc>
              <a:buFont typeface="Arial"/>
              <a:buChar char="•"/>
            </a:pPr>
            <a:r>
              <a:rPr lang="en-US" sz="2000" u="sng" dirty="0" smtClean="0">
                <a:latin typeface="Avenir Medium"/>
                <a:cs typeface="Avenir Medium"/>
              </a:rPr>
              <a:t>Example</a:t>
            </a:r>
            <a:r>
              <a:rPr lang="en-US" sz="2000" dirty="0" smtClean="0">
                <a:latin typeface="Avenir Medium"/>
                <a:cs typeface="Avenir Medium"/>
              </a:rPr>
              <a:t>: from a battery or fuel cell </a:t>
            </a:r>
          </a:p>
          <a:p>
            <a:pPr marL="222250" indent="-222250">
              <a:lnSpc>
                <a:spcPct val="110000"/>
              </a:lnSpc>
              <a:buFont typeface="Arial"/>
              <a:buChar char="•"/>
            </a:pPr>
            <a:r>
              <a:rPr lang="en-US" sz="2000" dirty="0" smtClean="0">
                <a:latin typeface="Avenir Medium"/>
                <a:cs typeface="Avenir Medium"/>
              </a:rPr>
              <a:t>Championed by Edison &amp; the early US standard</a:t>
            </a:r>
          </a:p>
          <a:p>
            <a:pPr marL="222250" indent="-222250">
              <a:lnSpc>
                <a:spcPct val="110000"/>
              </a:lnSpc>
              <a:buFont typeface="Arial"/>
              <a:buChar char="•"/>
            </a:pPr>
            <a:r>
              <a:rPr lang="en-US" sz="2000" dirty="0" smtClean="0">
                <a:latin typeface="Avenir Medium"/>
                <a:cs typeface="Avenir Medium"/>
              </a:rPr>
              <a:t>**Not easily converted to higher and lower voltages</a:t>
            </a:r>
            <a:endParaRPr lang="en-US" sz="2000" dirty="0" smtClean="0">
              <a:latin typeface="Avenir Black"/>
              <a:cs typeface="Avenir Black"/>
            </a:endParaRPr>
          </a:p>
          <a:p>
            <a:pPr marL="1428750" indent="-1428750">
              <a:lnSpc>
                <a:spcPct val="110000"/>
              </a:lnSpc>
            </a:pPr>
            <a:endParaRPr lang="en-US" sz="1000" dirty="0" smtClean="0">
              <a:latin typeface="Avenir Black"/>
              <a:cs typeface="Avenir Black"/>
            </a:endParaRPr>
          </a:p>
          <a:p>
            <a:pPr marL="2460625" indent="-2460625">
              <a:lnSpc>
                <a:spcPct val="110000"/>
              </a:lnSpc>
            </a:pPr>
            <a:r>
              <a:rPr lang="en-US" sz="2000" dirty="0" smtClean="0">
                <a:latin typeface="Avenir Black"/>
                <a:cs typeface="Avenir Black"/>
              </a:rPr>
              <a:t>Alternating current: </a:t>
            </a:r>
            <a:r>
              <a:rPr lang="en-US" sz="2000" i="1" dirty="0" smtClean="0">
                <a:latin typeface="Avenir Medium"/>
                <a:cs typeface="Avenir Medium"/>
              </a:rPr>
              <a:t>reverses direction a number of times per second, 60 times/second in the US</a:t>
            </a:r>
          </a:p>
          <a:p>
            <a:pPr marL="174625" indent="-174625">
              <a:lnSpc>
                <a:spcPct val="110000"/>
              </a:lnSpc>
              <a:buFont typeface="Arial"/>
              <a:buChar char="•"/>
            </a:pPr>
            <a:r>
              <a:rPr lang="en-US" sz="2000" dirty="0" smtClean="0">
                <a:latin typeface="Avenir Medium"/>
                <a:cs typeface="Avenir Medium"/>
              </a:rPr>
              <a:t>Can be converted to different voltages using a transformer.</a:t>
            </a:r>
          </a:p>
          <a:p>
            <a:pPr marL="174625" indent="-174625">
              <a:lnSpc>
                <a:spcPct val="110000"/>
              </a:lnSpc>
              <a:buFont typeface="Arial"/>
              <a:buChar char="•"/>
            </a:pPr>
            <a:r>
              <a:rPr lang="en-US" sz="2000" dirty="0" smtClean="0">
                <a:latin typeface="Avenir Medium"/>
                <a:cs typeface="Avenir Medium"/>
              </a:rPr>
              <a:t>Championed by Nikola Tesla &amp; George Westinghouse</a:t>
            </a:r>
          </a:p>
        </p:txBody>
      </p:sp>
      <p:sp>
        <p:nvSpPr>
          <p:cNvPr id="3" name="TextBox 2"/>
          <p:cNvSpPr txBox="1"/>
          <p:nvPr/>
        </p:nvSpPr>
        <p:spPr>
          <a:xfrm>
            <a:off x="386912" y="6473627"/>
            <a:ext cx="8674169"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 https://</a:t>
            </a:r>
            <a:r>
              <a:rPr lang="en-US" sz="1400" dirty="0" err="1" smtClean="0">
                <a:latin typeface="Avenir Medium"/>
                <a:cs typeface="Avenir Medium"/>
              </a:rPr>
              <a:t>energy.gov</a:t>
            </a:r>
            <a:r>
              <a:rPr lang="en-US" sz="1400" dirty="0" smtClean="0">
                <a:latin typeface="Avenir Medium"/>
                <a:cs typeface="Avenir Medium"/>
              </a:rPr>
              <a:t>/articles/war-currents-ac-</a:t>
            </a:r>
            <a:r>
              <a:rPr lang="en-US" sz="1400" dirty="0" err="1" smtClean="0">
                <a:latin typeface="Avenir Medium"/>
                <a:cs typeface="Avenir Medium"/>
              </a:rPr>
              <a:t>vs</a:t>
            </a:r>
            <a:r>
              <a:rPr lang="en-US" sz="1400" dirty="0" smtClean="0">
                <a:latin typeface="Avenir Medium"/>
                <a:cs typeface="Avenir Medium"/>
              </a:rPr>
              <a:t>-dc-power </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2" name="Picture 1"/>
          <p:cNvPicPr>
            <a:picLocks noChangeAspect="1"/>
          </p:cNvPicPr>
          <p:nvPr/>
        </p:nvPicPr>
        <p:blipFill>
          <a:blip r:embed="rId3"/>
          <a:stretch>
            <a:fillRect/>
          </a:stretch>
        </p:blipFill>
        <p:spPr>
          <a:xfrm>
            <a:off x="3032124" y="4065351"/>
            <a:ext cx="5700331" cy="2382678"/>
          </a:xfrm>
          <a:prstGeom prst="rect">
            <a:avLst/>
          </a:prstGeom>
          <a:ln>
            <a:noFill/>
          </a:ln>
        </p:spPr>
      </p:pic>
      <p:sp>
        <p:nvSpPr>
          <p:cNvPr id="9" name="TextBox 8"/>
          <p:cNvSpPr txBox="1"/>
          <p:nvPr/>
        </p:nvSpPr>
        <p:spPr>
          <a:xfrm>
            <a:off x="319659" y="4209577"/>
            <a:ext cx="2474342" cy="1441420"/>
          </a:xfrm>
          <a:prstGeom prst="rect">
            <a:avLst/>
          </a:prstGeom>
          <a:noFill/>
        </p:spPr>
        <p:txBody>
          <a:bodyPr wrap="square" rtlCol="0">
            <a:spAutoFit/>
          </a:bodyPr>
          <a:lstStyle/>
          <a:p>
            <a:pPr>
              <a:lnSpc>
                <a:spcPct val="110000"/>
              </a:lnSpc>
            </a:pPr>
            <a:r>
              <a:rPr lang="en-US" sz="2000" dirty="0" smtClean="0">
                <a:latin typeface="Avenir Medium"/>
                <a:cs typeface="Avenir Medium"/>
              </a:rPr>
              <a:t>Led to the </a:t>
            </a:r>
            <a:r>
              <a:rPr lang="en-US" sz="2000" dirty="0" smtClean="0">
                <a:latin typeface="Avenir Black"/>
                <a:cs typeface="Avenir Black"/>
              </a:rPr>
              <a:t>‘War of the currents’ </a:t>
            </a:r>
            <a:r>
              <a:rPr lang="en-US" sz="2000" dirty="0" smtClean="0">
                <a:latin typeface="Avenir Medium"/>
                <a:cs typeface="Avenir Medium"/>
              </a:rPr>
              <a:t>in the 1890s.</a:t>
            </a:r>
          </a:p>
          <a:p>
            <a:pPr marL="342900" indent="-342900">
              <a:lnSpc>
                <a:spcPct val="110000"/>
              </a:lnSpc>
              <a:buFont typeface="Arial"/>
              <a:buChar char="•"/>
            </a:pPr>
            <a:r>
              <a:rPr lang="en-US" sz="2000" dirty="0" smtClean="0">
                <a:latin typeface="Avenir Medium"/>
                <a:cs typeface="Avenir Medium"/>
              </a:rPr>
              <a:t>AC won.</a:t>
            </a:r>
          </a:p>
        </p:txBody>
      </p:sp>
    </p:spTree>
    <p:extLst>
      <p:ext uri="{BB962C8B-B14F-4D97-AF65-F5344CB8AC3E}">
        <p14:creationId xmlns:p14="http://schemas.microsoft.com/office/powerpoint/2010/main" val="19846383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941570"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AC &amp; three-phase power</a:t>
            </a:r>
            <a:endParaRPr lang="en-US" sz="3200" dirty="0">
              <a:solidFill>
                <a:prstClr val="white"/>
              </a:solidFill>
              <a:latin typeface="Avenir Heavy"/>
              <a:cs typeface="Avenir Heavy"/>
            </a:endParaRPr>
          </a:p>
        </p:txBody>
      </p:sp>
      <p:sp>
        <p:nvSpPr>
          <p:cNvPr id="6" name="TextBox 5"/>
          <p:cNvSpPr txBox="1"/>
          <p:nvPr/>
        </p:nvSpPr>
        <p:spPr>
          <a:xfrm>
            <a:off x="319658" y="800597"/>
            <a:ext cx="8569919" cy="1441420"/>
          </a:xfrm>
          <a:prstGeom prst="rect">
            <a:avLst/>
          </a:prstGeom>
          <a:noFill/>
        </p:spPr>
        <p:txBody>
          <a:bodyPr wrap="square" rtlCol="0">
            <a:spAutoFit/>
          </a:bodyPr>
          <a:lstStyle/>
          <a:p>
            <a:pPr marL="1428750" indent="-1428750">
              <a:lnSpc>
                <a:spcPct val="110000"/>
              </a:lnSpc>
            </a:pPr>
            <a:r>
              <a:rPr lang="en-US" sz="2000" dirty="0" smtClean="0">
                <a:latin typeface="Avenir Black"/>
                <a:cs typeface="Avenir Black"/>
              </a:rPr>
              <a:t>Nikola Tesla</a:t>
            </a:r>
          </a:p>
          <a:p>
            <a:pPr marL="222250" indent="-222250">
              <a:lnSpc>
                <a:spcPct val="110000"/>
              </a:lnSpc>
              <a:buFont typeface="Arial"/>
              <a:buChar char="•"/>
            </a:pPr>
            <a:r>
              <a:rPr lang="en-US" sz="2000" dirty="0" smtClean="0">
                <a:latin typeface="Avenir Medium"/>
                <a:cs typeface="Avenir Medium"/>
              </a:rPr>
              <a:t>Developed motors that run on AC electricity.</a:t>
            </a:r>
          </a:p>
          <a:p>
            <a:pPr marL="222250" indent="-222250">
              <a:lnSpc>
                <a:spcPct val="110000"/>
              </a:lnSpc>
              <a:buFont typeface="Arial"/>
              <a:buChar char="•"/>
            </a:pPr>
            <a:r>
              <a:rPr lang="en-US" sz="2000" dirty="0" smtClean="0">
                <a:latin typeface="Avenir Medium"/>
                <a:cs typeface="Avenir Medium"/>
              </a:rPr>
              <a:t>Developed the foundation for three-phase power and AC power distribution.</a:t>
            </a:r>
            <a:endParaRPr lang="en-US" sz="2000" dirty="0" smtClean="0">
              <a:latin typeface="Avenir Black"/>
              <a:cs typeface="Avenir Black"/>
            </a:endParaRPr>
          </a:p>
        </p:txBody>
      </p:sp>
      <p:sp>
        <p:nvSpPr>
          <p:cNvPr id="3" name="TextBox 2"/>
          <p:cNvSpPr txBox="1"/>
          <p:nvPr/>
        </p:nvSpPr>
        <p:spPr>
          <a:xfrm>
            <a:off x="4136041" y="6473627"/>
            <a:ext cx="4912709"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 </a:t>
            </a:r>
            <a:r>
              <a:rPr lang="en-US" sz="1400" dirty="0" err="1" smtClean="0">
                <a:latin typeface="Avenir Medium"/>
                <a:cs typeface="Avenir Medium"/>
              </a:rPr>
              <a:t>wikipedia</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355161" y="2308758"/>
            <a:ext cx="8534416" cy="4488408"/>
          </a:xfrm>
          <a:prstGeom prst="rect">
            <a:avLst/>
          </a:prstGeom>
          <a:noFill/>
        </p:spPr>
        <p:txBody>
          <a:bodyPr wrap="square" rtlCol="0">
            <a:spAutoFit/>
          </a:bodyPr>
          <a:lstStyle/>
          <a:p>
            <a:pPr>
              <a:lnSpc>
                <a:spcPct val="110000"/>
              </a:lnSpc>
            </a:pPr>
            <a:r>
              <a:rPr lang="en-US" sz="2000" dirty="0" smtClean="0">
                <a:latin typeface="Avenir Black"/>
                <a:cs typeface="Avenir Black"/>
              </a:rPr>
              <a:t>Three-phase power: </a:t>
            </a:r>
            <a:r>
              <a:rPr lang="en-US" sz="2000" i="1" dirty="0" smtClean="0">
                <a:latin typeface="Avenir Medium"/>
                <a:cs typeface="Avenir Medium"/>
              </a:rPr>
              <a:t>a poly-phase power distribution used for AC power generation, transmission &amp; distribution</a:t>
            </a:r>
          </a:p>
          <a:p>
            <a:pPr marL="342900" indent="-342900">
              <a:lnSpc>
                <a:spcPct val="110000"/>
              </a:lnSpc>
              <a:buFont typeface="Arial"/>
              <a:buChar char="•"/>
            </a:pPr>
            <a:r>
              <a:rPr lang="en-US" sz="2000" dirty="0" smtClean="0">
                <a:latin typeface="Avenir Medium"/>
                <a:cs typeface="Avenir Medium"/>
              </a:rPr>
              <a:t>Late 1880s</a:t>
            </a:r>
          </a:p>
          <a:p>
            <a:pPr marL="342900" indent="-342900">
              <a:lnSpc>
                <a:spcPct val="110000"/>
              </a:lnSpc>
              <a:buFont typeface="Arial"/>
              <a:buChar char="•"/>
            </a:pPr>
            <a:endParaRPr lang="en-US" sz="1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Uses less conductor</a:t>
            </a:r>
            <a:br>
              <a:rPr lang="en-US" sz="2000" dirty="0" smtClean="0">
                <a:latin typeface="Avenir Medium"/>
                <a:cs typeface="Avenir Medium"/>
              </a:rPr>
            </a:br>
            <a:r>
              <a:rPr lang="en-US" sz="2000" dirty="0" smtClean="0">
                <a:latin typeface="Avenir Medium"/>
                <a:cs typeface="Avenir Medium"/>
              </a:rPr>
              <a:t>material</a:t>
            </a:r>
          </a:p>
          <a:p>
            <a:pPr marL="342900" indent="-342900">
              <a:lnSpc>
                <a:spcPct val="110000"/>
              </a:lnSpc>
              <a:buFont typeface="Arial"/>
              <a:buChar char="•"/>
            </a:pPr>
            <a:endParaRPr lang="en-US" sz="1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Consistent supply of power</a:t>
            </a:r>
            <a:br>
              <a:rPr lang="en-US" sz="2000" dirty="0" smtClean="0">
                <a:latin typeface="Avenir Medium"/>
                <a:cs typeface="Avenir Medium"/>
              </a:rPr>
            </a:br>
            <a:r>
              <a:rPr lang="en-US" sz="2000" dirty="0" smtClean="0">
                <a:latin typeface="Avenir Medium"/>
                <a:cs typeface="Avenir Medium"/>
              </a:rPr>
              <a:t>(average peak)</a:t>
            </a:r>
          </a:p>
          <a:p>
            <a:pPr>
              <a:lnSpc>
                <a:spcPct val="110000"/>
              </a:lnSpc>
            </a:pPr>
            <a:endParaRPr lang="en-US" sz="1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Generated &amp; transmitted </a:t>
            </a:r>
            <a:br>
              <a:rPr lang="en-US" sz="2000" dirty="0" smtClean="0">
                <a:latin typeface="Avenir Medium"/>
                <a:cs typeface="Avenir Medium"/>
              </a:rPr>
            </a:br>
            <a:r>
              <a:rPr lang="en-US" sz="2000" dirty="0" smtClean="0">
                <a:latin typeface="Avenir Medium"/>
                <a:cs typeface="Avenir Medium"/>
              </a:rPr>
              <a:t>at high voltage &amp; then</a:t>
            </a:r>
            <a:br>
              <a:rPr lang="en-US" sz="2000" dirty="0" smtClean="0">
                <a:latin typeface="Avenir Medium"/>
                <a:cs typeface="Avenir Medium"/>
              </a:rPr>
            </a:br>
            <a:r>
              <a:rPr lang="en-US" sz="2000" dirty="0" smtClean="0">
                <a:latin typeface="Avenir Medium"/>
                <a:cs typeface="Avenir Medium"/>
              </a:rPr>
              <a:t>stepped down for local</a:t>
            </a:r>
            <a:br>
              <a:rPr lang="en-US" sz="2000" dirty="0" smtClean="0">
                <a:latin typeface="Avenir Medium"/>
                <a:cs typeface="Avenir Medium"/>
              </a:rPr>
            </a:br>
            <a:r>
              <a:rPr lang="en-US" sz="2000" dirty="0" smtClean="0">
                <a:latin typeface="Avenir Medium"/>
                <a:cs typeface="Avenir Medium"/>
              </a:rPr>
              <a:t>use.</a:t>
            </a:r>
          </a:p>
        </p:txBody>
      </p:sp>
      <p:pic>
        <p:nvPicPr>
          <p:cNvPr id="10" name="Picture 9" descr="3_phase_AC_waveform.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999" y="3177664"/>
            <a:ext cx="4540251" cy="3380333"/>
          </a:xfrm>
          <a:prstGeom prst="rect">
            <a:avLst/>
          </a:prstGeom>
        </p:spPr>
      </p:pic>
    </p:spTree>
    <p:extLst>
      <p:ext uri="{BB962C8B-B14F-4D97-AF65-F5344CB8AC3E}">
        <p14:creationId xmlns:p14="http://schemas.microsoft.com/office/powerpoint/2010/main" val="2034469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233378"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T</a:t>
            </a:r>
            <a:r>
              <a:rPr lang="en-US" sz="3200" dirty="0" smtClean="0">
                <a:solidFill>
                  <a:prstClr val="white"/>
                </a:solidFill>
                <a:latin typeface="Avenir Heavy"/>
                <a:cs typeface="Avenir Heavy"/>
              </a:rPr>
              <a:t>hree-phase power: generation</a:t>
            </a:r>
            <a:endParaRPr lang="en-US" sz="3200" dirty="0">
              <a:solidFill>
                <a:prstClr val="white"/>
              </a:solidFill>
              <a:latin typeface="Avenir Heavy"/>
              <a:cs typeface="Avenir Heavy"/>
            </a:endParaRPr>
          </a:p>
        </p:txBody>
      </p:sp>
      <p:sp>
        <p:nvSpPr>
          <p:cNvPr id="6" name="TextBox 5"/>
          <p:cNvSpPr txBox="1"/>
          <p:nvPr/>
        </p:nvSpPr>
        <p:spPr>
          <a:xfrm>
            <a:off x="319658" y="894173"/>
            <a:ext cx="8569919" cy="1102866"/>
          </a:xfrm>
          <a:prstGeom prst="rect">
            <a:avLst/>
          </a:prstGeom>
          <a:noFill/>
        </p:spPr>
        <p:txBody>
          <a:bodyPr wrap="square" rtlCol="0">
            <a:spAutoFit/>
          </a:bodyPr>
          <a:lstStyle/>
          <a:p>
            <a:pPr>
              <a:lnSpc>
                <a:spcPct val="110000"/>
              </a:lnSpc>
            </a:pPr>
            <a:r>
              <a:rPr lang="en-US" sz="2000" dirty="0" smtClean="0">
                <a:latin typeface="Avenir Black"/>
                <a:cs typeface="Avenir Black"/>
              </a:rPr>
              <a:t>Alternator: </a:t>
            </a:r>
            <a:r>
              <a:rPr lang="en-US" sz="2000" i="1" dirty="0" smtClean="0">
                <a:latin typeface="Avenir Medium"/>
                <a:cs typeface="Avenir Medium"/>
              </a:rPr>
              <a:t>three coils of wire are placed around a rotating magnet; each coil will produce a cycling voltage as the magnet passes it.</a:t>
            </a:r>
          </a:p>
          <a:p>
            <a:pPr marL="342900" indent="-342900">
              <a:lnSpc>
                <a:spcPct val="110000"/>
              </a:lnSpc>
              <a:buFont typeface="Arial"/>
              <a:buChar char="•"/>
            </a:pPr>
            <a:r>
              <a:rPr lang="en-US" sz="2000" dirty="0" smtClean="0">
                <a:latin typeface="Avenir Medium"/>
                <a:cs typeface="Avenir Medium"/>
              </a:rPr>
              <a:t>The three voltages will be ‘</a:t>
            </a:r>
            <a:r>
              <a:rPr lang="en-US" sz="2000" u="sng" dirty="0" smtClean="0">
                <a:latin typeface="Avenir Medium"/>
                <a:cs typeface="Avenir Medium"/>
              </a:rPr>
              <a:t>out of phase</a:t>
            </a:r>
            <a:r>
              <a:rPr lang="en-US" sz="2000" dirty="0" smtClean="0">
                <a:latin typeface="Avenir Medium"/>
                <a:cs typeface="Avenir Medium"/>
              </a:rPr>
              <a:t>’ with one another.</a:t>
            </a:r>
          </a:p>
        </p:txBody>
      </p:sp>
      <p:sp>
        <p:nvSpPr>
          <p:cNvPr id="3" name="TextBox 2"/>
          <p:cNvSpPr txBox="1"/>
          <p:nvPr/>
        </p:nvSpPr>
        <p:spPr>
          <a:xfrm>
            <a:off x="4136041"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9" name="Picture 8" descr="Scanbot Apr 16, 2017 11.08 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089" y="2170989"/>
            <a:ext cx="7664488" cy="4354823"/>
          </a:xfrm>
          <a:prstGeom prst="rect">
            <a:avLst/>
          </a:prstGeom>
        </p:spPr>
      </p:pic>
    </p:spTree>
    <p:extLst>
      <p:ext uri="{BB962C8B-B14F-4D97-AF65-F5344CB8AC3E}">
        <p14:creationId xmlns:p14="http://schemas.microsoft.com/office/powerpoint/2010/main" val="4034929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971103"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T</a:t>
            </a:r>
            <a:r>
              <a:rPr lang="en-US" sz="3200" dirty="0" smtClean="0">
                <a:solidFill>
                  <a:prstClr val="white"/>
                </a:solidFill>
                <a:latin typeface="Avenir Heavy"/>
                <a:cs typeface="Avenir Heavy"/>
              </a:rPr>
              <a:t>hree-phase power: uses</a:t>
            </a:r>
            <a:endParaRPr lang="en-US" sz="3200" dirty="0">
              <a:solidFill>
                <a:prstClr val="white"/>
              </a:solidFill>
              <a:latin typeface="Avenir Heavy"/>
              <a:cs typeface="Avenir Heavy"/>
            </a:endParaRPr>
          </a:p>
        </p:txBody>
      </p:sp>
      <p:sp>
        <p:nvSpPr>
          <p:cNvPr id="6" name="TextBox 5"/>
          <p:cNvSpPr txBox="1"/>
          <p:nvPr/>
        </p:nvSpPr>
        <p:spPr>
          <a:xfrm>
            <a:off x="319658" y="894173"/>
            <a:ext cx="8569919" cy="1949252"/>
          </a:xfrm>
          <a:prstGeom prst="rect">
            <a:avLst/>
          </a:prstGeom>
          <a:noFill/>
        </p:spPr>
        <p:txBody>
          <a:bodyPr wrap="square" rtlCol="0">
            <a:spAutoFit/>
          </a:bodyPr>
          <a:lstStyle/>
          <a:p>
            <a:pPr>
              <a:lnSpc>
                <a:spcPct val="110000"/>
              </a:lnSpc>
            </a:pPr>
            <a:r>
              <a:rPr lang="en-US" sz="2000" dirty="0" smtClean="0">
                <a:latin typeface="Avenir Medium"/>
                <a:cs typeface="Avenir Medium"/>
              </a:rPr>
              <a:t>Three-phase power is used for ‘</a:t>
            </a:r>
            <a:r>
              <a:rPr lang="en-US" sz="2000" dirty="0" smtClean="0">
                <a:latin typeface="Avenir Black"/>
                <a:cs typeface="Avenir Black"/>
              </a:rPr>
              <a:t>heavy</a:t>
            </a:r>
            <a:r>
              <a:rPr lang="en-US" sz="2000" dirty="0" smtClean="0">
                <a:latin typeface="Avenir Medium"/>
                <a:cs typeface="Avenir Medium"/>
              </a:rPr>
              <a:t>’ uses of electricity:</a:t>
            </a:r>
          </a:p>
          <a:p>
            <a:pPr>
              <a:lnSpc>
                <a:spcPct val="110000"/>
              </a:lnSpc>
            </a:pPr>
            <a:endParaRPr lang="en-US" sz="1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Long-distance transmission of electricity;</a:t>
            </a:r>
          </a:p>
          <a:p>
            <a:pPr marL="342900" indent="-342900">
              <a:lnSpc>
                <a:spcPct val="110000"/>
              </a:lnSpc>
              <a:buFont typeface="Arial"/>
              <a:buChar char="•"/>
            </a:pPr>
            <a:endParaRPr lang="en-US" sz="1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Industrial motors;</a:t>
            </a:r>
          </a:p>
          <a:p>
            <a:pPr marL="342900" indent="-342900">
              <a:lnSpc>
                <a:spcPct val="110000"/>
              </a:lnSpc>
              <a:buFont typeface="Arial"/>
              <a:buChar char="•"/>
            </a:pPr>
            <a:endParaRPr lang="en-US" sz="1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Some household uses</a:t>
            </a:r>
          </a:p>
        </p:txBody>
      </p:sp>
      <p:sp>
        <p:nvSpPr>
          <p:cNvPr id="3" name="TextBox 2"/>
          <p:cNvSpPr txBox="1"/>
          <p:nvPr/>
        </p:nvSpPr>
        <p:spPr>
          <a:xfrm>
            <a:off x="4136041"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7" name="Picture 6"/>
          <p:cNvPicPr>
            <a:picLocks noChangeAspect="1"/>
          </p:cNvPicPr>
          <p:nvPr/>
        </p:nvPicPr>
        <p:blipFill>
          <a:blip r:embed="rId3"/>
          <a:stretch>
            <a:fillRect/>
          </a:stretch>
        </p:blipFill>
        <p:spPr>
          <a:xfrm>
            <a:off x="3460750" y="3233891"/>
            <a:ext cx="5410200" cy="3239736"/>
          </a:xfrm>
          <a:prstGeom prst="rect">
            <a:avLst/>
          </a:prstGeom>
        </p:spPr>
      </p:pic>
    </p:spTree>
    <p:extLst>
      <p:ext uri="{BB962C8B-B14F-4D97-AF65-F5344CB8AC3E}">
        <p14:creationId xmlns:p14="http://schemas.microsoft.com/office/powerpoint/2010/main" val="31339166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747104"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Transformers change voltage</a:t>
            </a:r>
            <a:endParaRPr lang="en-US" sz="3200" dirty="0">
              <a:solidFill>
                <a:prstClr val="white"/>
              </a:solidFill>
              <a:latin typeface="Avenir Heavy"/>
              <a:cs typeface="Avenir Heavy"/>
            </a:endParaRPr>
          </a:p>
        </p:txBody>
      </p:sp>
      <p:sp>
        <p:nvSpPr>
          <p:cNvPr id="6" name="TextBox 5"/>
          <p:cNvSpPr txBox="1"/>
          <p:nvPr/>
        </p:nvSpPr>
        <p:spPr>
          <a:xfrm>
            <a:off x="319658" y="894173"/>
            <a:ext cx="5696967" cy="2795637"/>
          </a:xfrm>
          <a:prstGeom prst="rect">
            <a:avLst/>
          </a:prstGeom>
          <a:noFill/>
        </p:spPr>
        <p:txBody>
          <a:bodyPr wrap="square" rtlCol="0">
            <a:spAutoFit/>
          </a:bodyPr>
          <a:lstStyle/>
          <a:p>
            <a:pPr>
              <a:lnSpc>
                <a:spcPct val="110000"/>
              </a:lnSpc>
            </a:pPr>
            <a:r>
              <a:rPr lang="en-US" sz="2000" dirty="0" smtClean="0">
                <a:latin typeface="Avenir Black"/>
                <a:cs typeface="Avenir Black"/>
              </a:rPr>
              <a:t>Transformer: </a:t>
            </a:r>
            <a:r>
              <a:rPr lang="en-US" sz="2000" i="1" dirty="0" smtClean="0">
                <a:latin typeface="Avenir Medium"/>
                <a:cs typeface="Avenir Medium"/>
              </a:rPr>
              <a:t>an electrical device that transfers energy between two or more circuits through electromagnetic induction</a:t>
            </a:r>
          </a:p>
          <a:p>
            <a:pPr marL="342900" indent="-342900">
              <a:lnSpc>
                <a:spcPct val="110000"/>
              </a:lnSpc>
              <a:buFont typeface="Arial"/>
              <a:buChar char="•"/>
            </a:pPr>
            <a:r>
              <a:rPr lang="en-US" sz="2000" dirty="0" smtClean="0">
                <a:latin typeface="Avenir Medium"/>
                <a:cs typeface="Avenir Medium"/>
              </a:rPr>
              <a:t>Transformers have two sets of ‘windings’.</a:t>
            </a:r>
          </a:p>
          <a:p>
            <a:pPr marL="342900" indent="-342900">
              <a:lnSpc>
                <a:spcPct val="110000"/>
              </a:lnSpc>
              <a:buFont typeface="Arial"/>
              <a:buChar char="•"/>
            </a:pPr>
            <a:r>
              <a:rPr lang="en-US" sz="2000" dirty="0" smtClean="0">
                <a:latin typeface="Avenir Medium"/>
                <a:cs typeface="Avenir Medium"/>
              </a:rPr>
              <a:t>A magnetic field in one set of windings produces voltage in the second set of windings.</a:t>
            </a:r>
          </a:p>
          <a:p>
            <a:pPr marL="342900" indent="-342900">
              <a:lnSpc>
                <a:spcPct val="110000"/>
              </a:lnSpc>
              <a:buFont typeface="Arial"/>
              <a:buChar char="•"/>
            </a:pPr>
            <a:r>
              <a:rPr lang="en-US" sz="2000" dirty="0" smtClean="0">
                <a:latin typeface="Avenir Medium"/>
                <a:cs typeface="Avenir Medium"/>
              </a:rPr>
              <a:t>Voltage is ‘stepped’ up or down.</a:t>
            </a:r>
            <a:endParaRPr lang="en-US" sz="2000" dirty="0">
              <a:latin typeface="Avenir Medium"/>
              <a:cs typeface="Avenir Medium"/>
            </a:endParaRPr>
          </a:p>
        </p:txBody>
      </p:sp>
      <p:sp>
        <p:nvSpPr>
          <p:cNvPr id="3" name="TextBox 2"/>
          <p:cNvSpPr txBox="1"/>
          <p:nvPr/>
        </p:nvSpPr>
        <p:spPr>
          <a:xfrm>
            <a:off x="4834541"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2" name="Picture 1"/>
          <p:cNvPicPr>
            <a:picLocks noChangeAspect="1"/>
          </p:cNvPicPr>
          <p:nvPr/>
        </p:nvPicPr>
        <p:blipFill>
          <a:blip r:embed="rId3"/>
          <a:stretch>
            <a:fillRect/>
          </a:stretch>
        </p:blipFill>
        <p:spPr>
          <a:xfrm>
            <a:off x="6394027" y="894173"/>
            <a:ext cx="2495550" cy="5588326"/>
          </a:xfrm>
          <a:prstGeom prst="rect">
            <a:avLst/>
          </a:prstGeom>
        </p:spPr>
      </p:pic>
      <p:sp>
        <p:nvSpPr>
          <p:cNvPr id="9" name="TextBox 8"/>
          <p:cNvSpPr txBox="1"/>
          <p:nvPr/>
        </p:nvSpPr>
        <p:spPr>
          <a:xfrm>
            <a:off x="329183" y="4046948"/>
            <a:ext cx="5696967" cy="2457083"/>
          </a:xfrm>
          <a:prstGeom prst="rect">
            <a:avLst/>
          </a:prstGeom>
          <a:noFill/>
        </p:spPr>
        <p:txBody>
          <a:bodyPr wrap="square" rtlCol="0">
            <a:spAutoFit/>
          </a:bodyPr>
          <a:lstStyle/>
          <a:p>
            <a:pPr>
              <a:lnSpc>
                <a:spcPct val="110000"/>
              </a:lnSpc>
            </a:pPr>
            <a:r>
              <a:rPr lang="en-US" sz="2000" u="sng" dirty="0" err="1" smtClean="0">
                <a:latin typeface="Avenir Black"/>
                <a:cs typeface="Avenir Black"/>
              </a:rPr>
              <a:t>Vs</a:t>
            </a:r>
            <a:r>
              <a:rPr lang="en-US" sz="2000" dirty="0" smtClean="0">
                <a:latin typeface="Avenir Black"/>
                <a:cs typeface="Avenir Black"/>
              </a:rPr>
              <a:t>  =  </a:t>
            </a:r>
            <a:r>
              <a:rPr lang="en-US" sz="2000" u="sng" dirty="0" smtClean="0">
                <a:latin typeface="Avenir Black"/>
                <a:cs typeface="Avenir Black"/>
              </a:rPr>
              <a:t>Ns</a:t>
            </a:r>
          </a:p>
          <a:p>
            <a:pPr>
              <a:lnSpc>
                <a:spcPct val="110000"/>
              </a:lnSpc>
            </a:pPr>
            <a:r>
              <a:rPr lang="en-US" sz="2000" dirty="0" err="1" smtClean="0">
                <a:latin typeface="Avenir Black"/>
                <a:cs typeface="Avenir Black"/>
              </a:rPr>
              <a:t>Vp</a:t>
            </a:r>
            <a:r>
              <a:rPr lang="en-US" sz="2000" dirty="0" smtClean="0">
                <a:latin typeface="Avenir Black"/>
                <a:cs typeface="Avenir Black"/>
              </a:rPr>
              <a:t>      </a:t>
            </a:r>
            <a:r>
              <a:rPr lang="en-US" sz="2000" dirty="0" err="1" smtClean="0">
                <a:latin typeface="Avenir Black"/>
                <a:cs typeface="Avenir Black"/>
              </a:rPr>
              <a:t>Np</a:t>
            </a:r>
            <a:endParaRPr lang="en-US" sz="2000" dirty="0" smtClean="0">
              <a:latin typeface="Avenir Black"/>
              <a:cs typeface="Avenir Black"/>
            </a:endParaRPr>
          </a:p>
          <a:p>
            <a:pPr>
              <a:lnSpc>
                <a:spcPct val="110000"/>
              </a:lnSpc>
            </a:pPr>
            <a:endParaRPr lang="en-US" sz="2000" dirty="0">
              <a:latin typeface="Avenir Black"/>
              <a:cs typeface="Avenir Black"/>
            </a:endParaRPr>
          </a:p>
          <a:p>
            <a:pPr>
              <a:lnSpc>
                <a:spcPct val="110000"/>
              </a:lnSpc>
            </a:pPr>
            <a:r>
              <a:rPr lang="en-US" sz="2000" i="1" dirty="0" err="1" smtClean="0">
                <a:latin typeface="Avenir Medium"/>
                <a:cs typeface="Avenir Medium"/>
              </a:rPr>
              <a:t>Vs</a:t>
            </a:r>
            <a:r>
              <a:rPr lang="en-US" sz="2000" i="1" dirty="0" smtClean="0">
                <a:latin typeface="Avenir Medium"/>
                <a:cs typeface="Avenir Medium"/>
              </a:rPr>
              <a:t> = voltage in secondary windings</a:t>
            </a:r>
          </a:p>
          <a:p>
            <a:pPr>
              <a:lnSpc>
                <a:spcPct val="110000"/>
              </a:lnSpc>
            </a:pPr>
            <a:r>
              <a:rPr lang="en-US" sz="2000" i="1" dirty="0" smtClean="0">
                <a:latin typeface="Avenir Medium"/>
                <a:cs typeface="Avenir Medium"/>
              </a:rPr>
              <a:t>Ns = number turns in secondary windings</a:t>
            </a:r>
          </a:p>
          <a:p>
            <a:pPr>
              <a:lnSpc>
                <a:spcPct val="110000"/>
              </a:lnSpc>
            </a:pPr>
            <a:r>
              <a:rPr lang="en-US" sz="2000" i="1" dirty="0" err="1" smtClean="0">
                <a:latin typeface="Avenir Medium"/>
                <a:cs typeface="Avenir Medium"/>
              </a:rPr>
              <a:t>Vp</a:t>
            </a:r>
            <a:r>
              <a:rPr lang="en-US" sz="2000" i="1" dirty="0" smtClean="0">
                <a:latin typeface="Avenir Medium"/>
                <a:cs typeface="Avenir Medium"/>
              </a:rPr>
              <a:t> = voltage in primary windings</a:t>
            </a:r>
          </a:p>
          <a:p>
            <a:pPr>
              <a:lnSpc>
                <a:spcPct val="110000"/>
              </a:lnSpc>
            </a:pPr>
            <a:r>
              <a:rPr lang="en-US" sz="2000" i="1" dirty="0" err="1" smtClean="0">
                <a:latin typeface="Avenir Medium"/>
                <a:cs typeface="Avenir Medium"/>
              </a:rPr>
              <a:t>Np</a:t>
            </a:r>
            <a:r>
              <a:rPr lang="en-US" sz="2000" i="1" dirty="0" smtClean="0">
                <a:latin typeface="Avenir Medium"/>
                <a:cs typeface="Avenir Medium"/>
              </a:rPr>
              <a:t> = number of turns in primary windings</a:t>
            </a:r>
            <a:endParaRPr lang="en-US" sz="2000" i="1" dirty="0">
              <a:latin typeface="Avenir Medium"/>
              <a:cs typeface="Avenir Medium"/>
            </a:endParaRPr>
          </a:p>
        </p:txBody>
      </p:sp>
    </p:spTree>
    <p:extLst>
      <p:ext uri="{BB962C8B-B14F-4D97-AF65-F5344CB8AC3E}">
        <p14:creationId xmlns:p14="http://schemas.microsoft.com/office/powerpoint/2010/main" val="252903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059393"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Why transformers were critical</a:t>
            </a:r>
            <a:endParaRPr lang="en-US" sz="3200" dirty="0">
              <a:solidFill>
                <a:prstClr val="white"/>
              </a:solidFill>
              <a:latin typeface="Avenir Heavy"/>
              <a:cs typeface="Avenir Heavy"/>
            </a:endParaRPr>
          </a:p>
        </p:txBody>
      </p:sp>
      <p:sp>
        <p:nvSpPr>
          <p:cNvPr id="6" name="TextBox 5"/>
          <p:cNvSpPr txBox="1"/>
          <p:nvPr/>
        </p:nvSpPr>
        <p:spPr>
          <a:xfrm>
            <a:off x="319658" y="894173"/>
            <a:ext cx="8463395" cy="764312"/>
          </a:xfrm>
          <a:prstGeom prst="rect">
            <a:avLst/>
          </a:prstGeom>
          <a:noFill/>
        </p:spPr>
        <p:txBody>
          <a:bodyPr wrap="square" rtlCol="0">
            <a:spAutoFit/>
          </a:bodyPr>
          <a:lstStyle/>
          <a:p>
            <a:pPr>
              <a:lnSpc>
                <a:spcPct val="110000"/>
              </a:lnSpc>
            </a:pPr>
            <a:r>
              <a:rPr lang="en-US" sz="2000" dirty="0" smtClean="0">
                <a:latin typeface="Avenir Black"/>
                <a:cs typeface="Avenir Black"/>
              </a:rPr>
              <a:t>Transmission</a:t>
            </a:r>
            <a:r>
              <a:rPr lang="en-US" sz="2000" dirty="0" smtClean="0">
                <a:latin typeface="Avenir Medium"/>
                <a:cs typeface="Avenir Medium"/>
              </a:rPr>
              <a:t> of electricity is more efficient &amp; less expensive at higher voltages: smaller wire is needed &amp; loss still leaves useful power. </a:t>
            </a:r>
            <a:endParaRPr lang="en-US" sz="2000" dirty="0">
              <a:latin typeface="Avenir Medium"/>
              <a:cs typeface="Avenir Medium"/>
            </a:endParaRPr>
          </a:p>
        </p:txBody>
      </p:sp>
      <p:sp>
        <p:nvSpPr>
          <p:cNvPr id="3" name="TextBox 2"/>
          <p:cNvSpPr txBox="1"/>
          <p:nvPr/>
        </p:nvSpPr>
        <p:spPr>
          <a:xfrm>
            <a:off x="4834541"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0" name="TextBox 9"/>
          <p:cNvSpPr txBox="1"/>
          <p:nvPr/>
        </p:nvSpPr>
        <p:spPr>
          <a:xfrm>
            <a:off x="355903" y="1810885"/>
            <a:ext cx="8463395" cy="1441420"/>
          </a:xfrm>
          <a:prstGeom prst="rect">
            <a:avLst/>
          </a:prstGeom>
          <a:noFill/>
        </p:spPr>
        <p:txBody>
          <a:bodyPr wrap="square" rtlCol="0">
            <a:spAutoFit/>
          </a:bodyPr>
          <a:lstStyle/>
          <a:p>
            <a:pPr>
              <a:lnSpc>
                <a:spcPct val="110000"/>
              </a:lnSpc>
            </a:pPr>
            <a:r>
              <a:rPr lang="en-US" sz="2000" dirty="0" smtClean="0">
                <a:latin typeface="Avenir Black"/>
                <a:cs typeface="Avenir Black"/>
              </a:rPr>
              <a:t>DC </a:t>
            </a:r>
            <a:r>
              <a:rPr lang="en-US" sz="2000" dirty="0" smtClean="0">
                <a:latin typeface="Avenir Medium"/>
                <a:cs typeface="Avenir Medium"/>
              </a:rPr>
              <a:t>power can’t be stepped up &amp; down, so must be transmitted at the voltage needed by the end user.</a:t>
            </a:r>
          </a:p>
          <a:p>
            <a:pPr marL="342900" indent="-342900">
              <a:lnSpc>
                <a:spcPct val="110000"/>
              </a:lnSpc>
              <a:buFont typeface="Arial"/>
              <a:buChar char="•"/>
            </a:pPr>
            <a:r>
              <a:rPr lang="en-US" sz="2000" dirty="0" smtClean="0">
                <a:latin typeface="Avenir Medium"/>
                <a:cs typeface="Avenir Medium"/>
              </a:rPr>
              <a:t>This would take a very thick cable.</a:t>
            </a:r>
          </a:p>
          <a:p>
            <a:pPr marL="342900" indent="-342900">
              <a:lnSpc>
                <a:spcPct val="110000"/>
              </a:lnSpc>
              <a:buFont typeface="Arial"/>
              <a:buChar char="•"/>
            </a:pPr>
            <a:r>
              <a:rPr lang="en-US" sz="2000" dirty="0" smtClean="0">
                <a:latin typeface="Avenir Medium"/>
                <a:cs typeface="Avenir Medium"/>
              </a:rPr>
              <a:t>Distance of transmission limited to about 2 km.</a:t>
            </a:r>
            <a:endParaRPr lang="en-US" sz="2000" dirty="0">
              <a:latin typeface="Avenir Medium"/>
              <a:cs typeface="Avenir Medium"/>
            </a:endParaRPr>
          </a:p>
        </p:txBody>
      </p:sp>
      <p:sp>
        <p:nvSpPr>
          <p:cNvPr id="11" name="TextBox 10"/>
          <p:cNvSpPr txBox="1"/>
          <p:nvPr/>
        </p:nvSpPr>
        <p:spPr>
          <a:xfrm>
            <a:off x="355903" y="3404705"/>
            <a:ext cx="8463395" cy="1779975"/>
          </a:xfrm>
          <a:prstGeom prst="rect">
            <a:avLst/>
          </a:prstGeom>
          <a:noFill/>
        </p:spPr>
        <p:txBody>
          <a:bodyPr wrap="square" rtlCol="0">
            <a:spAutoFit/>
          </a:bodyPr>
          <a:lstStyle/>
          <a:p>
            <a:pPr>
              <a:lnSpc>
                <a:spcPct val="110000"/>
              </a:lnSpc>
            </a:pPr>
            <a:r>
              <a:rPr lang="en-US" sz="2000" dirty="0" smtClean="0">
                <a:latin typeface="Avenir Black"/>
                <a:cs typeface="Avenir Black"/>
              </a:rPr>
              <a:t>AC </a:t>
            </a:r>
            <a:r>
              <a:rPr lang="en-US" sz="2000" dirty="0" smtClean="0">
                <a:latin typeface="Avenir Medium"/>
                <a:cs typeface="Avenir Medium"/>
              </a:rPr>
              <a:t>power can be stepped up &amp; down with transformers so it can be distributed at </a:t>
            </a:r>
            <a:r>
              <a:rPr lang="en-US" sz="2000" u="sng" dirty="0" smtClean="0">
                <a:latin typeface="Avenir Medium"/>
                <a:cs typeface="Avenir Medium"/>
              </a:rPr>
              <a:t>&gt;</a:t>
            </a:r>
            <a:r>
              <a:rPr lang="en-US" sz="2000" dirty="0" smtClean="0">
                <a:latin typeface="Avenir Medium"/>
                <a:cs typeface="Avenir Medium"/>
              </a:rPr>
              <a:t> 400 kV more efficiently &amp; only stepped down at the point of use.</a:t>
            </a:r>
          </a:p>
          <a:p>
            <a:pPr marL="342900" indent="-342900">
              <a:lnSpc>
                <a:spcPct val="110000"/>
              </a:lnSpc>
              <a:buFont typeface="Arial"/>
              <a:buChar char="•"/>
            </a:pPr>
            <a:r>
              <a:rPr lang="en-US" sz="2000" dirty="0" smtClean="0">
                <a:latin typeface="Avenir Medium"/>
                <a:cs typeface="Avenir Medium"/>
              </a:rPr>
              <a:t>US: overhead transmission at 220 kV; underground at 132 kV</a:t>
            </a:r>
          </a:p>
          <a:p>
            <a:pPr marL="800100" lvl="1" indent="-342900">
              <a:lnSpc>
                <a:spcPct val="110000"/>
              </a:lnSpc>
              <a:buFont typeface="Arial"/>
              <a:buChar char="•"/>
            </a:pPr>
            <a:r>
              <a:rPr lang="en-US" sz="2000" dirty="0" smtClean="0">
                <a:latin typeface="Avenir Medium"/>
                <a:cs typeface="Avenir Medium"/>
              </a:rPr>
              <a:t>Very long distance transmission uses 800 kV or more</a:t>
            </a:r>
            <a:endParaRPr lang="en-US" sz="2000" dirty="0">
              <a:latin typeface="Avenir Medium"/>
              <a:cs typeface="Avenir Medium"/>
            </a:endParaRPr>
          </a:p>
        </p:txBody>
      </p:sp>
    </p:spTree>
    <p:extLst>
      <p:ext uri="{BB962C8B-B14F-4D97-AF65-F5344CB8AC3E}">
        <p14:creationId xmlns:p14="http://schemas.microsoft.com/office/powerpoint/2010/main" val="35299187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994496"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Primary energy sources for US electricity</a:t>
            </a:r>
            <a:endParaRPr lang="en-US" sz="3200" dirty="0">
              <a:solidFill>
                <a:prstClr val="white"/>
              </a:solidFill>
              <a:latin typeface="Avenir Heavy"/>
              <a:cs typeface="Avenir Heavy"/>
            </a:endParaRPr>
          </a:p>
        </p:txBody>
      </p:sp>
      <p:sp>
        <p:nvSpPr>
          <p:cNvPr id="6" name="TextBox 5"/>
          <p:cNvSpPr txBox="1"/>
          <p:nvPr/>
        </p:nvSpPr>
        <p:spPr>
          <a:xfrm>
            <a:off x="319658" y="792575"/>
            <a:ext cx="8569919" cy="425758"/>
          </a:xfrm>
          <a:prstGeom prst="rect">
            <a:avLst/>
          </a:prstGeom>
          <a:noFill/>
        </p:spPr>
        <p:txBody>
          <a:bodyPr wrap="square" rtlCol="0">
            <a:spAutoFit/>
          </a:bodyPr>
          <a:lstStyle/>
          <a:p>
            <a:pPr marL="1428750" indent="-1428750">
              <a:lnSpc>
                <a:spcPct val="110000"/>
              </a:lnSpc>
            </a:pPr>
            <a:r>
              <a:rPr lang="en-US" sz="2000" dirty="0" smtClean="0">
                <a:latin typeface="Avenir Black"/>
                <a:cs typeface="Avenir Black"/>
              </a:rPr>
              <a:t>In 2016, US electricity was generated from these sources:</a:t>
            </a:r>
            <a:endParaRPr lang="en-US" sz="2000" dirty="0" smtClean="0">
              <a:latin typeface="Avenir Medium"/>
              <a:cs typeface="Avenir Medium"/>
            </a:endParaRPr>
          </a:p>
        </p:txBody>
      </p:sp>
      <p:sp>
        <p:nvSpPr>
          <p:cNvPr id="3" name="TextBox 2"/>
          <p:cNvSpPr txBox="1"/>
          <p:nvPr/>
        </p:nvSpPr>
        <p:spPr>
          <a:xfrm>
            <a:off x="4576692" y="6514869"/>
            <a:ext cx="4500484"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www.eia.gov</a:t>
            </a:r>
            <a:r>
              <a:rPr lang="en-US" sz="1400" dirty="0">
                <a:latin typeface="Avenir Medium"/>
                <a:cs typeface="Avenir Medium"/>
              </a:rPr>
              <a:t>/tools/</a:t>
            </a:r>
            <a:r>
              <a:rPr lang="en-US" sz="1400" dirty="0" err="1">
                <a:latin typeface="Avenir Medium"/>
                <a:cs typeface="Avenir Medium"/>
              </a:rPr>
              <a:t>faqs</a:t>
            </a:r>
            <a:r>
              <a:rPr lang="en-US" sz="1400" dirty="0">
                <a:latin typeface="Avenir Medium"/>
                <a:cs typeface="Avenir Medium"/>
              </a:rPr>
              <a:t>/</a:t>
            </a:r>
            <a:r>
              <a:rPr lang="en-US" sz="1400" dirty="0" err="1">
                <a:latin typeface="Avenir Medium"/>
                <a:cs typeface="Avenir Medium"/>
              </a:rPr>
              <a:t>faq.php?id</a:t>
            </a:r>
            <a:r>
              <a:rPr lang="en-US" sz="1400" dirty="0">
                <a:latin typeface="Avenir Medium"/>
                <a:cs typeface="Avenir Medium"/>
              </a:rPr>
              <a:t>=427&amp;t=3</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95434591"/>
              </p:ext>
            </p:extLst>
          </p:nvPr>
        </p:nvGraphicFramePr>
        <p:xfrm>
          <a:off x="588240" y="1295402"/>
          <a:ext cx="5706533" cy="5120640"/>
        </p:xfrm>
        <a:graphic>
          <a:graphicData uri="http://schemas.openxmlformats.org/drawingml/2006/table">
            <a:tbl>
              <a:tblPr firstRow="1" bandRow="1">
                <a:tableStyleId>{2D5ABB26-0587-4C30-8999-92F81FD0307C}</a:tableStyleId>
              </a:tblPr>
              <a:tblGrid>
                <a:gridCol w="2573867"/>
                <a:gridCol w="3132666"/>
              </a:tblGrid>
              <a:tr h="356205">
                <a:tc>
                  <a:txBody>
                    <a:bodyPr/>
                    <a:lstStyle/>
                    <a:p>
                      <a:r>
                        <a:rPr lang="en-US" b="1" dirty="0" smtClean="0">
                          <a:solidFill>
                            <a:schemeClr val="bg1"/>
                          </a:solidFill>
                        </a:rPr>
                        <a:t>Energy source</a:t>
                      </a:r>
                      <a:endParaRPr lang="en-US" b="1" dirty="0">
                        <a:solidFill>
                          <a:schemeClr val="bg1"/>
                        </a:solidFill>
                      </a:endParaRPr>
                    </a:p>
                  </a:txBody>
                  <a:tcPr>
                    <a:solidFill>
                      <a:srgbClr val="6666FF"/>
                    </a:solidFill>
                  </a:tcPr>
                </a:tc>
                <a:tc>
                  <a:txBody>
                    <a:bodyPr/>
                    <a:lstStyle/>
                    <a:p>
                      <a:pPr algn="r"/>
                      <a:r>
                        <a:rPr lang="en-US" b="1" dirty="0" smtClean="0">
                          <a:solidFill>
                            <a:schemeClr val="bg1"/>
                          </a:solidFill>
                        </a:rPr>
                        <a:t>% total US</a:t>
                      </a:r>
                      <a:r>
                        <a:rPr lang="en-US" b="1" baseline="0" dirty="0" smtClean="0">
                          <a:solidFill>
                            <a:schemeClr val="bg1"/>
                          </a:solidFill>
                        </a:rPr>
                        <a:t> electric generation</a:t>
                      </a:r>
                      <a:endParaRPr lang="en-US" b="1" dirty="0">
                        <a:solidFill>
                          <a:schemeClr val="bg1"/>
                        </a:solidFill>
                      </a:endParaRPr>
                    </a:p>
                  </a:txBody>
                  <a:tcPr>
                    <a:solidFill>
                      <a:srgbClr val="6666FF"/>
                    </a:solidFill>
                  </a:tcPr>
                </a:tc>
              </a:tr>
              <a:tr h="356205">
                <a:tc>
                  <a:txBody>
                    <a:bodyPr/>
                    <a:lstStyle/>
                    <a:p>
                      <a:r>
                        <a:rPr lang="en-US" dirty="0" smtClean="0"/>
                        <a:t>NG</a:t>
                      </a:r>
                      <a:endParaRPr lang="en-US" dirty="0"/>
                    </a:p>
                  </a:txBody>
                  <a:tcPr/>
                </a:tc>
                <a:tc>
                  <a:txBody>
                    <a:bodyPr/>
                    <a:lstStyle/>
                    <a:p>
                      <a:pPr algn="r"/>
                      <a:r>
                        <a:rPr lang="en-US" dirty="0" smtClean="0"/>
                        <a:t>33.8</a:t>
                      </a:r>
                      <a:endParaRPr lang="en-US" dirty="0"/>
                    </a:p>
                  </a:txBody>
                  <a:tcPr/>
                </a:tc>
              </a:tr>
              <a:tr h="356205">
                <a:tc>
                  <a:txBody>
                    <a:bodyPr/>
                    <a:lstStyle/>
                    <a:p>
                      <a:r>
                        <a:rPr lang="en-US" dirty="0" smtClean="0"/>
                        <a:t>coal</a:t>
                      </a:r>
                      <a:endParaRPr lang="en-US" dirty="0"/>
                    </a:p>
                  </a:txBody>
                  <a:tcPr/>
                </a:tc>
                <a:tc>
                  <a:txBody>
                    <a:bodyPr/>
                    <a:lstStyle/>
                    <a:p>
                      <a:pPr algn="r"/>
                      <a:r>
                        <a:rPr lang="en-US" dirty="0" smtClean="0"/>
                        <a:t>30.4</a:t>
                      </a:r>
                      <a:endParaRPr lang="en-US" dirty="0"/>
                    </a:p>
                  </a:txBody>
                  <a:tcPr/>
                </a:tc>
              </a:tr>
              <a:tr h="356205">
                <a:tc>
                  <a:txBody>
                    <a:bodyPr/>
                    <a:lstStyle/>
                    <a:p>
                      <a:r>
                        <a:rPr lang="en-US" dirty="0" smtClean="0"/>
                        <a:t>nuclear</a:t>
                      </a:r>
                      <a:endParaRPr lang="en-US" dirty="0"/>
                    </a:p>
                  </a:txBody>
                  <a:tcPr/>
                </a:tc>
                <a:tc>
                  <a:txBody>
                    <a:bodyPr/>
                    <a:lstStyle/>
                    <a:p>
                      <a:pPr algn="r"/>
                      <a:r>
                        <a:rPr lang="en-US" dirty="0" smtClean="0"/>
                        <a:t>19.7</a:t>
                      </a:r>
                      <a:endParaRPr lang="en-US" dirty="0"/>
                    </a:p>
                  </a:txBody>
                  <a:tcPr/>
                </a:tc>
              </a:tr>
              <a:tr h="356205">
                <a:tc>
                  <a:txBody>
                    <a:bodyPr/>
                    <a:lstStyle/>
                    <a:p>
                      <a:r>
                        <a:rPr lang="en-US" dirty="0" smtClean="0"/>
                        <a:t>renewable</a:t>
                      </a:r>
                      <a:r>
                        <a:rPr lang="en-US" baseline="0" dirty="0" smtClean="0"/>
                        <a:t> energy</a:t>
                      </a:r>
                      <a:endParaRPr lang="en-US" dirty="0"/>
                    </a:p>
                  </a:txBody>
                  <a:tcPr/>
                </a:tc>
                <a:tc>
                  <a:txBody>
                    <a:bodyPr/>
                    <a:lstStyle/>
                    <a:p>
                      <a:pPr algn="r"/>
                      <a:r>
                        <a:rPr lang="en-US" dirty="0" smtClean="0"/>
                        <a:t>14.9</a:t>
                      </a:r>
                      <a:endParaRPr lang="en-US" dirty="0"/>
                    </a:p>
                  </a:txBody>
                  <a:tcPr/>
                </a:tc>
              </a:tr>
              <a:tr h="356205">
                <a:tc>
                  <a:txBody>
                    <a:bodyPr/>
                    <a:lstStyle/>
                    <a:p>
                      <a:pPr marL="285750" indent="-285750">
                        <a:buFont typeface="Arial"/>
                        <a:buChar char="•"/>
                      </a:pPr>
                      <a:r>
                        <a:rPr lang="en-US" dirty="0" smtClean="0"/>
                        <a:t>hydro                  6.5%</a:t>
                      </a:r>
                      <a:endParaRPr lang="en-US" dirty="0"/>
                    </a:p>
                  </a:txBody>
                  <a:tcPr/>
                </a:tc>
                <a:tc>
                  <a:txBody>
                    <a:bodyPr/>
                    <a:lstStyle/>
                    <a:p>
                      <a:pPr algn="r"/>
                      <a:endParaRPr lang="en-US"/>
                    </a:p>
                  </a:txBody>
                  <a:tcPr/>
                </a:tc>
              </a:tr>
              <a:tr h="356205">
                <a:tc>
                  <a:txBody>
                    <a:bodyPr/>
                    <a:lstStyle/>
                    <a:p>
                      <a:pPr marL="285750" indent="-285750">
                        <a:buFont typeface="Arial"/>
                        <a:buChar char="•"/>
                      </a:pPr>
                      <a:r>
                        <a:rPr lang="en-US" dirty="0" smtClean="0"/>
                        <a:t>wind                   5.6%</a:t>
                      </a:r>
                      <a:endParaRPr lang="en-US" dirty="0"/>
                    </a:p>
                  </a:txBody>
                  <a:tcPr/>
                </a:tc>
                <a:tc>
                  <a:txBody>
                    <a:bodyPr/>
                    <a:lstStyle/>
                    <a:p>
                      <a:pPr algn="r"/>
                      <a:endParaRPr lang="en-US"/>
                    </a:p>
                  </a:txBody>
                  <a:tcPr/>
                </a:tc>
              </a:tr>
              <a:tr h="356205">
                <a:tc>
                  <a:txBody>
                    <a:bodyPr/>
                    <a:lstStyle/>
                    <a:p>
                      <a:pPr marL="285750" indent="-285750">
                        <a:buFont typeface="Arial"/>
                        <a:buChar char="•"/>
                      </a:pPr>
                      <a:r>
                        <a:rPr lang="en-US" dirty="0" smtClean="0"/>
                        <a:t>biomass             1.5%</a:t>
                      </a:r>
                      <a:endParaRPr lang="en-US" dirty="0"/>
                    </a:p>
                  </a:txBody>
                  <a:tcPr/>
                </a:tc>
                <a:tc>
                  <a:txBody>
                    <a:bodyPr/>
                    <a:lstStyle/>
                    <a:p>
                      <a:pPr algn="r"/>
                      <a:endParaRPr lang="en-US"/>
                    </a:p>
                  </a:txBody>
                  <a:tcPr/>
                </a:tc>
              </a:tr>
              <a:tr h="356205">
                <a:tc>
                  <a:txBody>
                    <a:bodyPr/>
                    <a:lstStyle/>
                    <a:p>
                      <a:pPr marL="285750" indent="-285750">
                        <a:buFont typeface="Arial"/>
                        <a:buChar char="•"/>
                      </a:pPr>
                      <a:r>
                        <a:rPr lang="en-US" dirty="0" smtClean="0"/>
                        <a:t>solar                   0.9%</a:t>
                      </a:r>
                      <a:endParaRPr lang="en-US" dirty="0"/>
                    </a:p>
                  </a:txBody>
                  <a:tcPr/>
                </a:tc>
                <a:tc>
                  <a:txBody>
                    <a:bodyPr/>
                    <a:lstStyle/>
                    <a:p>
                      <a:pPr algn="r"/>
                      <a:endParaRPr lang="en-US"/>
                    </a:p>
                  </a:txBody>
                  <a:tcPr/>
                </a:tc>
              </a:tr>
              <a:tr h="356205">
                <a:tc>
                  <a:txBody>
                    <a:bodyPr/>
                    <a:lstStyle/>
                    <a:p>
                      <a:pPr marL="285750" indent="-285750">
                        <a:buFont typeface="Arial"/>
                        <a:buChar char="•"/>
                      </a:pPr>
                      <a:r>
                        <a:rPr lang="en-US" dirty="0" smtClean="0"/>
                        <a:t>geothermal      </a:t>
                      </a:r>
                      <a:r>
                        <a:rPr lang="en-US" baseline="0" dirty="0" smtClean="0"/>
                        <a:t> 0.4%</a:t>
                      </a:r>
                      <a:endParaRPr lang="en-US" dirty="0"/>
                    </a:p>
                  </a:txBody>
                  <a:tcPr/>
                </a:tc>
                <a:tc>
                  <a:txBody>
                    <a:bodyPr/>
                    <a:lstStyle/>
                    <a:p>
                      <a:pPr algn="r"/>
                      <a:endParaRPr lang="en-US" dirty="0"/>
                    </a:p>
                  </a:txBody>
                  <a:tcPr/>
                </a:tc>
              </a:tr>
              <a:tr h="356205">
                <a:tc>
                  <a:txBody>
                    <a:bodyPr/>
                    <a:lstStyle/>
                    <a:p>
                      <a:r>
                        <a:rPr lang="en-US" dirty="0" smtClean="0"/>
                        <a:t>petroleum</a:t>
                      </a:r>
                      <a:endParaRPr lang="en-US" dirty="0"/>
                    </a:p>
                  </a:txBody>
                  <a:tcPr/>
                </a:tc>
                <a:tc>
                  <a:txBody>
                    <a:bodyPr/>
                    <a:lstStyle/>
                    <a:p>
                      <a:pPr algn="r"/>
                      <a:r>
                        <a:rPr lang="en-US" dirty="0" smtClean="0"/>
                        <a:t>0.6</a:t>
                      </a:r>
                      <a:endParaRPr lang="en-US" dirty="0"/>
                    </a:p>
                  </a:txBody>
                  <a:tcPr/>
                </a:tc>
              </a:tr>
              <a:tr h="356205">
                <a:tc>
                  <a:txBody>
                    <a:bodyPr/>
                    <a:lstStyle/>
                    <a:p>
                      <a:r>
                        <a:rPr lang="en-US" dirty="0" smtClean="0"/>
                        <a:t>other gas (biogas)</a:t>
                      </a:r>
                      <a:endParaRPr lang="en-US" dirty="0"/>
                    </a:p>
                  </a:txBody>
                  <a:tcPr/>
                </a:tc>
                <a:tc>
                  <a:txBody>
                    <a:bodyPr/>
                    <a:lstStyle/>
                    <a:p>
                      <a:pPr algn="r"/>
                      <a:r>
                        <a:rPr lang="en-US" dirty="0" smtClean="0"/>
                        <a:t>0.3</a:t>
                      </a:r>
                      <a:endParaRPr lang="en-US" dirty="0"/>
                    </a:p>
                  </a:txBody>
                  <a:tcPr/>
                </a:tc>
              </a:tr>
              <a:tr h="356205">
                <a:tc>
                  <a:txBody>
                    <a:bodyPr/>
                    <a:lstStyle/>
                    <a:p>
                      <a:r>
                        <a:rPr lang="en-US" dirty="0" smtClean="0"/>
                        <a:t>other</a:t>
                      </a:r>
                      <a:r>
                        <a:rPr lang="en-US" baseline="0" dirty="0" smtClean="0"/>
                        <a:t> non-renewable</a:t>
                      </a:r>
                      <a:endParaRPr lang="en-US" dirty="0"/>
                    </a:p>
                  </a:txBody>
                  <a:tcPr>
                    <a:lnB w="12700" cap="flat" cmpd="sng" algn="ctr">
                      <a:noFill/>
                      <a:prstDash val="solid"/>
                      <a:round/>
                      <a:headEnd type="none" w="med" len="med"/>
                      <a:tailEnd type="none" w="med" len="med"/>
                    </a:lnB>
                  </a:tcPr>
                </a:tc>
                <a:tc>
                  <a:txBody>
                    <a:bodyPr/>
                    <a:lstStyle/>
                    <a:p>
                      <a:pPr algn="r"/>
                      <a:r>
                        <a:rPr lang="en-US" dirty="0" smtClean="0"/>
                        <a:t>0.3</a:t>
                      </a:r>
                      <a:endParaRPr lang="en-US" dirty="0"/>
                    </a:p>
                  </a:txBody>
                  <a:tcPr>
                    <a:lnB w="12700" cap="flat" cmpd="sng" algn="ctr">
                      <a:noFill/>
                      <a:prstDash val="solid"/>
                      <a:round/>
                      <a:headEnd type="none" w="med" len="med"/>
                      <a:tailEnd type="none" w="med" len="med"/>
                    </a:lnB>
                  </a:tcPr>
                </a:tc>
              </a:tr>
              <a:tr h="356205">
                <a:tc>
                  <a:txBody>
                    <a:bodyPr/>
                    <a:lstStyle/>
                    <a:p>
                      <a:r>
                        <a:rPr lang="en-US" dirty="0" smtClean="0"/>
                        <a:t>pumped</a:t>
                      </a:r>
                      <a:r>
                        <a:rPr lang="en-US" baseline="0" dirty="0" smtClean="0"/>
                        <a:t> storage hydro</a:t>
                      </a:r>
                      <a:endParaRPr lang="en-US" dirty="0"/>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dirty="0" smtClean="0"/>
                        <a:t>-0.2*</a:t>
                      </a:r>
                      <a:endParaRPr lang="en-US" dirty="0"/>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9" name="TextBox 8"/>
          <p:cNvSpPr txBox="1"/>
          <p:nvPr/>
        </p:nvSpPr>
        <p:spPr>
          <a:xfrm>
            <a:off x="6447381" y="5956830"/>
            <a:ext cx="2562508" cy="584776"/>
          </a:xfrm>
          <a:prstGeom prst="rect">
            <a:avLst/>
          </a:prstGeom>
          <a:noFill/>
        </p:spPr>
        <p:txBody>
          <a:bodyPr wrap="none" rtlCol="0">
            <a:spAutoFit/>
          </a:bodyPr>
          <a:lstStyle/>
          <a:p>
            <a:r>
              <a:rPr lang="en-US" sz="1600" i="1" dirty="0" smtClean="0"/>
              <a:t>* Use more electricity</a:t>
            </a:r>
            <a:br>
              <a:rPr lang="en-US" sz="1600" i="1" dirty="0" smtClean="0"/>
            </a:br>
            <a:r>
              <a:rPr lang="en-US" sz="1600" i="1" dirty="0" smtClean="0"/>
              <a:t>than they produce annually.</a:t>
            </a:r>
            <a:endParaRPr lang="en-US" sz="1600" i="1" dirty="0"/>
          </a:p>
        </p:txBody>
      </p:sp>
    </p:spTree>
    <p:extLst>
      <p:ext uri="{BB962C8B-B14F-4D97-AF65-F5344CB8AC3E}">
        <p14:creationId xmlns:p14="http://schemas.microsoft.com/office/powerpoint/2010/main" val="15446424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569934"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9</a:t>
            </a:r>
            <a:r>
              <a:rPr lang="en-US" sz="3200" dirty="0" smtClean="0">
                <a:solidFill>
                  <a:prstClr val="white"/>
                </a:solidFill>
                <a:latin typeface="Avenir Heavy"/>
                <a:cs typeface="Avenir Heavy"/>
              </a:rPr>
              <a:t>. Electricity</a:t>
            </a:r>
            <a:endParaRPr lang="en-US" sz="3200" dirty="0">
              <a:solidFill>
                <a:prstClr val="white"/>
              </a:solidFill>
              <a:latin typeface="Avenir Heavy"/>
              <a:cs typeface="Avenir Heavy"/>
            </a:endParaRP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954107"/>
          </a:xfrm>
          <a:prstGeom prst="rect">
            <a:avLst/>
          </a:prstGeom>
          <a:noFill/>
        </p:spPr>
        <p:txBody>
          <a:bodyPr wrap="square" rtlCol="0">
            <a:spAutoFit/>
          </a:bodyPr>
          <a:lstStyle/>
          <a:p>
            <a:pPr lvl="1" algn="ctr"/>
            <a:r>
              <a:rPr lang="en-US" sz="2800" i="1" dirty="0" smtClean="0">
                <a:latin typeface="Avenir Black"/>
                <a:cs typeface="Avenir Black"/>
              </a:rPr>
              <a:t>9.2 Making electricity in the 19</a:t>
            </a:r>
            <a:r>
              <a:rPr lang="en-US" sz="2800" i="1" baseline="30000" dirty="0" smtClean="0">
                <a:latin typeface="Avenir Black"/>
                <a:cs typeface="Avenir Black"/>
              </a:rPr>
              <a:t>th</a:t>
            </a:r>
            <a:r>
              <a:rPr lang="en-US" sz="2800" i="1" dirty="0" smtClean="0">
                <a:latin typeface="Avenir Black"/>
                <a:cs typeface="Avenir Black"/>
              </a:rPr>
              <a:t> century</a:t>
            </a:r>
            <a:endParaRPr lang="en-US" sz="2800" i="1" dirty="0">
              <a:latin typeface="Avenir Black"/>
              <a:cs typeface="Avenir Black"/>
            </a:endParaRPr>
          </a:p>
          <a:p>
            <a:pPr lvl="1" algn="ctr"/>
            <a:endParaRPr lang="en-US" sz="2800" i="1" dirty="0" smtClean="0">
              <a:latin typeface="Avenir Medium"/>
              <a:cs typeface="Avenir Medium"/>
            </a:endParaRPr>
          </a:p>
        </p:txBody>
      </p:sp>
    </p:spTree>
    <p:extLst>
      <p:ext uri="{BB962C8B-B14F-4D97-AF65-F5344CB8AC3E}">
        <p14:creationId xmlns:p14="http://schemas.microsoft.com/office/powerpoint/2010/main" val="30052934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569934"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9</a:t>
            </a:r>
            <a:r>
              <a:rPr lang="en-US" sz="3200" dirty="0" smtClean="0">
                <a:solidFill>
                  <a:prstClr val="white"/>
                </a:solidFill>
                <a:latin typeface="Avenir Heavy"/>
                <a:cs typeface="Avenir Heavy"/>
              </a:rPr>
              <a:t>. Electricity</a:t>
            </a:r>
            <a:endParaRPr lang="en-US" sz="3200" dirty="0">
              <a:solidFill>
                <a:prstClr val="white"/>
              </a:solidFill>
              <a:latin typeface="Avenir Heavy"/>
              <a:cs typeface="Avenir Heavy"/>
            </a:endParaRP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954107"/>
          </a:xfrm>
          <a:prstGeom prst="rect">
            <a:avLst/>
          </a:prstGeom>
          <a:noFill/>
        </p:spPr>
        <p:txBody>
          <a:bodyPr wrap="square" rtlCol="0">
            <a:spAutoFit/>
          </a:bodyPr>
          <a:lstStyle/>
          <a:p>
            <a:pPr lvl="1" algn="ctr"/>
            <a:r>
              <a:rPr lang="en-US" sz="2800" i="1" dirty="0" smtClean="0">
                <a:latin typeface="Avenir Black"/>
                <a:cs typeface="Avenir Black"/>
              </a:rPr>
              <a:t>9.4 Electric traction (transportation)</a:t>
            </a:r>
            <a:endParaRPr lang="en-US" sz="2800" i="1" dirty="0">
              <a:latin typeface="Avenir Black"/>
              <a:cs typeface="Avenir Black"/>
            </a:endParaRPr>
          </a:p>
          <a:p>
            <a:pPr lvl="1" algn="ctr"/>
            <a:endParaRPr lang="en-US" sz="2800" i="1" dirty="0" smtClean="0">
              <a:latin typeface="Avenir Medium"/>
              <a:cs typeface="Avenir Medium"/>
            </a:endParaRPr>
          </a:p>
        </p:txBody>
      </p:sp>
    </p:spTree>
    <p:extLst>
      <p:ext uri="{BB962C8B-B14F-4D97-AF65-F5344CB8AC3E}">
        <p14:creationId xmlns:p14="http://schemas.microsoft.com/office/powerpoint/2010/main" val="110439466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799489"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Electric trams</a:t>
            </a:r>
            <a:endParaRPr lang="en-US" sz="3200" dirty="0">
              <a:solidFill>
                <a:prstClr val="white"/>
              </a:solidFill>
              <a:latin typeface="Avenir Heavy"/>
              <a:cs typeface="Avenir Heavy"/>
            </a:endParaRPr>
          </a:p>
        </p:txBody>
      </p:sp>
      <p:sp>
        <p:nvSpPr>
          <p:cNvPr id="6" name="TextBox 5"/>
          <p:cNvSpPr txBox="1"/>
          <p:nvPr/>
        </p:nvSpPr>
        <p:spPr>
          <a:xfrm>
            <a:off x="319658" y="894173"/>
            <a:ext cx="8443342" cy="1441420"/>
          </a:xfrm>
          <a:prstGeom prst="rect">
            <a:avLst/>
          </a:prstGeom>
          <a:noFill/>
        </p:spPr>
        <p:txBody>
          <a:bodyPr wrap="square" rtlCol="0">
            <a:spAutoFit/>
          </a:bodyPr>
          <a:lstStyle/>
          <a:p>
            <a:pPr>
              <a:lnSpc>
                <a:spcPct val="110000"/>
              </a:lnSpc>
            </a:pPr>
            <a:r>
              <a:rPr lang="en-US" sz="2000" dirty="0" smtClean="0">
                <a:latin typeface="Avenir Medium"/>
                <a:cs typeface="Avenir Medium"/>
              </a:rPr>
              <a:t>We’ve seen that the first electric supply systems (grids) were built to supply lighting. But while lighting was used mainly at night, electricity had to be generated all day in order to serve the system.</a:t>
            </a:r>
          </a:p>
          <a:p>
            <a:pPr marL="342900" indent="-342900">
              <a:lnSpc>
                <a:spcPct val="110000"/>
              </a:lnSpc>
              <a:buFont typeface="Arial"/>
              <a:buChar char="•"/>
            </a:pPr>
            <a:r>
              <a:rPr lang="en-US" sz="2000" u="sng" dirty="0" smtClean="0">
                <a:latin typeface="Avenir Medium"/>
                <a:cs typeface="Avenir Medium"/>
              </a:rPr>
              <a:t>What to do with electricity produced during daylight hours</a:t>
            </a:r>
            <a:r>
              <a:rPr lang="en-US" sz="2000" dirty="0" smtClean="0">
                <a:latin typeface="Avenir Medium"/>
                <a:cs typeface="Avenir Medium"/>
              </a:rPr>
              <a:t>?</a:t>
            </a:r>
          </a:p>
        </p:txBody>
      </p:sp>
      <p:sp>
        <p:nvSpPr>
          <p:cNvPr id="3" name="TextBox 2"/>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319658" y="2449354"/>
            <a:ext cx="8443342" cy="1441420"/>
          </a:xfrm>
          <a:prstGeom prst="rect">
            <a:avLst/>
          </a:prstGeom>
          <a:noFill/>
        </p:spPr>
        <p:txBody>
          <a:bodyPr wrap="square" rtlCol="0">
            <a:spAutoFit/>
          </a:bodyPr>
          <a:lstStyle/>
          <a:p>
            <a:pPr>
              <a:lnSpc>
                <a:spcPct val="110000"/>
              </a:lnSpc>
            </a:pPr>
            <a:r>
              <a:rPr lang="en-US" sz="2000" dirty="0">
                <a:latin typeface="Avenir Black"/>
                <a:cs typeface="Avenir Black"/>
              </a:rPr>
              <a:t>Transportation in cities</a:t>
            </a:r>
            <a:r>
              <a:rPr lang="en-US" sz="2000" dirty="0" smtClean="0">
                <a:latin typeface="Avenir Black"/>
                <a:cs typeface="Avenir Black"/>
              </a:rPr>
              <a:t>!</a:t>
            </a:r>
          </a:p>
          <a:p>
            <a:pPr>
              <a:lnSpc>
                <a:spcPct val="110000"/>
              </a:lnSpc>
            </a:pPr>
            <a:r>
              <a:rPr lang="en-US" sz="2000" dirty="0" smtClean="0">
                <a:latin typeface="Avenir Medium"/>
                <a:cs typeface="Avenir Medium"/>
              </a:rPr>
              <a:t>Electric transportation cut down on horse pollution.</a:t>
            </a:r>
          </a:p>
          <a:p>
            <a:pPr marL="342900" indent="-342900">
              <a:lnSpc>
                <a:spcPct val="110000"/>
              </a:lnSpc>
              <a:buFont typeface="Arial"/>
              <a:buChar char="•"/>
            </a:pPr>
            <a:r>
              <a:rPr lang="en-US" sz="2000" dirty="0" smtClean="0">
                <a:latin typeface="Avenir Medium"/>
                <a:cs typeface="Avenir Medium"/>
              </a:rPr>
              <a:t>Horse-draw trams were electrified in the 1880s through early 1914.</a:t>
            </a:r>
          </a:p>
          <a:p>
            <a:pPr marL="342900" indent="-342900">
              <a:lnSpc>
                <a:spcPct val="110000"/>
              </a:lnSpc>
              <a:buFont typeface="Arial"/>
              <a:buChar char="•"/>
            </a:pPr>
            <a:r>
              <a:rPr lang="en-US" sz="2000" dirty="0" smtClean="0">
                <a:latin typeface="Avenir Medium"/>
                <a:cs typeface="Avenir Medium"/>
              </a:rPr>
              <a:t>Petro-fueled buses have replaced some electric systems.</a:t>
            </a:r>
          </a:p>
        </p:txBody>
      </p:sp>
      <p:pic>
        <p:nvPicPr>
          <p:cNvPr id="10" name="Picture 9" descr="Scanbot Oct 30, 2017 6.58 PM.pdf"/>
          <p:cNvPicPr>
            <a:picLocks noChangeAspect="1"/>
          </p:cNvPicPr>
          <p:nvPr/>
        </p:nvPicPr>
        <p:blipFill rotWithShape="1">
          <a:blip r:embed="rId3">
            <a:extLst>
              <a:ext uri="{28A0092B-C50C-407E-A947-70E740481C1C}">
                <a14:useLocalDpi xmlns:a14="http://schemas.microsoft.com/office/drawing/2010/main" val="0"/>
              </a:ext>
            </a:extLst>
          </a:blip>
          <a:srcRect t="16667" b="34774"/>
          <a:stretch/>
        </p:blipFill>
        <p:spPr>
          <a:xfrm>
            <a:off x="1100665" y="3950206"/>
            <a:ext cx="6350000" cy="2519527"/>
          </a:xfrm>
          <a:prstGeom prst="rect">
            <a:avLst/>
          </a:prstGeom>
        </p:spPr>
      </p:pic>
    </p:spTree>
    <p:extLst>
      <p:ext uri="{BB962C8B-B14F-4D97-AF65-F5344CB8AC3E}">
        <p14:creationId xmlns:p14="http://schemas.microsoft.com/office/powerpoint/2010/main" val="3941549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784712"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Electric trains</a:t>
            </a:r>
            <a:endParaRPr lang="en-US" sz="3200" dirty="0">
              <a:solidFill>
                <a:prstClr val="white"/>
              </a:solidFill>
              <a:latin typeface="Avenir Heavy"/>
              <a:cs typeface="Avenir Heavy"/>
            </a:endParaRPr>
          </a:p>
        </p:txBody>
      </p:sp>
      <p:sp>
        <p:nvSpPr>
          <p:cNvPr id="6" name="TextBox 5"/>
          <p:cNvSpPr txBox="1"/>
          <p:nvPr/>
        </p:nvSpPr>
        <p:spPr>
          <a:xfrm>
            <a:off x="319658" y="894173"/>
            <a:ext cx="8443342" cy="1102866"/>
          </a:xfrm>
          <a:prstGeom prst="rect">
            <a:avLst/>
          </a:prstGeom>
          <a:noFill/>
        </p:spPr>
        <p:txBody>
          <a:bodyPr wrap="square" rtlCol="0">
            <a:spAutoFit/>
          </a:bodyPr>
          <a:lstStyle/>
          <a:p>
            <a:pPr>
              <a:lnSpc>
                <a:spcPct val="110000"/>
              </a:lnSpc>
            </a:pPr>
            <a:r>
              <a:rPr lang="en-US" sz="2000" dirty="0" smtClean="0">
                <a:latin typeface="Avenir Medium"/>
                <a:cs typeface="Avenir Medium"/>
              </a:rPr>
              <a:t>Mains electricity &amp; powerful electric motors allowed trains to be run </a:t>
            </a:r>
            <a:r>
              <a:rPr lang="en-US" sz="2000" dirty="0" smtClean="0">
                <a:latin typeface="Avenir Black"/>
                <a:cs typeface="Avenir Black"/>
              </a:rPr>
              <a:t>underground</a:t>
            </a:r>
            <a:r>
              <a:rPr lang="en-US" sz="2000" dirty="0" smtClean="0">
                <a:latin typeface="Avenir Medium"/>
                <a:cs typeface="Avenir Medium"/>
              </a:rPr>
              <a:t> where coal &amp; steam emissions would be impossible.</a:t>
            </a:r>
          </a:p>
          <a:p>
            <a:pPr marL="342900" indent="-342900">
              <a:lnSpc>
                <a:spcPct val="110000"/>
              </a:lnSpc>
              <a:buFont typeface="Arial"/>
              <a:buChar char="•"/>
            </a:pPr>
            <a:r>
              <a:rPr lang="en-US" sz="2000" dirty="0" smtClean="0">
                <a:latin typeface="Avenir Medium"/>
                <a:cs typeface="Avenir Medium"/>
              </a:rPr>
              <a:t>Chunnel is a good example.</a:t>
            </a:r>
          </a:p>
        </p:txBody>
      </p:sp>
      <p:sp>
        <p:nvSpPr>
          <p:cNvPr id="3" name="TextBox 2"/>
          <p:cNvSpPr txBox="1"/>
          <p:nvPr/>
        </p:nvSpPr>
        <p:spPr>
          <a:xfrm>
            <a:off x="68182" y="6490307"/>
            <a:ext cx="3880741"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en.wikipedia.org</a:t>
            </a:r>
            <a:r>
              <a:rPr lang="en-US" sz="1400" dirty="0">
                <a:latin typeface="Avenir Medium"/>
                <a:cs typeface="Avenir Medium"/>
              </a:rPr>
              <a:t>/wiki/</a:t>
            </a:r>
            <a:r>
              <a:rPr lang="en-US" sz="1400" dirty="0" err="1">
                <a:latin typeface="Avenir Medium"/>
                <a:cs typeface="Avenir Medium"/>
              </a:rPr>
              <a:t>Channel_Tunnel</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7" name="Picture 6" descr="Channel_Tunnel_1856_idea_from_Gamond_1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58" y="3008782"/>
            <a:ext cx="4538472" cy="3291840"/>
          </a:xfrm>
          <a:prstGeom prst="rect">
            <a:avLst/>
          </a:prstGeom>
        </p:spPr>
      </p:pic>
      <p:pic>
        <p:nvPicPr>
          <p:cNvPr id="10" name="Picture 9" descr="472px-Course_Channeltunnel_en.s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480162"/>
            <a:ext cx="4773711" cy="3914039"/>
          </a:xfrm>
          <a:prstGeom prst="rect">
            <a:avLst/>
          </a:prstGeom>
        </p:spPr>
      </p:pic>
      <p:pic>
        <p:nvPicPr>
          <p:cNvPr id="11" name="Picture 10" descr="1024px-Channel_Tunnel_NR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0571" y="1657689"/>
            <a:ext cx="3717214" cy="4955075"/>
          </a:xfrm>
          <a:prstGeom prst="rect">
            <a:avLst/>
          </a:prstGeom>
        </p:spPr>
      </p:pic>
      <p:sp>
        <p:nvSpPr>
          <p:cNvPr id="12" name="TextBox 11"/>
          <p:cNvSpPr txBox="1"/>
          <p:nvPr/>
        </p:nvSpPr>
        <p:spPr>
          <a:xfrm>
            <a:off x="4205487" y="5871228"/>
            <a:ext cx="652643" cy="369332"/>
          </a:xfrm>
          <a:prstGeom prst="rect">
            <a:avLst/>
          </a:prstGeom>
          <a:noFill/>
        </p:spPr>
        <p:txBody>
          <a:bodyPr wrap="none" rtlCol="0">
            <a:spAutoFit/>
          </a:bodyPr>
          <a:lstStyle/>
          <a:p>
            <a:r>
              <a:rPr lang="en-US" b="1" dirty="0" smtClean="0">
                <a:solidFill>
                  <a:schemeClr val="bg1"/>
                </a:solidFill>
              </a:rPr>
              <a:t>1856</a:t>
            </a:r>
            <a:endParaRPr lang="en-US" b="1" dirty="0">
              <a:solidFill>
                <a:schemeClr val="bg1"/>
              </a:solidFill>
            </a:endParaRPr>
          </a:p>
        </p:txBody>
      </p:sp>
    </p:spTree>
    <p:extLst>
      <p:ext uri="{BB962C8B-B14F-4D97-AF65-F5344CB8AC3E}">
        <p14:creationId xmlns:p14="http://schemas.microsoft.com/office/powerpoint/2010/main" val="2492964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079867"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Battery-powered vehicles</a:t>
            </a:r>
            <a:endParaRPr lang="en-US" sz="3200" dirty="0">
              <a:solidFill>
                <a:prstClr val="white"/>
              </a:solidFill>
              <a:latin typeface="Avenir Heavy"/>
              <a:cs typeface="Avenir Heavy"/>
            </a:endParaRPr>
          </a:p>
        </p:txBody>
      </p:sp>
      <p:sp>
        <p:nvSpPr>
          <p:cNvPr id="6" name="TextBox 5"/>
          <p:cNvSpPr txBox="1"/>
          <p:nvPr/>
        </p:nvSpPr>
        <p:spPr>
          <a:xfrm>
            <a:off x="319658" y="894173"/>
            <a:ext cx="8443342" cy="2626360"/>
          </a:xfrm>
          <a:prstGeom prst="rect">
            <a:avLst/>
          </a:prstGeom>
          <a:noFill/>
        </p:spPr>
        <p:txBody>
          <a:bodyPr wrap="square" rtlCol="0">
            <a:spAutoFit/>
          </a:bodyPr>
          <a:lstStyle/>
          <a:p>
            <a:pPr>
              <a:lnSpc>
                <a:spcPct val="110000"/>
              </a:lnSpc>
            </a:pPr>
            <a:r>
              <a:rPr lang="en-US" sz="2000" dirty="0" smtClean="0">
                <a:latin typeface="Avenir Black"/>
                <a:cs typeface="Avenir Black"/>
              </a:rPr>
              <a:t>1899: </a:t>
            </a:r>
            <a:r>
              <a:rPr lang="en-US" sz="2000" dirty="0" err="1" smtClean="0">
                <a:latin typeface="Avenir Medium"/>
                <a:cs typeface="Avenir Medium"/>
              </a:rPr>
              <a:t>Jenztzy</a:t>
            </a:r>
            <a:r>
              <a:rPr lang="en-US" sz="2000" dirty="0" smtClean="0">
                <a:latin typeface="Avenir Medium"/>
                <a:cs typeface="Avenir Medium"/>
              </a:rPr>
              <a:t> created a 1.5 </a:t>
            </a:r>
            <a:r>
              <a:rPr lang="en-US" sz="2000" dirty="0" err="1" smtClean="0">
                <a:latin typeface="Avenir Medium"/>
                <a:cs typeface="Avenir Medium"/>
              </a:rPr>
              <a:t>tonne</a:t>
            </a:r>
            <a:r>
              <a:rPr lang="en-US" sz="2000" dirty="0" smtClean="0">
                <a:latin typeface="Avenir Medium"/>
                <a:cs typeface="Avenir Medium"/>
              </a:rPr>
              <a:t> car powered by a 50 kW motor &amp;   </a:t>
            </a:r>
          </a:p>
          <a:p>
            <a:pPr>
              <a:lnSpc>
                <a:spcPct val="110000"/>
              </a:lnSpc>
            </a:pPr>
            <a:r>
              <a:rPr lang="en-US" sz="2000" dirty="0">
                <a:latin typeface="Avenir Medium"/>
                <a:cs typeface="Avenir Medium"/>
              </a:rPr>
              <a:t> </a:t>
            </a:r>
            <a:r>
              <a:rPr lang="en-US" sz="2000" dirty="0" smtClean="0">
                <a:latin typeface="Avenir Medium"/>
                <a:cs typeface="Avenir Medium"/>
              </a:rPr>
              <a:t>         lead-acid batteries</a:t>
            </a:r>
          </a:p>
          <a:p>
            <a:pPr>
              <a:lnSpc>
                <a:spcPct val="110000"/>
              </a:lnSpc>
            </a:pPr>
            <a:endParaRPr lang="en-US" sz="1000" dirty="0">
              <a:latin typeface="Avenir Medium"/>
              <a:cs typeface="Avenir Medium"/>
            </a:endParaRPr>
          </a:p>
          <a:p>
            <a:pPr>
              <a:lnSpc>
                <a:spcPct val="110000"/>
              </a:lnSpc>
            </a:pPr>
            <a:r>
              <a:rPr lang="en-US" sz="2000" dirty="0" smtClean="0">
                <a:latin typeface="Avenir Black"/>
                <a:cs typeface="Avenir Black"/>
              </a:rPr>
              <a:t>1900-20: </a:t>
            </a:r>
            <a:r>
              <a:rPr lang="en-US" sz="2000" dirty="0" smtClean="0">
                <a:latin typeface="Avenir Medium"/>
                <a:cs typeface="Avenir Medium"/>
              </a:rPr>
              <a:t>Battery-electric buses &amp; taxis</a:t>
            </a:r>
          </a:p>
          <a:p>
            <a:pPr>
              <a:lnSpc>
                <a:spcPct val="110000"/>
              </a:lnSpc>
            </a:pPr>
            <a:endParaRPr lang="en-US" sz="2000" dirty="0">
              <a:latin typeface="Avenir Medium"/>
              <a:cs typeface="Avenir Medium"/>
            </a:endParaRPr>
          </a:p>
          <a:p>
            <a:pPr>
              <a:lnSpc>
                <a:spcPct val="110000"/>
              </a:lnSpc>
            </a:pPr>
            <a:r>
              <a:rPr lang="en-US" sz="2000" dirty="0" smtClean="0">
                <a:latin typeface="Avenir Medium"/>
                <a:cs typeface="Avenir Medium"/>
              </a:rPr>
              <a:t>Recently: improvements in magnets, motor / generators, batteries &amp; </a:t>
            </a:r>
            <a:r>
              <a:rPr lang="en-US" sz="2000" dirty="0" smtClean="0">
                <a:latin typeface="Avenir Black"/>
                <a:cs typeface="Avenir Black"/>
              </a:rPr>
              <a:t>regenerative braking </a:t>
            </a:r>
            <a:r>
              <a:rPr lang="en-US" sz="2000" dirty="0" smtClean="0">
                <a:latin typeface="Avenir Medium"/>
                <a:cs typeface="Avenir Medium"/>
              </a:rPr>
              <a:t>have created the modern electric or hybrid vehicle.</a:t>
            </a:r>
          </a:p>
        </p:txBody>
      </p:sp>
      <p:sp>
        <p:nvSpPr>
          <p:cNvPr id="3" name="TextBox 2"/>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1" name="Picture 10" descr="Scanbot Oct 30, 2017 6.59 PM.pdf"/>
          <p:cNvPicPr>
            <a:picLocks noChangeAspect="1"/>
          </p:cNvPicPr>
          <p:nvPr/>
        </p:nvPicPr>
        <p:blipFill rotWithShape="1">
          <a:blip r:embed="rId3">
            <a:extLst>
              <a:ext uri="{28A0092B-C50C-407E-A947-70E740481C1C}">
                <a14:useLocalDpi xmlns:a14="http://schemas.microsoft.com/office/drawing/2010/main" val="0"/>
              </a:ext>
            </a:extLst>
          </a:blip>
          <a:srcRect r="58456" b="9053"/>
          <a:stretch/>
        </p:blipFill>
        <p:spPr>
          <a:xfrm rot="5400000">
            <a:off x="3182832" y="797917"/>
            <a:ext cx="2860479" cy="8434499"/>
          </a:xfrm>
          <a:prstGeom prst="rect">
            <a:avLst/>
          </a:prstGeom>
        </p:spPr>
      </p:pic>
    </p:spTree>
    <p:extLst>
      <p:ext uri="{BB962C8B-B14F-4D97-AF65-F5344CB8AC3E}">
        <p14:creationId xmlns:p14="http://schemas.microsoft.com/office/powerpoint/2010/main" val="239051731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160652"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Lithium-ion batteries</a:t>
            </a:r>
            <a:endParaRPr lang="en-US" sz="3200" dirty="0">
              <a:solidFill>
                <a:prstClr val="white"/>
              </a:solidFill>
              <a:latin typeface="Avenir Heavy"/>
              <a:cs typeface="Avenir Heavy"/>
            </a:endParaRPr>
          </a:p>
        </p:txBody>
      </p:sp>
      <p:sp>
        <p:nvSpPr>
          <p:cNvPr id="3" name="TextBox 2"/>
          <p:cNvSpPr txBox="1"/>
          <p:nvPr/>
        </p:nvSpPr>
        <p:spPr>
          <a:xfrm rot="16200000">
            <a:off x="6293075" y="3971790"/>
            <a:ext cx="5160387" cy="461665"/>
          </a:xfrm>
          <a:prstGeom prst="rect">
            <a:avLst/>
          </a:prstGeom>
          <a:noFill/>
        </p:spPr>
        <p:txBody>
          <a:bodyPr wrap="none" rtlCol="0">
            <a:spAutoFit/>
          </a:bodyPr>
          <a:lstStyle/>
          <a:p>
            <a:r>
              <a:rPr lang="en-US" sz="1200" dirty="0">
                <a:latin typeface="Avenir Medium"/>
                <a:cs typeface="Avenir Medium"/>
              </a:rPr>
              <a:t>https://</a:t>
            </a:r>
            <a:r>
              <a:rPr lang="en-US" sz="1200" dirty="0" err="1">
                <a:latin typeface="Avenir Medium"/>
                <a:cs typeface="Avenir Medium"/>
              </a:rPr>
              <a:t>evannex.com</a:t>
            </a:r>
            <a:r>
              <a:rPr lang="en-US" sz="1200" dirty="0">
                <a:latin typeface="Avenir Medium"/>
                <a:cs typeface="Avenir Medium"/>
              </a:rPr>
              <a:t>/blogs/news/making-batteries-better</a:t>
            </a:r>
            <a:r>
              <a:rPr lang="en-US" sz="1200" dirty="0" smtClean="0">
                <a:latin typeface="Avenir Medium"/>
                <a:cs typeface="Avenir Medium"/>
              </a:rPr>
              <a:t>-</a:t>
            </a:r>
            <a:br>
              <a:rPr lang="en-US" sz="1200" dirty="0" smtClean="0">
                <a:latin typeface="Avenir Medium"/>
                <a:cs typeface="Avenir Medium"/>
              </a:rPr>
            </a:br>
            <a:r>
              <a:rPr lang="en-US" sz="1200" dirty="0" smtClean="0">
                <a:latin typeface="Avenir Medium"/>
                <a:cs typeface="Avenir Medium"/>
              </a:rPr>
              <a:t>how</a:t>
            </a:r>
            <a:r>
              <a:rPr lang="en-US" sz="1200" dirty="0">
                <a:latin typeface="Avenir Medium"/>
                <a:cs typeface="Avenir Medium"/>
              </a:rPr>
              <a:t>-tesla-could-improve-electric-vehicle-lithium-ion-battery-</a:t>
            </a:r>
            <a:r>
              <a:rPr lang="en-US" sz="1200" dirty="0" smtClean="0">
                <a:latin typeface="Avenir Medium"/>
                <a:cs typeface="Avenir Medium"/>
              </a:rPr>
              <a:t>technology</a:t>
            </a:r>
            <a:endParaRPr lang="en-US" sz="12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7" name="Picture 6" descr="Screen Shot 2017-10-29 at 12.16.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697835"/>
            <a:ext cx="7230979" cy="3807737"/>
          </a:xfrm>
          <a:prstGeom prst="rect">
            <a:avLst/>
          </a:prstGeom>
        </p:spPr>
      </p:pic>
      <p:pic>
        <p:nvPicPr>
          <p:cNvPr id="9" name="Picture 8" descr="Screen Shot 2017-10-29 at 12.16.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574" y="4229440"/>
            <a:ext cx="7378700" cy="2794000"/>
          </a:xfrm>
          <a:prstGeom prst="rect">
            <a:avLst/>
          </a:prstGeom>
        </p:spPr>
      </p:pic>
    </p:spTree>
    <p:extLst>
      <p:ext uri="{BB962C8B-B14F-4D97-AF65-F5344CB8AC3E}">
        <p14:creationId xmlns:p14="http://schemas.microsoft.com/office/powerpoint/2010/main" val="24359286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866256"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Critical elements for battery technology</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2" name="Picture 1" descr="Scanbot Oct 30, 2017 7.00 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374" y="804332"/>
            <a:ext cx="7588956" cy="5691717"/>
          </a:xfrm>
          <a:prstGeom prst="rect">
            <a:avLst/>
          </a:prstGeom>
        </p:spPr>
      </p:pic>
    </p:spTree>
    <p:extLst>
      <p:ext uri="{BB962C8B-B14F-4D97-AF65-F5344CB8AC3E}">
        <p14:creationId xmlns:p14="http://schemas.microsoft.com/office/powerpoint/2010/main" val="197591413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640375"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Hybrid electric vehicles</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sp>
        <p:nvSpPr>
          <p:cNvPr id="7" name="TextBox 6"/>
          <p:cNvSpPr txBox="1"/>
          <p:nvPr/>
        </p:nvSpPr>
        <p:spPr>
          <a:xfrm>
            <a:off x="319658" y="894173"/>
            <a:ext cx="8443342" cy="1102866"/>
          </a:xfrm>
          <a:prstGeom prst="rect">
            <a:avLst/>
          </a:prstGeom>
          <a:noFill/>
        </p:spPr>
        <p:txBody>
          <a:bodyPr wrap="square" rtlCol="0">
            <a:spAutoFit/>
          </a:bodyPr>
          <a:lstStyle/>
          <a:p>
            <a:pPr>
              <a:lnSpc>
                <a:spcPct val="110000"/>
              </a:lnSpc>
            </a:pPr>
            <a:r>
              <a:rPr lang="en-US" sz="2000" dirty="0" smtClean="0">
                <a:latin typeface="Avenir Medium"/>
                <a:cs typeface="Avenir Medium"/>
              </a:rPr>
              <a:t>The idea of </a:t>
            </a:r>
            <a:r>
              <a:rPr lang="en-US" sz="2000" dirty="0" smtClean="0">
                <a:latin typeface="Avenir Black"/>
                <a:cs typeface="Avenir Black"/>
              </a:rPr>
              <a:t>petro engines with electric transmission </a:t>
            </a:r>
            <a:r>
              <a:rPr lang="en-US" sz="2000" dirty="0" smtClean="0">
                <a:latin typeface="Avenir Medium"/>
                <a:cs typeface="Avenir Medium"/>
              </a:rPr>
              <a:t>isn’t new: </a:t>
            </a:r>
          </a:p>
          <a:p>
            <a:pPr marL="342900" indent="-342900">
              <a:lnSpc>
                <a:spcPct val="110000"/>
              </a:lnSpc>
              <a:buFont typeface="Arial"/>
              <a:buChar char="•"/>
            </a:pPr>
            <a:r>
              <a:rPr lang="en-US" sz="2000" dirty="0" smtClean="0">
                <a:latin typeface="Avenir Medium"/>
                <a:cs typeface="Avenir Medium"/>
              </a:rPr>
              <a:t>1890s: French railways used steam-electric system in the 1890s.</a:t>
            </a:r>
          </a:p>
          <a:p>
            <a:pPr marL="342900" indent="-342900">
              <a:lnSpc>
                <a:spcPct val="110000"/>
              </a:lnSpc>
              <a:buFont typeface="Arial"/>
              <a:buChar char="•"/>
            </a:pPr>
            <a:r>
              <a:rPr lang="en-US" sz="2000" dirty="0" smtClean="0">
                <a:latin typeface="Avenir Medium"/>
                <a:cs typeface="Avenir Medium"/>
              </a:rPr>
              <a:t>1905: diesel-electric buses</a:t>
            </a:r>
          </a:p>
        </p:txBody>
      </p:sp>
      <p:sp>
        <p:nvSpPr>
          <p:cNvPr id="9" name="TextBox 8"/>
          <p:cNvSpPr txBox="1"/>
          <p:nvPr/>
        </p:nvSpPr>
        <p:spPr>
          <a:xfrm>
            <a:off x="319658" y="2276468"/>
            <a:ext cx="8443342" cy="1441420"/>
          </a:xfrm>
          <a:prstGeom prst="rect">
            <a:avLst/>
          </a:prstGeom>
          <a:noFill/>
        </p:spPr>
        <p:txBody>
          <a:bodyPr wrap="square" rtlCol="0">
            <a:spAutoFit/>
          </a:bodyPr>
          <a:lstStyle/>
          <a:p>
            <a:pPr>
              <a:lnSpc>
                <a:spcPct val="110000"/>
              </a:lnSpc>
            </a:pPr>
            <a:r>
              <a:rPr lang="en-US" sz="2000" dirty="0" smtClean="0">
                <a:latin typeface="Avenir Medium"/>
                <a:cs typeface="Avenir Medium"/>
              </a:rPr>
              <a:t>Toyota </a:t>
            </a:r>
            <a:r>
              <a:rPr lang="en-US" sz="2000" dirty="0" err="1" smtClean="0">
                <a:latin typeface="Avenir Medium"/>
                <a:cs typeface="Avenir Medium"/>
              </a:rPr>
              <a:t>Prius</a:t>
            </a:r>
            <a:r>
              <a:rPr lang="en-US" sz="2000" dirty="0">
                <a:latin typeface="Avenir Medium"/>
                <a:cs typeface="Avenir Medium"/>
              </a:rPr>
              <a:t> </a:t>
            </a:r>
            <a:r>
              <a:rPr lang="en-US" sz="2000" dirty="0" smtClean="0">
                <a:latin typeface="Avenir Medium"/>
                <a:cs typeface="Avenir Medium"/>
              </a:rPr>
              <a:t>uses parallel</a:t>
            </a:r>
            <a:r>
              <a:rPr lang="en-US" sz="2000" dirty="0">
                <a:latin typeface="Avenir Medium"/>
                <a:cs typeface="Avenir Medium"/>
              </a:rPr>
              <a:t>-hybrid </a:t>
            </a:r>
            <a:r>
              <a:rPr lang="en-US" sz="2000" dirty="0" smtClean="0">
                <a:latin typeface="Avenir Medium"/>
                <a:cs typeface="Avenir Medium"/>
              </a:rPr>
              <a:t>drive (either or both motors), 58 mpg:</a:t>
            </a:r>
          </a:p>
          <a:p>
            <a:pPr marL="342900" indent="-342900">
              <a:lnSpc>
                <a:spcPct val="110000"/>
              </a:lnSpc>
              <a:buFont typeface="Arial"/>
              <a:buChar char="•"/>
            </a:pPr>
            <a:r>
              <a:rPr lang="en-US" sz="2000" dirty="0" smtClean="0">
                <a:latin typeface="Avenir Medium"/>
                <a:cs typeface="Avenir Medium"/>
              </a:rPr>
              <a:t>1.8-L engine</a:t>
            </a:r>
          </a:p>
          <a:p>
            <a:pPr marL="342900" indent="-342900">
              <a:lnSpc>
                <a:spcPct val="110000"/>
              </a:lnSpc>
              <a:buFont typeface="Arial"/>
              <a:buChar char="•"/>
            </a:pPr>
            <a:r>
              <a:rPr lang="en-US" sz="2000" dirty="0" smtClean="0">
                <a:latin typeface="Avenir Medium"/>
                <a:cs typeface="Avenir Medium"/>
              </a:rPr>
              <a:t>60-kW motor</a:t>
            </a:r>
          </a:p>
          <a:p>
            <a:pPr marL="342900" indent="-342900">
              <a:lnSpc>
                <a:spcPct val="110000"/>
              </a:lnSpc>
              <a:buFont typeface="Arial"/>
              <a:buChar char="•"/>
            </a:pPr>
            <a:r>
              <a:rPr lang="en-US" sz="2000" dirty="0">
                <a:latin typeface="Avenir Medium"/>
                <a:cs typeface="Avenir Medium"/>
              </a:rPr>
              <a:t>r</a:t>
            </a:r>
            <a:r>
              <a:rPr lang="en-US" sz="2000" dirty="0" smtClean="0">
                <a:latin typeface="Avenir Medium"/>
                <a:cs typeface="Avenir Medium"/>
              </a:rPr>
              <a:t>egenerative breaking</a:t>
            </a:r>
          </a:p>
        </p:txBody>
      </p:sp>
      <p:sp>
        <p:nvSpPr>
          <p:cNvPr id="3" name="TextBox 2"/>
          <p:cNvSpPr txBox="1"/>
          <p:nvPr/>
        </p:nvSpPr>
        <p:spPr>
          <a:xfrm>
            <a:off x="2392947" y="3010002"/>
            <a:ext cx="1582484" cy="369332"/>
          </a:xfrm>
          <a:prstGeom prst="rect">
            <a:avLst/>
          </a:prstGeom>
          <a:noFill/>
        </p:spPr>
        <p:txBody>
          <a:bodyPr wrap="none" rtlCol="0">
            <a:spAutoFit/>
          </a:bodyPr>
          <a:lstStyle/>
          <a:p>
            <a:r>
              <a:rPr lang="en-US" dirty="0" smtClean="0">
                <a:solidFill>
                  <a:srgbClr val="0000FF"/>
                </a:solidFill>
              </a:rPr>
              <a:t>@ slow speeds</a:t>
            </a:r>
            <a:endParaRPr lang="en-US" dirty="0">
              <a:solidFill>
                <a:srgbClr val="0000FF"/>
              </a:solidFill>
            </a:endParaRPr>
          </a:p>
        </p:txBody>
      </p:sp>
      <p:sp>
        <p:nvSpPr>
          <p:cNvPr id="13" name="TextBox 12"/>
          <p:cNvSpPr txBox="1"/>
          <p:nvPr/>
        </p:nvSpPr>
        <p:spPr>
          <a:xfrm>
            <a:off x="2392947" y="2669877"/>
            <a:ext cx="3510997" cy="369332"/>
          </a:xfrm>
          <a:prstGeom prst="rect">
            <a:avLst/>
          </a:prstGeom>
          <a:noFill/>
        </p:spPr>
        <p:txBody>
          <a:bodyPr wrap="none" rtlCol="0">
            <a:spAutoFit/>
          </a:bodyPr>
          <a:lstStyle/>
          <a:p>
            <a:r>
              <a:rPr lang="en-US" dirty="0" smtClean="0">
                <a:solidFill>
                  <a:srgbClr val="0000FF"/>
                </a:solidFill>
              </a:rPr>
              <a:t>@ higher speeds; recharges battery</a:t>
            </a:r>
            <a:endParaRPr lang="en-US" dirty="0">
              <a:solidFill>
                <a:srgbClr val="0000FF"/>
              </a:solidFill>
            </a:endParaRPr>
          </a:p>
        </p:txBody>
      </p:sp>
      <p:sp>
        <p:nvSpPr>
          <p:cNvPr id="14" name="TextBox 13"/>
          <p:cNvSpPr txBox="1"/>
          <p:nvPr/>
        </p:nvSpPr>
        <p:spPr>
          <a:xfrm>
            <a:off x="391850" y="4260337"/>
            <a:ext cx="2468995" cy="2118529"/>
          </a:xfrm>
          <a:prstGeom prst="rect">
            <a:avLst/>
          </a:prstGeom>
          <a:noFill/>
        </p:spPr>
        <p:txBody>
          <a:bodyPr wrap="square" rtlCol="0">
            <a:spAutoFit/>
          </a:bodyPr>
          <a:lstStyle/>
          <a:p>
            <a:pPr>
              <a:lnSpc>
                <a:spcPct val="110000"/>
              </a:lnSpc>
            </a:pPr>
            <a:r>
              <a:rPr lang="en-US" sz="2000" dirty="0" smtClean="0">
                <a:latin typeface="Avenir Black"/>
                <a:cs typeface="Avenir Black"/>
              </a:rPr>
              <a:t>Plug-in hybrids </a:t>
            </a:r>
            <a:r>
              <a:rPr lang="en-US" sz="2000" dirty="0" smtClean="0">
                <a:latin typeface="Avenir Medium"/>
                <a:cs typeface="Avenir Medium"/>
              </a:rPr>
              <a:t>get</a:t>
            </a:r>
            <a:br>
              <a:rPr lang="en-US" sz="2000" dirty="0" smtClean="0">
                <a:latin typeface="Avenir Medium"/>
                <a:cs typeface="Avenir Medium"/>
              </a:rPr>
            </a:br>
            <a:r>
              <a:rPr lang="en-US" sz="2000" dirty="0" smtClean="0">
                <a:latin typeface="Avenir Medium"/>
                <a:cs typeface="Avenir Medium"/>
              </a:rPr>
              <a:t>most of their </a:t>
            </a:r>
            <a:br>
              <a:rPr lang="en-US" sz="2000" dirty="0" smtClean="0">
                <a:latin typeface="Avenir Medium"/>
                <a:cs typeface="Avenir Medium"/>
              </a:rPr>
            </a:br>
            <a:r>
              <a:rPr lang="en-US" sz="2000" dirty="0" smtClean="0">
                <a:latin typeface="Avenir Medium"/>
                <a:cs typeface="Avenir Medium"/>
              </a:rPr>
              <a:t>power from the</a:t>
            </a:r>
            <a:br>
              <a:rPr lang="en-US" sz="2000" dirty="0" smtClean="0">
                <a:latin typeface="Avenir Medium"/>
                <a:cs typeface="Avenir Medium"/>
              </a:rPr>
            </a:br>
            <a:r>
              <a:rPr lang="en-US" sz="2000" dirty="0" smtClean="0">
                <a:latin typeface="Avenir Medium"/>
                <a:cs typeface="Avenir Medium"/>
              </a:rPr>
              <a:t>grid.</a:t>
            </a:r>
          </a:p>
          <a:p>
            <a:pPr marL="342900" indent="-342900">
              <a:lnSpc>
                <a:spcPct val="110000"/>
              </a:lnSpc>
              <a:buFont typeface="Arial"/>
              <a:buChar char="•"/>
            </a:pPr>
            <a:r>
              <a:rPr lang="en-US" sz="2000" dirty="0" smtClean="0">
                <a:latin typeface="Avenir Medium"/>
                <a:cs typeface="Avenir Medium"/>
              </a:rPr>
              <a:t>Petro increases</a:t>
            </a:r>
            <a:br>
              <a:rPr lang="en-US" sz="2000" dirty="0" smtClean="0">
                <a:latin typeface="Avenir Medium"/>
                <a:cs typeface="Avenir Medium"/>
              </a:rPr>
            </a:br>
            <a:r>
              <a:rPr lang="en-US" sz="2000" dirty="0" smtClean="0">
                <a:latin typeface="Avenir Medium"/>
                <a:cs typeface="Avenir Medium"/>
              </a:rPr>
              <a:t>range.</a:t>
            </a:r>
          </a:p>
        </p:txBody>
      </p:sp>
      <p:pic>
        <p:nvPicPr>
          <p:cNvPr id="6" name="Picture 5" descr="Scanbot Oct 30, 2017 7.01 PM.pdf"/>
          <p:cNvPicPr>
            <a:picLocks noChangeAspect="1"/>
          </p:cNvPicPr>
          <p:nvPr/>
        </p:nvPicPr>
        <p:blipFill rotWithShape="1">
          <a:blip r:embed="rId3">
            <a:extLst>
              <a:ext uri="{28A0092B-C50C-407E-A947-70E740481C1C}">
                <a14:useLocalDpi xmlns:a14="http://schemas.microsoft.com/office/drawing/2010/main" val="0"/>
              </a:ext>
            </a:extLst>
          </a:blip>
          <a:srcRect l="21914" t="33177" r="31944" b="22634"/>
          <a:stretch/>
        </p:blipFill>
        <p:spPr>
          <a:xfrm>
            <a:off x="4275667" y="3130002"/>
            <a:ext cx="4684888" cy="3347980"/>
          </a:xfrm>
          <a:prstGeom prst="rect">
            <a:avLst/>
          </a:prstGeom>
        </p:spPr>
      </p:pic>
    </p:spTree>
    <p:extLst>
      <p:ext uri="{BB962C8B-B14F-4D97-AF65-F5344CB8AC3E}">
        <p14:creationId xmlns:p14="http://schemas.microsoft.com/office/powerpoint/2010/main" val="2918628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569934"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9</a:t>
            </a:r>
            <a:r>
              <a:rPr lang="en-US" sz="3200" dirty="0" smtClean="0">
                <a:solidFill>
                  <a:prstClr val="white"/>
                </a:solidFill>
                <a:latin typeface="Avenir Heavy"/>
                <a:cs typeface="Avenir Heavy"/>
              </a:rPr>
              <a:t>. Electricity</a:t>
            </a:r>
            <a:endParaRPr lang="en-US" sz="3200" dirty="0">
              <a:solidFill>
                <a:prstClr val="white"/>
              </a:solidFill>
              <a:latin typeface="Avenir Heavy"/>
              <a:cs typeface="Avenir Heavy"/>
            </a:endParaRP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954107"/>
          </a:xfrm>
          <a:prstGeom prst="rect">
            <a:avLst/>
          </a:prstGeom>
          <a:noFill/>
        </p:spPr>
        <p:txBody>
          <a:bodyPr wrap="square" rtlCol="0">
            <a:spAutoFit/>
          </a:bodyPr>
          <a:lstStyle/>
          <a:p>
            <a:pPr lvl="1" algn="ctr"/>
            <a:r>
              <a:rPr lang="en-US" sz="2800" i="1" dirty="0" smtClean="0">
                <a:latin typeface="Avenir Black"/>
                <a:cs typeface="Avenir Black"/>
              </a:rPr>
              <a:t>9.5 Expanding use of electricity</a:t>
            </a:r>
            <a:endParaRPr lang="en-US" sz="2800" i="1" dirty="0">
              <a:latin typeface="Avenir Black"/>
              <a:cs typeface="Avenir Black"/>
            </a:endParaRPr>
          </a:p>
          <a:p>
            <a:pPr lvl="1" algn="ctr"/>
            <a:endParaRPr lang="en-US" sz="2800" i="1" dirty="0" smtClean="0">
              <a:latin typeface="Avenir Medium"/>
              <a:cs typeface="Avenir Medium"/>
            </a:endParaRPr>
          </a:p>
        </p:txBody>
      </p:sp>
    </p:spTree>
    <p:extLst>
      <p:ext uri="{BB962C8B-B14F-4D97-AF65-F5344CB8AC3E}">
        <p14:creationId xmlns:p14="http://schemas.microsoft.com/office/powerpoint/2010/main" val="373582679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457086"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Growth of electric use &amp; consumption</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sp>
        <p:nvSpPr>
          <p:cNvPr id="7" name="TextBox 6"/>
          <p:cNvSpPr txBox="1"/>
          <p:nvPr/>
        </p:nvSpPr>
        <p:spPr>
          <a:xfrm>
            <a:off x="319658" y="894173"/>
            <a:ext cx="8443342" cy="1102866"/>
          </a:xfrm>
          <a:prstGeom prst="rect">
            <a:avLst/>
          </a:prstGeom>
          <a:noFill/>
        </p:spPr>
        <p:txBody>
          <a:bodyPr wrap="square" rtlCol="0">
            <a:spAutoFit/>
          </a:bodyPr>
          <a:lstStyle/>
          <a:p>
            <a:pPr>
              <a:lnSpc>
                <a:spcPct val="110000"/>
              </a:lnSpc>
            </a:pPr>
            <a:r>
              <a:rPr lang="en-US" sz="2000" dirty="0" smtClean="0">
                <a:latin typeface="Avenir Medium"/>
                <a:cs typeface="Avenir Medium"/>
              </a:rPr>
              <a:t>Globally, electric use has expanded at tremendous rates, though it’s now slowing.</a:t>
            </a:r>
          </a:p>
          <a:p>
            <a:pPr marL="342900" indent="-342900">
              <a:lnSpc>
                <a:spcPct val="110000"/>
              </a:lnSpc>
              <a:buFont typeface="Arial"/>
              <a:buChar char="•"/>
            </a:pPr>
            <a:r>
              <a:rPr lang="en-US" sz="2000" dirty="0" smtClean="0">
                <a:latin typeface="Avenir Medium"/>
                <a:cs typeface="Avenir Medium"/>
              </a:rPr>
              <a:t>50% of growth since 2000 has been in China.</a:t>
            </a:r>
          </a:p>
        </p:txBody>
      </p:sp>
      <p:pic>
        <p:nvPicPr>
          <p:cNvPr id="10" name="Picture 9" descr="Scanbot Oct 30, 2017 7.02 PM.pdf"/>
          <p:cNvPicPr>
            <a:picLocks noChangeAspect="1"/>
          </p:cNvPicPr>
          <p:nvPr/>
        </p:nvPicPr>
        <p:blipFill rotWithShape="1">
          <a:blip r:embed="rId3">
            <a:extLst>
              <a:ext uri="{28A0092B-C50C-407E-A947-70E740481C1C}">
                <a14:useLocalDpi xmlns:a14="http://schemas.microsoft.com/office/drawing/2010/main" val="0"/>
              </a:ext>
            </a:extLst>
          </a:blip>
          <a:srcRect r="4167" b="13782"/>
          <a:stretch/>
        </p:blipFill>
        <p:spPr>
          <a:xfrm>
            <a:off x="705555" y="2152260"/>
            <a:ext cx="7538156" cy="4264338"/>
          </a:xfrm>
          <a:prstGeom prst="rect">
            <a:avLst/>
          </a:prstGeom>
        </p:spPr>
      </p:pic>
    </p:spTree>
    <p:extLst>
      <p:ext uri="{BB962C8B-B14F-4D97-AF65-F5344CB8AC3E}">
        <p14:creationId xmlns:p14="http://schemas.microsoft.com/office/powerpoint/2010/main" val="801905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628575"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Telecommunications &amp; computers</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sp>
        <p:nvSpPr>
          <p:cNvPr id="7" name="TextBox 6"/>
          <p:cNvSpPr txBox="1"/>
          <p:nvPr/>
        </p:nvSpPr>
        <p:spPr>
          <a:xfrm>
            <a:off x="319658" y="894173"/>
            <a:ext cx="8443342" cy="5842625"/>
          </a:xfrm>
          <a:prstGeom prst="rect">
            <a:avLst/>
          </a:prstGeom>
          <a:noFill/>
        </p:spPr>
        <p:txBody>
          <a:bodyPr wrap="square" rtlCol="0">
            <a:spAutoFit/>
          </a:bodyPr>
          <a:lstStyle/>
          <a:p>
            <a:pPr>
              <a:lnSpc>
                <a:spcPct val="110000"/>
              </a:lnSpc>
            </a:pPr>
            <a:r>
              <a:rPr lang="en-US" sz="2000" dirty="0" smtClean="0">
                <a:latin typeface="Avenir Black"/>
                <a:cs typeface="Avenir Black"/>
              </a:rPr>
              <a:t>1887: </a:t>
            </a:r>
            <a:r>
              <a:rPr lang="en-US" sz="2000" dirty="0" smtClean="0">
                <a:latin typeface="Avenir Medium"/>
                <a:cs typeface="Avenir Medium"/>
              </a:rPr>
              <a:t>Hertz developed a microwave transmitter; short distance.</a:t>
            </a:r>
          </a:p>
          <a:p>
            <a:pPr>
              <a:lnSpc>
                <a:spcPct val="110000"/>
              </a:lnSpc>
            </a:pPr>
            <a:endParaRPr lang="en-US" sz="1000" dirty="0" smtClean="0">
              <a:latin typeface="Avenir Medium"/>
              <a:cs typeface="Avenir Medium"/>
            </a:endParaRPr>
          </a:p>
          <a:p>
            <a:pPr>
              <a:lnSpc>
                <a:spcPct val="110000"/>
              </a:lnSpc>
            </a:pPr>
            <a:r>
              <a:rPr lang="en-US" sz="2000" dirty="0" smtClean="0">
                <a:latin typeface="Avenir Black"/>
                <a:cs typeface="Avenir Black"/>
              </a:rPr>
              <a:t>1899: </a:t>
            </a:r>
            <a:r>
              <a:rPr lang="en-US" sz="2000" dirty="0" smtClean="0">
                <a:latin typeface="Avenir Medium"/>
                <a:cs typeface="Avenir Medium"/>
              </a:rPr>
              <a:t>Marconi transmits across the English Channel</a:t>
            </a:r>
          </a:p>
          <a:p>
            <a:pPr>
              <a:lnSpc>
                <a:spcPct val="110000"/>
              </a:lnSpc>
            </a:pPr>
            <a:endParaRPr lang="en-US" sz="1000" dirty="0" smtClean="0">
              <a:latin typeface="Avenir Medium"/>
              <a:cs typeface="Avenir Medium"/>
            </a:endParaRPr>
          </a:p>
          <a:p>
            <a:pPr>
              <a:lnSpc>
                <a:spcPct val="110000"/>
              </a:lnSpc>
            </a:pPr>
            <a:r>
              <a:rPr lang="en-US" sz="2000" dirty="0" smtClean="0">
                <a:latin typeface="Avenir Black"/>
                <a:cs typeface="Avenir Black"/>
              </a:rPr>
              <a:t>1907: </a:t>
            </a:r>
            <a:r>
              <a:rPr lang="en-US" sz="2000" dirty="0" smtClean="0">
                <a:latin typeface="Avenir Medium"/>
                <a:cs typeface="Avenir Medium"/>
              </a:rPr>
              <a:t>Marconi transmits across the Atlantic</a:t>
            </a:r>
          </a:p>
          <a:p>
            <a:pPr>
              <a:lnSpc>
                <a:spcPct val="110000"/>
              </a:lnSpc>
            </a:pPr>
            <a:endParaRPr lang="en-US" sz="1000" dirty="0" smtClean="0">
              <a:latin typeface="Avenir Medium"/>
              <a:cs typeface="Avenir Medium"/>
            </a:endParaRPr>
          </a:p>
          <a:p>
            <a:pPr>
              <a:lnSpc>
                <a:spcPct val="110000"/>
              </a:lnSpc>
            </a:pPr>
            <a:r>
              <a:rPr lang="en-US" sz="2000" dirty="0" smtClean="0">
                <a:latin typeface="Avenir Black"/>
                <a:cs typeface="Avenir Black"/>
              </a:rPr>
              <a:t>1922: </a:t>
            </a:r>
            <a:r>
              <a:rPr lang="en-US" sz="2000" dirty="0" smtClean="0">
                <a:latin typeface="Avenir Medium"/>
                <a:cs typeface="Avenir Medium"/>
              </a:rPr>
              <a:t>British Broadcasting Company established</a:t>
            </a:r>
          </a:p>
          <a:p>
            <a:pPr>
              <a:lnSpc>
                <a:spcPct val="110000"/>
              </a:lnSpc>
            </a:pPr>
            <a:endParaRPr lang="en-US" sz="1000" dirty="0" smtClean="0">
              <a:latin typeface="Avenir Medium"/>
              <a:cs typeface="Avenir Medium"/>
            </a:endParaRPr>
          </a:p>
          <a:p>
            <a:pPr>
              <a:lnSpc>
                <a:spcPct val="110000"/>
              </a:lnSpc>
            </a:pPr>
            <a:r>
              <a:rPr lang="en-US" sz="2000" dirty="0" smtClean="0">
                <a:latin typeface="Avenir Black"/>
                <a:cs typeface="Avenir Black"/>
              </a:rPr>
              <a:t>1950s: </a:t>
            </a:r>
            <a:r>
              <a:rPr lang="en-US" sz="2000" dirty="0" smtClean="0">
                <a:latin typeface="Avenir Medium"/>
                <a:cs typeface="Avenir Medium"/>
              </a:rPr>
              <a:t>Transistors allowed use of batteries to power radio</a:t>
            </a:r>
          </a:p>
          <a:p>
            <a:pPr>
              <a:lnSpc>
                <a:spcPct val="110000"/>
              </a:lnSpc>
            </a:pPr>
            <a:r>
              <a:rPr lang="en-US" sz="2000" dirty="0">
                <a:latin typeface="Avenir Medium"/>
                <a:cs typeface="Avenir Medium"/>
              </a:rPr>
              <a:t> </a:t>
            </a:r>
            <a:r>
              <a:rPr lang="en-US" sz="2000" dirty="0" smtClean="0">
                <a:latin typeface="Avenir Medium"/>
                <a:cs typeface="Avenir Medium"/>
              </a:rPr>
              <a:t>           Use of TV expanded</a:t>
            </a:r>
          </a:p>
          <a:p>
            <a:pPr>
              <a:lnSpc>
                <a:spcPct val="110000"/>
              </a:lnSpc>
            </a:pPr>
            <a:endParaRPr lang="en-US" sz="1000" dirty="0" smtClean="0">
              <a:latin typeface="Avenir Medium"/>
              <a:cs typeface="Avenir Medium"/>
            </a:endParaRPr>
          </a:p>
          <a:p>
            <a:pPr>
              <a:lnSpc>
                <a:spcPct val="110000"/>
              </a:lnSpc>
            </a:pPr>
            <a:r>
              <a:rPr lang="en-US" sz="2000" dirty="0" smtClean="0">
                <a:latin typeface="Avenir Black"/>
                <a:cs typeface="Avenir Black"/>
              </a:rPr>
              <a:t>1970s: </a:t>
            </a:r>
            <a:r>
              <a:rPr lang="en-US" sz="2000" dirty="0" smtClean="0">
                <a:latin typeface="Avenir Medium"/>
                <a:cs typeface="Avenir Medium"/>
              </a:rPr>
              <a:t>First linkage of computers over distance: email</a:t>
            </a:r>
          </a:p>
          <a:p>
            <a:pPr>
              <a:lnSpc>
                <a:spcPct val="110000"/>
              </a:lnSpc>
            </a:pPr>
            <a:endParaRPr lang="en-US" sz="1000" dirty="0" smtClean="0">
              <a:latin typeface="Avenir Medium"/>
              <a:cs typeface="Avenir Medium"/>
            </a:endParaRPr>
          </a:p>
          <a:p>
            <a:pPr>
              <a:lnSpc>
                <a:spcPct val="110000"/>
              </a:lnSpc>
            </a:pPr>
            <a:r>
              <a:rPr lang="en-US" sz="2000" dirty="0" smtClean="0">
                <a:latin typeface="Avenir Black"/>
                <a:cs typeface="Avenir Black"/>
              </a:rPr>
              <a:t>1980s: </a:t>
            </a:r>
            <a:r>
              <a:rPr lang="en-US" sz="2000" dirty="0" smtClean="0">
                <a:latin typeface="Avenir Medium"/>
                <a:cs typeface="Avenir Medium"/>
              </a:rPr>
              <a:t>Geostationary satellites were used to broadcast signal</a:t>
            </a:r>
            <a:br>
              <a:rPr lang="en-US" sz="2000" dirty="0" smtClean="0">
                <a:latin typeface="Avenir Medium"/>
                <a:cs typeface="Avenir Medium"/>
              </a:rPr>
            </a:br>
            <a:r>
              <a:rPr lang="en-US" sz="2000" dirty="0" smtClean="0">
                <a:latin typeface="Avenir Medium"/>
                <a:cs typeface="Avenir Medium"/>
              </a:rPr>
              <a:t>            IBM PC</a:t>
            </a:r>
          </a:p>
          <a:p>
            <a:pPr>
              <a:lnSpc>
                <a:spcPct val="110000"/>
              </a:lnSpc>
            </a:pPr>
            <a:endParaRPr lang="en-US" sz="1000" dirty="0" smtClean="0">
              <a:latin typeface="Avenir Medium"/>
              <a:cs typeface="Avenir Medium"/>
            </a:endParaRPr>
          </a:p>
          <a:p>
            <a:pPr>
              <a:lnSpc>
                <a:spcPct val="110000"/>
              </a:lnSpc>
            </a:pPr>
            <a:r>
              <a:rPr lang="en-US" sz="2000" dirty="0" smtClean="0">
                <a:latin typeface="Avenir Black"/>
                <a:cs typeface="Avenir Black"/>
              </a:rPr>
              <a:t>1990s: </a:t>
            </a:r>
            <a:r>
              <a:rPr lang="en-US" sz="2000" dirty="0" smtClean="0">
                <a:latin typeface="Avenir Medium"/>
                <a:cs typeface="Avenir Medium"/>
              </a:rPr>
              <a:t>Telecommunication networks combined point-to-point </a:t>
            </a:r>
            <a:br>
              <a:rPr lang="en-US" sz="2000" dirty="0" smtClean="0">
                <a:latin typeface="Avenir Medium"/>
                <a:cs typeface="Avenir Medium"/>
              </a:rPr>
            </a:br>
            <a:r>
              <a:rPr lang="en-US" sz="2000" dirty="0" smtClean="0">
                <a:latin typeface="Avenir Medium"/>
                <a:cs typeface="Avenir Medium"/>
              </a:rPr>
              <a:t>            microwave beams, geostationary satellites, undersea fiber-optic </a:t>
            </a:r>
          </a:p>
          <a:p>
            <a:pPr>
              <a:lnSpc>
                <a:spcPct val="110000"/>
              </a:lnSpc>
            </a:pPr>
            <a:r>
              <a:rPr lang="en-US" sz="2000" dirty="0" smtClean="0">
                <a:latin typeface="Avenir Medium"/>
                <a:cs typeface="Avenir Medium"/>
              </a:rPr>
              <a:t>            cable</a:t>
            </a:r>
          </a:p>
          <a:p>
            <a:pPr>
              <a:lnSpc>
                <a:spcPct val="110000"/>
              </a:lnSpc>
            </a:pPr>
            <a:r>
              <a:rPr lang="en-US" sz="2000" dirty="0">
                <a:latin typeface="Avenir Medium"/>
                <a:cs typeface="Avenir Medium"/>
              </a:rPr>
              <a:t>	</a:t>
            </a:r>
            <a:r>
              <a:rPr lang="en-US" sz="2000" dirty="0" smtClean="0">
                <a:latin typeface="Avenir Medium"/>
                <a:cs typeface="Avenir Medium"/>
              </a:rPr>
              <a:t>      Cell phone networks</a:t>
            </a:r>
          </a:p>
        </p:txBody>
      </p:sp>
    </p:spTree>
    <p:extLst>
      <p:ext uri="{BB962C8B-B14F-4D97-AF65-F5344CB8AC3E}">
        <p14:creationId xmlns:p14="http://schemas.microsoft.com/office/powerpoint/2010/main" val="23348332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965475"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Batteries &amp; ‘chemical’ electricity (1)</a:t>
            </a:r>
            <a:endParaRPr lang="en-US" sz="3200" dirty="0">
              <a:solidFill>
                <a:prstClr val="white"/>
              </a:solidFill>
              <a:latin typeface="Avenir Heavy"/>
              <a:cs typeface="Avenir Heavy"/>
            </a:endParaRPr>
          </a:p>
        </p:txBody>
      </p:sp>
      <p:sp>
        <p:nvSpPr>
          <p:cNvPr id="6" name="TextBox 5"/>
          <p:cNvSpPr txBox="1"/>
          <p:nvPr/>
        </p:nvSpPr>
        <p:spPr>
          <a:xfrm>
            <a:off x="319658" y="894173"/>
            <a:ext cx="8569919" cy="1441420"/>
          </a:xfrm>
          <a:prstGeom prst="rect">
            <a:avLst/>
          </a:prstGeom>
          <a:noFill/>
        </p:spPr>
        <p:txBody>
          <a:bodyPr wrap="square" rtlCol="0">
            <a:spAutoFit/>
          </a:bodyPr>
          <a:lstStyle/>
          <a:p>
            <a:pPr>
              <a:lnSpc>
                <a:spcPct val="110000"/>
              </a:lnSpc>
            </a:pPr>
            <a:r>
              <a:rPr lang="en-US" sz="2000" dirty="0" smtClean="0">
                <a:latin typeface="Avenir Black"/>
                <a:cs typeface="Avenir Black"/>
              </a:rPr>
              <a:t>Sir </a:t>
            </a:r>
            <a:r>
              <a:rPr lang="en-US" sz="2000" dirty="0" err="1" smtClean="0">
                <a:latin typeface="Avenir Black"/>
                <a:cs typeface="Avenir Black"/>
              </a:rPr>
              <a:t>Humphry</a:t>
            </a:r>
            <a:r>
              <a:rPr lang="en-US" sz="2000" dirty="0" smtClean="0">
                <a:latin typeface="Avenir Black"/>
                <a:cs typeface="Avenir Black"/>
              </a:rPr>
              <a:t> Davy (1778-1829)</a:t>
            </a:r>
            <a:endParaRPr lang="en-US" sz="2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Described the basic properties of a </a:t>
            </a:r>
            <a:r>
              <a:rPr lang="en-US" sz="2000" dirty="0" smtClean="0">
                <a:latin typeface="Avenir Black"/>
                <a:cs typeface="Avenir Black"/>
              </a:rPr>
              <a:t>battery</a:t>
            </a:r>
            <a:r>
              <a:rPr lang="en-US" sz="2000" dirty="0" smtClean="0">
                <a:latin typeface="Avenir Medium"/>
                <a:cs typeface="Avenir Medium"/>
              </a:rPr>
              <a:t>.</a:t>
            </a:r>
            <a:endParaRPr lang="en-US" sz="2000" dirty="0" smtClean="0">
              <a:latin typeface="Avenir Black"/>
              <a:cs typeface="Avenir Black"/>
            </a:endParaRPr>
          </a:p>
          <a:p>
            <a:pPr marL="800100" lvl="1" indent="-342900">
              <a:lnSpc>
                <a:spcPct val="110000"/>
              </a:lnSpc>
              <a:buFont typeface="Arial"/>
              <a:buChar char="•"/>
            </a:pPr>
            <a:r>
              <a:rPr lang="en-US" sz="2000" dirty="0" smtClean="0">
                <a:latin typeface="Avenir Medium"/>
                <a:cs typeface="Avenir Medium"/>
              </a:rPr>
              <a:t>Voltage would occur between two ‘dissimilar’ metals connected by wire and dipped in an </a:t>
            </a:r>
            <a:r>
              <a:rPr lang="en-US" sz="2000" dirty="0" smtClean="0">
                <a:latin typeface="Avenir Black"/>
                <a:cs typeface="Avenir Black"/>
              </a:rPr>
              <a:t>electrolytic</a:t>
            </a:r>
            <a:r>
              <a:rPr lang="en-US" sz="2000" dirty="0" smtClean="0">
                <a:latin typeface="Avenir Medium"/>
                <a:cs typeface="Avenir Medium"/>
              </a:rPr>
              <a:t> solution.</a:t>
            </a:r>
          </a:p>
        </p:txBody>
      </p:sp>
      <p:sp>
        <p:nvSpPr>
          <p:cNvPr id="3" name="TextBox 2"/>
          <p:cNvSpPr txBox="1"/>
          <p:nvPr/>
        </p:nvSpPr>
        <p:spPr>
          <a:xfrm>
            <a:off x="4991100" y="6448029"/>
            <a:ext cx="4041790" cy="307777"/>
          </a:xfrm>
          <a:prstGeom prst="rect">
            <a:avLst/>
          </a:prstGeom>
          <a:noFill/>
        </p:spPr>
        <p:txBody>
          <a:bodyPr wrap="none" rtlCol="0">
            <a:spAutoFit/>
          </a:bodyPr>
          <a:lstStyle/>
          <a:p>
            <a:r>
              <a:rPr lang="en-US" sz="1400" dirty="0" smtClean="0">
                <a:latin typeface="Avenir Medium"/>
                <a:cs typeface="Avenir Medium"/>
              </a:rPr>
              <a:t>Energy Systems &amp; Sustainability, 2/e, Chapter </a:t>
            </a:r>
            <a:r>
              <a:rPr lang="en-US" sz="1400" dirty="0">
                <a:latin typeface="Avenir Medium"/>
                <a:cs typeface="Avenir Medium"/>
              </a:rPr>
              <a:t>9</a:t>
            </a:r>
            <a:r>
              <a:rPr lang="en-US" sz="1400" dirty="0" smtClean="0">
                <a:latin typeface="Avenir Medium"/>
                <a:cs typeface="Avenir Medium"/>
              </a:rPr>
              <a:t> </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319658" y="2347931"/>
            <a:ext cx="8569919" cy="2118529"/>
          </a:xfrm>
          <a:prstGeom prst="rect">
            <a:avLst/>
          </a:prstGeom>
          <a:noFill/>
        </p:spPr>
        <p:txBody>
          <a:bodyPr wrap="square" rtlCol="0">
            <a:spAutoFit/>
          </a:bodyPr>
          <a:lstStyle/>
          <a:p>
            <a:pPr>
              <a:lnSpc>
                <a:spcPct val="110000"/>
              </a:lnSpc>
            </a:pPr>
            <a:endParaRPr lang="en-US" sz="2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Used a 2000-cell battery to power a </a:t>
            </a:r>
            <a:r>
              <a:rPr lang="en-US" sz="2000" dirty="0" smtClean="0">
                <a:latin typeface="Avenir Black"/>
                <a:cs typeface="Avenir Black"/>
              </a:rPr>
              <a:t>carbon arc lamp</a:t>
            </a:r>
            <a:r>
              <a:rPr lang="en-US" sz="2000" dirty="0" smtClean="0">
                <a:latin typeface="Avenir Medium"/>
                <a:cs typeface="Avenir Medium"/>
              </a:rPr>
              <a:t>: long spark arcs between two carbon electrodes in proximity.</a:t>
            </a:r>
          </a:p>
          <a:p>
            <a:pPr marL="800100" lvl="1" indent="-342900">
              <a:lnSpc>
                <a:spcPct val="110000"/>
              </a:lnSpc>
              <a:buFont typeface="Arial"/>
              <a:buChar char="•"/>
            </a:pPr>
            <a:r>
              <a:rPr lang="en-US" sz="2000" dirty="0" smtClean="0">
                <a:latin typeface="Avenir Medium"/>
                <a:cs typeface="Avenir Medium"/>
              </a:rPr>
              <a:t>A stream of white hot carbon particles carries the stream of electrons between electrodes.</a:t>
            </a:r>
          </a:p>
          <a:p>
            <a:pPr marL="1257300" lvl="2" indent="-342900">
              <a:lnSpc>
                <a:spcPct val="110000"/>
              </a:lnSpc>
              <a:buFont typeface="Arial"/>
              <a:buChar char="•"/>
            </a:pPr>
            <a:r>
              <a:rPr lang="en-US" sz="2000" dirty="0" smtClean="0">
                <a:latin typeface="Avenir Medium"/>
                <a:cs typeface="Avenir Medium"/>
              </a:rPr>
              <a:t>Later </a:t>
            </a:r>
            <a:r>
              <a:rPr lang="en-US" sz="2000" dirty="0">
                <a:latin typeface="Avenir Medium"/>
                <a:cs typeface="Avenir Medium"/>
              </a:rPr>
              <a:t>evolved into the fluorescent </a:t>
            </a:r>
            <a:r>
              <a:rPr lang="en-US" sz="2000" dirty="0" smtClean="0">
                <a:latin typeface="Avenir Medium"/>
                <a:cs typeface="Avenir Medium"/>
              </a:rPr>
              <a:t>tube</a:t>
            </a:r>
            <a:endParaRPr lang="en-US" sz="2000" dirty="0">
              <a:latin typeface="Avenir Medium"/>
              <a:cs typeface="Avenir Medium"/>
            </a:endParaRPr>
          </a:p>
        </p:txBody>
      </p:sp>
      <p:sp>
        <p:nvSpPr>
          <p:cNvPr id="9" name="TextBox 8"/>
          <p:cNvSpPr txBox="1"/>
          <p:nvPr/>
        </p:nvSpPr>
        <p:spPr>
          <a:xfrm>
            <a:off x="319658" y="4400820"/>
            <a:ext cx="8569919" cy="1102866"/>
          </a:xfrm>
          <a:prstGeom prst="rect">
            <a:avLst/>
          </a:prstGeom>
          <a:noFill/>
        </p:spPr>
        <p:txBody>
          <a:bodyPr wrap="square" rtlCol="0">
            <a:spAutoFit/>
          </a:bodyPr>
          <a:lstStyle/>
          <a:p>
            <a:pPr>
              <a:lnSpc>
                <a:spcPct val="110000"/>
              </a:lnSpc>
            </a:pPr>
            <a:endParaRPr lang="en-US" sz="2000" dirty="0" smtClean="0">
              <a:latin typeface="Avenir Black"/>
              <a:cs typeface="Avenir Black"/>
            </a:endParaRPr>
          </a:p>
          <a:p>
            <a:pPr marL="342900" indent="-342900">
              <a:lnSpc>
                <a:spcPct val="110000"/>
              </a:lnSpc>
              <a:buFont typeface="Arial"/>
              <a:buChar char="•"/>
            </a:pPr>
            <a:r>
              <a:rPr lang="en-US" sz="2000" dirty="0" smtClean="0">
                <a:latin typeface="Avenir Medium"/>
                <a:cs typeface="Avenir Medium"/>
              </a:rPr>
              <a:t>Worked with </a:t>
            </a:r>
            <a:r>
              <a:rPr lang="en-US" sz="2000" dirty="0" smtClean="0">
                <a:latin typeface="Avenir Black"/>
                <a:cs typeface="Avenir Black"/>
              </a:rPr>
              <a:t>electrolysis</a:t>
            </a:r>
            <a:r>
              <a:rPr lang="en-US" sz="2000" dirty="0" smtClean="0">
                <a:latin typeface="Avenir Medium"/>
                <a:cs typeface="Avenir Medium"/>
              </a:rPr>
              <a:t> to smelt metals directly, making pure metals from dilute solutions of salt</a:t>
            </a:r>
          </a:p>
        </p:txBody>
      </p:sp>
    </p:spTree>
    <p:extLst>
      <p:ext uri="{BB962C8B-B14F-4D97-AF65-F5344CB8AC3E}">
        <p14:creationId xmlns:p14="http://schemas.microsoft.com/office/powerpoint/2010/main" val="32046122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628575"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Telecommunications &amp; computers</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1000739" y="6519956"/>
            <a:ext cx="814326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a:t>
            </a:r>
            <a:r>
              <a:rPr lang="en-US" sz="1400" dirty="0">
                <a:latin typeface="Avenir Medium"/>
                <a:cs typeface="Avenir Medium"/>
              </a:rPr>
              <a:t>9; http://</a:t>
            </a:r>
            <a:r>
              <a:rPr lang="en-US" sz="1400" dirty="0" err="1">
                <a:latin typeface="Avenir Medium"/>
                <a:cs typeface="Avenir Medium"/>
              </a:rPr>
              <a:t>www.bbc.com</a:t>
            </a:r>
            <a:r>
              <a:rPr lang="en-US" sz="1400" dirty="0">
                <a:latin typeface="Avenir Medium"/>
                <a:cs typeface="Avenir Medium"/>
              </a:rPr>
              <a:t>/news/technology-20439301</a:t>
            </a:r>
          </a:p>
        </p:txBody>
      </p:sp>
      <p:pic>
        <p:nvPicPr>
          <p:cNvPr id="2" name="Picture 1" descr="_64298512_coff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63" y="830847"/>
            <a:ext cx="6286500" cy="3867150"/>
          </a:xfrm>
          <a:prstGeom prst="rect">
            <a:avLst/>
          </a:prstGeom>
        </p:spPr>
      </p:pic>
      <p:sp>
        <p:nvSpPr>
          <p:cNvPr id="3" name="TextBox 2"/>
          <p:cNvSpPr txBox="1"/>
          <p:nvPr/>
        </p:nvSpPr>
        <p:spPr>
          <a:xfrm>
            <a:off x="125663" y="4633650"/>
            <a:ext cx="3320528" cy="646331"/>
          </a:xfrm>
          <a:prstGeom prst="rect">
            <a:avLst/>
          </a:prstGeom>
          <a:noFill/>
          <a:ln>
            <a:noFill/>
          </a:ln>
        </p:spPr>
        <p:txBody>
          <a:bodyPr wrap="none" rtlCol="0">
            <a:spAutoFit/>
          </a:bodyPr>
          <a:lstStyle/>
          <a:p>
            <a:r>
              <a:rPr lang="en-US" b="1" i="1" dirty="0" smtClean="0"/>
              <a:t>First webcam on the internet: </a:t>
            </a:r>
            <a:br>
              <a:rPr lang="en-US" b="1" i="1" dirty="0" smtClean="0"/>
            </a:br>
            <a:r>
              <a:rPr lang="en-US" b="1" i="1" dirty="0" smtClean="0"/>
              <a:t>Cambridge U’s Trojan coffee pot </a:t>
            </a:r>
            <a:endParaRPr lang="en-US" b="1" i="1" dirty="0"/>
          </a:p>
        </p:txBody>
      </p:sp>
      <p:pic>
        <p:nvPicPr>
          <p:cNvPr id="6" name="Picture 5" descr="Scanbot Oct 30, 2017 7.02 PM - 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6444" y="3396228"/>
            <a:ext cx="5461351" cy="3123727"/>
          </a:xfrm>
          <a:prstGeom prst="rect">
            <a:avLst/>
          </a:prstGeom>
        </p:spPr>
      </p:pic>
    </p:spTree>
    <p:extLst>
      <p:ext uri="{BB962C8B-B14F-4D97-AF65-F5344CB8AC3E}">
        <p14:creationId xmlns:p14="http://schemas.microsoft.com/office/powerpoint/2010/main" val="1795487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786817"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Cooking &amp; heating</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5038931" y="6516123"/>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sp>
        <p:nvSpPr>
          <p:cNvPr id="10" name="TextBox 9"/>
          <p:cNvSpPr txBox="1"/>
          <p:nvPr/>
        </p:nvSpPr>
        <p:spPr>
          <a:xfrm>
            <a:off x="319658" y="894173"/>
            <a:ext cx="8443342" cy="2964914"/>
          </a:xfrm>
          <a:prstGeom prst="rect">
            <a:avLst/>
          </a:prstGeom>
          <a:noFill/>
        </p:spPr>
        <p:txBody>
          <a:bodyPr wrap="square" rtlCol="0">
            <a:spAutoFit/>
          </a:bodyPr>
          <a:lstStyle/>
          <a:p>
            <a:pPr>
              <a:lnSpc>
                <a:spcPct val="110000"/>
              </a:lnSpc>
            </a:pPr>
            <a:r>
              <a:rPr lang="en-US" sz="2000" dirty="0" smtClean="0">
                <a:latin typeface="Avenir Black"/>
                <a:cs typeface="Avenir Black"/>
              </a:rPr>
              <a:t>1890: </a:t>
            </a:r>
            <a:r>
              <a:rPr lang="en-US" sz="2000" dirty="0" smtClean="0">
                <a:latin typeface="Avenir Medium"/>
                <a:cs typeface="Avenir Medium"/>
              </a:rPr>
              <a:t>GE sells electric irons &amp; immersion heaters</a:t>
            </a:r>
          </a:p>
          <a:p>
            <a:pPr>
              <a:lnSpc>
                <a:spcPct val="110000"/>
              </a:lnSpc>
            </a:pPr>
            <a:endParaRPr lang="en-US" sz="1000" dirty="0" smtClean="0">
              <a:latin typeface="Avenir Medium"/>
              <a:cs typeface="Avenir Medium"/>
            </a:endParaRPr>
          </a:p>
          <a:p>
            <a:pPr>
              <a:lnSpc>
                <a:spcPct val="110000"/>
              </a:lnSpc>
            </a:pPr>
            <a:r>
              <a:rPr lang="en-US" sz="2000" dirty="0" smtClean="0">
                <a:latin typeface="Avenir Black"/>
                <a:cs typeface="Avenir Black"/>
              </a:rPr>
              <a:t>1894: </a:t>
            </a:r>
            <a:r>
              <a:rPr lang="en-US" sz="2000" dirty="0" smtClean="0">
                <a:latin typeface="Avenir Medium"/>
                <a:cs typeface="Avenir Medium"/>
              </a:rPr>
              <a:t>Electric cookers for wealthy Londoners</a:t>
            </a:r>
          </a:p>
          <a:p>
            <a:pPr>
              <a:lnSpc>
                <a:spcPct val="110000"/>
              </a:lnSpc>
            </a:pPr>
            <a:endParaRPr lang="en-US" sz="1000" dirty="0" smtClean="0">
              <a:latin typeface="Avenir Medium"/>
              <a:cs typeface="Avenir Medium"/>
            </a:endParaRPr>
          </a:p>
          <a:p>
            <a:pPr>
              <a:lnSpc>
                <a:spcPct val="110000"/>
              </a:lnSpc>
            </a:pPr>
            <a:r>
              <a:rPr lang="en-US" sz="2000" dirty="0" smtClean="0">
                <a:latin typeface="Avenir Black"/>
                <a:cs typeface="Avenir Black"/>
              </a:rPr>
              <a:t>1939: </a:t>
            </a:r>
            <a:r>
              <a:rPr lang="en-US" sz="2000" dirty="0" smtClean="0">
                <a:latin typeface="Avenir Medium"/>
                <a:cs typeface="Avenir Medium"/>
              </a:rPr>
              <a:t>67% of UK homes have electric &amp; appliances more common</a:t>
            </a:r>
          </a:p>
          <a:p>
            <a:pPr>
              <a:lnSpc>
                <a:spcPct val="110000"/>
              </a:lnSpc>
            </a:pPr>
            <a:endParaRPr lang="en-US" sz="1000" dirty="0" smtClean="0">
              <a:latin typeface="Avenir Medium"/>
              <a:cs typeface="Avenir Medium"/>
            </a:endParaRPr>
          </a:p>
          <a:p>
            <a:pPr>
              <a:lnSpc>
                <a:spcPct val="110000"/>
              </a:lnSpc>
            </a:pPr>
            <a:r>
              <a:rPr lang="en-US" sz="2000" dirty="0" smtClean="0">
                <a:latin typeface="Avenir Black"/>
                <a:cs typeface="Avenir Black"/>
              </a:rPr>
              <a:t>1947 - 74: </a:t>
            </a:r>
            <a:r>
              <a:rPr lang="en-US" sz="2000" dirty="0" smtClean="0">
                <a:latin typeface="Avenir Medium"/>
                <a:cs typeface="Avenir Medium"/>
              </a:rPr>
              <a:t>Microwave ovens in use (US before UK)</a:t>
            </a:r>
          </a:p>
          <a:p>
            <a:pPr>
              <a:lnSpc>
                <a:spcPct val="110000"/>
              </a:lnSpc>
            </a:pPr>
            <a:endParaRPr lang="en-US" sz="1000" dirty="0" smtClean="0">
              <a:latin typeface="Avenir Medium"/>
              <a:cs typeface="Avenir Medium"/>
            </a:endParaRPr>
          </a:p>
          <a:p>
            <a:pPr>
              <a:lnSpc>
                <a:spcPct val="110000"/>
              </a:lnSpc>
            </a:pPr>
            <a:r>
              <a:rPr lang="en-US" sz="2000" dirty="0" smtClean="0">
                <a:latin typeface="Avenir Black"/>
                <a:cs typeface="Avenir Black"/>
              </a:rPr>
              <a:t>1950s-70s: </a:t>
            </a:r>
            <a:r>
              <a:rPr lang="en-US" sz="2000" dirty="0" smtClean="0">
                <a:latin typeface="Avenir Medium"/>
                <a:cs typeface="Avenir Medium"/>
              </a:rPr>
              <a:t>Electric heating widely used</a:t>
            </a:r>
          </a:p>
          <a:p>
            <a:pPr>
              <a:lnSpc>
                <a:spcPct val="110000"/>
              </a:lnSpc>
            </a:pPr>
            <a:endParaRPr lang="en-US" sz="1000" dirty="0" smtClean="0">
              <a:latin typeface="Avenir Medium"/>
              <a:cs typeface="Avenir Medium"/>
            </a:endParaRPr>
          </a:p>
          <a:p>
            <a:pPr>
              <a:lnSpc>
                <a:spcPct val="110000"/>
              </a:lnSpc>
            </a:pPr>
            <a:r>
              <a:rPr lang="en-US" sz="2000" dirty="0" smtClean="0">
                <a:latin typeface="Avenir Black"/>
                <a:cs typeface="Avenir Black"/>
              </a:rPr>
              <a:t>2000s: </a:t>
            </a:r>
            <a:r>
              <a:rPr lang="en-US" sz="2000" dirty="0" smtClean="0">
                <a:latin typeface="Avenir Medium"/>
                <a:cs typeface="Avenir Medium"/>
              </a:rPr>
              <a:t>Electric heat returns in the more efficient air-to-air heat pump</a:t>
            </a:r>
          </a:p>
        </p:txBody>
      </p:sp>
    </p:spTree>
    <p:extLst>
      <p:ext uri="{BB962C8B-B14F-4D97-AF65-F5344CB8AC3E}">
        <p14:creationId xmlns:p14="http://schemas.microsoft.com/office/powerpoint/2010/main" val="297797992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anbot Oct 30, 2017 7.04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7779" y="1514187"/>
            <a:ext cx="5616222" cy="5255547"/>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022053"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Heat pumps (refrigerant cycle)</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3">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rot="16200000">
            <a:off x="-1808454" y="4569995"/>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sp>
        <p:nvSpPr>
          <p:cNvPr id="10" name="TextBox 9"/>
          <p:cNvSpPr txBox="1"/>
          <p:nvPr/>
        </p:nvSpPr>
        <p:spPr>
          <a:xfrm>
            <a:off x="319658" y="747125"/>
            <a:ext cx="8443342" cy="2118529"/>
          </a:xfrm>
          <a:prstGeom prst="rect">
            <a:avLst/>
          </a:prstGeom>
          <a:noFill/>
        </p:spPr>
        <p:txBody>
          <a:bodyPr wrap="square" rtlCol="0">
            <a:spAutoFit/>
          </a:bodyPr>
          <a:lstStyle/>
          <a:p>
            <a:pPr>
              <a:lnSpc>
                <a:spcPct val="110000"/>
              </a:lnSpc>
            </a:pPr>
            <a:r>
              <a:rPr lang="en-US" sz="2000" dirty="0" smtClean="0">
                <a:latin typeface="Avenir Medium"/>
                <a:cs typeface="Avenir Medium"/>
              </a:rPr>
              <a:t>The refrigeration cycle takes heat from cooler region and moves it to warmer regions using work / energy. </a:t>
            </a:r>
            <a:endParaRPr lang="en-US" sz="2000" dirty="0">
              <a:latin typeface="Avenir Medium"/>
              <a:cs typeface="Avenir Medium"/>
            </a:endParaRPr>
          </a:p>
          <a:p>
            <a:pPr marL="342900" indent="-342900">
              <a:lnSpc>
                <a:spcPct val="110000"/>
              </a:lnSpc>
              <a:buFont typeface="Arial"/>
              <a:buChar char="•"/>
            </a:pPr>
            <a:r>
              <a:rPr lang="en-US" sz="2000" dirty="0" smtClean="0">
                <a:latin typeface="Avenir Medium"/>
                <a:cs typeface="Avenir Medium"/>
              </a:rPr>
              <a:t>Refrigerants like </a:t>
            </a:r>
            <a:br>
              <a:rPr lang="en-US" sz="2000" dirty="0" smtClean="0">
                <a:latin typeface="Avenir Medium"/>
                <a:cs typeface="Avenir Medium"/>
              </a:rPr>
            </a:br>
            <a:r>
              <a:rPr lang="en-US" sz="2000" dirty="0" err="1" smtClean="0">
                <a:latin typeface="Avenir Medium"/>
                <a:cs typeface="Avenir Medium"/>
              </a:rPr>
              <a:t>isobutane</a:t>
            </a:r>
            <a:r>
              <a:rPr lang="en-US" sz="2000" dirty="0" smtClean="0">
                <a:latin typeface="Avenir Medium"/>
                <a:cs typeface="Avenir Medium"/>
              </a:rPr>
              <a:t> have </a:t>
            </a:r>
            <a:br>
              <a:rPr lang="en-US" sz="2000" dirty="0" smtClean="0">
                <a:latin typeface="Avenir Medium"/>
                <a:cs typeface="Avenir Medium"/>
              </a:rPr>
            </a:br>
            <a:r>
              <a:rPr lang="en-US" sz="2000" dirty="0" smtClean="0">
                <a:latin typeface="Avenir Medium"/>
                <a:cs typeface="Avenir Medium"/>
              </a:rPr>
              <a:t>low boiling </a:t>
            </a:r>
            <a:br>
              <a:rPr lang="en-US" sz="2000" dirty="0" smtClean="0">
                <a:latin typeface="Avenir Medium"/>
                <a:cs typeface="Avenir Medium"/>
              </a:rPr>
            </a:br>
            <a:r>
              <a:rPr lang="en-US" sz="2000" dirty="0" smtClean="0">
                <a:latin typeface="Avenir Medium"/>
                <a:cs typeface="Avenir Medium"/>
              </a:rPr>
              <a:t>points (-12°C).</a:t>
            </a:r>
          </a:p>
        </p:txBody>
      </p:sp>
      <p:sp>
        <p:nvSpPr>
          <p:cNvPr id="13" name="Rounded Rectangular Callout 12"/>
          <p:cNvSpPr/>
          <p:nvPr/>
        </p:nvSpPr>
        <p:spPr>
          <a:xfrm>
            <a:off x="633661" y="4838625"/>
            <a:ext cx="3435685" cy="1122948"/>
          </a:xfrm>
          <a:prstGeom prst="wedgeRoundRectCallout">
            <a:avLst>
              <a:gd name="adj1" fmla="val 100395"/>
              <a:gd name="adj2" fmla="val 19709"/>
              <a:gd name="adj3" fmla="val 16667"/>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10000"/>
              </a:lnSpc>
            </a:pPr>
            <a:r>
              <a:rPr lang="en-US" dirty="0">
                <a:solidFill>
                  <a:srgbClr val="0000FF"/>
                </a:solidFill>
                <a:latin typeface="Avenir Medium"/>
                <a:cs typeface="Avenir Medium"/>
              </a:rPr>
              <a:t>Low-pressure refrigerant is compressed by a compressor (doing work).</a:t>
            </a:r>
          </a:p>
        </p:txBody>
      </p:sp>
    </p:spTree>
    <p:extLst>
      <p:ext uri="{BB962C8B-B14F-4D97-AF65-F5344CB8AC3E}">
        <p14:creationId xmlns:p14="http://schemas.microsoft.com/office/powerpoint/2010/main" val="120844662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anbot Oct 30, 2017 7.04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7779" y="1514187"/>
            <a:ext cx="5616222" cy="5255547"/>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022053"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Heat pumps (refrigerant cycle)</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3">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rot="16200000">
            <a:off x="-1808454" y="4569995"/>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sp>
        <p:nvSpPr>
          <p:cNvPr id="10" name="TextBox 9"/>
          <p:cNvSpPr txBox="1"/>
          <p:nvPr/>
        </p:nvSpPr>
        <p:spPr>
          <a:xfrm>
            <a:off x="319658" y="747125"/>
            <a:ext cx="8443342" cy="2118529"/>
          </a:xfrm>
          <a:prstGeom prst="rect">
            <a:avLst/>
          </a:prstGeom>
          <a:noFill/>
        </p:spPr>
        <p:txBody>
          <a:bodyPr wrap="square" rtlCol="0">
            <a:spAutoFit/>
          </a:bodyPr>
          <a:lstStyle/>
          <a:p>
            <a:pPr>
              <a:lnSpc>
                <a:spcPct val="110000"/>
              </a:lnSpc>
            </a:pPr>
            <a:r>
              <a:rPr lang="en-US" sz="2000" dirty="0" smtClean="0">
                <a:latin typeface="Avenir Medium"/>
                <a:cs typeface="Avenir Medium"/>
              </a:rPr>
              <a:t>The refrigeration cycle takes heat from cooler region and moves it to warmer regions using work / energy. </a:t>
            </a:r>
            <a:endParaRPr lang="en-US" sz="2000" dirty="0">
              <a:latin typeface="Avenir Medium"/>
              <a:cs typeface="Avenir Medium"/>
            </a:endParaRPr>
          </a:p>
          <a:p>
            <a:pPr marL="342900" indent="-342900">
              <a:lnSpc>
                <a:spcPct val="110000"/>
              </a:lnSpc>
              <a:buFont typeface="Arial"/>
              <a:buChar char="•"/>
            </a:pPr>
            <a:r>
              <a:rPr lang="en-US" sz="2000" dirty="0" smtClean="0">
                <a:latin typeface="Avenir Medium"/>
                <a:cs typeface="Avenir Medium"/>
              </a:rPr>
              <a:t>Refrigerants like </a:t>
            </a:r>
            <a:br>
              <a:rPr lang="en-US" sz="2000" dirty="0" smtClean="0">
                <a:latin typeface="Avenir Medium"/>
                <a:cs typeface="Avenir Medium"/>
              </a:rPr>
            </a:br>
            <a:r>
              <a:rPr lang="en-US" sz="2000" dirty="0" err="1" smtClean="0">
                <a:latin typeface="Avenir Medium"/>
                <a:cs typeface="Avenir Medium"/>
              </a:rPr>
              <a:t>isobutane</a:t>
            </a:r>
            <a:r>
              <a:rPr lang="en-US" sz="2000" dirty="0" smtClean="0">
                <a:latin typeface="Avenir Medium"/>
                <a:cs typeface="Avenir Medium"/>
              </a:rPr>
              <a:t> have </a:t>
            </a:r>
            <a:br>
              <a:rPr lang="en-US" sz="2000" dirty="0" smtClean="0">
                <a:latin typeface="Avenir Medium"/>
                <a:cs typeface="Avenir Medium"/>
              </a:rPr>
            </a:br>
            <a:r>
              <a:rPr lang="en-US" sz="2000" dirty="0" smtClean="0">
                <a:latin typeface="Avenir Medium"/>
                <a:cs typeface="Avenir Medium"/>
              </a:rPr>
              <a:t>low boiling </a:t>
            </a:r>
            <a:br>
              <a:rPr lang="en-US" sz="2000" dirty="0" smtClean="0">
                <a:latin typeface="Avenir Medium"/>
                <a:cs typeface="Avenir Medium"/>
              </a:rPr>
            </a:br>
            <a:r>
              <a:rPr lang="en-US" sz="2000" dirty="0" smtClean="0">
                <a:latin typeface="Avenir Medium"/>
                <a:cs typeface="Avenir Medium"/>
              </a:rPr>
              <a:t>points (-12°C).</a:t>
            </a:r>
          </a:p>
        </p:txBody>
      </p:sp>
      <p:sp>
        <p:nvSpPr>
          <p:cNvPr id="9" name="Rounded Rectangular Callout 8"/>
          <p:cNvSpPr/>
          <p:nvPr/>
        </p:nvSpPr>
        <p:spPr>
          <a:xfrm>
            <a:off x="655050" y="4398210"/>
            <a:ext cx="3435685" cy="1564106"/>
          </a:xfrm>
          <a:prstGeom prst="wedgeRoundRectCallout">
            <a:avLst>
              <a:gd name="adj1" fmla="val 60922"/>
              <a:gd name="adj2" fmla="val -20311"/>
              <a:gd name="adj3" fmla="val 16667"/>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10000"/>
              </a:lnSpc>
            </a:pPr>
            <a:r>
              <a:rPr lang="en-US" dirty="0">
                <a:solidFill>
                  <a:srgbClr val="0000FF"/>
                </a:solidFill>
                <a:latin typeface="Avenir Medium"/>
                <a:cs typeface="Avenir Medium"/>
              </a:rPr>
              <a:t>Rising pressure increases the refrigerant’s boiling point to above room temperature causing the gas to condense to liquid in the condenser.</a:t>
            </a:r>
          </a:p>
        </p:txBody>
      </p:sp>
    </p:spTree>
    <p:extLst>
      <p:ext uri="{BB962C8B-B14F-4D97-AF65-F5344CB8AC3E}">
        <p14:creationId xmlns:p14="http://schemas.microsoft.com/office/powerpoint/2010/main" val="15017465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anbot Oct 30, 2017 7.04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7779" y="1514187"/>
            <a:ext cx="5616222" cy="5255547"/>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022053"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Heat pumps (refrigerant cycle)</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3">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rot="16200000">
            <a:off x="-1808454" y="4569995"/>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sp>
        <p:nvSpPr>
          <p:cNvPr id="10" name="TextBox 9"/>
          <p:cNvSpPr txBox="1"/>
          <p:nvPr/>
        </p:nvSpPr>
        <p:spPr>
          <a:xfrm>
            <a:off x="319658" y="747125"/>
            <a:ext cx="8443342" cy="2118529"/>
          </a:xfrm>
          <a:prstGeom prst="rect">
            <a:avLst/>
          </a:prstGeom>
          <a:noFill/>
        </p:spPr>
        <p:txBody>
          <a:bodyPr wrap="square" rtlCol="0">
            <a:spAutoFit/>
          </a:bodyPr>
          <a:lstStyle/>
          <a:p>
            <a:pPr>
              <a:lnSpc>
                <a:spcPct val="110000"/>
              </a:lnSpc>
            </a:pPr>
            <a:r>
              <a:rPr lang="en-US" sz="2000" dirty="0" smtClean="0">
                <a:latin typeface="Avenir Medium"/>
                <a:cs typeface="Avenir Medium"/>
              </a:rPr>
              <a:t>The refrigeration cycle takes heat from cooler region and moves it to warmer regions using work / energy. </a:t>
            </a:r>
            <a:endParaRPr lang="en-US" sz="2000" dirty="0">
              <a:latin typeface="Avenir Medium"/>
              <a:cs typeface="Avenir Medium"/>
            </a:endParaRPr>
          </a:p>
          <a:p>
            <a:pPr marL="342900" indent="-342900">
              <a:lnSpc>
                <a:spcPct val="110000"/>
              </a:lnSpc>
              <a:buFont typeface="Arial"/>
              <a:buChar char="•"/>
            </a:pPr>
            <a:r>
              <a:rPr lang="en-US" sz="2000" dirty="0" smtClean="0">
                <a:latin typeface="Avenir Medium"/>
                <a:cs typeface="Avenir Medium"/>
              </a:rPr>
              <a:t>Refrigerants like </a:t>
            </a:r>
            <a:br>
              <a:rPr lang="en-US" sz="2000" dirty="0" smtClean="0">
                <a:latin typeface="Avenir Medium"/>
                <a:cs typeface="Avenir Medium"/>
              </a:rPr>
            </a:br>
            <a:r>
              <a:rPr lang="en-US" sz="2000" dirty="0" err="1" smtClean="0">
                <a:latin typeface="Avenir Medium"/>
                <a:cs typeface="Avenir Medium"/>
              </a:rPr>
              <a:t>isobutane</a:t>
            </a:r>
            <a:r>
              <a:rPr lang="en-US" sz="2000" dirty="0" smtClean="0">
                <a:latin typeface="Avenir Medium"/>
                <a:cs typeface="Avenir Medium"/>
              </a:rPr>
              <a:t> have </a:t>
            </a:r>
            <a:br>
              <a:rPr lang="en-US" sz="2000" dirty="0" smtClean="0">
                <a:latin typeface="Avenir Medium"/>
                <a:cs typeface="Avenir Medium"/>
              </a:rPr>
            </a:br>
            <a:r>
              <a:rPr lang="en-US" sz="2000" dirty="0" smtClean="0">
                <a:latin typeface="Avenir Medium"/>
                <a:cs typeface="Avenir Medium"/>
              </a:rPr>
              <a:t>low boiling </a:t>
            </a:r>
            <a:br>
              <a:rPr lang="en-US" sz="2000" dirty="0" smtClean="0">
                <a:latin typeface="Avenir Medium"/>
                <a:cs typeface="Avenir Medium"/>
              </a:rPr>
            </a:br>
            <a:r>
              <a:rPr lang="en-US" sz="2000" dirty="0" smtClean="0">
                <a:latin typeface="Avenir Medium"/>
                <a:cs typeface="Avenir Medium"/>
              </a:rPr>
              <a:t>points (-12°C).</a:t>
            </a:r>
          </a:p>
        </p:txBody>
      </p:sp>
      <p:sp>
        <p:nvSpPr>
          <p:cNvPr id="12" name="Rounded Rectangular Callout 11"/>
          <p:cNvSpPr/>
          <p:nvPr/>
        </p:nvSpPr>
        <p:spPr>
          <a:xfrm>
            <a:off x="556272" y="3604423"/>
            <a:ext cx="3435685" cy="1438442"/>
          </a:xfrm>
          <a:prstGeom prst="wedgeRoundRectCallout">
            <a:avLst>
              <a:gd name="adj1" fmla="val 60512"/>
              <a:gd name="adj2" fmla="val -23534"/>
              <a:gd name="adj3" fmla="val 16667"/>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10000"/>
              </a:lnSpc>
            </a:pPr>
            <a:r>
              <a:rPr lang="en-US" dirty="0">
                <a:solidFill>
                  <a:srgbClr val="0000FF"/>
                </a:solidFill>
                <a:latin typeface="Avenir Medium"/>
                <a:cs typeface="Avenir Medium"/>
              </a:rPr>
              <a:t>As condensation occurs, the latent heat of vaporization is </a:t>
            </a:r>
            <a:r>
              <a:rPr lang="en-US" dirty="0" smtClean="0">
                <a:solidFill>
                  <a:srgbClr val="0000FF"/>
                </a:solidFill>
                <a:latin typeface="Avenir Medium"/>
                <a:cs typeface="Avenir Medium"/>
              </a:rPr>
              <a:t>released, </a:t>
            </a:r>
            <a:r>
              <a:rPr lang="en-US" dirty="0">
                <a:solidFill>
                  <a:srgbClr val="0000FF"/>
                </a:solidFill>
                <a:latin typeface="Avenir Medium"/>
                <a:cs typeface="Avenir Medium"/>
              </a:rPr>
              <a:t>heating the space around the condenser.</a:t>
            </a:r>
          </a:p>
        </p:txBody>
      </p:sp>
    </p:spTree>
    <p:extLst>
      <p:ext uri="{BB962C8B-B14F-4D97-AF65-F5344CB8AC3E}">
        <p14:creationId xmlns:p14="http://schemas.microsoft.com/office/powerpoint/2010/main" val="245023105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anbot Oct 30, 2017 7.04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7779" y="1514187"/>
            <a:ext cx="5616222" cy="5255547"/>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022053"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Heat pumps (refrigerant cycle)</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3">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rot="16200000">
            <a:off x="-1808454" y="4569995"/>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sp>
        <p:nvSpPr>
          <p:cNvPr id="10" name="TextBox 9"/>
          <p:cNvSpPr txBox="1"/>
          <p:nvPr/>
        </p:nvSpPr>
        <p:spPr>
          <a:xfrm>
            <a:off x="319658" y="747125"/>
            <a:ext cx="8443342" cy="2118529"/>
          </a:xfrm>
          <a:prstGeom prst="rect">
            <a:avLst/>
          </a:prstGeom>
          <a:noFill/>
        </p:spPr>
        <p:txBody>
          <a:bodyPr wrap="square" rtlCol="0">
            <a:spAutoFit/>
          </a:bodyPr>
          <a:lstStyle/>
          <a:p>
            <a:pPr>
              <a:lnSpc>
                <a:spcPct val="110000"/>
              </a:lnSpc>
            </a:pPr>
            <a:r>
              <a:rPr lang="en-US" sz="2000" dirty="0" smtClean="0">
                <a:latin typeface="Avenir Medium"/>
                <a:cs typeface="Avenir Medium"/>
              </a:rPr>
              <a:t>The refrigeration cycle takes heat from cooler region and moves it to warmer regions using work / energy. </a:t>
            </a:r>
            <a:endParaRPr lang="en-US" sz="2000" dirty="0">
              <a:latin typeface="Avenir Medium"/>
              <a:cs typeface="Avenir Medium"/>
            </a:endParaRPr>
          </a:p>
          <a:p>
            <a:pPr marL="342900" indent="-342900">
              <a:lnSpc>
                <a:spcPct val="110000"/>
              </a:lnSpc>
              <a:buFont typeface="Arial"/>
              <a:buChar char="•"/>
            </a:pPr>
            <a:r>
              <a:rPr lang="en-US" sz="2000" dirty="0" smtClean="0">
                <a:latin typeface="Avenir Medium"/>
                <a:cs typeface="Avenir Medium"/>
              </a:rPr>
              <a:t>Refrigerants like </a:t>
            </a:r>
            <a:br>
              <a:rPr lang="en-US" sz="2000" dirty="0" smtClean="0">
                <a:latin typeface="Avenir Medium"/>
                <a:cs typeface="Avenir Medium"/>
              </a:rPr>
            </a:br>
            <a:r>
              <a:rPr lang="en-US" sz="2000" dirty="0" err="1" smtClean="0">
                <a:latin typeface="Avenir Medium"/>
                <a:cs typeface="Avenir Medium"/>
              </a:rPr>
              <a:t>isobutane</a:t>
            </a:r>
            <a:r>
              <a:rPr lang="en-US" sz="2000" dirty="0" smtClean="0">
                <a:latin typeface="Avenir Medium"/>
                <a:cs typeface="Avenir Medium"/>
              </a:rPr>
              <a:t> have </a:t>
            </a:r>
            <a:br>
              <a:rPr lang="en-US" sz="2000" dirty="0" smtClean="0">
                <a:latin typeface="Avenir Medium"/>
                <a:cs typeface="Avenir Medium"/>
              </a:rPr>
            </a:br>
            <a:r>
              <a:rPr lang="en-US" sz="2000" dirty="0" smtClean="0">
                <a:latin typeface="Avenir Medium"/>
                <a:cs typeface="Avenir Medium"/>
              </a:rPr>
              <a:t>low boiling </a:t>
            </a:r>
            <a:br>
              <a:rPr lang="en-US" sz="2000" dirty="0" smtClean="0">
                <a:latin typeface="Avenir Medium"/>
                <a:cs typeface="Avenir Medium"/>
              </a:rPr>
            </a:br>
            <a:r>
              <a:rPr lang="en-US" sz="2000" dirty="0" smtClean="0">
                <a:latin typeface="Avenir Medium"/>
                <a:cs typeface="Avenir Medium"/>
              </a:rPr>
              <a:t>points (-12°C).</a:t>
            </a:r>
          </a:p>
        </p:txBody>
      </p:sp>
      <p:sp>
        <p:nvSpPr>
          <p:cNvPr id="3" name="Rounded Rectangular Callout 2"/>
          <p:cNvSpPr/>
          <p:nvPr/>
        </p:nvSpPr>
        <p:spPr>
          <a:xfrm>
            <a:off x="650289" y="3226245"/>
            <a:ext cx="3628347" cy="1911683"/>
          </a:xfrm>
          <a:prstGeom prst="wedgeRoundRectCallout">
            <a:avLst>
              <a:gd name="adj1" fmla="val 96232"/>
              <a:gd name="adj2" fmla="val -80654"/>
              <a:gd name="adj3" fmla="val 16667"/>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10000"/>
              </a:lnSpc>
            </a:pPr>
            <a:r>
              <a:rPr lang="en-US" dirty="0">
                <a:solidFill>
                  <a:srgbClr val="0000FF"/>
                </a:solidFill>
                <a:latin typeface="Avenir Medium"/>
                <a:cs typeface="Avenir Medium"/>
              </a:rPr>
              <a:t>Condensed liquid refrigerant is forced into a spray by the throttle &amp; moved into the evaporator where heat causes the liquid to evaporate into a gas, absorbing heat.</a:t>
            </a:r>
          </a:p>
        </p:txBody>
      </p:sp>
    </p:spTree>
    <p:extLst>
      <p:ext uri="{BB962C8B-B14F-4D97-AF65-F5344CB8AC3E}">
        <p14:creationId xmlns:p14="http://schemas.microsoft.com/office/powerpoint/2010/main" val="382810839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005642"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COP: efficiency of heat pumps</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4156615" y="6516123"/>
            <a:ext cx="4876794"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en.wikipedia.org</a:t>
            </a:r>
            <a:r>
              <a:rPr lang="en-US" sz="1400" dirty="0">
                <a:latin typeface="Avenir Medium"/>
                <a:cs typeface="Avenir Medium"/>
              </a:rPr>
              <a:t>/wiki/</a:t>
            </a:r>
            <a:r>
              <a:rPr lang="en-US" sz="1400" dirty="0" err="1">
                <a:latin typeface="Avenir Medium"/>
                <a:cs typeface="Avenir Medium"/>
              </a:rPr>
              <a:t>Coefficient_of_performance</a:t>
            </a:r>
            <a:endParaRPr lang="en-US" sz="1400" dirty="0">
              <a:latin typeface="Avenir Medium"/>
              <a:cs typeface="Avenir Medium"/>
            </a:endParaRPr>
          </a:p>
        </p:txBody>
      </p:sp>
      <p:sp>
        <p:nvSpPr>
          <p:cNvPr id="10" name="TextBox 9"/>
          <p:cNvSpPr txBox="1"/>
          <p:nvPr/>
        </p:nvSpPr>
        <p:spPr>
          <a:xfrm>
            <a:off x="271538" y="747125"/>
            <a:ext cx="8443342" cy="1610697"/>
          </a:xfrm>
          <a:prstGeom prst="rect">
            <a:avLst/>
          </a:prstGeom>
          <a:noFill/>
        </p:spPr>
        <p:txBody>
          <a:bodyPr wrap="square" rtlCol="0">
            <a:spAutoFit/>
          </a:bodyPr>
          <a:lstStyle/>
          <a:p>
            <a:pPr>
              <a:lnSpc>
                <a:spcPct val="110000"/>
              </a:lnSpc>
            </a:pPr>
            <a:r>
              <a:rPr lang="en-US" sz="2000" dirty="0" smtClean="0">
                <a:latin typeface="Avenir Medium"/>
                <a:cs typeface="Avenir Medium"/>
              </a:rPr>
              <a:t>The </a:t>
            </a:r>
            <a:r>
              <a:rPr lang="en-US" sz="2000" dirty="0" smtClean="0">
                <a:latin typeface="Avenir Black"/>
                <a:cs typeface="Avenir Black"/>
              </a:rPr>
              <a:t>COP</a:t>
            </a:r>
            <a:r>
              <a:rPr lang="en-US" sz="2000" dirty="0" smtClean="0">
                <a:latin typeface="Avenir Medium"/>
                <a:cs typeface="Avenir Medium"/>
              </a:rPr>
              <a:t> (coefficient of performance) of refrigerant cycles measures the efficiency of heat transfer devices</a:t>
            </a:r>
          </a:p>
          <a:p>
            <a:pPr>
              <a:lnSpc>
                <a:spcPct val="110000"/>
              </a:lnSpc>
            </a:pPr>
            <a:endParaRPr lang="en-US" sz="1000" dirty="0">
              <a:latin typeface="Avenir Medium"/>
              <a:cs typeface="Avenir Medium"/>
            </a:endParaRPr>
          </a:p>
          <a:p>
            <a:pPr>
              <a:lnSpc>
                <a:spcPct val="110000"/>
              </a:lnSpc>
            </a:pPr>
            <a:r>
              <a:rPr lang="en-US" sz="2000" dirty="0" smtClean="0">
                <a:latin typeface="Avenir Medium"/>
                <a:cs typeface="Avenir Medium"/>
              </a:rPr>
              <a:t>	COP = </a:t>
            </a:r>
            <a:r>
              <a:rPr lang="en-US" sz="2000" u="sng" dirty="0" smtClean="0">
                <a:latin typeface="Avenir Medium"/>
                <a:cs typeface="Avenir Medium"/>
              </a:rPr>
              <a:t>Q</a:t>
            </a:r>
            <a:r>
              <a:rPr lang="en-US" sz="2000" u="sng" baseline="-25000" dirty="0" smtClean="0">
                <a:latin typeface="Avenir Medium"/>
                <a:cs typeface="Avenir Medium"/>
              </a:rPr>
              <a:t>2</a:t>
            </a:r>
            <a:endParaRPr lang="en-US" sz="2000" dirty="0">
              <a:latin typeface="Avenir Medium"/>
              <a:cs typeface="Avenir Medium"/>
            </a:endParaRPr>
          </a:p>
          <a:p>
            <a:pPr>
              <a:lnSpc>
                <a:spcPct val="110000"/>
              </a:lnSpc>
            </a:pPr>
            <a:r>
              <a:rPr lang="en-US" sz="2000" dirty="0" smtClean="0">
                <a:latin typeface="Avenir Medium"/>
                <a:cs typeface="Avenir Medium"/>
              </a:rPr>
              <a:t>		      W</a:t>
            </a:r>
          </a:p>
        </p:txBody>
      </p:sp>
      <p:sp>
        <p:nvSpPr>
          <p:cNvPr id="6" name="TextBox 5"/>
          <p:cNvSpPr txBox="1"/>
          <p:nvPr/>
        </p:nvSpPr>
        <p:spPr>
          <a:xfrm>
            <a:off x="2179053" y="1577465"/>
            <a:ext cx="2304312" cy="369332"/>
          </a:xfrm>
          <a:prstGeom prst="rect">
            <a:avLst/>
          </a:prstGeom>
          <a:noFill/>
        </p:spPr>
        <p:txBody>
          <a:bodyPr wrap="none" rtlCol="0">
            <a:spAutoFit/>
          </a:bodyPr>
          <a:lstStyle/>
          <a:p>
            <a:r>
              <a:rPr lang="en-US" dirty="0">
                <a:solidFill>
                  <a:srgbClr val="0000FF"/>
                </a:solidFill>
              </a:rPr>
              <a:t>m</a:t>
            </a:r>
            <a:r>
              <a:rPr lang="en-US" dirty="0" smtClean="0">
                <a:solidFill>
                  <a:srgbClr val="0000FF"/>
                </a:solidFill>
              </a:rPr>
              <a:t>aximum flow of heat</a:t>
            </a:r>
            <a:endParaRPr lang="en-US" dirty="0">
              <a:solidFill>
                <a:srgbClr val="0000FF"/>
              </a:solidFill>
            </a:endParaRPr>
          </a:p>
        </p:txBody>
      </p:sp>
      <p:sp>
        <p:nvSpPr>
          <p:cNvPr id="14" name="TextBox 13"/>
          <p:cNvSpPr txBox="1"/>
          <p:nvPr/>
        </p:nvSpPr>
        <p:spPr>
          <a:xfrm>
            <a:off x="2192421" y="1914531"/>
            <a:ext cx="2739489" cy="369332"/>
          </a:xfrm>
          <a:prstGeom prst="rect">
            <a:avLst/>
          </a:prstGeom>
          <a:noFill/>
        </p:spPr>
        <p:txBody>
          <a:bodyPr wrap="none" rtlCol="0">
            <a:spAutoFit/>
          </a:bodyPr>
          <a:lstStyle/>
          <a:p>
            <a:r>
              <a:rPr lang="en-US" dirty="0">
                <a:solidFill>
                  <a:srgbClr val="0000FF"/>
                </a:solidFill>
              </a:rPr>
              <a:t>w</a:t>
            </a:r>
            <a:r>
              <a:rPr lang="en-US" dirty="0" smtClean="0">
                <a:solidFill>
                  <a:srgbClr val="0000FF"/>
                </a:solidFill>
              </a:rPr>
              <a:t>ork (electric power input)</a:t>
            </a:r>
            <a:endParaRPr lang="en-US" dirty="0">
              <a:solidFill>
                <a:srgbClr val="0000FF"/>
              </a:solidFill>
            </a:endParaRPr>
          </a:p>
        </p:txBody>
      </p:sp>
      <p:sp>
        <p:nvSpPr>
          <p:cNvPr id="15" name="TextBox 14"/>
          <p:cNvSpPr txBox="1"/>
          <p:nvPr/>
        </p:nvSpPr>
        <p:spPr>
          <a:xfrm>
            <a:off x="271538" y="2546604"/>
            <a:ext cx="6840462" cy="764312"/>
          </a:xfrm>
          <a:prstGeom prst="rect">
            <a:avLst/>
          </a:prstGeom>
          <a:noFill/>
        </p:spPr>
        <p:txBody>
          <a:bodyPr wrap="square" rtlCol="0">
            <a:spAutoFit/>
          </a:bodyPr>
          <a:lstStyle/>
          <a:p>
            <a:pPr>
              <a:lnSpc>
                <a:spcPct val="110000"/>
              </a:lnSpc>
            </a:pPr>
            <a:r>
              <a:rPr lang="en-US" sz="2000" dirty="0" smtClean="0">
                <a:latin typeface="Avenir Medium"/>
                <a:cs typeface="Avenir Medium"/>
              </a:rPr>
              <a:t>	</a:t>
            </a:r>
            <a:r>
              <a:rPr lang="en-US" sz="2000" dirty="0" err="1" smtClean="0">
                <a:latin typeface="Avenir Medium"/>
                <a:cs typeface="Avenir Medium"/>
              </a:rPr>
              <a:t>COP</a:t>
            </a:r>
            <a:r>
              <a:rPr lang="en-US" sz="2000" baseline="-25000" dirty="0" err="1" smtClean="0">
                <a:latin typeface="Avenir Medium"/>
                <a:cs typeface="Avenir Medium"/>
              </a:rPr>
              <a:t>max</a:t>
            </a:r>
            <a:r>
              <a:rPr lang="en-US" sz="2000" dirty="0" smtClean="0">
                <a:latin typeface="Avenir Medium"/>
                <a:cs typeface="Avenir Medium"/>
              </a:rPr>
              <a:t> =     ____</a:t>
            </a:r>
            <a:r>
              <a:rPr lang="en-US" sz="2000" u="sng" dirty="0" err="1" smtClean="0">
                <a:latin typeface="Avenir Medium"/>
                <a:cs typeface="Avenir Medium"/>
              </a:rPr>
              <a:t>T</a:t>
            </a:r>
            <a:r>
              <a:rPr lang="en-US" sz="2000" u="sng" baseline="-25000" dirty="0" err="1" smtClean="0">
                <a:latin typeface="Avenir Medium"/>
                <a:cs typeface="Avenir Medium"/>
              </a:rPr>
              <a:t>hot</a:t>
            </a:r>
            <a:r>
              <a:rPr lang="en-US" sz="2000" u="sng" dirty="0" smtClean="0">
                <a:latin typeface="Avenir Medium"/>
                <a:cs typeface="Avenir Medium"/>
              </a:rPr>
              <a:t>_  </a:t>
            </a:r>
            <a:r>
              <a:rPr lang="en-US" sz="2000" dirty="0" smtClean="0">
                <a:latin typeface="Avenir Medium"/>
                <a:cs typeface="Avenir Medium"/>
              </a:rPr>
              <a:t>	  </a:t>
            </a:r>
            <a:r>
              <a:rPr lang="en-US" sz="2000" i="1" dirty="0" smtClean="0">
                <a:latin typeface="Avenir Medium"/>
                <a:cs typeface="Avenir Medium"/>
              </a:rPr>
              <a:t>where temperature is in °K </a:t>
            </a:r>
            <a:endParaRPr lang="en-US" sz="2000" i="1" dirty="0">
              <a:latin typeface="Avenir Medium"/>
              <a:cs typeface="Avenir Medium"/>
            </a:endParaRPr>
          </a:p>
          <a:p>
            <a:pPr>
              <a:lnSpc>
                <a:spcPct val="110000"/>
              </a:lnSpc>
            </a:pPr>
            <a:r>
              <a:rPr lang="en-US" sz="2000" dirty="0" smtClean="0">
                <a:latin typeface="Avenir Medium"/>
                <a:cs typeface="Avenir Medium"/>
              </a:rPr>
              <a:t>		      		</a:t>
            </a:r>
            <a:r>
              <a:rPr lang="en-US" sz="2000" dirty="0" err="1" smtClean="0">
                <a:latin typeface="Avenir Medium"/>
                <a:cs typeface="Avenir Medium"/>
              </a:rPr>
              <a:t>T</a:t>
            </a:r>
            <a:r>
              <a:rPr lang="en-US" sz="2000" baseline="-25000" dirty="0" err="1" smtClean="0">
                <a:latin typeface="Avenir Medium"/>
                <a:cs typeface="Avenir Medium"/>
              </a:rPr>
              <a:t>hot</a:t>
            </a:r>
            <a:r>
              <a:rPr lang="en-US" sz="2000" dirty="0" smtClean="0">
                <a:latin typeface="Avenir Medium"/>
                <a:cs typeface="Avenir Medium"/>
              </a:rPr>
              <a:t> – </a:t>
            </a:r>
            <a:r>
              <a:rPr lang="en-US" sz="2000" dirty="0" err="1" smtClean="0">
                <a:latin typeface="Avenir Medium"/>
                <a:cs typeface="Avenir Medium"/>
              </a:rPr>
              <a:t>T</a:t>
            </a:r>
            <a:r>
              <a:rPr lang="en-US" sz="2000" baseline="-25000" dirty="0" err="1" smtClean="0">
                <a:latin typeface="Avenir Medium"/>
                <a:cs typeface="Avenir Medium"/>
              </a:rPr>
              <a:t>cold</a:t>
            </a:r>
            <a:endParaRPr lang="en-US" sz="2000" baseline="-25000" dirty="0" smtClean="0">
              <a:latin typeface="Avenir Medium"/>
              <a:cs typeface="Avenir Medium"/>
            </a:endParaRPr>
          </a:p>
        </p:txBody>
      </p:sp>
      <p:sp>
        <p:nvSpPr>
          <p:cNvPr id="16" name="TextBox 15"/>
          <p:cNvSpPr txBox="1"/>
          <p:nvPr/>
        </p:nvSpPr>
        <p:spPr>
          <a:xfrm>
            <a:off x="271538" y="3544003"/>
            <a:ext cx="8443342" cy="1102866"/>
          </a:xfrm>
          <a:prstGeom prst="rect">
            <a:avLst/>
          </a:prstGeom>
          <a:noFill/>
        </p:spPr>
        <p:txBody>
          <a:bodyPr wrap="square" rtlCol="0">
            <a:spAutoFit/>
          </a:bodyPr>
          <a:lstStyle/>
          <a:p>
            <a:pPr>
              <a:lnSpc>
                <a:spcPct val="110000"/>
              </a:lnSpc>
            </a:pPr>
            <a:r>
              <a:rPr lang="en-US" sz="2000" dirty="0" smtClean="0">
                <a:latin typeface="Avenir Medium"/>
                <a:cs typeface="Avenir Medium"/>
              </a:rPr>
              <a:t>European testing uses these values:</a:t>
            </a:r>
          </a:p>
          <a:p>
            <a:pPr marL="342900" indent="-342900">
              <a:lnSpc>
                <a:spcPct val="110000"/>
              </a:lnSpc>
              <a:buFont typeface="Arial"/>
              <a:buChar char="•"/>
            </a:pPr>
            <a:r>
              <a:rPr lang="en-US" sz="2000" dirty="0" err="1" smtClean="0">
                <a:latin typeface="Avenir Medium"/>
                <a:cs typeface="Avenir Medium"/>
              </a:rPr>
              <a:t>T</a:t>
            </a:r>
            <a:r>
              <a:rPr lang="en-US" sz="2000" baseline="-25000" dirty="0" err="1" smtClean="0">
                <a:latin typeface="Avenir Medium"/>
                <a:cs typeface="Avenir Medium"/>
              </a:rPr>
              <a:t>hot</a:t>
            </a:r>
            <a:r>
              <a:rPr lang="en-US" sz="2000" dirty="0" smtClean="0">
                <a:latin typeface="Avenir Medium"/>
                <a:cs typeface="Avenir Medium"/>
              </a:rPr>
              <a:t> = 35°C (95°F or 308°K)</a:t>
            </a:r>
          </a:p>
          <a:p>
            <a:pPr marL="342900" indent="-342900">
              <a:lnSpc>
                <a:spcPct val="110000"/>
              </a:lnSpc>
              <a:buFont typeface="Arial"/>
              <a:buChar char="•"/>
            </a:pPr>
            <a:r>
              <a:rPr lang="en-US" sz="2000" dirty="0" err="1" smtClean="0">
                <a:latin typeface="Avenir Medium"/>
                <a:cs typeface="Avenir Medium"/>
              </a:rPr>
              <a:t>T</a:t>
            </a:r>
            <a:r>
              <a:rPr lang="en-US" sz="2000" baseline="-25000" dirty="0" err="1" smtClean="0">
                <a:latin typeface="Avenir Medium"/>
                <a:cs typeface="Avenir Medium"/>
              </a:rPr>
              <a:t>cold</a:t>
            </a:r>
            <a:r>
              <a:rPr lang="en-US" sz="2000" dirty="0" smtClean="0">
                <a:latin typeface="Avenir Medium"/>
                <a:cs typeface="Avenir Medium"/>
              </a:rPr>
              <a:t> = 0°C  (32°F or 273°K)</a:t>
            </a:r>
          </a:p>
        </p:txBody>
      </p:sp>
      <p:sp>
        <p:nvSpPr>
          <p:cNvPr id="17" name="TextBox 16"/>
          <p:cNvSpPr txBox="1"/>
          <p:nvPr/>
        </p:nvSpPr>
        <p:spPr>
          <a:xfrm>
            <a:off x="4483365" y="3895925"/>
            <a:ext cx="3979109" cy="764312"/>
          </a:xfrm>
          <a:prstGeom prst="rect">
            <a:avLst/>
          </a:prstGeom>
          <a:noFill/>
        </p:spPr>
        <p:txBody>
          <a:bodyPr wrap="square" rtlCol="0">
            <a:spAutoFit/>
          </a:bodyPr>
          <a:lstStyle/>
          <a:p>
            <a:pPr>
              <a:lnSpc>
                <a:spcPct val="110000"/>
              </a:lnSpc>
            </a:pPr>
            <a:r>
              <a:rPr lang="en-US" sz="2000" dirty="0" smtClean="0">
                <a:latin typeface="Avenir Medium"/>
                <a:cs typeface="Avenir Medium"/>
              </a:rPr>
              <a:t>	</a:t>
            </a:r>
            <a:r>
              <a:rPr lang="en-US" sz="2000" dirty="0" err="1" smtClean="0">
                <a:latin typeface="Avenir Medium"/>
                <a:cs typeface="Avenir Medium"/>
              </a:rPr>
              <a:t>COP</a:t>
            </a:r>
            <a:r>
              <a:rPr lang="en-US" sz="2000" baseline="-25000" dirty="0" err="1" smtClean="0">
                <a:latin typeface="Avenir Medium"/>
                <a:cs typeface="Avenir Medium"/>
              </a:rPr>
              <a:t>max</a:t>
            </a:r>
            <a:r>
              <a:rPr lang="en-US" sz="2000" dirty="0" smtClean="0">
                <a:latin typeface="Avenir Medium"/>
                <a:cs typeface="Avenir Medium"/>
              </a:rPr>
              <a:t> =     </a:t>
            </a:r>
            <a:r>
              <a:rPr lang="en-US" sz="2000" u="sng" dirty="0" smtClean="0">
                <a:latin typeface="Avenir Medium"/>
                <a:cs typeface="Avenir Medium"/>
              </a:rPr>
              <a:t>___308_  </a:t>
            </a:r>
            <a:r>
              <a:rPr lang="en-US" sz="2000" dirty="0" smtClean="0">
                <a:latin typeface="Avenir Medium"/>
                <a:cs typeface="Avenir Medium"/>
              </a:rPr>
              <a:t>  = 8.8 </a:t>
            </a:r>
            <a:endParaRPr lang="en-US" sz="2000" dirty="0">
              <a:latin typeface="Avenir Medium"/>
              <a:cs typeface="Avenir Medium"/>
            </a:endParaRPr>
          </a:p>
          <a:p>
            <a:pPr>
              <a:lnSpc>
                <a:spcPct val="110000"/>
              </a:lnSpc>
            </a:pPr>
            <a:r>
              <a:rPr lang="en-US" sz="2000" dirty="0" smtClean="0">
                <a:latin typeface="Avenir Medium"/>
                <a:cs typeface="Avenir Medium"/>
              </a:rPr>
              <a:t>		      		(308 - 273)</a:t>
            </a:r>
            <a:endParaRPr lang="en-US" sz="2000" baseline="-25000" dirty="0" smtClean="0">
              <a:latin typeface="Avenir Medium"/>
              <a:cs typeface="Avenir Medium"/>
            </a:endParaRPr>
          </a:p>
        </p:txBody>
      </p:sp>
      <p:sp>
        <p:nvSpPr>
          <p:cNvPr id="18" name="TextBox 17"/>
          <p:cNvSpPr txBox="1"/>
          <p:nvPr/>
        </p:nvSpPr>
        <p:spPr>
          <a:xfrm>
            <a:off x="271538" y="4879488"/>
            <a:ext cx="8443342" cy="1102866"/>
          </a:xfrm>
          <a:prstGeom prst="rect">
            <a:avLst/>
          </a:prstGeom>
          <a:noFill/>
        </p:spPr>
        <p:txBody>
          <a:bodyPr wrap="square" rtlCol="0">
            <a:spAutoFit/>
          </a:bodyPr>
          <a:lstStyle/>
          <a:p>
            <a:pPr>
              <a:lnSpc>
                <a:spcPct val="110000"/>
              </a:lnSpc>
            </a:pPr>
            <a:r>
              <a:rPr lang="en-US" sz="2000" u="sng" dirty="0" smtClean="0">
                <a:latin typeface="Avenir Medium"/>
                <a:cs typeface="Avenir Medium"/>
              </a:rPr>
              <a:t>In practice</a:t>
            </a:r>
            <a:r>
              <a:rPr lang="en-US" sz="2000" dirty="0" smtClean="0">
                <a:latin typeface="Avenir Medium"/>
                <a:cs typeface="Avenir Medium"/>
              </a:rPr>
              <a:t>, maximal COP is about 4.5.</a:t>
            </a:r>
          </a:p>
          <a:p>
            <a:pPr marL="342900" indent="-342900">
              <a:lnSpc>
                <a:spcPct val="110000"/>
              </a:lnSpc>
              <a:buFont typeface="Arial"/>
              <a:buChar char="•"/>
            </a:pPr>
            <a:r>
              <a:rPr lang="en-US" sz="2000" dirty="0" smtClean="0">
                <a:latin typeface="Avenir Medium"/>
                <a:cs typeface="Avenir Medium"/>
              </a:rPr>
              <a:t>In extreme cold, COP is reduced to about 1.</a:t>
            </a:r>
          </a:p>
          <a:p>
            <a:pPr marL="342900" indent="-342900">
              <a:lnSpc>
                <a:spcPct val="110000"/>
              </a:lnSpc>
              <a:buFont typeface="Arial"/>
              <a:buChar char="•"/>
            </a:pPr>
            <a:r>
              <a:rPr lang="en-US" sz="2000" dirty="0" smtClean="0">
                <a:latin typeface="Avenir Medium"/>
                <a:cs typeface="Avenir Medium"/>
              </a:rPr>
              <a:t>Annual averages are about 3.5.</a:t>
            </a:r>
          </a:p>
        </p:txBody>
      </p:sp>
    </p:spTree>
    <p:extLst>
      <p:ext uri="{BB962C8B-B14F-4D97-AF65-F5344CB8AC3E}">
        <p14:creationId xmlns:p14="http://schemas.microsoft.com/office/powerpoint/2010/main" val="3684847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6" grpId="0"/>
      <p:bldP spid="17"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173070"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Electric motors are everywhere</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4156615" y="6516123"/>
            <a:ext cx="4617008"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en.wikipedia.org</a:t>
            </a:r>
            <a:r>
              <a:rPr lang="en-US" sz="1400" dirty="0">
                <a:latin typeface="Avenir Medium"/>
                <a:cs typeface="Avenir Medium"/>
              </a:rPr>
              <a:t>/wiki/Variable-</a:t>
            </a:r>
            <a:r>
              <a:rPr lang="en-US" sz="1400" dirty="0" err="1">
                <a:latin typeface="Avenir Medium"/>
                <a:cs typeface="Avenir Medium"/>
              </a:rPr>
              <a:t>frequency_drive</a:t>
            </a:r>
            <a:endParaRPr lang="en-US" sz="1400" dirty="0">
              <a:latin typeface="Avenir Medium"/>
              <a:cs typeface="Avenir Medium"/>
            </a:endParaRPr>
          </a:p>
        </p:txBody>
      </p:sp>
      <p:sp>
        <p:nvSpPr>
          <p:cNvPr id="10" name="TextBox 9"/>
          <p:cNvSpPr txBox="1"/>
          <p:nvPr/>
        </p:nvSpPr>
        <p:spPr>
          <a:xfrm>
            <a:off x="271538" y="747125"/>
            <a:ext cx="8443342" cy="933589"/>
          </a:xfrm>
          <a:prstGeom prst="rect">
            <a:avLst/>
          </a:prstGeom>
          <a:noFill/>
        </p:spPr>
        <p:txBody>
          <a:bodyPr wrap="square" rtlCol="0">
            <a:spAutoFit/>
          </a:bodyPr>
          <a:lstStyle/>
          <a:p>
            <a:pPr>
              <a:lnSpc>
                <a:spcPct val="110000"/>
              </a:lnSpc>
            </a:pPr>
            <a:r>
              <a:rPr lang="en-US" sz="2000" dirty="0" smtClean="0">
                <a:latin typeface="Avenir Medium"/>
                <a:cs typeface="Avenir Medium"/>
              </a:rPr>
              <a:t>That pretty much says it.</a:t>
            </a:r>
          </a:p>
          <a:p>
            <a:pPr>
              <a:lnSpc>
                <a:spcPct val="110000"/>
              </a:lnSpc>
            </a:pPr>
            <a:endParaRPr lang="en-US" sz="1000" dirty="0">
              <a:latin typeface="Avenir Medium"/>
              <a:cs typeface="Avenir Medium"/>
            </a:endParaRPr>
          </a:p>
          <a:p>
            <a:pPr marL="342900" indent="-342900">
              <a:lnSpc>
                <a:spcPct val="110000"/>
              </a:lnSpc>
              <a:buFont typeface="Arial"/>
              <a:buChar char="•"/>
            </a:pPr>
            <a:r>
              <a:rPr lang="en-US" sz="2000" dirty="0" smtClean="0">
                <a:latin typeface="Avenir Medium"/>
                <a:cs typeface="Avenir Medium"/>
              </a:rPr>
              <a:t>Electric motors are very efficient when run at full load</a:t>
            </a:r>
          </a:p>
        </p:txBody>
      </p:sp>
      <p:pic>
        <p:nvPicPr>
          <p:cNvPr id="7" name="Picture 6" descr="VFD_Syste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303" y="4255620"/>
            <a:ext cx="4371474" cy="2287227"/>
          </a:xfrm>
          <a:prstGeom prst="rect">
            <a:avLst/>
          </a:prstGeom>
        </p:spPr>
      </p:pic>
      <p:graphicFrame>
        <p:nvGraphicFramePr>
          <p:cNvPr id="19" name="Table 18"/>
          <p:cNvGraphicFramePr>
            <a:graphicFrameLocks noGrp="1"/>
          </p:cNvGraphicFramePr>
          <p:nvPr>
            <p:extLst>
              <p:ext uri="{D42A27DB-BD31-4B8C-83A1-F6EECF244321}">
                <p14:modId xmlns:p14="http://schemas.microsoft.com/office/powerpoint/2010/main" val="1623136183"/>
              </p:ext>
            </p:extLst>
          </p:nvPr>
        </p:nvGraphicFramePr>
        <p:xfrm>
          <a:off x="779538" y="1907970"/>
          <a:ext cx="7094464" cy="1854200"/>
        </p:xfrm>
        <a:graphic>
          <a:graphicData uri="http://schemas.openxmlformats.org/drawingml/2006/table">
            <a:tbl>
              <a:tblPr firstRow="1" bandRow="1">
                <a:tableStyleId>{2D5ABB26-0587-4C30-8999-92F81FD0307C}</a:tableStyleId>
              </a:tblPr>
              <a:tblGrid>
                <a:gridCol w="1773616"/>
                <a:gridCol w="1773616"/>
                <a:gridCol w="1773616"/>
                <a:gridCol w="1773616"/>
              </a:tblGrid>
              <a:tr h="370840">
                <a:tc>
                  <a:txBody>
                    <a:bodyPr/>
                    <a:lstStyle/>
                    <a:p>
                      <a:r>
                        <a:rPr lang="en-US" sz="1600" b="1" dirty="0" smtClean="0">
                          <a:solidFill>
                            <a:schemeClr val="bg1"/>
                          </a:solidFill>
                        </a:rPr>
                        <a:t>2009</a:t>
                      </a:r>
                      <a:r>
                        <a:rPr lang="en-US" sz="1600" b="1" baseline="0" dirty="0" smtClean="0">
                          <a:solidFill>
                            <a:schemeClr val="bg1"/>
                          </a:solidFill>
                        </a:rPr>
                        <a:t> census</a:t>
                      </a:r>
                      <a:endParaRPr lang="en-US" sz="1600" b="1" dirty="0">
                        <a:solidFill>
                          <a:schemeClr val="bg1"/>
                        </a:solidFill>
                      </a:endParaRPr>
                    </a:p>
                  </a:txBody>
                  <a:tcPr>
                    <a:solidFill>
                      <a:srgbClr val="6666FF"/>
                    </a:solidFill>
                  </a:tcPr>
                </a:tc>
                <a:tc>
                  <a:txBody>
                    <a:bodyPr/>
                    <a:lstStyle/>
                    <a:p>
                      <a:pPr algn="r"/>
                      <a:r>
                        <a:rPr lang="en-US" sz="1600" b="1" dirty="0" smtClean="0">
                          <a:solidFill>
                            <a:schemeClr val="bg1"/>
                          </a:solidFill>
                        </a:rPr>
                        <a:t>small</a:t>
                      </a:r>
                      <a:endParaRPr lang="en-US" sz="1600" b="1" dirty="0">
                        <a:solidFill>
                          <a:schemeClr val="bg1"/>
                        </a:solidFill>
                      </a:endParaRPr>
                    </a:p>
                  </a:txBody>
                  <a:tcPr>
                    <a:solidFill>
                      <a:srgbClr val="6666FF"/>
                    </a:solidFill>
                  </a:tcPr>
                </a:tc>
                <a:tc>
                  <a:txBody>
                    <a:bodyPr/>
                    <a:lstStyle/>
                    <a:p>
                      <a:pPr algn="r"/>
                      <a:r>
                        <a:rPr lang="en-US" sz="1600" b="1" dirty="0" smtClean="0">
                          <a:solidFill>
                            <a:schemeClr val="bg1"/>
                          </a:solidFill>
                        </a:rPr>
                        <a:t>medium</a:t>
                      </a:r>
                      <a:endParaRPr lang="en-US" sz="1600" b="1" dirty="0">
                        <a:solidFill>
                          <a:schemeClr val="bg1"/>
                        </a:solidFill>
                      </a:endParaRPr>
                    </a:p>
                  </a:txBody>
                  <a:tcPr>
                    <a:solidFill>
                      <a:srgbClr val="6666FF"/>
                    </a:solidFill>
                  </a:tcPr>
                </a:tc>
                <a:tc>
                  <a:txBody>
                    <a:bodyPr/>
                    <a:lstStyle/>
                    <a:p>
                      <a:pPr algn="r"/>
                      <a:r>
                        <a:rPr lang="en-US" sz="1600" b="1" dirty="0" smtClean="0">
                          <a:solidFill>
                            <a:schemeClr val="bg1"/>
                          </a:solidFill>
                        </a:rPr>
                        <a:t>large</a:t>
                      </a:r>
                      <a:endParaRPr lang="en-US" sz="1600" b="1" dirty="0">
                        <a:solidFill>
                          <a:schemeClr val="bg1"/>
                        </a:solidFill>
                      </a:endParaRPr>
                    </a:p>
                  </a:txBody>
                  <a:tcPr>
                    <a:solidFill>
                      <a:srgbClr val="6666FF"/>
                    </a:solidFill>
                  </a:tcPr>
                </a:tc>
              </a:tr>
              <a:tr h="370840">
                <a:tc>
                  <a:txBody>
                    <a:bodyPr/>
                    <a:lstStyle/>
                    <a:p>
                      <a:r>
                        <a:rPr lang="en-US" sz="1600" dirty="0" smtClean="0"/>
                        <a:t>power</a:t>
                      </a:r>
                      <a:endParaRPr lang="en-US" sz="1600" dirty="0"/>
                    </a:p>
                  </a:txBody>
                  <a:tcPr>
                    <a:solidFill>
                      <a:srgbClr val="FFFFFF"/>
                    </a:solidFill>
                  </a:tcPr>
                </a:tc>
                <a:tc>
                  <a:txBody>
                    <a:bodyPr/>
                    <a:lstStyle/>
                    <a:p>
                      <a:pPr algn="r"/>
                      <a:r>
                        <a:rPr lang="en-US" sz="1600" dirty="0" smtClean="0"/>
                        <a:t>10 W</a:t>
                      </a:r>
                      <a:r>
                        <a:rPr lang="en-US" sz="1600" baseline="0" dirty="0" smtClean="0"/>
                        <a:t> – 750 W</a:t>
                      </a:r>
                      <a:endParaRPr lang="en-US" sz="1600" dirty="0"/>
                    </a:p>
                  </a:txBody>
                  <a:tcPr>
                    <a:solidFill>
                      <a:srgbClr val="FFFFFF"/>
                    </a:solidFill>
                  </a:tcPr>
                </a:tc>
                <a:tc>
                  <a:txBody>
                    <a:bodyPr/>
                    <a:lstStyle/>
                    <a:p>
                      <a:pPr algn="r"/>
                      <a:r>
                        <a:rPr lang="en-US" sz="1600" dirty="0" smtClean="0"/>
                        <a:t>0.75 </a:t>
                      </a:r>
                      <a:r>
                        <a:rPr lang="en-US" sz="1600" baseline="0" dirty="0" smtClean="0"/>
                        <a:t> – 375 kW</a:t>
                      </a:r>
                      <a:endParaRPr lang="en-US" sz="1600" dirty="0"/>
                    </a:p>
                  </a:txBody>
                  <a:tcPr>
                    <a:solidFill>
                      <a:srgbClr val="FFFFFF"/>
                    </a:solidFill>
                  </a:tcPr>
                </a:tc>
                <a:tc>
                  <a:txBody>
                    <a:bodyPr/>
                    <a:lstStyle/>
                    <a:p>
                      <a:pPr algn="r"/>
                      <a:r>
                        <a:rPr lang="en-US" sz="1600" dirty="0" smtClean="0"/>
                        <a:t>375</a:t>
                      </a:r>
                      <a:r>
                        <a:rPr lang="en-US" sz="1600" baseline="0" dirty="0" smtClean="0"/>
                        <a:t> – 10,000 kW- </a:t>
                      </a:r>
                      <a:endParaRPr lang="en-US" sz="1600" dirty="0"/>
                    </a:p>
                  </a:txBody>
                  <a:tcPr>
                    <a:solidFill>
                      <a:srgbClr val="FFFFFF"/>
                    </a:solidFill>
                  </a:tcPr>
                </a:tc>
              </a:tr>
              <a:tr h="370840">
                <a:tc>
                  <a:txBody>
                    <a:bodyPr/>
                    <a:lstStyle/>
                    <a:p>
                      <a:r>
                        <a:rPr lang="en-US" sz="1600" dirty="0" smtClean="0"/>
                        <a:t>phase, voltage</a:t>
                      </a:r>
                      <a:endParaRPr lang="en-US" sz="1600" dirty="0"/>
                    </a:p>
                  </a:txBody>
                  <a:tcPr>
                    <a:solidFill>
                      <a:srgbClr val="FFFFFF"/>
                    </a:solidFill>
                  </a:tcPr>
                </a:tc>
                <a:tc>
                  <a:txBody>
                    <a:bodyPr/>
                    <a:lstStyle/>
                    <a:p>
                      <a:pPr algn="r"/>
                      <a:r>
                        <a:rPr lang="en-US" sz="1600" dirty="0" smtClean="0"/>
                        <a:t>1</a:t>
                      </a:r>
                      <a:r>
                        <a:rPr lang="en-US" sz="1600" baseline="0" dirty="0" smtClean="0"/>
                        <a:t> </a:t>
                      </a:r>
                      <a:r>
                        <a:rPr lang="en-US" sz="1600" baseline="0" dirty="0" err="1" smtClean="0"/>
                        <a:t>ph</a:t>
                      </a:r>
                      <a:r>
                        <a:rPr lang="en-US" sz="1600" baseline="0" dirty="0" smtClean="0"/>
                        <a:t>, &lt;240 V</a:t>
                      </a:r>
                      <a:endParaRPr lang="en-US" sz="1600" dirty="0"/>
                    </a:p>
                  </a:txBody>
                  <a:tcPr>
                    <a:solidFill>
                      <a:srgbClr val="FFFFFF"/>
                    </a:solidFill>
                  </a:tcPr>
                </a:tc>
                <a:tc>
                  <a:txBody>
                    <a:bodyPr/>
                    <a:lstStyle/>
                    <a:p>
                      <a:pPr algn="r"/>
                      <a:r>
                        <a:rPr lang="en-US" sz="1600" dirty="0" smtClean="0"/>
                        <a:t>3 </a:t>
                      </a:r>
                      <a:r>
                        <a:rPr lang="en-US" sz="1600" dirty="0" err="1" smtClean="0"/>
                        <a:t>ph</a:t>
                      </a:r>
                      <a:r>
                        <a:rPr lang="en-US" sz="1600" dirty="0" smtClean="0"/>
                        <a:t>, 200 V – 1</a:t>
                      </a:r>
                      <a:r>
                        <a:rPr lang="en-US" sz="1600" baseline="0" dirty="0" smtClean="0"/>
                        <a:t> kV</a:t>
                      </a:r>
                      <a:endParaRPr lang="en-US" sz="1600" dirty="0"/>
                    </a:p>
                  </a:txBody>
                  <a:tcPr>
                    <a:solidFill>
                      <a:srgbClr val="FFFFFF"/>
                    </a:solidFill>
                  </a:tcPr>
                </a:tc>
                <a:tc>
                  <a:txBody>
                    <a:bodyPr/>
                    <a:lstStyle/>
                    <a:p>
                      <a:pPr algn="r"/>
                      <a:r>
                        <a:rPr lang="en-US" sz="1600" dirty="0" smtClean="0"/>
                        <a:t>3 </a:t>
                      </a:r>
                      <a:r>
                        <a:rPr lang="en-US" sz="1600" dirty="0" err="1" smtClean="0"/>
                        <a:t>ph</a:t>
                      </a:r>
                      <a:r>
                        <a:rPr lang="en-US" sz="1600" dirty="0" smtClean="0"/>
                        <a:t>, 1 - 20 kV </a:t>
                      </a:r>
                      <a:endParaRPr lang="en-US" sz="1600" dirty="0"/>
                    </a:p>
                  </a:txBody>
                  <a:tcPr>
                    <a:solidFill>
                      <a:srgbClr val="FFFFFF"/>
                    </a:solidFill>
                  </a:tcPr>
                </a:tc>
              </a:tr>
              <a:tr h="370840">
                <a:tc>
                  <a:txBody>
                    <a:bodyPr/>
                    <a:lstStyle/>
                    <a:p>
                      <a:r>
                        <a:rPr lang="en-US" sz="1600" dirty="0" smtClean="0"/>
                        <a:t>%</a:t>
                      </a:r>
                      <a:r>
                        <a:rPr lang="en-US" sz="1600" baseline="0" dirty="0" smtClean="0"/>
                        <a:t> motor energy</a:t>
                      </a:r>
                      <a:endParaRPr lang="en-US" sz="1600" dirty="0"/>
                    </a:p>
                  </a:txBody>
                  <a:tcPr>
                    <a:solidFill>
                      <a:srgbClr val="FFFFFF"/>
                    </a:solidFill>
                  </a:tcPr>
                </a:tc>
                <a:tc>
                  <a:txBody>
                    <a:bodyPr/>
                    <a:lstStyle/>
                    <a:p>
                      <a:pPr algn="r"/>
                      <a:r>
                        <a:rPr lang="en-US" sz="1600" dirty="0" smtClean="0"/>
                        <a:t>9%</a:t>
                      </a:r>
                      <a:endParaRPr lang="en-US" sz="1600" dirty="0"/>
                    </a:p>
                  </a:txBody>
                  <a:tcPr>
                    <a:solidFill>
                      <a:srgbClr val="FFFFFF"/>
                    </a:solidFill>
                  </a:tcPr>
                </a:tc>
                <a:tc>
                  <a:txBody>
                    <a:bodyPr/>
                    <a:lstStyle/>
                    <a:p>
                      <a:pPr algn="r"/>
                      <a:r>
                        <a:rPr lang="en-US" sz="1600" dirty="0" smtClean="0"/>
                        <a:t>68%</a:t>
                      </a:r>
                      <a:endParaRPr lang="en-US" sz="1600" dirty="0"/>
                    </a:p>
                  </a:txBody>
                  <a:tcPr>
                    <a:solidFill>
                      <a:srgbClr val="FFFFFF"/>
                    </a:solidFill>
                  </a:tcPr>
                </a:tc>
                <a:tc>
                  <a:txBody>
                    <a:bodyPr/>
                    <a:lstStyle/>
                    <a:p>
                      <a:pPr algn="r"/>
                      <a:r>
                        <a:rPr lang="en-US" sz="1600" dirty="0" smtClean="0"/>
                        <a:t>23%</a:t>
                      </a:r>
                      <a:endParaRPr lang="en-US" sz="1600" dirty="0"/>
                    </a:p>
                  </a:txBody>
                  <a:tcPr>
                    <a:solidFill>
                      <a:srgbClr val="FFFFFF"/>
                    </a:solidFill>
                  </a:tcPr>
                </a:tc>
              </a:tr>
              <a:tr h="370840">
                <a:tc>
                  <a:txBody>
                    <a:bodyPr/>
                    <a:lstStyle/>
                    <a:p>
                      <a:r>
                        <a:rPr lang="en-US" sz="1600" dirty="0" smtClean="0"/>
                        <a:t>total</a:t>
                      </a:r>
                      <a:r>
                        <a:rPr lang="en-US" sz="1600" baseline="0" dirty="0" smtClean="0"/>
                        <a:t> stock</a:t>
                      </a:r>
                      <a:endParaRPr lang="en-US" sz="1600" dirty="0"/>
                    </a:p>
                  </a:txBody>
                  <a:tcPr>
                    <a:solidFill>
                      <a:srgbClr val="FFFFFF"/>
                    </a:solidFill>
                  </a:tcPr>
                </a:tc>
                <a:tc>
                  <a:txBody>
                    <a:bodyPr/>
                    <a:lstStyle/>
                    <a:p>
                      <a:pPr algn="r"/>
                      <a:r>
                        <a:rPr lang="en-US" sz="1600" dirty="0" smtClean="0"/>
                        <a:t>2 billion</a:t>
                      </a:r>
                      <a:endParaRPr lang="en-US" sz="1600" dirty="0"/>
                    </a:p>
                  </a:txBody>
                  <a:tcPr>
                    <a:solidFill>
                      <a:srgbClr val="FFFFFF"/>
                    </a:solidFill>
                  </a:tcPr>
                </a:tc>
                <a:tc>
                  <a:txBody>
                    <a:bodyPr/>
                    <a:lstStyle/>
                    <a:p>
                      <a:pPr algn="r"/>
                      <a:r>
                        <a:rPr lang="en-US" sz="1600" dirty="0" smtClean="0"/>
                        <a:t>230</a:t>
                      </a:r>
                      <a:r>
                        <a:rPr lang="en-US" sz="1600" baseline="0" dirty="0" smtClean="0"/>
                        <a:t> million</a:t>
                      </a:r>
                      <a:endParaRPr lang="en-US" sz="1600" dirty="0"/>
                    </a:p>
                  </a:txBody>
                  <a:tcPr>
                    <a:solidFill>
                      <a:srgbClr val="FFFFFF"/>
                    </a:solidFill>
                  </a:tcPr>
                </a:tc>
                <a:tc>
                  <a:txBody>
                    <a:bodyPr/>
                    <a:lstStyle/>
                    <a:p>
                      <a:pPr algn="r"/>
                      <a:r>
                        <a:rPr lang="en-US" sz="1600" dirty="0" smtClean="0"/>
                        <a:t>0.6</a:t>
                      </a:r>
                      <a:r>
                        <a:rPr lang="en-US" sz="1600" baseline="0" dirty="0" smtClean="0"/>
                        <a:t> million</a:t>
                      </a:r>
                      <a:endParaRPr lang="en-US" sz="1600" dirty="0"/>
                    </a:p>
                  </a:txBody>
                  <a:tcPr>
                    <a:solidFill>
                      <a:srgbClr val="FFFFFF"/>
                    </a:solidFill>
                  </a:tcPr>
                </a:tc>
              </a:tr>
            </a:tbl>
          </a:graphicData>
        </a:graphic>
      </p:graphicFrame>
      <p:sp>
        <p:nvSpPr>
          <p:cNvPr id="20" name="TextBox 19"/>
          <p:cNvSpPr txBox="1"/>
          <p:nvPr/>
        </p:nvSpPr>
        <p:spPr>
          <a:xfrm>
            <a:off x="284906" y="4376538"/>
            <a:ext cx="8443342" cy="2118529"/>
          </a:xfrm>
          <a:prstGeom prst="rect">
            <a:avLst/>
          </a:prstGeom>
          <a:noFill/>
        </p:spPr>
        <p:txBody>
          <a:bodyPr wrap="square" rtlCol="0">
            <a:spAutoFit/>
          </a:bodyPr>
          <a:lstStyle/>
          <a:p>
            <a:pPr>
              <a:lnSpc>
                <a:spcPct val="110000"/>
              </a:lnSpc>
            </a:pPr>
            <a:r>
              <a:rPr lang="en-US" sz="2000" dirty="0">
                <a:latin typeface="Avenir Black"/>
                <a:cs typeface="Avenir Black"/>
              </a:rPr>
              <a:t>Variable-frequency drives </a:t>
            </a:r>
            <a:r>
              <a:rPr lang="en-US" sz="2000" dirty="0">
                <a:latin typeface="Avenir Medium"/>
                <a:cs typeface="Avenir Medium"/>
              </a:rPr>
              <a:t>(VFD): </a:t>
            </a:r>
            <a:br>
              <a:rPr lang="en-US" sz="2000" dirty="0">
                <a:latin typeface="Avenir Medium"/>
                <a:cs typeface="Avenir Medium"/>
              </a:rPr>
            </a:br>
            <a:r>
              <a:rPr lang="en-US" sz="2000" i="1" dirty="0">
                <a:latin typeface="Avenir Medium"/>
                <a:cs typeface="Avenir Medium"/>
              </a:rPr>
              <a:t>an adjustable speed drive used to </a:t>
            </a:r>
            <a:br>
              <a:rPr lang="en-US" sz="2000" i="1" dirty="0">
                <a:latin typeface="Avenir Medium"/>
                <a:cs typeface="Avenir Medium"/>
              </a:rPr>
            </a:br>
            <a:r>
              <a:rPr lang="en-US" sz="2000" i="1" dirty="0">
                <a:latin typeface="Avenir Medium"/>
                <a:cs typeface="Avenir Medium"/>
              </a:rPr>
              <a:t>control AC motor speed &amp; torque </a:t>
            </a:r>
            <a:br>
              <a:rPr lang="en-US" sz="2000" i="1" dirty="0">
                <a:latin typeface="Avenir Medium"/>
                <a:cs typeface="Avenir Medium"/>
              </a:rPr>
            </a:br>
            <a:r>
              <a:rPr lang="en-US" sz="2000" i="1" dirty="0">
                <a:latin typeface="Avenir Medium"/>
                <a:cs typeface="Avenir Medium"/>
              </a:rPr>
              <a:t>by controlling input frequency &amp; </a:t>
            </a:r>
            <a:br>
              <a:rPr lang="en-US" sz="2000" i="1" dirty="0">
                <a:latin typeface="Avenir Medium"/>
                <a:cs typeface="Avenir Medium"/>
              </a:rPr>
            </a:br>
            <a:r>
              <a:rPr lang="en-US" sz="2000" i="1" dirty="0" smtClean="0">
                <a:latin typeface="Avenir Medium"/>
                <a:cs typeface="Avenir Medium"/>
              </a:rPr>
              <a:t>voltage</a:t>
            </a:r>
          </a:p>
          <a:p>
            <a:pPr marL="342900" indent="-342900">
              <a:lnSpc>
                <a:spcPct val="110000"/>
              </a:lnSpc>
              <a:buFont typeface="Arial"/>
              <a:buChar char="•"/>
            </a:pPr>
            <a:r>
              <a:rPr lang="en-US" sz="2000" dirty="0" smtClean="0">
                <a:latin typeface="Avenir Medium"/>
                <a:cs typeface="Avenir Medium"/>
              </a:rPr>
              <a:t>Increases efficiency</a:t>
            </a:r>
            <a:endParaRPr lang="en-US" sz="2000" dirty="0">
              <a:latin typeface="Avenir Medium"/>
              <a:cs typeface="Avenir Medium"/>
            </a:endParaRPr>
          </a:p>
        </p:txBody>
      </p:sp>
    </p:spTree>
    <p:extLst>
      <p:ext uri="{BB962C8B-B14F-4D97-AF65-F5344CB8AC3E}">
        <p14:creationId xmlns:p14="http://schemas.microsoft.com/office/powerpoint/2010/main" val="21147562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569934"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9</a:t>
            </a:r>
            <a:r>
              <a:rPr lang="en-US" sz="3200" dirty="0" smtClean="0">
                <a:solidFill>
                  <a:prstClr val="white"/>
                </a:solidFill>
                <a:latin typeface="Avenir Heavy"/>
                <a:cs typeface="Avenir Heavy"/>
              </a:rPr>
              <a:t>. Electricity</a:t>
            </a:r>
            <a:endParaRPr lang="en-US" sz="3200" dirty="0">
              <a:solidFill>
                <a:prstClr val="white"/>
              </a:solidFill>
              <a:latin typeface="Avenir Heavy"/>
              <a:cs typeface="Avenir Heavy"/>
            </a:endParaRP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954107"/>
          </a:xfrm>
          <a:prstGeom prst="rect">
            <a:avLst/>
          </a:prstGeom>
          <a:noFill/>
        </p:spPr>
        <p:txBody>
          <a:bodyPr wrap="square" rtlCol="0">
            <a:spAutoFit/>
          </a:bodyPr>
          <a:lstStyle/>
          <a:p>
            <a:pPr lvl="1" algn="ctr"/>
            <a:r>
              <a:rPr lang="en-US" sz="2800" i="1" dirty="0" smtClean="0">
                <a:latin typeface="Avenir Black"/>
                <a:cs typeface="Avenir Black"/>
              </a:rPr>
              <a:t>9.6 Large-scale electric generation</a:t>
            </a:r>
            <a:endParaRPr lang="en-US" sz="2800" i="1" dirty="0">
              <a:latin typeface="Avenir Black"/>
              <a:cs typeface="Avenir Black"/>
            </a:endParaRPr>
          </a:p>
          <a:p>
            <a:pPr lvl="1" algn="ctr"/>
            <a:endParaRPr lang="en-US" sz="2800" i="1" dirty="0" smtClean="0">
              <a:latin typeface="Avenir Medium"/>
              <a:cs typeface="Avenir Medium"/>
            </a:endParaRPr>
          </a:p>
        </p:txBody>
      </p:sp>
    </p:spTree>
    <p:extLst>
      <p:ext uri="{BB962C8B-B14F-4D97-AF65-F5344CB8AC3E}">
        <p14:creationId xmlns:p14="http://schemas.microsoft.com/office/powerpoint/2010/main" val="329815961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135718"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Evolution: </a:t>
            </a:r>
            <a:r>
              <a:rPr lang="en-US" sz="3200" dirty="0">
                <a:solidFill>
                  <a:schemeClr val="bg1"/>
                </a:solidFill>
                <a:latin typeface="Avenir Heavy"/>
                <a:cs typeface="Avenir Heavy"/>
              </a:rPr>
              <a:t>c</a:t>
            </a:r>
            <a:r>
              <a:rPr lang="en-US" sz="3200" dirty="0" smtClean="0">
                <a:solidFill>
                  <a:schemeClr val="bg1"/>
                </a:solidFill>
                <a:latin typeface="Avenir Heavy"/>
                <a:cs typeface="Avenir Heavy"/>
              </a:rPr>
              <a:t>ompetition </a:t>
            </a:r>
            <a:r>
              <a:rPr lang="en-US" sz="3200" dirty="0" err="1" smtClean="0">
                <a:solidFill>
                  <a:schemeClr val="bg1"/>
                </a:solidFill>
                <a:latin typeface="Avenir Heavy"/>
                <a:cs typeface="Avenir Heavy"/>
              </a:rPr>
              <a:t>vs</a:t>
            </a:r>
            <a:r>
              <a:rPr lang="en-US" sz="3200" dirty="0" smtClean="0">
                <a:solidFill>
                  <a:schemeClr val="bg1"/>
                </a:solidFill>
                <a:latin typeface="Avenir Heavy"/>
                <a:cs typeface="Avenir Heavy"/>
              </a:rPr>
              <a:t> scale</a:t>
            </a:r>
            <a:endParaRPr lang="en-US" sz="3200" dirty="0">
              <a:solidFill>
                <a:schemeClr val="bg1"/>
              </a:solidFill>
              <a:latin typeface="Avenir Heavy"/>
              <a:cs typeface="Avenir Heavy"/>
            </a:endParaRPr>
          </a:p>
        </p:txBody>
      </p:sp>
      <p:sp>
        <p:nvSpPr>
          <p:cNvPr id="6" name="TextBox 5"/>
          <p:cNvSpPr txBox="1"/>
          <p:nvPr/>
        </p:nvSpPr>
        <p:spPr>
          <a:xfrm>
            <a:off x="292922" y="813965"/>
            <a:ext cx="8443342" cy="1779975"/>
          </a:xfrm>
          <a:prstGeom prst="rect">
            <a:avLst/>
          </a:prstGeom>
          <a:noFill/>
        </p:spPr>
        <p:txBody>
          <a:bodyPr wrap="square" rtlCol="0">
            <a:spAutoFit/>
          </a:bodyPr>
          <a:lstStyle/>
          <a:p>
            <a:pPr>
              <a:lnSpc>
                <a:spcPct val="110000"/>
              </a:lnSpc>
            </a:pPr>
            <a:r>
              <a:rPr lang="en-US" sz="2000" dirty="0" smtClean="0">
                <a:latin typeface="Avenir Medium"/>
                <a:cs typeface="Avenir Medium"/>
              </a:rPr>
              <a:t>Early electric generating stations were </a:t>
            </a:r>
            <a:r>
              <a:rPr lang="en-US" sz="2000" dirty="0" smtClean="0">
                <a:latin typeface="Avenir Black"/>
                <a:cs typeface="Avenir Black"/>
              </a:rPr>
              <a:t>small</a:t>
            </a:r>
            <a:r>
              <a:rPr lang="en-US" sz="2000" dirty="0" smtClean="0">
                <a:latin typeface="Avenir Medium"/>
                <a:cs typeface="Avenir Medium"/>
              </a:rPr>
              <a:t> &amp; DC power </a:t>
            </a:r>
            <a:r>
              <a:rPr lang="en-US" sz="2000" dirty="0" smtClean="0">
                <a:latin typeface="Avenir Black"/>
                <a:cs typeface="Avenir Black"/>
              </a:rPr>
              <a:t>limited their distance from consumers</a:t>
            </a:r>
            <a:r>
              <a:rPr lang="en-US" sz="2000" dirty="0" smtClean="0">
                <a:latin typeface="Avenir Medium"/>
                <a:cs typeface="Avenir Medium"/>
              </a:rPr>
              <a:t>. </a:t>
            </a:r>
          </a:p>
          <a:p>
            <a:pPr marL="342900" indent="-342900">
              <a:lnSpc>
                <a:spcPct val="110000"/>
              </a:lnSpc>
              <a:buFont typeface="Arial"/>
              <a:buChar char="•"/>
            </a:pPr>
            <a:r>
              <a:rPr lang="en-US" sz="2000" dirty="0" smtClean="0">
                <a:latin typeface="Avenir Medium"/>
                <a:cs typeface="Avenir Medium"/>
              </a:rPr>
              <a:t>Municipally owned &amp; operated.</a:t>
            </a:r>
          </a:p>
          <a:p>
            <a:pPr marL="342900" indent="-342900">
              <a:lnSpc>
                <a:spcPct val="110000"/>
              </a:lnSpc>
              <a:buFont typeface="Arial"/>
              <a:buChar char="•"/>
            </a:pPr>
            <a:r>
              <a:rPr lang="en-US" sz="2000" dirty="0" smtClean="0">
                <a:latin typeface="Avenir Medium"/>
                <a:cs typeface="Avenir Medium"/>
              </a:rPr>
              <a:t>Laissez-faire capitalism caused lack of standardization or combination.</a:t>
            </a:r>
            <a:endParaRPr lang="en-US" sz="2000" dirty="0">
              <a:latin typeface="Avenir Medium"/>
              <a:cs typeface="Avenir Medium"/>
            </a:endParaRPr>
          </a:p>
        </p:txBody>
      </p:sp>
      <p:sp>
        <p:nvSpPr>
          <p:cNvPr id="3" name="TextBox 2"/>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268704" y="2721552"/>
            <a:ext cx="8443342" cy="3811299"/>
          </a:xfrm>
          <a:prstGeom prst="rect">
            <a:avLst/>
          </a:prstGeom>
          <a:noFill/>
        </p:spPr>
        <p:txBody>
          <a:bodyPr wrap="square" rtlCol="0">
            <a:spAutoFit/>
          </a:bodyPr>
          <a:lstStyle/>
          <a:p>
            <a:pPr>
              <a:lnSpc>
                <a:spcPct val="110000"/>
              </a:lnSpc>
            </a:pPr>
            <a:r>
              <a:rPr lang="en-US" sz="2000" dirty="0" smtClean="0">
                <a:latin typeface="Avenir Medium"/>
                <a:cs typeface="Avenir Medium"/>
              </a:rPr>
              <a:t>In the UK, </a:t>
            </a:r>
            <a:r>
              <a:rPr lang="en-US" sz="2000" u="sng" dirty="0" smtClean="0">
                <a:latin typeface="Avenir Medium"/>
                <a:cs typeface="Avenir Medium"/>
              </a:rPr>
              <a:t>WWI</a:t>
            </a:r>
            <a:r>
              <a:rPr lang="en-US" sz="2000" dirty="0" smtClean="0">
                <a:latin typeface="Avenir Medium"/>
                <a:cs typeface="Avenir Medium"/>
              </a:rPr>
              <a:t> caused the nation to realize that it’s system was a crazy quilt that was difficult to expand quickly in response to the needs of war.</a:t>
            </a:r>
          </a:p>
          <a:p>
            <a:pPr marL="342900" indent="-342900">
              <a:lnSpc>
                <a:spcPct val="110000"/>
              </a:lnSpc>
              <a:buFont typeface="Arial"/>
              <a:buChar char="•"/>
            </a:pPr>
            <a:r>
              <a:rPr lang="en-US" sz="2000" dirty="0" smtClean="0">
                <a:latin typeface="Avenir Black"/>
                <a:cs typeface="Avenir Black"/>
              </a:rPr>
              <a:t>1926: </a:t>
            </a:r>
            <a:r>
              <a:rPr lang="en-US" sz="2000" dirty="0" smtClean="0">
                <a:latin typeface="Avenir Medium"/>
                <a:cs typeface="Avenir Medium"/>
              </a:rPr>
              <a:t>UK created a </a:t>
            </a:r>
            <a:r>
              <a:rPr lang="en-US" sz="2000" dirty="0" smtClean="0">
                <a:latin typeface="Avenir Black"/>
                <a:cs typeface="Avenir Black"/>
              </a:rPr>
              <a:t>National Grid</a:t>
            </a:r>
            <a:r>
              <a:rPr lang="en-US" sz="2000" dirty="0" smtClean="0">
                <a:latin typeface="Avenir Medium"/>
                <a:cs typeface="Avenir Medium"/>
              </a:rPr>
              <a:t>:</a:t>
            </a:r>
          </a:p>
          <a:p>
            <a:pPr marL="800100" lvl="1" indent="-342900">
              <a:lnSpc>
                <a:spcPct val="110000"/>
              </a:lnSpc>
              <a:buFont typeface="Arial"/>
              <a:buChar char="•"/>
            </a:pPr>
            <a:r>
              <a:rPr lang="en-US" sz="2000" dirty="0" smtClean="0">
                <a:latin typeface="Avenir Medium"/>
                <a:cs typeface="Avenir Medium"/>
              </a:rPr>
              <a:t>Connected existing grids.</a:t>
            </a:r>
          </a:p>
          <a:p>
            <a:pPr marL="800100" lvl="1" indent="-342900">
              <a:lnSpc>
                <a:spcPct val="110000"/>
              </a:lnSpc>
              <a:buFont typeface="Arial"/>
              <a:buChar char="•"/>
            </a:pPr>
            <a:r>
              <a:rPr lang="en-US" sz="2000" dirty="0" smtClean="0">
                <a:latin typeface="Avenir Medium"/>
                <a:cs typeface="Avenir Medium"/>
              </a:rPr>
              <a:t>Specified power output (50 Hz) &amp; centralized control.</a:t>
            </a:r>
          </a:p>
          <a:p>
            <a:pPr marL="800100" lvl="1" indent="-342900">
              <a:lnSpc>
                <a:spcPct val="110000"/>
              </a:lnSpc>
              <a:buFont typeface="Arial"/>
              <a:buChar char="•"/>
            </a:pPr>
            <a:r>
              <a:rPr lang="en-US" sz="2000" dirty="0">
                <a:latin typeface="Avenir Medium"/>
                <a:cs typeface="Avenir Medium"/>
              </a:rPr>
              <a:t>S</a:t>
            </a:r>
            <a:r>
              <a:rPr lang="en-US" sz="2000" dirty="0" smtClean="0">
                <a:latin typeface="Avenir Medium"/>
                <a:cs typeface="Avenir Medium"/>
              </a:rPr>
              <a:t>tations were still privately owned, though the small &amp; inefficient were closed.</a:t>
            </a:r>
          </a:p>
          <a:p>
            <a:pPr marL="342900" indent="-342900">
              <a:lnSpc>
                <a:spcPct val="110000"/>
              </a:lnSpc>
              <a:buFont typeface="Arial"/>
              <a:buChar char="•"/>
            </a:pPr>
            <a:r>
              <a:rPr lang="en-US" sz="2000" dirty="0" smtClean="0">
                <a:latin typeface="Avenir Medium"/>
                <a:cs typeface="Avenir Medium"/>
              </a:rPr>
              <a:t>In</a:t>
            </a:r>
            <a:r>
              <a:rPr lang="en-US" sz="2000" dirty="0" smtClean="0">
                <a:latin typeface="Avenir Black"/>
                <a:cs typeface="Avenir Black"/>
              </a:rPr>
              <a:t> 1947</a:t>
            </a:r>
            <a:r>
              <a:rPr lang="en-US" sz="2000" dirty="0" smtClean="0">
                <a:latin typeface="Avenir Medium"/>
                <a:cs typeface="Avenir Medium"/>
              </a:rPr>
              <a:t>, after </a:t>
            </a:r>
            <a:r>
              <a:rPr lang="en-US" sz="2000" u="sng" dirty="0" smtClean="0">
                <a:latin typeface="Avenir Medium"/>
                <a:cs typeface="Avenir Medium"/>
              </a:rPr>
              <a:t>WWII</a:t>
            </a:r>
            <a:r>
              <a:rPr lang="en-US" sz="2000" dirty="0" smtClean="0">
                <a:latin typeface="Avenir Medium"/>
                <a:cs typeface="Avenir Medium"/>
              </a:rPr>
              <a:t>, utilities were nationalized.</a:t>
            </a:r>
          </a:p>
          <a:p>
            <a:pPr marL="800100" lvl="1" indent="-342900">
              <a:lnSpc>
                <a:spcPct val="110000"/>
              </a:lnSpc>
              <a:buFont typeface="Arial"/>
              <a:buChar char="•"/>
            </a:pPr>
            <a:r>
              <a:rPr lang="en-US" sz="2000" dirty="0" smtClean="0">
                <a:latin typeface="Avenir Medium"/>
                <a:cs typeface="Avenir Medium"/>
              </a:rPr>
              <a:t>230 V standard was adopted</a:t>
            </a:r>
          </a:p>
          <a:p>
            <a:pPr marL="342900" indent="-342900">
              <a:lnSpc>
                <a:spcPct val="110000"/>
              </a:lnSpc>
              <a:buFont typeface="Arial"/>
              <a:buChar char="•"/>
            </a:pPr>
            <a:r>
              <a:rPr lang="en-US" sz="2000" dirty="0" smtClean="0">
                <a:latin typeface="Avenir Black"/>
                <a:cs typeface="Avenir Black"/>
              </a:rPr>
              <a:t>1950</a:t>
            </a:r>
            <a:r>
              <a:rPr lang="en-US" sz="2000" dirty="0" smtClean="0">
                <a:latin typeface="Avenir Medium"/>
                <a:cs typeface="Avenir Medium"/>
              </a:rPr>
              <a:t>: 60 MW station standard </a:t>
            </a:r>
            <a:r>
              <a:rPr lang="en-US" sz="2000" dirty="0" smtClean="0">
                <a:latin typeface="Avenir Medium"/>
                <a:cs typeface="Avenir Medium"/>
                <a:sym typeface="Wingdings"/>
              </a:rPr>
              <a:t>  1970: 600 MW stations</a:t>
            </a:r>
            <a:endParaRPr lang="en-US" sz="2000" dirty="0">
              <a:latin typeface="Avenir Medium"/>
              <a:cs typeface="Avenir Medium"/>
            </a:endParaRPr>
          </a:p>
        </p:txBody>
      </p:sp>
    </p:spTree>
    <p:extLst>
      <p:ext uri="{BB962C8B-B14F-4D97-AF65-F5344CB8AC3E}">
        <p14:creationId xmlns:p14="http://schemas.microsoft.com/office/powerpoint/2010/main" val="7353408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208411"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Batteries &amp; ‘chemical’ electricity (2)</a:t>
            </a:r>
            <a:endParaRPr lang="en-US" sz="3200" dirty="0">
              <a:solidFill>
                <a:prstClr val="white"/>
              </a:solidFill>
              <a:latin typeface="Avenir Heavy"/>
              <a:cs typeface="Avenir Heavy"/>
            </a:endParaRPr>
          </a:p>
        </p:txBody>
      </p:sp>
      <p:sp>
        <p:nvSpPr>
          <p:cNvPr id="6" name="TextBox 5"/>
          <p:cNvSpPr txBox="1"/>
          <p:nvPr/>
        </p:nvSpPr>
        <p:spPr>
          <a:xfrm>
            <a:off x="319658" y="894173"/>
            <a:ext cx="8569919" cy="1779975"/>
          </a:xfrm>
          <a:prstGeom prst="rect">
            <a:avLst/>
          </a:prstGeom>
          <a:noFill/>
        </p:spPr>
        <p:txBody>
          <a:bodyPr wrap="square" rtlCol="0">
            <a:spAutoFit/>
          </a:bodyPr>
          <a:lstStyle/>
          <a:p>
            <a:pPr>
              <a:lnSpc>
                <a:spcPct val="110000"/>
              </a:lnSpc>
            </a:pPr>
            <a:r>
              <a:rPr lang="en-US" sz="2000" dirty="0" smtClean="0">
                <a:latin typeface="Avenir Black"/>
                <a:cs typeface="Avenir Black"/>
              </a:rPr>
              <a:t>More </a:t>
            </a:r>
            <a:r>
              <a:rPr lang="en-US" sz="2000" dirty="0">
                <a:latin typeface="Avenir Black"/>
                <a:cs typeface="Avenir Black"/>
              </a:rPr>
              <a:t>advanced primary </a:t>
            </a:r>
            <a:r>
              <a:rPr lang="en-US" sz="2000" dirty="0" smtClean="0">
                <a:latin typeface="Avenir Black"/>
                <a:cs typeface="Avenir Black"/>
              </a:rPr>
              <a:t>cell battery </a:t>
            </a:r>
            <a:r>
              <a:rPr lang="en-US" sz="2000" dirty="0">
                <a:latin typeface="Avenir Black"/>
                <a:cs typeface="Avenir Black"/>
              </a:rPr>
              <a:t>designs </a:t>
            </a:r>
            <a:r>
              <a:rPr lang="en-US" sz="2000" dirty="0" smtClean="0">
                <a:latin typeface="Avenir Black"/>
                <a:cs typeface="Avenir Black"/>
              </a:rPr>
              <a:t>(non-rechargeable):</a:t>
            </a:r>
            <a:endParaRPr lang="en-US" sz="2000" dirty="0" smtClean="0">
              <a:latin typeface="Avenir Medium"/>
              <a:cs typeface="Avenir Medium"/>
            </a:endParaRPr>
          </a:p>
          <a:p>
            <a:pPr>
              <a:lnSpc>
                <a:spcPct val="110000"/>
              </a:lnSpc>
            </a:pPr>
            <a:endParaRPr lang="en-US" sz="2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1839 William Grove: </a:t>
            </a:r>
            <a:r>
              <a:rPr lang="en-US" sz="2000" dirty="0" smtClean="0">
                <a:latin typeface="Avenir Black"/>
                <a:cs typeface="Avenir Black"/>
              </a:rPr>
              <a:t>Zn / </a:t>
            </a:r>
            <a:r>
              <a:rPr lang="en-US" sz="2000" dirty="0" err="1" smtClean="0">
                <a:latin typeface="Avenir Black"/>
                <a:cs typeface="Avenir Black"/>
              </a:rPr>
              <a:t>Pt</a:t>
            </a:r>
            <a:r>
              <a:rPr lang="en-US" sz="2000" dirty="0" smtClean="0">
                <a:latin typeface="Avenir Black"/>
                <a:cs typeface="Avenir Black"/>
              </a:rPr>
              <a:t> battery using acid solutions</a:t>
            </a:r>
            <a:r>
              <a:rPr lang="en-US" sz="2000" dirty="0" smtClean="0">
                <a:latin typeface="Avenir Medium"/>
                <a:cs typeface="Avenir Medium"/>
              </a:rPr>
              <a:t> as electrolytes.</a:t>
            </a:r>
          </a:p>
          <a:p>
            <a:pPr marL="800100" lvl="1" indent="-342900">
              <a:lnSpc>
                <a:spcPct val="110000"/>
              </a:lnSpc>
              <a:buFont typeface="Arial"/>
              <a:buChar char="•"/>
            </a:pPr>
            <a:r>
              <a:rPr lang="en-US" sz="2000" dirty="0" smtClean="0">
                <a:latin typeface="Avenir Medium"/>
                <a:cs typeface="Avenir Medium"/>
              </a:rPr>
              <a:t>Developed commercially &amp; powered the telegraph</a:t>
            </a:r>
          </a:p>
        </p:txBody>
      </p:sp>
      <p:sp>
        <p:nvSpPr>
          <p:cNvPr id="3" name="TextBox 2"/>
          <p:cNvSpPr txBox="1"/>
          <p:nvPr/>
        </p:nvSpPr>
        <p:spPr>
          <a:xfrm>
            <a:off x="4991100" y="6448029"/>
            <a:ext cx="4041790" cy="307777"/>
          </a:xfrm>
          <a:prstGeom prst="rect">
            <a:avLst/>
          </a:prstGeom>
          <a:noFill/>
        </p:spPr>
        <p:txBody>
          <a:bodyPr wrap="none" rtlCol="0">
            <a:spAutoFit/>
          </a:bodyPr>
          <a:lstStyle/>
          <a:p>
            <a:r>
              <a:rPr lang="en-US" sz="1400" dirty="0" smtClean="0">
                <a:latin typeface="Avenir Medium"/>
                <a:cs typeface="Avenir Medium"/>
              </a:rPr>
              <a:t>Energy Systems &amp; Sustainability, 2/e, Chapter </a:t>
            </a:r>
            <a:r>
              <a:rPr lang="en-US" sz="1400" dirty="0">
                <a:latin typeface="Avenir Medium"/>
                <a:cs typeface="Avenir Medium"/>
              </a:rPr>
              <a:t>9</a:t>
            </a:r>
            <a:r>
              <a:rPr lang="en-US" sz="1400" dirty="0" smtClean="0">
                <a:latin typeface="Avenir Medium"/>
                <a:cs typeface="Avenir Medium"/>
              </a:rPr>
              <a:t> </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7" name="TextBox 6"/>
          <p:cNvSpPr txBox="1"/>
          <p:nvPr/>
        </p:nvSpPr>
        <p:spPr>
          <a:xfrm>
            <a:off x="350083" y="2577722"/>
            <a:ext cx="8569919" cy="1102866"/>
          </a:xfrm>
          <a:prstGeom prst="rect">
            <a:avLst/>
          </a:prstGeom>
          <a:noFill/>
        </p:spPr>
        <p:txBody>
          <a:bodyPr wrap="square" rtlCol="0">
            <a:spAutoFit/>
          </a:bodyPr>
          <a:lstStyle/>
          <a:p>
            <a:pPr lvl="1">
              <a:lnSpc>
                <a:spcPct val="110000"/>
              </a:lnSpc>
            </a:pPr>
            <a:endParaRPr lang="en-US" sz="2000" dirty="0">
              <a:latin typeface="Avenir Medium"/>
              <a:cs typeface="Avenir Medium"/>
            </a:endParaRPr>
          </a:p>
          <a:p>
            <a:pPr marL="342900" indent="-342900">
              <a:lnSpc>
                <a:spcPct val="110000"/>
              </a:lnSpc>
              <a:buFont typeface="Arial"/>
              <a:buChar char="•"/>
            </a:pPr>
            <a:r>
              <a:rPr lang="en-US" sz="2000" dirty="0" smtClean="0">
                <a:latin typeface="Avenir Medium"/>
                <a:cs typeface="Avenir Medium"/>
              </a:rPr>
              <a:t>Grove also developed a H / O ‘gas battery’ (aka </a:t>
            </a:r>
            <a:r>
              <a:rPr lang="en-US" sz="2000" dirty="0" smtClean="0">
                <a:latin typeface="Avenir Black"/>
                <a:cs typeface="Avenir Black"/>
              </a:rPr>
              <a:t>fuel cell</a:t>
            </a:r>
            <a:r>
              <a:rPr lang="en-US" sz="2000" dirty="0" smtClean="0">
                <a:latin typeface="Avenir Medium"/>
                <a:cs typeface="Avenir Medium"/>
              </a:rPr>
              <a:t>) though he didn’t try to commercialize it</a:t>
            </a:r>
            <a:r>
              <a:rPr lang="en-US" sz="2000" dirty="0">
                <a:latin typeface="Avenir Medium"/>
                <a:cs typeface="Avenir Medium"/>
              </a:rPr>
              <a:t>.</a:t>
            </a:r>
            <a:endParaRPr lang="en-US" sz="2000" dirty="0" smtClean="0">
              <a:latin typeface="Avenir Medium"/>
              <a:cs typeface="Avenir Medium"/>
            </a:endParaRPr>
          </a:p>
        </p:txBody>
      </p:sp>
      <p:sp>
        <p:nvSpPr>
          <p:cNvPr id="9" name="TextBox 8"/>
          <p:cNvSpPr txBox="1"/>
          <p:nvPr/>
        </p:nvSpPr>
        <p:spPr>
          <a:xfrm>
            <a:off x="446039" y="4041709"/>
            <a:ext cx="8569919" cy="764312"/>
          </a:xfrm>
          <a:prstGeom prst="rect">
            <a:avLst/>
          </a:prstGeom>
          <a:noFill/>
        </p:spPr>
        <p:txBody>
          <a:bodyPr wrap="square" rtlCol="0">
            <a:spAutoFit/>
          </a:bodyPr>
          <a:lstStyle/>
          <a:p>
            <a:pPr>
              <a:lnSpc>
                <a:spcPct val="110000"/>
              </a:lnSpc>
            </a:pPr>
            <a:r>
              <a:rPr lang="en-US" sz="2000" dirty="0" smtClean="0">
                <a:latin typeface="Avenir Medium"/>
                <a:cs typeface="Avenir Medium"/>
              </a:rPr>
              <a:t>1868 Georges </a:t>
            </a:r>
            <a:r>
              <a:rPr lang="en-US" sz="2000" dirty="0" err="1" smtClean="0">
                <a:latin typeface="Avenir Medium"/>
                <a:cs typeface="Avenir Medium"/>
              </a:rPr>
              <a:t>Leclanché</a:t>
            </a:r>
            <a:r>
              <a:rPr lang="en-US" sz="2000" dirty="0" smtClean="0">
                <a:latin typeface="Avenir Medium"/>
                <a:cs typeface="Avenir Medium"/>
              </a:rPr>
              <a:t> developed a </a:t>
            </a:r>
            <a:r>
              <a:rPr lang="en-US" sz="2000" dirty="0" smtClean="0">
                <a:latin typeface="Avenir Black"/>
                <a:cs typeface="Avenir Black"/>
              </a:rPr>
              <a:t>Zn / C dry cells battery </a:t>
            </a:r>
            <a:r>
              <a:rPr lang="en-US" sz="2000" dirty="0" smtClean="0">
                <a:latin typeface="Avenir Medium"/>
                <a:cs typeface="Avenir Medium"/>
              </a:rPr>
              <a:t>that became widely used as alkaline batteries were in the 20</a:t>
            </a:r>
            <a:r>
              <a:rPr lang="en-US" sz="2000" baseline="30000" dirty="0" smtClean="0">
                <a:latin typeface="Avenir Medium"/>
                <a:cs typeface="Avenir Medium"/>
              </a:rPr>
              <a:t>th</a:t>
            </a:r>
            <a:r>
              <a:rPr lang="en-US" sz="2000" dirty="0" smtClean="0">
                <a:latin typeface="Avenir Medium"/>
                <a:cs typeface="Avenir Medium"/>
              </a:rPr>
              <a:t> century</a:t>
            </a:r>
          </a:p>
        </p:txBody>
      </p:sp>
    </p:spTree>
    <p:extLst>
      <p:ext uri="{BB962C8B-B14F-4D97-AF65-F5344CB8AC3E}">
        <p14:creationId xmlns:p14="http://schemas.microsoft.com/office/powerpoint/2010/main" val="26464840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506262" cy="584776"/>
          </a:xfrm>
          <a:prstGeom prst="rect">
            <a:avLst/>
          </a:prstGeom>
          <a:noFill/>
        </p:spPr>
        <p:txBody>
          <a:bodyPr wrap="none" rtlCol="0">
            <a:spAutoFit/>
          </a:bodyPr>
          <a:lstStyle/>
          <a:p>
            <a:pPr defTabSz="914400"/>
            <a:r>
              <a:rPr lang="en-US" sz="3200" dirty="0" err="1" smtClean="0">
                <a:solidFill>
                  <a:schemeClr val="bg1"/>
                </a:solidFill>
                <a:latin typeface="Avenir Heavy"/>
                <a:cs typeface="Avenir Heavy"/>
              </a:rPr>
              <a:t>Drax</a:t>
            </a:r>
            <a:r>
              <a:rPr lang="en-US" sz="3200" dirty="0" smtClean="0">
                <a:solidFill>
                  <a:schemeClr val="bg1"/>
                </a:solidFill>
                <a:latin typeface="Avenir Heavy"/>
                <a:cs typeface="Avenir Heavy"/>
              </a:rPr>
              <a:t> Power Station, N. Yorkshire</a:t>
            </a:r>
            <a:endParaRPr lang="en-US" sz="3200" dirty="0">
              <a:solidFill>
                <a:schemeClr val="bg1"/>
              </a:solidFill>
              <a:latin typeface="Avenir Heavy"/>
              <a:cs typeface="Avenir Heavy"/>
            </a:endParaRPr>
          </a:p>
        </p:txBody>
      </p:sp>
      <p:sp>
        <p:nvSpPr>
          <p:cNvPr id="6" name="TextBox 5"/>
          <p:cNvSpPr txBox="1"/>
          <p:nvPr/>
        </p:nvSpPr>
        <p:spPr>
          <a:xfrm>
            <a:off x="292922" y="813965"/>
            <a:ext cx="8443342" cy="2457083"/>
          </a:xfrm>
          <a:prstGeom prst="rect">
            <a:avLst/>
          </a:prstGeom>
          <a:noFill/>
        </p:spPr>
        <p:txBody>
          <a:bodyPr wrap="square" rtlCol="0">
            <a:spAutoFit/>
          </a:bodyPr>
          <a:lstStyle/>
          <a:p>
            <a:pPr>
              <a:lnSpc>
                <a:spcPct val="110000"/>
              </a:lnSpc>
            </a:pPr>
            <a:r>
              <a:rPr lang="en-US" sz="2000" dirty="0" smtClean="0">
                <a:latin typeface="Avenir Medium"/>
                <a:cs typeface="Avenir Medium"/>
              </a:rPr>
              <a:t>Completed in 1986. Largest coal-fired plant in the UK.</a:t>
            </a:r>
          </a:p>
          <a:p>
            <a:pPr marL="342900" indent="-342900">
              <a:lnSpc>
                <a:spcPct val="110000"/>
              </a:lnSpc>
              <a:buFont typeface="Arial"/>
              <a:buChar char="•"/>
            </a:pPr>
            <a:r>
              <a:rPr lang="en-US" sz="2000" dirty="0" smtClean="0">
                <a:latin typeface="Avenir Medium"/>
                <a:cs typeface="Avenir Medium"/>
              </a:rPr>
              <a:t>7% of </a:t>
            </a:r>
            <a:r>
              <a:rPr lang="en-US" sz="2000" dirty="0">
                <a:latin typeface="Avenir Medium"/>
                <a:cs typeface="Avenir Medium"/>
              </a:rPr>
              <a:t>UK </a:t>
            </a:r>
            <a:r>
              <a:rPr lang="en-US" sz="2000" dirty="0" smtClean="0">
                <a:latin typeface="Avenir Medium"/>
                <a:cs typeface="Avenir Medium"/>
              </a:rPr>
              <a:t>electricity</a:t>
            </a:r>
          </a:p>
          <a:p>
            <a:pPr marL="342900" indent="-342900">
              <a:lnSpc>
                <a:spcPct val="110000"/>
              </a:lnSpc>
              <a:buFont typeface="Arial"/>
              <a:buChar char="•"/>
            </a:pPr>
            <a:r>
              <a:rPr lang="en-US" sz="2000" dirty="0" smtClean="0">
                <a:latin typeface="Avenir Medium"/>
                <a:cs typeface="Avenir Medium"/>
              </a:rPr>
              <a:t>~ </a:t>
            </a:r>
            <a:r>
              <a:rPr lang="en-US" sz="2000" dirty="0">
                <a:latin typeface="Avenir Medium"/>
                <a:cs typeface="Avenir Medium"/>
              </a:rPr>
              <a:t>36% </a:t>
            </a:r>
            <a:r>
              <a:rPr lang="en-US" sz="2000" dirty="0" smtClean="0">
                <a:latin typeface="Avenir Medium"/>
                <a:cs typeface="Avenir Medium"/>
              </a:rPr>
              <a:t>efficient</a:t>
            </a:r>
          </a:p>
          <a:p>
            <a:pPr marL="342900" indent="-342900">
              <a:lnSpc>
                <a:spcPct val="110000"/>
              </a:lnSpc>
              <a:buFont typeface="Arial"/>
              <a:buChar char="•"/>
            </a:pPr>
            <a:r>
              <a:rPr lang="en-US" sz="2000" dirty="0" smtClean="0">
                <a:latin typeface="Avenir Medium"/>
                <a:cs typeface="Avenir Medium"/>
              </a:rPr>
              <a:t>Six 660 MW units = </a:t>
            </a:r>
            <a:r>
              <a:rPr lang="en-US" sz="2000" dirty="0" smtClean="0">
                <a:latin typeface="Avenir Black"/>
                <a:cs typeface="Avenir Black"/>
              </a:rPr>
              <a:t>~4GW generation capacity</a:t>
            </a:r>
          </a:p>
          <a:p>
            <a:pPr marL="342900" indent="-342900">
              <a:lnSpc>
                <a:spcPct val="110000"/>
              </a:lnSpc>
              <a:buFont typeface="Arial"/>
              <a:buChar char="•"/>
            </a:pPr>
            <a:r>
              <a:rPr lang="en-US" sz="2000" dirty="0">
                <a:latin typeface="Avenir Medium"/>
                <a:cs typeface="Avenir Medium"/>
              </a:rPr>
              <a:t>1</a:t>
            </a:r>
            <a:r>
              <a:rPr lang="en-US" sz="2000" dirty="0" smtClean="0">
                <a:latin typeface="Avenir Medium"/>
                <a:cs typeface="Avenir Medium"/>
              </a:rPr>
              <a:t>0 million </a:t>
            </a:r>
            <a:r>
              <a:rPr lang="en-US" sz="2000" dirty="0" err="1" smtClean="0">
                <a:latin typeface="Avenir Medium"/>
                <a:cs typeface="Avenir Medium"/>
              </a:rPr>
              <a:t>tonnes</a:t>
            </a:r>
            <a:r>
              <a:rPr lang="en-US" sz="2000" dirty="0" smtClean="0">
                <a:latin typeface="Avenir Medium"/>
                <a:cs typeface="Avenir Medium"/>
              </a:rPr>
              <a:t> of coal per year.</a:t>
            </a:r>
          </a:p>
          <a:p>
            <a:pPr marL="800100" lvl="1" indent="-342900">
              <a:lnSpc>
                <a:spcPct val="110000"/>
              </a:lnSpc>
              <a:buFont typeface="Arial"/>
              <a:buChar char="•"/>
            </a:pPr>
            <a:r>
              <a:rPr lang="en-US" sz="2000" dirty="0" smtClean="0">
                <a:latin typeface="Avenir Medium"/>
                <a:cs typeface="Avenir Medium"/>
              </a:rPr>
              <a:t>Built close to the Selby coalfield (now closed).</a:t>
            </a:r>
          </a:p>
          <a:p>
            <a:pPr marL="800100" lvl="1" indent="-342900">
              <a:lnSpc>
                <a:spcPct val="110000"/>
              </a:lnSpc>
              <a:buFont typeface="Arial"/>
              <a:buChar char="•"/>
            </a:pPr>
            <a:r>
              <a:rPr lang="en-US" sz="2000" dirty="0" smtClean="0">
                <a:latin typeface="Avenir Medium"/>
                <a:cs typeface="Avenir Medium"/>
              </a:rPr>
              <a:t>Now burning a mix of domestic &amp; imported coal.</a:t>
            </a:r>
          </a:p>
        </p:txBody>
      </p:sp>
      <p:sp>
        <p:nvSpPr>
          <p:cNvPr id="3" name="TextBox 2"/>
          <p:cNvSpPr txBox="1"/>
          <p:nvPr/>
        </p:nvSpPr>
        <p:spPr>
          <a:xfrm>
            <a:off x="440212" y="6338081"/>
            <a:ext cx="8703788" cy="523220"/>
          </a:xfrm>
          <a:prstGeom prst="rect">
            <a:avLst/>
          </a:prstGeom>
          <a:noFill/>
        </p:spPr>
        <p:txBody>
          <a:bodyPr wrap="none" rtlCol="0">
            <a:spAutoFit/>
          </a:bodyPr>
          <a:lstStyle/>
          <a:p>
            <a:r>
              <a:rPr lang="en-US" sz="1400" dirty="0" smtClean="0">
                <a:latin typeface="Avenir Medium"/>
                <a:cs typeface="Avenir Medium"/>
              </a:rPr>
              <a:t>Energy Systems &amp; Sustainability, 2/e, Chapter </a:t>
            </a:r>
            <a:r>
              <a:rPr lang="en-US" sz="1400" dirty="0">
                <a:latin typeface="Avenir Medium"/>
                <a:cs typeface="Avenir Medium"/>
              </a:rPr>
              <a:t>9; https://</a:t>
            </a:r>
            <a:r>
              <a:rPr lang="en-US" sz="1400" dirty="0" err="1">
                <a:latin typeface="Avenir Medium"/>
                <a:cs typeface="Avenir Medium"/>
              </a:rPr>
              <a:t>en.wikipedia.org</a:t>
            </a:r>
            <a:r>
              <a:rPr lang="en-US" sz="1400" dirty="0">
                <a:latin typeface="Avenir Medium"/>
                <a:cs typeface="Avenir Medium"/>
              </a:rPr>
              <a:t>/wiki/</a:t>
            </a:r>
            <a:r>
              <a:rPr lang="en-US" sz="1400" dirty="0" err="1">
                <a:latin typeface="Avenir Medium"/>
                <a:cs typeface="Avenir Medium"/>
              </a:rPr>
              <a:t>Drax_power_station</a:t>
            </a:r>
            <a:endParaRPr lang="en-US" sz="1400" dirty="0" smtClean="0">
              <a:latin typeface="Avenir Medium"/>
              <a:cs typeface="Avenir Medium"/>
            </a:endParaRPr>
          </a:p>
          <a:p>
            <a:r>
              <a:rPr lang="en-US" sz="1400" dirty="0">
                <a:latin typeface="Avenir Medium"/>
                <a:cs typeface="Avenir Medium"/>
              </a:rPr>
              <a:t>http://</a:t>
            </a:r>
            <a:r>
              <a:rPr lang="en-US" sz="1400" dirty="0" err="1">
                <a:latin typeface="Avenir Medium"/>
                <a:cs typeface="Avenir Medium"/>
              </a:rPr>
              <a:t>i.dailymail.co.uk</a:t>
            </a:r>
            <a:r>
              <a:rPr lang="en-US" sz="1400" dirty="0">
                <a:latin typeface="Avenir Medium"/>
                <a:cs typeface="Avenir Medium"/>
              </a:rPr>
              <a:t>/</a:t>
            </a:r>
            <a:r>
              <a:rPr lang="en-US" sz="1400" dirty="0" err="1">
                <a:latin typeface="Avenir Medium"/>
                <a:cs typeface="Avenir Medium"/>
              </a:rPr>
              <a:t>i</a:t>
            </a:r>
            <a:r>
              <a:rPr lang="en-US" sz="1400" dirty="0">
                <a:latin typeface="Avenir Medium"/>
                <a:cs typeface="Avenir Medium"/>
              </a:rPr>
              <a:t>/pix/2015/06/07/00/29687FF600000578-3113908-image-a-1_1433632556091.jpg</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2" name="Picture 1" descr="29687FF600000578-3113908-image-a-1_1433632556091.jpg"/>
          <p:cNvPicPr>
            <a:picLocks noChangeAspect="1"/>
          </p:cNvPicPr>
          <p:nvPr/>
        </p:nvPicPr>
        <p:blipFill rotWithShape="1">
          <a:blip r:embed="rId3">
            <a:extLst>
              <a:ext uri="{28A0092B-C50C-407E-A947-70E740481C1C}">
                <a14:useLocalDpi xmlns:a14="http://schemas.microsoft.com/office/drawing/2010/main" val="0"/>
              </a:ext>
            </a:extLst>
          </a:blip>
          <a:srcRect l="7019" t="13172" r="4458" b="8228"/>
          <a:stretch/>
        </p:blipFill>
        <p:spPr>
          <a:xfrm>
            <a:off x="3168316" y="3418123"/>
            <a:ext cx="5701632" cy="2994416"/>
          </a:xfrm>
          <a:prstGeom prst="rect">
            <a:avLst/>
          </a:prstGeom>
        </p:spPr>
      </p:pic>
      <p:sp>
        <p:nvSpPr>
          <p:cNvPr id="10" name="TextBox 9"/>
          <p:cNvSpPr txBox="1"/>
          <p:nvPr/>
        </p:nvSpPr>
        <p:spPr>
          <a:xfrm>
            <a:off x="308808" y="3506366"/>
            <a:ext cx="2739192" cy="2118529"/>
          </a:xfrm>
          <a:prstGeom prst="rect">
            <a:avLst/>
          </a:prstGeom>
          <a:noFill/>
        </p:spPr>
        <p:txBody>
          <a:bodyPr wrap="square" rtlCol="0">
            <a:spAutoFit/>
          </a:bodyPr>
          <a:lstStyle/>
          <a:p>
            <a:pPr>
              <a:lnSpc>
                <a:spcPct val="110000"/>
              </a:lnSpc>
            </a:pPr>
            <a:r>
              <a:rPr lang="en-US" sz="2000" dirty="0" smtClean="0">
                <a:latin typeface="Avenir Medium"/>
                <a:cs typeface="Avenir Medium"/>
              </a:rPr>
              <a:t>Now burning biomass by ‘</a:t>
            </a:r>
            <a:r>
              <a:rPr lang="en-US" sz="2000" dirty="0" smtClean="0">
                <a:latin typeface="Avenir Black"/>
                <a:cs typeface="Avenir Black"/>
              </a:rPr>
              <a:t>co-firing</a:t>
            </a:r>
            <a:r>
              <a:rPr lang="en-US" sz="2000" dirty="0" smtClean="0">
                <a:latin typeface="Avenir Medium"/>
                <a:cs typeface="Avenir Medium"/>
              </a:rPr>
              <a:t>’ (12%)</a:t>
            </a:r>
          </a:p>
          <a:p>
            <a:pPr marL="342900" indent="-342900">
              <a:lnSpc>
                <a:spcPct val="110000"/>
              </a:lnSpc>
              <a:buFont typeface="Arial"/>
              <a:buChar char="•"/>
            </a:pPr>
            <a:r>
              <a:rPr lang="en-US" sz="2000" dirty="0" smtClean="0">
                <a:latin typeface="Avenir Medium"/>
                <a:cs typeface="Avenir Medium"/>
              </a:rPr>
              <a:t>3 units are biomass only.</a:t>
            </a:r>
          </a:p>
          <a:p>
            <a:pPr marL="342900" indent="-342900">
              <a:lnSpc>
                <a:spcPct val="110000"/>
              </a:lnSpc>
              <a:buFont typeface="Arial"/>
              <a:buChar char="•"/>
            </a:pPr>
            <a:r>
              <a:rPr lang="en-US" sz="2000" dirty="0" smtClean="0">
                <a:latin typeface="Avenir Medium"/>
                <a:cs typeface="Avenir Medium"/>
              </a:rPr>
              <a:t>Wood pellets from US &amp; Canada</a:t>
            </a:r>
          </a:p>
        </p:txBody>
      </p:sp>
    </p:spTree>
    <p:extLst>
      <p:ext uri="{BB962C8B-B14F-4D97-AF65-F5344CB8AC3E}">
        <p14:creationId xmlns:p14="http://schemas.microsoft.com/office/powerpoint/2010/main" val="1518962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593493"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Hydropower</a:t>
            </a:r>
            <a:endParaRPr lang="en-US" sz="3200" dirty="0">
              <a:solidFill>
                <a:schemeClr val="bg1"/>
              </a:solidFill>
              <a:latin typeface="Avenir Heavy"/>
              <a:cs typeface="Avenir Heavy"/>
            </a:endParaRPr>
          </a:p>
        </p:txBody>
      </p:sp>
      <p:sp>
        <p:nvSpPr>
          <p:cNvPr id="6" name="TextBox 5"/>
          <p:cNvSpPr txBox="1"/>
          <p:nvPr/>
        </p:nvSpPr>
        <p:spPr>
          <a:xfrm>
            <a:off x="292921" y="813965"/>
            <a:ext cx="8709967" cy="1441420"/>
          </a:xfrm>
          <a:prstGeom prst="rect">
            <a:avLst/>
          </a:prstGeom>
          <a:noFill/>
        </p:spPr>
        <p:txBody>
          <a:bodyPr wrap="square" rtlCol="0">
            <a:spAutoFit/>
          </a:bodyPr>
          <a:lstStyle/>
          <a:p>
            <a:pPr>
              <a:lnSpc>
                <a:spcPct val="110000"/>
              </a:lnSpc>
            </a:pPr>
            <a:r>
              <a:rPr lang="en-US" sz="2000" dirty="0" smtClean="0">
                <a:latin typeface="Avenir Black"/>
                <a:cs typeface="Avenir Black"/>
              </a:rPr>
              <a:t>Capital-intensive </a:t>
            </a:r>
            <a:r>
              <a:rPr lang="en-US" sz="2000" dirty="0" smtClean="0">
                <a:latin typeface="Avenir Medium"/>
                <a:cs typeface="Avenir Medium"/>
              </a:rPr>
              <a:t>to build but fuel is ‘free’. Many large hydropower plants were built around the world in the 20</a:t>
            </a:r>
            <a:r>
              <a:rPr lang="en-US" sz="2000" baseline="30000" dirty="0" smtClean="0">
                <a:latin typeface="Avenir Medium"/>
                <a:cs typeface="Avenir Medium"/>
              </a:rPr>
              <a:t>th</a:t>
            </a:r>
            <a:r>
              <a:rPr lang="en-US" sz="2000" dirty="0" smtClean="0">
                <a:latin typeface="Avenir Medium"/>
                <a:cs typeface="Avenir Medium"/>
              </a:rPr>
              <a:t> century.</a:t>
            </a:r>
          </a:p>
          <a:p>
            <a:pPr marL="342900" indent="-342900">
              <a:lnSpc>
                <a:spcPct val="110000"/>
              </a:lnSpc>
              <a:buFont typeface="Arial"/>
              <a:buChar char="•"/>
            </a:pPr>
            <a:r>
              <a:rPr lang="en-US" sz="2000" dirty="0" smtClean="0">
                <a:latin typeface="Avenir Medium"/>
                <a:cs typeface="Avenir Medium"/>
              </a:rPr>
              <a:t>Increase energy security.</a:t>
            </a:r>
          </a:p>
          <a:p>
            <a:pPr marL="342900" indent="-342900">
              <a:lnSpc>
                <a:spcPct val="110000"/>
              </a:lnSpc>
              <a:buFont typeface="Arial"/>
              <a:buChar char="•"/>
            </a:pPr>
            <a:r>
              <a:rPr lang="en-US" sz="2000" dirty="0" smtClean="0">
                <a:latin typeface="Avenir Black"/>
                <a:cs typeface="Avenir Black"/>
              </a:rPr>
              <a:t>Operate 24/7</a:t>
            </a:r>
            <a:r>
              <a:rPr lang="en-US" sz="2000" dirty="0" smtClean="0">
                <a:latin typeface="Avenir Medium"/>
                <a:cs typeface="Avenir Medium"/>
              </a:rPr>
              <a:t> but can </a:t>
            </a:r>
            <a:r>
              <a:rPr lang="en-US" sz="2000" dirty="0" smtClean="0">
                <a:latin typeface="Avenir Black"/>
                <a:cs typeface="Avenir Black"/>
              </a:rPr>
              <a:t>quickly</a:t>
            </a:r>
            <a:r>
              <a:rPr lang="en-US" sz="2000" dirty="0" smtClean="0">
                <a:latin typeface="Avenir Medium"/>
                <a:cs typeface="Avenir Medium"/>
              </a:rPr>
              <a:t> increase output to meet peak demand.</a:t>
            </a:r>
          </a:p>
        </p:txBody>
      </p:sp>
      <p:sp>
        <p:nvSpPr>
          <p:cNvPr id="3" name="TextBox 2"/>
          <p:cNvSpPr txBox="1"/>
          <p:nvPr/>
        </p:nvSpPr>
        <p:spPr>
          <a:xfrm>
            <a:off x="440212" y="6338081"/>
            <a:ext cx="8703788" cy="523220"/>
          </a:xfrm>
          <a:prstGeom prst="rect">
            <a:avLst/>
          </a:prstGeom>
          <a:noFill/>
        </p:spPr>
        <p:txBody>
          <a:bodyPr wrap="none" rtlCol="0">
            <a:spAutoFit/>
          </a:bodyPr>
          <a:lstStyle/>
          <a:p>
            <a:r>
              <a:rPr lang="en-US" sz="1400" dirty="0" smtClean="0">
                <a:latin typeface="Avenir Medium"/>
                <a:cs typeface="Avenir Medium"/>
              </a:rPr>
              <a:t>Energy Systems &amp; Sustainability, 2/e, Chapter </a:t>
            </a:r>
            <a:r>
              <a:rPr lang="en-US" sz="1400" dirty="0">
                <a:latin typeface="Avenir Medium"/>
                <a:cs typeface="Avenir Medium"/>
              </a:rPr>
              <a:t>9; https://</a:t>
            </a:r>
            <a:r>
              <a:rPr lang="en-US" sz="1400" dirty="0" err="1">
                <a:latin typeface="Avenir Medium"/>
                <a:cs typeface="Avenir Medium"/>
              </a:rPr>
              <a:t>en.wikipedia.org</a:t>
            </a:r>
            <a:r>
              <a:rPr lang="en-US" sz="1400" dirty="0">
                <a:latin typeface="Avenir Medium"/>
                <a:cs typeface="Avenir Medium"/>
              </a:rPr>
              <a:t>/wiki/</a:t>
            </a:r>
            <a:r>
              <a:rPr lang="en-US" sz="1400" dirty="0" err="1">
                <a:latin typeface="Avenir Medium"/>
                <a:cs typeface="Avenir Medium"/>
              </a:rPr>
              <a:t>Drax_power_station</a:t>
            </a:r>
            <a:endParaRPr lang="en-US" sz="1400" dirty="0" smtClean="0">
              <a:latin typeface="Avenir Medium"/>
              <a:cs typeface="Avenir Medium"/>
            </a:endParaRPr>
          </a:p>
          <a:p>
            <a:r>
              <a:rPr lang="en-US" sz="1400" dirty="0">
                <a:latin typeface="Avenir Medium"/>
                <a:cs typeface="Avenir Medium"/>
              </a:rPr>
              <a:t>http://</a:t>
            </a:r>
            <a:r>
              <a:rPr lang="en-US" sz="1400" dirty="0" err="1">
                <a:latin typeface="Avenir Medium"/>
                <a:cs typeface="Avenir Medium"/>
              </a:rPr>
              <a:t>i.dailymail.co.uk</a:t>
            </a:r>
            <a:r>
              <a:rPr lang="en-US" sz="1400" dirty="0">
                <a:latin typeface="Avenir Medium"/>
                <a:cs typeface="Avenir Medium"/>
              </a:rPr>
              <a:t>/</a:t>
            </a:r>
            <a:r>
              <a:rPr lang="en-US" sz="1400" dirty="0" err="1">
                <a:latin typeface="Avenir Medium"/>
                <a:cs typeface="Avenir Medium"/>
              </a:rPr>
              <a:t>i</a:t>
            </a:r>
            <a:r>
              <a:rPr lang="en-US" sz="1400" dirty="0">
                <a:latin typeface="Avenir Medium"/>
                <a:cs typeface="Avenir Medium"/>
              </a:rPr>
              <a:t>/pix/2015/06/07/00/29687FF600000578-3113908-image-a-1_1433632556091.jpg</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292922" y="2327577"/>
            <a:ext cx="8443342" cy="764312"/>
          </a:xfrm>
          <a:prstGeom prst="rect">
            <a:avLst/>
          </a:prstGeom>
          <a:noFill/>
        </p:spPr>
        <p:txBody>
          <a:bodyPr wrap="square" rtlCol="0">
            <a:spAutoFit/>
          </a:bodyPr>
          <a:lstStyle/>
          <a:p>
            <a:pPr>
              <a:lnSpc>
                <a:spcPct val="110000"/>
              </a:lnSpc>
            </a:pPr>
            <a:r>
              <a:rPr lang="en-US" sz="2000" dirty="0" smtClean="0">
                <a:latin typeface="Avenir Medium"/>
                <a:cs typeface="Avenir Medium"/>
              </a:rPr>
              <a:t>UK (mainly Scotland) has 1.4 GW of hydroelectric + 2.7 GW of pumped hydroelectric storage.</a:t>
            </a:r>
          </a:p>
        </p:txBody>
      </p:sp>
      <p:sp>
        <p:nvSpPr>
          <p:cNvPr id="11" name="TextBox 10"/>
          <p:cNvSpPr txBox="1"/>
          <p:nvPr/>
        </p:nvSpPr>
        <p:spPr>
          <a:xfrm>
            <a:off x="292922" y="3239629"/>
            <a:ext cx="8443342" cy="1779975"/>
          </a:xfrm>
          <a:prstGeom prst="rect">
            <a:avLst/>
          </a:prstGeom>
          <a:noFill/>
        </p:spPr>
        <p:txBody>
          <a:bodyPr wrap="square" rtlCol="0">
            <a:spAutoFit/>
          </a:bodyPr>
          <a:lstStyle/>
          <a:p>
            <a:pPr>
              <a:lnSpc>
                <a:spcPct val="110000"/>
              </a:lnSpc>
            </a:pPr>
            <a:r>
              <a:rPr lang="en-US" sz="2000" dirty="0" smtClean="0">
                <a:latin typeface="Avenir Medium"/>
                <a:cs typeface="Avenir Medium"/>
              </a:rPr>
              <a:t>The </a:t>
            </a:r>
            <a:r>
              <a:rPr lang="en-US" sz="2000" dirty="0" smtClean="0">
                <a:latin typeface="Avenir Black"/>
                <a:cs typeface="Avenir Black"/>
              </a:rPr>
              <a:t>social &amp; environmental impacts</a:t>
            </a:r>
            <a:r>
              <a:rPr lang="en-US" sz="2000" dirty="0" smtClean="0">
                <a:latin typeface="Avenir Medium"/>
                <a:cs typeface="Avenir Medium"/>
              </a:rPr>
              <a:t> of large hydropower development has become controversial.</a:t>
            </a:r>
          </a:p>
          <a:p>
            <a:pPr marL="342900" indent="-342900">
              <a:lnSpc>
                <a:spcPct val="110000"/>
              </a:lnSpc>
              <a:buFont typeface="Arial"/>
              <a:buChar char="•"/>
            </a:pPr>
            <a:r>
              <a:rPr lang="en-US" sz="2000" dirty="0" smtClean="0">
                <a:latin typeface="Avenir Medium"/>
                <a:cs typeface="Avenir Medium"/>
              </a:rPr>
              <a:t>Three Gorges Dam </a:t>
            </a:r>
            <a:endParaRPr lang="en-US" sz="2000" dirty="0">
              <a:latin typeface="Avenir Medium"/>
              <a:cs typeface="Avenir Medium"/>
            </a:endParaRPr>
          </a:p>
          <a:p>
            <a:pPr marL="342900" indent="-342900">
              <a:lnSpc>
                <a:spcPct val="110000"/>
              </a:lnSpc>
              <a:buFont typeface="Arial"/>
              <a:buChar char="•"/>
            </a:pPr>
            <a:r>
              <a:rPr lang="en-US" sz="2000" dirty="0" smtClean="0">
                <a:latin typeface="Avenir Medium"/>
                <a:cs typeface="Avenir Medium"/>
              </a:rPr>
              <a:t>Ethiopia</a:t>
            </a:r>
          </a:p>
          <a:p>
            <a:pPr marL="342900" indent="-342900">
              <a:lnSpc>
                <a:spcPct val="110000"/>
              </a:lnSpc>
              <a:buFont typeface="Arial"/>
              <a:buChar char="•"/>
            </a:pPr>
            <a:r>
              <a:rPr lang="en-US" sz="2000" dirty="0" smtClean="0">
                <a:latin typeface="Avenir Medium"/>
                <a:cs typeface="Avenir Medium"/>
              </a:rPr>
              <a:t>Amazon</a:t>
            </a:r>
          </a:p>
        </p:txBody>
      </p:sp>
      <p:pic>
        <p:nvPicPr>
          <p:cNvPr id="7" name="Picture 6" descr="SahelWetlands_WetlandsInternation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368" y="3754233"/>
            <a:ext cx="4747147" cy="2583848"/>
          </a:xfrm>
          <a:prstGeom prst="rect">
            <a:avLst/>
          </a:prstGeom>
        </p:spPr>
      </p:pic>
    </p:spTree>
    <p:extLst>
      <p:ext uri="{BB962C8B-B14F-4D97-AF65-F5344CB8AC3E}">
        <p14:creationId xmlns:p14="http://schemas.microsoft.com/office/powerpoint/2010/main" val="1265404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717568"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Combined cycle gas turbines</a:t>
            </a:r>
            <a:endParaRPr lang="en-US" sz="3200" dirty="0">
              <a:solidFill>
                <a:schemeClr val="bg1"/>
              </a:solidFill>
              <a:latin typeface="Avenir Heavy"/>
              <a:cs typeface="Avenir Heavy"/>
            </a:endParaRPr>
          </a:p>
        </p:txBody>
      </p:sp>
      <p:sp>
        <p:nvSpPr>
          <p:cNvPr id="6" name="TextBox 5"/>
          <p:cNvSpPr txBox="1"/>
          <p:nvPr/>
        </p:nvSpPr>
        <p:spPr>
          <a:xfrm>
            <a:off x="292922" y="813965"/>
            <a:ext cx="8443342" cy="1441420"/>
          </a:xfrm>
          <a:prstGeom prst="rect">
            <a:avLst/>
          </a:prstGeom>
          <a:noFill/>
        </p:spPr>
        <p:txBody>
          <a:bodyPr wrap="square" rtlCol="0">
            <a:spAutoFit/>
          </a:bodyPr>
          <a:lstStyle/>
          <a:p>
            <a:pPr>
              <a:lnSpc>
                <a:spcPct val="110000"/>
              </a:lnSpc>
            </a:pPr>
            <a:r>
              <a:rPr lang="en-US" sz="2000" dirty="0" smtClean="0">
                <a:latin typeface="Avenir Black"/>
                <a:cs typeface="Avenir Black"/>
              </a:rPr>
              <a:t>CCGT</a:t>
            </a:r>
            <a:r>
              <a:rPr lang="en-US" sz="2000" dirty="0" smtClean="0">
                <a:latin typeface="Avenir Medium"/>
                <a:cs typeface="Avenir Medium"/>
              </a:rPr>
              <a:t> technology combust gas, runs a turbine &amp; uses waste heat to generate steam to run a steam turbine as well.</a:t>
            </a:r>
          </a:p>
          <a:p>
            <a:pPr marL="342900" indent="-342900">
              <a:lnSpc>
                <a:spcPct val="110000"/>
              </a:lnSpc>
              <a:buFont typeface="Arial"/>
              <a:buChar char="•"/>
            </a:pPr>
            <a:r>
              <a:rPr lang="en-US" sz="2000" dirty="0" smtClean="0">
                <a:latin typeface="Avenir Medium"/>
                <a:cs typeface="Avenir Medium"/>
              </a:rPr>
              <a:t>Efficiency reaches 50%.</a:t>
            </a:r>
          </a:p>
          <a:p>
            <a:pPr marL="342900" indent="-342900">
              <a:lnSpc>
                <a:spcPct val="110000"/>
              </a:lnSpc>
              <a:buFont typeface="Arial"/>
              <a:buChar char="•"/>
            </a:pPr>
            <a:r>
              <a:rPr lang="en-US" sz="2000" dirty="0" smtClean="0">
                <a:latin typeface="Avenir Medium"/>
                <a:cs typeface="Avenir Medium"/>
              </a:rPr>
              <a:t>Can run on NG or light oil.</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0" name="TextBox 9"/>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12" name="Picture 11" descr="Scanbot Oct 30, 2017 7.06 PM.pdf"/>
          <p:cNvPicPr>
            <a:picLocks noChangeAspect="1"/>
          </p:cNvPicPr>
          <p:nvPr/>
        </p:nvPicPr>
        <p:blipFill rotWithShape="1">
          <a:blip r:embed="rId3">
            <a:extLst>
              <a:ext uri="{28A0092B-C50C-407E-A947-70E740481C1C}">
                <a14:useLocalDpi xmlns:a14="http://schemas.microsoft.com/office/drawing/2010/main" val="0"/>
              </a:ext>
            </a:extLst>
          </a:blip>
          <a:srcRect t="4723" r="2469" b="30489"/>
          <a:stretch/>
        </p:blipFill>
        <p:spPr>
          <a:xfrm>
            <a:off x="146403" y="2391380"/>
            <a:ext cx="8918222" cy="3994353"/>
          </a:xfrm>
          <a:prstGeom prst="rect">
            <a:avLst/>
          </a:prstGeom>
        </p:spPr>
      </p:pic>
    </p:spTree>
    <p:extLst>
      <p:ext uri="{BB962C8B-B14F-4D97-AF65-F5344CB8AC3E}">
        <p14:creationId xmlns:p14="http://schemas.microsoft.com/office/powerpoint/2010/main" val="101950487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480386"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Shoreham UK CCGT station</a:t>
            </a:r>
            <a:endParaRPr lang="en-US" sz="3200" dirty="0">
              <a:solidFill>
                <a:schemeClr val="bg1"/>
              </a:solidFill>
              <a:latin typeface="Avenir Heavy"/>
              <a:cs typeface="Avenir Heavy"/>
            </a:endParaRPr>
          </a:p>
        </p:txBody>
      </p:sp>
      <p:sp>
        <p:nvSpPr>
          <p:cNvPr id="6" name="TextBox 5"/>
          <p:cNvSpPr txBox="1"/>
          <p:nvPr/>
        </p:nvSpPr>
        <p:spPr>
          <a:xfrm>
            <a:off x="292922" y="813965"/>
            <a:ext cx="8443342" cy="3980577"/>
          </a:xfrm>
          <a:prstGeom prst="rect">
            <a:avLst/>
          </a:prstGeom>
          <a:noFill/>
        </p:spPr>
        <p:txBody>
          <a:bodyPr wrap="square" rtlCol="0">
            <a:spAutoFit/>
          </a:bodyPr>
          <a:lstStyle/>
          <a:p>
            <a:pPr>
              <a:lnSpc>
                <a:spcPct val="110000"/>
              </a:lnSpc>
            </a:pPr>
            <a:r>
              <a:rPr lang="en-US" sz="2000" dirty="0" smtClean="0">
                <a:latin typeface="Avenir Medium"/>
                <a:cs typeface="Avenir Medium"/>
              </a:rPr>
              <a:t>Built in 1999. Produces a total of 380 MW.</a:t>
            </a:r>
          </a:p>
          <a:p>
            <a:pPr marL="342900" indent="-342900">
              <a:lnSpc>
                <a:spcPct val="110000"/>
              </a:lnSpc>
              <a:buFont typeface="Arial"/>
              <a:buChar char="•"/>
            </a:pPr>
            <a:r>
              <a:rPr lang="en-US" sz="2000" dirty="0" smtClean="0">
                <a:latin typeface="Avenir Medium"/>
                <a:cs typeface="Avenir Medium"/>
              </a:rPr>
              <a:t>Tandem combined system.</a:t>
            </a:r>
          </a:p>
          <a:p>
            <a:pPr marL="342900" indent="-342900">
              <a:lnSpc>
                <a:spcPct val="110000"/>
              </a:lnSpc>
              <a:buFont typeface="Arial"/>
              <a:buChar char="•"/>
            </a:pPr>
            <a:endParaRPr lang="en-US" sz="1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15-year fixed gas contracts were available at time of building.</a:t>
            </a:r>
          </a:p>
          <a:p>
            <a:pPr marL="342900" indent="-342900">
              <a:lnSpc>
                <a:spcPct val="110000"/>
              </a:lnSpc>
              <a:buFont typeface="Arial"/>
              <a:buChar char="•"/>
            </a:pPr>
            <a:endParaRPr lang="en-US" sz="1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Gas turbine produces 240 MW.</a:t>
            </a:r>
          </a:p>
          <a:p>
            <a:pPr marL="342900" indent="-342900">
              <a:lnSpc>
                <a:spcPct val="110000"/>
              </a:lnSpc>
              <a:buFont typeface="Arial"/>
              <a:buChar char="•"/>
            </a:pPr>
            <a:endParaRPr lang="en-US" sz="1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Heat recovery steam generator </a:t>
            </a:r>
            <a:br>
              <a:rPr lang="en-US" sz="2000" dirty="0" smtClean="0">
                <a:latin typeface="Avenir Medium"/>
                <a:cs typeface="Avenir Medium"/>
              </a:rPr>
            </a:br>
            <a:r>
              <a:rPr lang="en-US" sz="2000" dirty="0" smtClean="0">
                <a:latin typeface="Avenir Medium"/>
                <a:cs typeface="Avenir Medium"/>
              </a:rPr>
              <a:t>uses 540°C steam.</a:t>
            </a:r>
          </a:p>
          <a:p>
            <a:pPr marL="342900" indent="-342900">
              <a:lnSpc>
                <a:spcPct val="110000"/>
              </a:lnSpc>
              <a:buFont typeface="Arial"/>
              <a:buChar char="•"/>
            </a:pPr>
            <a:endParaRPr lang="en-US" sz="1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Steam turbine produces 140 MW.</a:t>
            </a:r>
          </a:p>
          <a:p>
            <a:pPr marL="342900" indent="-342900">
              <a:lnSpc>
                <a:spcPct val="110000"/>
              </a:lnSpc>
              <a:buFont typeface="Arial"/>
              <a:buChar char="•"/>
            </a:pPr>
            <a:endParaRPr lang="en-US" sz="1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Computer controlled &amp; run by </a:t>
            </a:r>
            <a:br>
              <a:rPr lang="en-US" sz="2000" dirty="0" smtClean="0">
                <a:latin typeface="Avenir Medium"/>
                <a:cs typeface="Avenir Medium"/>
              </a:rPr>
            </a:br>
            <a:r>
              <a:rPr lang="en-US" sz="2000" dirty="0" smtClean="0">
                <a:latin typeface="Avenir Medium"/>
                <a:cs typeface="Avenir Medium"/>
              </a:rPr>
              <a:t>two staff.</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0" name="TextBox 9"/>
          <p:cNvSpPr txBox="1"/>
          <p:nvPr/>
        </p:nvSpPr>
        <p:spPr>
          <a:xfrm>
            <a:off x="62257" y="6473626"/>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3" name="Picture 2" descr="Scanbot Oct 30, 2017 7.05 PM - 1.pdf"/>
          <p:cNvPicPr>
            <a:picLocks noChangeAspect="1"/>
          </p:cNvPicPr>
          <p:nvPr/>
        </p:nvPicPr>
        <p:blipFill rotWithShape="1">
          <a:blip r:embed="rId3">
            <a:extLst>
              <a:ext uri="{28A0092B-C50C-407E-A947-70E740481C1C}">
                <a14:useLocalDpi xmlns:a14="http://schemas.microsoft.com/office/drawing/2010/main" val="0"/>
              </a:ext>
            </a:extLst>
          </a:blip>
          <a:srcRect l="20526" r="34567"/>
          <a:stretch/>
        </p:blipFill>
        <p:spPr>
          <a:xfrm>
            <a:off x="4910667" y="2111121"/>
            <a:ext cx="4051373" cy="4670281"/>
          </a:xfrm>
          <a:prstGeom prst="rect">
            <a:avLst/>
          </a:prstGeom>
        </p:spPr>
      </p:pic>
    </p:spTree>
    <p:extLst>
      <p:ext uri="{BB962C8B-B14F-4D97-AF65-F5344CB8AC3E}">
        <p14:creationId xmlns:p14="http://schemas.microsoft.com/office/powerpoint/2010/main" val="367315620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238562"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UK dash for gas</a:t>
            </a:r>
            <a:endParaRPr lang="en-US" sz="3200" dirty="0">
              <a:solidFill>
                <a:schemeClr val="bg1"/>
              </a:solidFill>
              <a:latin typeface="Avenir Heavy"/>
              <a:cs typeface="Avenir Heavy"/>
            </a:endParaRPr>
          </a:p>
        </p:txBody>
      </p:sp>
      <p:sp>
        <p:nvSpPr>
          <p:cNvPr id="6" name="TextBox 5"/>
          <p:cNvSpPr txBox="1"/>
          <p:nvPr/>
        </p:nvSpPr>
        <p:spPr>
          <a:xfrm>
            <a:off x="292922" y="771632"/>
            <a:ext cx="8443342" cy="764312"/>
          </a:xfrm>
          <a:prstGeom prst="rect">
            <a:avLst/>
          </a:prstGeom>
          <a:noFill/>
        </p:spPr>
        <p:txBody>
          <a:bodyPr wrap="square" rtlCol="0">
            <a:spAutoFit/>
          </a:bodyPr>
          <a:lstStyle/>
          <a:p>
            <a:pPr>
              <a:lnSpc>
                <a:spcPct val="110000"/>
              </a:lnSpc>
            </a:pPr>
            <a:r>
              <a:rPr lang="en-US" sz="2000" dirty="0" smtClean="0">
                <a:latin typeface="Avenir Medium"/>
                <a:cs typeface="Avenir Medium"/>
              </a:rPr>
              <a:t>In the 20 years between 1990 and 2010, North Sea gas came to dominate UK electricity production.</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0" name="TextBox 9"/>
          <p:cNvSpPr txBox="1"/>
          <p:nvPr/>
        </p:nvSpPr>
        <p:spPr>
          <a:xfrm>
            <a:off x="56444" y="6501849"/>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3" name="Picture 2" descr="Scanbot Oct 30, 2017 7.06 PM - 2.pdf"/>
          <p:cNvPicPr>
            <a:picLocks noChangeAspect="1"/>
          </p:cNvPicPr>
          <p:nvPr/>
        </p:nvPicPr>
        <p:blipFill rotWithShape="1">
          <a:blip r:embed="rId3">
            <a:extLst>
              <a:ext uri="{28A0092B-C50C-407E-A947-70E740481C1C}">
                <a14:useLocalDpi xmlns:a14="http://schemas.microsoft.com/office/drawing/2010/main" val="0"/>
              </a:ext>
            </a:extLst>
          </a:blip>
          <a:srcRect t="5762" r="26080" b="3987"/>
          <a:stretch/>
        </p:blipFill>
        <p:spPr>
          <a:xfrm>
            <a:off x="3908778" y="3959507"/>
            <a:ext cx="5037665" cy="2850120"/>
          </a:xfrm>
          <a:prstGeom prst="rect">
            <a:avLst/>
          </a:prstGeom>
        </p:spPr>
      </p:pic>
      <p:sp>
        <p:nvSpPr>
          <p:cNvPr id="7" name="TextBox 6"/>
          <p:cNvSpPr txBox="1"/>
          <p:nvPr/>
        </p:nvSpPr>
        <p:spPr>
          <a:xfrm>
            <a:off x="7602620" y="4641332"/>
            <a:ext cx="1133644" cy="369332"/>
          </a:xfrm>
          <a:prstGeom prst="rect">
            <a:avLst/>
          </a:prstGeom>
          <a:noFill/>
        </p:spPr>
        <p:txBody>
          <a:bodyPr wrap="none" rtlCol="0">
            <a:spAutoFit/>
          </a:bodyPr>
          <a:lstStyle/>
          <a:p>
            <a:r>
              <a:rPr lang="en-US" b="1" dirty="0" smtClean="0"/>
              <a:t>electricity</a:t>
            </a:r>
            <a:endParaRPr lang="en-US" b="1" dirty="0"/>
          </a:p>
        </p:txBody>
      </p:sp>
      <p:sp>
        <p:nvSpPr>
          <p:cNvPr id="11" name="TextBox 10"/>
          <p:cNvSpPr txBox="1"/>
          <p:nvPr/>
        </p:nvSpPr>
        <p:spPr>
          <a:xfrm>
            <a:off x="8074277" y="5387786"/>
            <a:ext cx="543739" cy="369332"/>
          </a:xfrm>
          <a:prstGeom prst="rect">
            <a:avLst/>
          </a:prstGeom>
          <a:noFill/>
        </p:spPr>
        <p:txBody>
          <a:bodyPr wrap="none" rtlCol="0">
            <a:spAutoFit/>
          </a:bodyPr>
          <a:lstStyle/>
          <a:p>
            <a:r>
              <a:rPr lang="en-US" b="1" dirty="0" smtClean="0"/>
              <a:t>CO</a:t>
            </a:r>
            <a:r>
              <a:rPr lang="en-US" b="1" baseline="-25000" dirty="0" smtClean="0"/>
              <a:t>2</a:t>
            </a:r>
            <a:endParaRPr lang="en-US" b="1" baseline="-25000" dirty="0"/>
          </a:p>
        </p:txBody>
      </p:sp>
      <p:pic>
        <p:nvPicPr>
          <p:cNvPr id="9" name="Picture 8" descr="Scanbot Oct 30, 2017 7.06 PM - 1.pdf"/>
          <p:cNvPicPr>
            <a:picLocks noChangeAspect="1"/>
          </p:cNvPicPr>
          <p:nvPr/>
        </p:nvPicPr>
        <p:blipFill rotWithShape="1">
          <a:blip r:embed="rId4">
            <a:extLst>
              <a:ext uri="{28A0092B-C50C-407E-A947-70E740481C1C}">
                <a14:useLocalDpi xmlns:a14="http://schemas.microsoft.com/office/drawing/2010/main" val="0"/>
              </a:ext>
            </a:extLst>
          </a:blip>
          <a:srcRect t="2939" b="16862"/>
          <a:stretch/>
        </p:blipFill>
        <p:spPr>
          <a:xfrm>
            <a:off x="292921" y="1535944"/>
            <a:ext cx="6862809" cy="3092500"/>
          </a:xfrm>
          <a:prstGeom prst="rect">
            <a:avLst/>
          </a:prstGeom>
        </p:spPr>
      </p:pic>
      <p:sp>
        <p:nvSpPr>
          <p:cNvPr id="12" name="TextBox 11"/>
          <p:cNvSpPr txBox="1"/>
          <p:nvPr/>
        </p:nvSpPr>
        <p:spPr>
          <a:xfrm>
            <a:off x="5856010" y="3873390"/>
            <a:ext cx="652643" cy="369332"/>
          </a:xfrm>
          <a:prstGeom prst="rect">
            <a:avLst/>
          </a:prstGeom>
          <a:noFill/>
        </p:spPr>
        <p:txBody>
          <a:bodyPr wrap="none" rtlCol="0">
            <a:spAutoFit/>
          </a:bodyPr>
          <a:lstStyle/>
          <a:p>
            <a:r>
              <a:rPr lang="en-US" b="1" dirty="0" smtClean="0"/>
              <a:t>2010</a:t>
            </a:r>
            <a:endParaRPr lang="en-US" b="1" baseline="-25000" dirty="0"/>
          </a:p>
        </p:txBody>
      </p:sp>
      <p:sp>
        <p:nvSpPr>
          <p:cNvPr id="13" name="TextBox 12"/>
          <p:cNvSpPr txBox="1"/>
          <p:nvPr/>
        </p:nvSpPr>
        <p:spPr>
          <a:xfrm>
            <a:off x="2695830" y="3845396"/>
            <a:ext cx="652643" cy="369332"/>
          </a:xfrm>
          <a:prstGeom prst="rect">
            <a:avLst/>
          </a:prstGeom>
          <a:noFill/>
        </p:spPr>
        <p:txBody>
          <a:bodyPr wrap="none" rtlCol="0">
            <a:spAutoFit/>
          </a:bodyPr>
          <a:lstStyle/>
          <a:p>
            <a:r>
              <a:rPr lang="en-US" b="1" dirty="0" smtClean="0"/>
              <a:t>1990</a:t>
            </a:r>
            <a:endParaRPr lang="en-US" b="1" baseline="-25000" dirty="0"/>
          </a:p>
        </p:txBody>
      </p:sp>
      <p:sp>
        <p:nvSpPr>
          <p:cNvPr id="14" name="TextBox 13"/>
          <p:cNvSpPr txBox="1"/>
          <p:nvPr/>
        </p:nvSpPr>
        <p:spPr>
          <a:xfrm>
            <a:off x="489123" y="5387786"/>
            <a:ext cx="3419655" cy="369332"/>
          </a:xfrm>
          <a:prstGeom prst="rect">
            <a:avLst/>
          </a:prstGeom>
          <a:noFill/>
        </p:spPr>
        <p:txBody>
          <a:bodyPr wrap="none" rtlCol="0">
            <a:spAutoFit/>
          </a:bodyPr>
          <a:lstStyle/>
          <a:p>
            <a:r>
              <a:rPr lang="en-US" dirty="0">
                <a:latin typeface="Avenir Medium"/>
                <a:cs typeface="Avenir Medium"/>
              </a:rPr>
              <a:t>CO</a:t>
            </a:r>
            <a:r>
              <a:rPr lang="en-US" baseline="-25000" dirty="0">
                <a:latin typeface="Avenir Medium"/>
                <a:cs typeface="Avenir Medium"/>
              </a:rPr>
              <a:t>2</a:t>
            </a:r>
            <a:r>
              <a:rPr lang="en-US" dirty="0">
                <a:latin typeface="Avenir Medium"/>
                <a:cs typeface="Avenir Medium"/>
              </a:rPr>
              <a:t> emissions fell significantly</a:t>
            </a:r>
            <a:r>
              <a:rPr lang="en-US" dirty="0" smtClean="0">
                <a:latin typeface="Avenir Medium"/>
                <a:cs typeface="Avenir Medium"/>
              </a:rPr>
              <a:t>.</a:t>
            </a:r>
            <a:endParaRPr lang="en-US" dirty="0">
              <a:latin typeface="Avenir Medium"/>
              <a:cs typeface="Avenir Medium"/>
            </a:endParaRPr>
          </a:p>
        </p:txBody>
      </p:sp>
    </p:spTree>
    <p:extLst>
      <p:ext uri="{BB962C8B-B14F-4D97-AF65-F5344CB8AC3E}">
        <p14:creationId xmlns:p14="http://schemas.microsoft.com/office/powerpoint/2010/main" val="248381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11" grpId="1"/>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118501"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Combined heat &amp; power (CHP)</a:t>
            </a:r>
            <a:endParaRPr lang="en-US" sz="3200" dirty="0">
              <a:solidFill>
                <a:schemeClr val="bg1"/>
              </a:solidFill>
              <a:latin typeface="Avenir Heavy"/>
              <a:cs typeface="Avenir Heavy"/>
            </a:endParaRPr>
          </a:p>
        </p:txBody>
      </p:sp>
      <p:sp>
        <p:nvSpPr>
          <p:cNvPr id="6" name="TextBox 5"/>
          <p:cNvSpPr txBox="1"/>
          <p:nvPr/>
        </p:nvSpPr>
        <p:spPr>
          <a:xfrm>
            <a:off x="292922" y="813965"/>
            <a:ext cx="8443342" cy="1441420"/>
          </a:xfrm>
          <a:prstGeom prst="rect">
            <a:avLst/>
          </a:prstGeom>
          <a:noFill/>
        </p:spPr>
        <p:txBody>
          <a:bodyPr wrap="square" rtlCol="0">
            <a:spAutoFit/>
          </a:bodyPr>
          <a:lstStyle/>
          <a:p>
            <a:pPr>
              <a:lnSpc>
                <a:spcPct val="110000"/>
              </a:lnSpc>
            </a:pPr>
            <a:r>
              <a:rPr lang="en-US" sz="2000" dirty="0" smtClean="0">
                <a:latin typeface="Avenir Black"/>
                <a:cs typeface="Avenir Black"/>
              </a:rPr>
              <a:t>CHP</a:t>
            </a:r>
            <a:r>
              <a:rPr lang="en-US" sz="2000" dirty="0" smtClean="0">
                <a:latin typeface="Avenir Medium"/>
                <a:cs typeface="Avenir Medium"/>
              </a:rPr>
              <a:t> (combined heat &amp; power) plants make electricity like other generating stations, but also use their waste heat, dramatically increasing their efficiency to ~80%.</a:t>
            </a:r>
          </a:p>
          <a:p>
            <a:pPr marL="342900" indent="-342900">
              <a:lnSpc>
                <a:spcPct val="110000"/>
              </a:lnSpc>
              <a:buFont typeface="Arial"/>
              <a:buChar char="•"/>
            </a:pPr>
            <a:r>
              <a:rPr lang="en-US" sz="2000" u="sng" dirty="0" err="1" smtClean="0">
                <a:latin typeface="Avenir Medium"/>
                <a:cs typeface="Avenir Medium"/>
              </a:rPr>
              <a:t>Autoproducers</a:t>
            </a:r>
            <a:r>
              <a:rPr lang="en-US" sz="2000" dirty="0" smtClean="0">
                <a:latin typeface="Avenir Medium"/>
                <a:cs typeface="Avenir Medium"/>
              </a:rPr>
              <a:t> are plants that make their electricity.</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0" name="TextBox 9"/>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sp>
        <p:nvSpPr>
          <p:cNvPr id="9" name="TextBox 8"/>
          <p:cNvSpPr txBox="1"/>
          <p:nvPr/>
        </p:nvSpPr>
        <p:spPr>
          <a:xfrm>
            <a:off x="292922" y="2407785"/>
            <a:ext cx="8443342" cy="425758"/>
          </a:xfrm>
          <a:prstGeom prst="rect">
            <a:avLst/>
          </a:prstGeom>
          <a:noFill/>
        </p:spPr>
        <p:txBody>
          <a:bodyPr wrap="square" rtlCol="0">
            <a:spAutoFit/>
          </a:bodyPr>
          <a:lstStyle/>
          <a:p>
            <a:pPr>
              <a:lnSpc>
                <a:spcPct val="110000"/>
              </a:lnSpc>
            </a:pPr>
            <a:r>
              <a:rPr lang="en-US" sz="2000" dirty="0" smtClean="0">
                <a:latin typeface="Avenir Black"/>
                <a:cs typeface="Avenir Black"/>
              </a:rPr>
              <a:t>2009: </a:t>
            </a:r>
            <a:r>
              <a:rPr lang="en-US" sz="2000" dirty="0" smtClean="0">
                <a:latin typeface="Avenir Medium"/>
                <a:cs typeface="Avenir Medium"/>
              </a:rPr>
              <a:t>UK had 5500 MW, mostly industrial.</a:t>
            </a:r>
          </a:p>
        </p:txBody>
      </p:sp>
      <p:sp>
        <p:nvSpPr>
          <p:cNvPr id="11" name="TextBox 10"/>
          <p:cNvSpPr txBox="1"/>
          <p:nvPr/>
        </p:nvSpPr>
        <p:spPr>
          <a:xfrm>
            <a:off x="295439" y="3065817"/>
            <a:ext cx="8621297" cy="764312"/>
          </a:xfrm>
          <a:prstGeom prst="rect">
            <a:avLst/>
          </a:prstGeom>
          <a:noFill/>
        </p:spPr>
        <p:txBody>
          <a:bodyPr wrap="square" rtlCol="0">
            <a:spAutoFit/>
          </a:bodyPr>
          <a:lstStyle/>
          <a:p>
            <a:pPr>
              <a:lnSpc>
                <a:spcPct val="110000"/>
              </a:lnSpc>
            </a:pPr>
            <a:r>
              <a:rPr lang="en-US" sz="2000" dirty="0" smtClean="0">
                <a:latin typeface="Avenir Black"/>
                <a:cs typeface="Avenir Black"/>
              </a:rPr>
              <a:t>Small-scale CHP </a:t>
            </a:r>
            <a:r>
              <a:rPr lang="en-US" sz="2000" dirty="0" smtClean="0">
                <a:latin typeface="Avenir Medium"/>
                <a:cs typeface="Avenir Medium"/>
              </a:rPr>
              <a:t>are usually between 100 kW – 1 MW &amp; powered by NG.</a:t>
            </a:r>
          </a:p>
          <a:p>
            <a:pPr marL="342900" indent="-342900">
              <a:lnSpc>
                <a:spcPct val="110000"/>
              </a:lnSpc>
              <a:buFont typeface="Arial"/>
              <a:buChar char="•"/>
            </a:pPr>
            <a:r>
              <a:rPr lang="en-US" sz="2000" dirty="0" smtClean="0">
                <a:latin typeface="Avenir Medium"/>
                <a:cs typeface="Avenir Medium"/>
              </a:rPr>
              <a:t>Large institutions: hotels, hospitals, schools..</a:t>
            </a:r>
          </a:p>
        </p:txBody>
      </p:sp>
      <p:pic>
        <p:nvPicPr>
          <p:cNvPr id="7" name="Picture 6" descr="Scanbot Oct 30, 2017 7.07 PM.pdf"/>
          <p:cNvPicPr>
            <a:picLocks noChangeAspect="1"/>
          </p:cNvPicPr>
          <p:nvPr/>
        </p:nvPicPr>
        <p:blipFill rotWithShape="1">
          <a:blip r:embed="rId3">
            <a:extLst>
              <a:ext uri="{28A0092B-C50C-407E-A947-70E740481C1C}">
                <a14:useLocalDpi xmlns:a14="http://schemas.microsoft.com/office/drawing/2010/main" val="0"/>
              </a:ext>
            </a:extLst>
          </a:blip>
          <a:srcRect l="5556" r="7454" b="17960"/>
          <a:stretch/>
        </p:blipFill>
        <p:spPr>
          <a:xfrm>
            <a:off x="556014" y="4120445"/>
            <a:ext cx="7954474" cy="2074333"/>
          </a:xfrm>
          <a:prstGeom prst="rect">
            <a:avLst/>
          </a:prstGeom>
        </p:spPr>
      </p:pic>
    </p:spTree>
    <p:extLst>
      <p:ext uri="{BB962C8B-B14F-4D97-AF65-F5344CB8AC3E}">
        <p14:creationId xmlns:p14="http://schemas.microsoft.com/office/powerpoint/2010/main" val="2482252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526863"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Large-scale CHP</a:t>
            </a:r>
            <a:r>
              <a:rPr lang="en-US" sz="3200" dirty="0">
                <a:solidFill>
                  <a:schemeClr val="bg1"/>
                </a:solidFill>
                <a:latin typeface="Avenir Heavy"/>
                <a:cs typeface="Avenir Heavy"/>
              </a:rPr>
              <a:t> </a:t>
            </a:r>
            <a:r>
              <a:rPr lang="en-US" sz="3200" dirty="0" smtClean="0">
                <a:solidFill>
                  <a:schemeClr val="bg1"/>
                </a:solidFill>
                <a:latin typeface="Avenir Heavy"/>
                <a:cs typeface="Avenir Heavy"/>
              </a:rPr>
              <a:t>&amp; community heating</a:t>
            </a:r>
            <a:endParaRPr lang="en-US" sz="3200" dirty="0">
              <a:solidFill>
                <a:schemeClr val="bg1"/>
              </a:solidFill>
              <a:latin typeface="Avenir Heavy"/>
              <a:cs typeface="Avenir Heavy"/>
            </a:endParaRPr>
          </a:p>
        </p:txBody>
      </p:sp>
      <p:sp>
        <p:nvSpPr>
          <p:cNvPr id="6" name="TextBox 5"/>
          <p:cNvSpPr txBox="1"/>
          <p:nvPr/>
        </p:nvSpPr>
        <p:spPr>
          <a:xfrm>
            <a:off x="292922" y="813965"/>
            <a:ext cx="8443342" cy="1441420"/>
          </a:xfrm>
          <a:prstGeom prst="rect">
            <a:avLst/>
          </a:prstGeom>
          <a:noFill/>
        </p:spPr>
        <p:txBody>
          <a:bodyPr wrap="square" rtlCol="0">
            <a:spAutoFit/>
          </a:bodyPr>
          <a:lstStyle/>
          <a:p>
            <a:pPr>
              <a:lnSpc>
                <a:spcPct val="110000"/>
              </a:lnSpc>
            </a:pPr>
            <a:r>
              <a:rPr lang="en-US" sz="2000" dirty="0" smtClean="0">
                <a:latin typeface="Avenir Black"/>
                <a:cs typeface="Avenir Black"/>
              </a:rPr>
              <a:t>Larger-scale CHP</a:t>
            </a:r>
            <a:r>
              <a:rPr lang="en-US" sz="2000" dirty="0" smtClean="0">
                <a:latin typeface="Avenir Medium"/>
                <a:cs typeface="Avenir Medium"/>
              </a:rPr>
              <a:t> can produce enough heat for a community of buildings. Heat is distributed as:</a:t>
            </a:r>
          </a:p>
          <a:p>
            <a:pPr marL="342900" indent="-342900">
              <a:lnSpc>
                <a:spcPct val="110000"/>
              </a:lnSpc>
              <a:buFont typeface="Arial"/>
              <a:buChar char="•"/>
            </a:pPr>
            <a:r>
              <a:rPr lang="en-US" sz="2000" dirty="0" smtClean="0">
                <a:latin typeface="Avenir Medium"/>
                <a:cs typeface="Avenir Medium"/>
              </a:rPr>
              <a:t>Low-pressure steam at </a:t>
            </a:r>
            <a:r>
              <a:rPr lang="en-US" sz="2000" u="sng" dirty="0" smtClean="0">
                <a:latin typeface="Avenir Medium"/>
                <a:cs typeface="Avenir Medium"/>
              </a:rPr>
              <a:t>&lt;</a:t>
            </a:r>
            <a:r>
              <a:rPr lang="en-US" sz="2000" dirty="0" smtClean="0">
                <a:latin typeface="Avenir Medium"/>
                <a:cs typeface="Avenir Medium"/>
              </a:rPr>
              <a:t> 50°C; or</a:t>
            </a:r>
          </a:p>
          <a:p>
            <a:pPr marL="342900" indent="-342900">
              <a:lnSpc>
                <a:spcPct val="110000"/>
              </a:lnSpc>
              <a:buFont typeface="Arial"/>
              <a:buChar char="•"/>
            </a:pPr>
            <a:r>
              <a:rPr lang="en-US" sz="2000" dirty="0" smtClean="0">
                <a:latin typeface="Avenir Medium"/>
                <a:cs typeface="Avenir Medium"/>
              </a:rPr>
              <a:t>Hot water at 85-95</a:t>
            </a:r>
            <a:r>
              <a:rPr lang="en-US" sz="2000" dirty="0">
                <a:latin typeface="Avenir Medium"/>
                <a:cs typeface="Avenir Medium"/>
              </a:rPr>
              <a:t>°</a:t>
            </a:r>
            <a:r>
              <a:rPr lang="en-US" sz="2000" dirty="0" smtClean="0">
                <a:latin typeface="Avenir Medium"/>
                <a:cs typeface="Avenir Medium"/>
              </a:rPr>
              <a:t>C.</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0" name="TextBox 9"/>
          <p:cNvSpPr txBox="1"/>
          <p:nvPr/>
        </p:nvSpPr>
        <p:spPr>
          <a:xfrm rot="16200000">
            <a:off x="6135429" y="3863466"/>
            <a:ext cx="5465848" cy="523220"/>
          </a:xfrm>
          <a:prstGeom prst="rect">
            <a:avLst/>
          </a:prstGeom>
          <a:noFill/>
        </p:spPr>
        <p:txBody>
          <a:bodyPr wrap="none" rtlCol="0">
            <a:spAutoFit/>
          </a:bodyPr>
          <a:lstStyle/>
          <a:p>
            <a:r>
              <a:rPr lang="en-US" sz="1400" dirty="0" smtClean="0">
                <a:latin typeface="Avenir Medium"/>
                <a:cs typeface="Avenir Medium"/>
              </a:rPr>
              <a:t>Energy Systems &amp; Sustainability, 2/e, Chapter 9</a:t>
            </a:r>
          </a:p>
          <a:p>
            <a:r>
              <a:rPr lang="en-US" sz="1400" dirty="0">
                <a:latin typeface="Avenir Medium"/>
                <a:cs typeface="Avenir Medium"/>
              </a:rPr>
              <a:t>https://</a:t>
            </a:r>
            <a:r>
              <a:rPr lang="en-US" sz="1400" dirty="0" err="1">
                <a:latin typeface="Avenir Medium"/>
                <a:cs typeface="Avenir Medium"/>
              </a:rPr>
              <a:t>folkestonejack.files.wordpress.com</a:t>
            </a:r>
            <a:r>
              <a:rPr lang="en-US" sz="1400" dirty="0">
                <a:latin typeface="Avenir Medium"/>
                <a:cs typeface="Avenir Medium"/>
              </a:rPr>
              <a:t>/2013/09/pdhu_12.jpg</a:t>
            </a:r>
          </a:p>
        </p:txBody>
      </p:sp>
      <p:sp>
        <p:nvSpPr>
          <p:cNvPr id="12" name="TextBox 11"/>
          <p:cNvSpPr txBox="1"/>
          <p:nvPr/>
        </p:nvSpPr>
        <p:spPr>
          <a:xfrm>
            <a:off x="268704" y="2266675"/>
            <a:ext cx="8443342" cy="1779975"/>
          </a:xfrm>
          <a:prstGeom prst="rect">
            <a:avLst/>
          </a:prstGeom>
          <a:noFill/>
        </p:spPr>
        <p:txBody>
          <a:bodyPr wrap="square" rtlCol="0">
            <a:spAutoFit/>
          </a:bodyPr>
          <a:lstStyle/>
          <a:p>
            <a:pPr>
              <a:lnSpc>
                <a:spcPct val="110000"/>
              </a:lnSpc>
            </a:pPr>
            <a:r>
              <a:rPr lang="en-US" sz="2000" dirty="0" smtClean="0">
                <a:latin typeface="Avenir Medium"/>
                <a:cs typeface="Avenir Medium"/>
              </a:rPr>
              <a:t>This type of </a:t>
            </a:r>
            <a:r>
              <a:rPr lang="en-US" sz="2000" dirty="0" smtClean="0">
                <a:latin typeface="Avenir Black"/>
                <a:cs typeface="Avenir Black"/>
              </a:rPr>
              <a:t>district- or community heating</a:t>
            </a:r>
            <a:r>
              <a:rPr lang="en-US" sz="2000" dirty="0" smtClean="0">
                <a:latin typeface="Avenir Medium"/>
                <a:cs typeface="Avenir Medium"/>
              </a:rPr>
              <a:t> is widely used in Scandinavia, currently less so in the UK.</a:t>
            </a:r>
          </a:p>
          <a:p>
            <a:pPr marL="342900" indent="-342900">
              <a:lnSpc>
                <a:spcPct val="110000"/>
              </a:lnSpc>
              <a:buFont typeface="Arial"/>
              <a:buChar char="•"/>
            </a:pPr>
            <a:r>
              <a:rPr lang="en-US" sz="2000" dirty="0" smtClean="0">
                <a:latin typeface="Avenir Medium"/>
                <a:cs typeface="Avenir Medium"/>
              </a:rPr>
              <a:t>2002 study of the UK suggests that CHP district heat could produce 18 GW &amp; heat 5 million homes </a:t>
            </a:r>
            <a:br>
              <a:rPr lang="en-US" sz="2000" dirty="0" smtClean="0">
                <a:latin typeface="Avenir Medium"/>
                <a:cs typeface="Avenir Medium"/>
              </a:rPr>
            </a:br>
            <a:r>
              <a:rPr lang="en-US" sz="2000" dirty="0" smtClean="0">
                <a:latin typeface="Avenir Medium"/>
                <a:cs typeface="Avenir Medium"/>
              </a:rPr>
              <a:t>2.5 GW in London alone.</a:t>
            </a:r>
          </a:p>
        </p:txBody>
      </p:sp>
      <p:sp>
        <p:nvSpPr>
          <p:cNvPr id="13" name="TextBox 12"/>
          <p:cNvSpPr txBox="1"/>
          <p:nvPr/>
        </p:nvSpPr>
        <p:spPr>
          <a:xfrm>
            <a:off x="268704" y="4030718"/>
            <a:ext cx="4627852" cy="2795637"/>
          </a:xfrm>
          <a:prstGeom prst="rect">
            <a:avLst/>
          </a:prstGeom>
          <a:noFill/>
        </p:spPr>
        <p:txBody>
          <a:bodyPr wrap="square" rtlCol="0">
            <a:spAutoFit/>
          </a:bodyPr>
          <a:lstStyle/>
          <a:p>
            <a:pPr>
              <a:lnSpc>
                <a:spcPct val="110000"/>
              </a:lnSpc>
            </a:pPr>
            <a:r>
              <a:rPr lang="en-US" sz="2000" dirty="0" smtClean="0">
                <a:latin typeface="Avenir Medium"/>
                <a:cs typeface="Avenir Medium"/>
              </a:rPr>
              <a:t>The </a:t>
            </a:r>
            <a:r>
              <a:rPr lang="en-US" sz="2000" dirty="0" err="1" smtClean="0">
                <a:latin typeface="Avenir Medium"/>
                <a:cs typeface="Avenir Medium"/>
              </a:rPr>
              <a:t>Pimlico</a:t>
            </a:r>
            <a:r>
              <a:rPr lang="en-US" sz="2000" dirty="0" smtClean="0">
                <a:latin typeface="Avenir Medium"/>
                <a:cs typeface="Avenir Medium"/>
              </a:rPr>
              <a:t> District Heating system was built in 1951 in London.</a:t>
            </a:r>
          </a:p>
          <a:p>
            <a:pPr marL="342900" indent="-342900">
              <a:lnSpc>
                <a:spcPct val="110000"/>
              </a:lnSpc>
              <a:buFont typeface="Arial"/>
              <a:buChar char="•"/>
            </a:pPr>
            <a:r>
              <a:rPr lang="en-US" sz="2000" dirty="0" smtClean="0">
                <a:latin typeface="Avenir Medium"/>
                <a:cs typeface="Avenir Medium"/>
              </a:rPr>
              <a:t>Today powered by a 3.1 MW NG CHP plant.</a:t>
            </a:r>
          </a:p>
          <a:p>
            <a:pPr marL="342900" indent="-342900">
              <a:lnSpc>
                <a:spcPct val="110000"/>
              </a:lnSpc>
              <a:buFont typeface="Arial"/>
              <a:buChar char="•"/>
            </a:pPr>
            <a:r>
              <a:rPr lang="en-US" sz="2000" dirty="0" smtClean="0">
                <a:latin typeface="Avenir Medium"/>
                <a:cs typeface="Avenir Medium"/>
              </a:rPr>
              <a:t>3000 residences &amp; 50 commercial customers.</a:t>
            </a:r>
          </a:p>
          <a:p>
            <a:pPr marL="342900" indent="-342900">
              <a:lnSpc>
                <a:spcPct val="110000"/>
              </a:lnSpc>
              <a:buFont typeface="Arial"/>
              <a:buChar char="•"/>
            </a:pPr>
            <a:r>
              <a:rPr lang="en-US" sz="2000" dirty="0" smtClean="0">
                <a:latin typeface="Avenir Medium"/>
                <a:cs typeface="Avenir Medium"/>
              </a:rPr>
              <a:t>‘Accumulator’ tank holds 1 days worth of heat.</a:t>
            </a:r>
          </a:p>
        </p:txBody>
      </p:sp>
      <p:pic>
        <p:nvPicPr>
          <p:cNvPr id="2" name="Picture 1" descr="pdhu_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5096" y="3500737"/>
            <a:ext cx="2292925" cy="3343152"/>
          </a:xfrm>
          <a:prstGeom prst="rect">
            <a:avLst/>
          </a:prstGeom>
        </p:spPr>
      </p:pic>
    </p:spTree>
    <p:extLst>
      <p:ext uri="{BB962C8B-B14F-4D97-AF65-F5344CB8AC3E}">
        <p14:creationId xmlns:p14="http://schemas.microsoft.com/office/powerpoint/2010/main" val="1078174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321976"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Denmark’s large-scale CHP</a:t>
            </a:r>
            <a:endParaRPr lang="en-US" sz="3200" dirty="0">
              <a:solidFill>
                <a:schemeClr val="bg1"/>
              </a:solidFill>
              <a:latin typeface="Avenir Heavy"/>
              <a:cs typeface="Avenir Heavy"/>
            </a:endParaRPr>
          </a:p>
        </p:txBody>
      </p:sp>
      <p:sp>
        <p:nvSpPr>
          <p:cNvPr id="6" name="TextBox 5"/>
          <p:cNvSpPr txBox="1"/>
          <p:nvPr/>
        </p:nvSpPr>
        <p:spPr>
          <a:xfrm>
            <a:off x="292922" y="813965"/>
            <a:ext cx="8443342" cy="1441420"/>
          </a:xfrm>
          <a:prstGeom prst="rect">
            <a:avLst/>
          </a:prstGeom>
          <a:noFill/>
        </p:spPr>
        <p:txBody>
          <a:bodyPr wrap="square" rtlCol="0">
            <a:spAutoFit/>
          </a:bodyPr>
          <a:lstStyle/>
          <a:p>
            <a:pPr>
              <a:lnSpc>
                <a:spcPct val="110000"/>
              </a:lnSpc>
            </a:pPr>
            <a:r>
              <a:rPr lang="en-US" sz="2000" dirty="0" smtClean="0">
                <a:latin typeface="Avenir Black"/>
                <a:cs typeface="Avenir Black"/>
              </a:rPr>
              <a:t>Copenhagen’s </a:t>
            </a:r>
            <a:r>
              <a:rPr lang="en-US" sz="2000" dirty="0" err="1" smtClean="0">
                <a:latin typeface="Avenir Black"/>
                <a:cs typeface="Avenir Black"/>
              </a:rPr>
              <a:t>Avedore</a:t>
            </a:r>
            <a:r>
              <a:rPr lang="en-US" sz="2000" dirty="0" smtClean="0">
                <a:latin typeface="Avenir Black"/>
                <a:cs typeface="Avenir Black"/>
              </a:rPr>
              <a:t> plants </a:t>
            </a:r>
            <a:r>
              <a:rPr lang="en-US" sz="2000" dirty="0" smtClean="0">
                <a:latin typeface="Avenir Medium"/>
                <a:cs typeface="Avenir Medium"/>
              </a:rPr>
              <a:t>provide electricity &amp; district heating.</a:t>
            </a:r>
          </a:p>
          <a:p>
            <a:pPr marL="342900" indent="-342900">
              <a:lnSpc>
                <a:spcPct val="110000"/>
              </a:lnSpc>
              <a:buFont typeface="Arial"/>
              <a:buChar char="•"/>
            </a:pPr>
            <a:r>
              <a:rPr lang="en-US" sz="2000" dirty="0" smtClean="0">
                <a:latin typeface="Avenir Medium"/>
                <a:cs typeface="Avenir Medium"/>
              </a:rPr>
              <a:t>Newest is biomass waste only &amp; will</a:t>
            </a:r>
            <a:br>
              <a:rPr lang="en-US" sz="2000" dirty="0" smtClean="0">
                <a:latin typeface="Avenir Medium"/>
                <a:cs typeface="Avenir Medium"/>
              </a:rPr>
            </a:br>
            <a:r>
              <a:rPr lang="en-US" sz="2000" dirty="0" smtClean="0">
                <a:latin typeface="Avenir Medium"/>
                <a:cs typeface="Avenir Medium"/>
              </a:rPr>
              <a:t>heat 60,000 homes</a:t>
            </a:r>
            <a:r>
              <a:rPr lang="is-IS" sz="2000" dirty="0" smtClean="0">
                <a:latin typeface="Avenir Medium"/>
                <a:cs typeface="Avenir Medium"/>
              </a:rPr>
              <a:t>….</a:t>
            </a:r>
          </a:p>
          <a:p>
            <a:pPr marL="342900" indent="-342900">
              <a:lnSpc>
                <a:spcPct val="110000"/>
              </a:lnSpc>
              <a:buFont typeface="Arial"/>
              <a:buChar char="•"/>
            </a:pPr>
            <a:r>
              <a:rPr lang="is-IS" sz="2000" dirty="0" smtClean="0">
                <a:latin typeface="Avenir Medium"/>
                <a:cs typeface="Avenir Medium"/>
              </a:rPr>
              <a:t>And provide a ski slope in winter.</a:t>
            </a:r>
            <a:endParaRPr lang="en-US" sz="2000" dirty="0" smtClean="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3" name="Picture 2" descr="Amager Bakke - ARC BIG EarlySpr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563080"/>
            <a:ext cx="8128074" cy="4034480"/>
          </a:xfrm>
          <a:prstGeom prst="rect">
            <a:avLst/>
          </a:prstGeom>
        </p:spPr>
      </p:pic>
      <p:pic>
        <p:nvPicPr>
          <p:cNvPr id="7" name="Picture 6" descr="Amager Bakke - winter activiti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031" y="1603185"/>
            <a:ext cx="3918233" cy="2771259"/>
          </a:xfrm>
          <a:prstGeom prst="rect">
            <a:avLst/>
          </a:prstGeom>
        </p:spPr>
      </p:pic>
      <p:sp>
        <p:nvSpPr>
          <p:cNvPr id="10" name="TextBox 9"/>
          <p:cNvSpPr txBox="1"/>
          <p:nvPr/>
        </p:nvSpPr>
        <p:spPr>
          <a:xfrm>
            <a:off x="292922" y="6542077"/>
            <a:ext cx="7320098" cy="307777"/>
          </a:xfrm>
          <a:prstGeom prst="rect">
            <a:avLst/>
          </a:prstGeom>
          <a:noFill/>
        </p:spPr>
        <p:txBody>
          <a:bodyPr wrap="none" rtlCol="0">
            <a:spAutoFit/>
          </a:bodyPr>
          <a:lstStyle/>
          <a:p>
            <a:r>
              <a:rPr lang="en-US" sz="1400" dirty="0">
                <a:latin typeface="Avenir Medium"/>
                <a:cs typeface="Avenir Medium"/>
                <a:hlinkClick r:id="rId5"/>
              </a:rPr>
              <a:t>http://www.volund.dk/Waste_to_Energy/References/</a:t>
            </a:r>
            <a:r>
              <a:rPr lang="en-US" sz="1400" dirty="0" smtClean="0">
                <a:latin typeface="Avenir Medium"/>
                <a:cs typeface="Avenir Medium"/>
                <a:hlinkClick r:id="rId5"/>
              </a:rPr>
              <a:t>ARC_Amager_Bakke_Copenhagen</a:t>
            </a:r>
            <a:endParaRPr lang="en-US" sz="1400" dirty="0" smtClean="0">
              <a:latin typeface="Avenir Medium"/>
              <a:cs typeface="Avenir Medium"/>
            </a:endParaRPr>
          </a:p>
        </p:txBody>
      </p:sp>
    </p:spTree>
    <p:extLst>
      <p:ext uri="{BB962C8B-B14F-4D97-AF65-F5344CB8AC3E}">
        <p14:creationId xmlns:p14="http://schemas.microsoft.com/office/powerpoint/2010/main" val="391141262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569934"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9</a:t>
            </a:r>
            <a:r>
              <a:rPr lang="en-US" sz="3200" dirty="0" smtClean="0">
                <a:solidFill>
                  <a:prstClr val="white"/>
                </a:solidFill>
                <a:latin typeface="Avenir Heavy"/>
                <a:cs typeface="Avenir Heavy"/>
              </a:rPr>
              <a:t>. Electricity</a:t>
            </a:r>
            <a:endParaRPr lang="en-US" sz="3200" dirty="0">
              <a:solidFill>
                <a:prstClr val="white"/>
              </a:solidFill>
              <a:latin typeface="Avenir Heavy"/>
              <a:cs typeface="Avenir Heavy"/>
            </a:endParaRP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954107"/>
          </a:xfrm>
          <a:prstGeom prst="rect">
            <a:avLst/>
          </a:prstGeom>
          <a:noFill/>
        </p:spPr>
        <p:txBody>
          <a:bodyPr wrap="square" rtlCol="0">
            <a:spAutoFit/>
          </a:bodyPr>
          <a:lstStyle/>
          <a:p>
            <a:pPr lvl="1" algn="ctr"/>
            <a:r>
              <a:rPr lang="en-US" sz="2800" i="1" dirty="0" smtClean="0">
                <a:latin typeface="Avenir Black"/>
                <a:cs typeface="Avenir Black"/>
              </a:rPr>
              <a:t>9.7 Transmission &amp; distribution</a:t>
            </a:r>
            <a:endParaRPr lang="en-US" sz="2800" i="1" dirty="0">
              <a:latin typeface="Avenir Black"/>
              <a:cs typeface="Avenir Black"/>
            </a:endParaRPr>
          </a:p>
          <a:p>
            <a:pPr lvl="1" algn="ctr"/>
            <a:endParaRPr lang="en-US" sz="2800" i="1" dirty="0" smtClean="0">
              <a:latin typeface="Avenir Medium"/>
              <a:cs typeface="Avenir Medium"/>
            </a:endParaRPr>
          </a:p>
        </p:txBody>
      </p:sp>
    </p:spTree>
    <p:extLst>
      <p:ext uri="{BB962C8B-B14F-4D97-AF65-F5344CB8AC3E}">
        <p14:creationId xmlns:p14="http://schemas.microsoft.com/office/powerpoint/2010/main" val="19674487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580898"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Transmission vs. distribution</a:t>
            </a:r>
            <a:endParaRPr lang="en-US" sz="3200" dirty="0">
              <a:solidFill>
                <a:prstClr val="white"/>
              </a:solidFill>
              <a:latin typeface="Avenir Heavy"/>
              <a:cs typeface="Avenir Heavy"/>
            </a:endParaRPr>
          </a:p>
        </p:txBody>
      </p:sp>
      <p:sp>
        <p:nvSpPr>
          <p:cNvPr id="6" name="TextBox 5"/>
          <p:cNvSpPr txBox="1"/>
          <p:nvPr/>
        </p:nvSpPr>
        <p:spPr>
          <a:xfrm>
            <a:off x="319658" y="894173"/>
            <a:ext cx="8443342" cy="2118529"/>
          </a:xfrm>
          <a:prstGeom prst="rect">
            <a:avLst/>
          </a:prstGeom>
          <a:noFill/>
        </p:spPr>
        <p:txBody>
          <a:bodyPr wrap="square" rtlCol="0">
            <a:spAutoFit/>
          </a:bodyPr>
          <a:lstStyle/>
          <a:p>
            <a:pPr>
              <a:lnSpc>
                <a:spcPct val="110000"/>
              </a:lnSpc>
            </a:pPr>
            <a:r>
              <a:rPr lang="en-US" sz="2000" u="sng" dirty="0" smtClean="0">
                <a:latin typeface="Avenir Medium"/>
                <a:cs typeface="Avenir Medium"/>
              </a:rPr>
              <a:t>Transmission lines</a:t>
            </a:r>
            <a:r>
              <a:rPr lang="en-US" sz="2000" dirty="0" smtClean="0">
                <a:latin typeface="Avenir Medium"/>
                <a:cs typeface="Avenir Medium"/>
              </a:rPr>
              <a:t> use </a:t>
            </a:r>
            <a:r>
              <a:rPr lang="en-US" sz="2000" dirty="0" smtClean="0">
                <a:latin typeface="Avenir Black"/>
                <a:cs typeface="Avenir Black"/>
              </a:rPr>
              <a:t>high voltage </a:t>
            </a:r>
            <a:r>
              <a:rPr lang="en-US" sz="2000" dirty="0" smtClean="0">
                <a:latin typeface="Avenir Medium"/>
                <a:cs typeface="Avenir Medium"/>
              </a:rPr>
              <a:t>to minimize electrical loss.</a:t>
            </a:r>
          </a:p>
          <a:p>
            <a:pPr>
              <a:lnSpc>
                <a:spcPct val="110000"/>
              </a:lnSpc>
            </a:pPr>
            <a:endParaRPr lang="en-US" sz="2000" u="sng" dirty="0">
              <a:latin typeface="Avenir Medium"/>
              <a:cs typeface="Avenir Medium"/>
            </a:endParaRPr>
          </a:p>
          <a:p>
            <a:pPr>
              <a:lnSpc>
                <a:spcPct val="110000"/>
              </a:lnSpc>
            </a:pPr>
            <a:r>
              <a:rPr lang="en-US" sz="2000" u="sng" dirty="0" smtClean="0">
                <a:latin typeface="Avenir Medium"/>
                <a:cs typeface="Avenir Medium"/>
              </a:rPr>
              <a:t>Distribution lines</a:t>
            </a:r>
            <a:r>
              <a:rPr lang="en-US" sz="2000" dirty="0" smtClean="0">
                <a:latin typeface="Avenir Medium"/>
                <a:cs typeface="Avenir Medium"/>
              </a:rPr>
              <a:t> use </a:t>
            </a:r>
            <a:r>
              <a:rPr lang="en-US" sz="2000" dirty="0" smtClean="0">
                <a:latin typeface="Avenir Black"/>
                <a:cs typeface="Avenir Black"/>
              </a:rPr>
              <a:t>lower voltage</a:t>
            </a:r>
            <a:r>
              <a:rPr lang="en-US" sz="2000" dirty="0" smtClean="0">
                <a:latin typeface="Avenir Medium"/>
                <a:cs typeface="Avenir Medium"/>
              </a:rPr>
              <a:t> since power loss is less of an issue.</a:t>
            </a:r>
          </a:p>
          <a:p>
            <a:pPr>
              <a:lnSpc>
                <a:spcPct val="110000"/>
              </a:lnSpc>
            </a:pPr>
            <a:endParaRPr lang="en-US" sz="2000" u="sng" dirty="0">
              <a:latin typeface="Avenir Medium"/>
              <a:cs typeface="Avenir Medium"/>
            </a:endParaRPr>
          </a:p>
          <a:p>
            <a:pPr>
              <a:lnSpc>
                <a:spcPct val="110000"/>
              </a:lnSpc>
            </a:pPr>
            <a:r>
              <a:rPr lang="en-US" sz="2000" u="sng" dirty="0" smtClean="0">
                <a:latin typeface="Avenir Medium"/>
                <a:cs typeface="Avenir Medium"/>
              </a:rPr>
              <a:t>Sub-stations</a:t>
            </a:r>
            <a:r>
              <a:rPr lang="en-US" sz="2000" dirty="0" smtClean="0">
                <a:latin typeface="Avenir Medium"/>
                <a:cs typeface="Avenir Medium"/>
              </a:rPr>
              <a:t> use </a:t>
            </a:r>
            <a:r>
              <a:rPr lang="en-US" sz="2000" dirty="0" smtClean="0">
                <a:latin typeface="Avenir Black"/>
                <a:cs typeface="Avenir Black"/>
              </a:rPr>
              <a:t>transformers</a:t>
            </a:r>
            <a:r>
              <a:rPr lang="en-US" sz="2000" dirty="0" smtClean="0">
                <a:latin typeface="Avenir Medium"/>
                <a:cs typeface="Avenir Medium"/>
              </a:rPr>
              <a:t> to step down voltage where transmission lines meet distribution lines</a:t>
            </a:r>
          </a:p>
        </p:txBody>
      </p:sp>
      <p:sp>
        <p:nvSpPr>
          <p:cNvPr id="3" name="TextBox 2"/>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7" name="Picture 6"/>
          <p:cNvPicPr>
            <a:picLocks noChangeAspect="1"/>
          </p:cNvPicPr>
          <p:nvPr/>
        </p:nvPicPr>
        <p:blipFill>
          <a:blip r:embed="rId3"/>
          <a:stretch>
            <a:fillRect/>
          </a:stretch>
        </p:blipFill>
        <p:spPr>
          <a:xfrm>
            <a:off x="5080000" y="3086520"/>
            <a:ext cx="3835400" cy="3387107"/>
          </a:xfrm>
          <a:prstGeom prst="rect">
            <a:avLst/>
          </a:prstGeom>
        </p:spPr>
      </p:pic>
      <p:sp>
        <p:nvSpPr>
          <p:cNvPr id="10" name="TextBox 9"/>
          <p:cNvSpPr txBox="1"/>
          <p:nvPr/>
        </p:nvSpPr>
        <p:spPr>
          <a:xfrm>
            <a:off x="319658" y="3713573"/>
            <a:ext cx="4167675" cy="1441420"/>
          </a:xfrm>
          <a:prstGeom prst="rect">
            <a:avLst/>
          </a:prstGeom>
          <a:noFill/>
        </p:spPr>
        <p:txBody>
          <a:bodyPr wrap="square" rtlCol="0">
            <a:spAutoFit/>
          </a:bodyPr>
          <a:lstStyle/>
          <a:p>
            <a:pPr>
              <a:lnSpc>
                <a:spcPct val="110000"/>
              </a:lnSpc>
            </a:pPr>
            <a:r>
              <a:rPr lang="en-US" sz="2000" dirty="0" smtClean="0">
                <a:latin typeface="Avenir Medium"/>
                <a:cs typeface="Avenir Medium"/>
              </a:rPr>
              <a:t>Additional transformers on distribution lines step power down to the 120 V or 240 V needed for household use.</a:t>
            </a:r>
            <a:endParaRPr lang="en-US" sz="2000" dirty="0">
              <a:solidFill>
                <a:srgbClr val="0000FF"/>
              </a:solidFill>
              <a:latin typeface="Avenir Medium"/>
              <a:cs typeface="Avenir Medium"/>
            </a:endParaRPr>
          </a:p>
        </p:txBody>
      </p:sp>
    </p:spTree>
    <p:extLst>
      <p:ext uri="{BB962C8B-B14F-4D97-AF65-F5344CB8AC3E}">
        <p14:creationId xmlns:p14="http://schemas.microsoft.com/office/powerpoint/2010/main" val="3416843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316795"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Electromagnetism &amp; production of current</a:t>
            </a:r>
            <a:endParaRPr lang="en-US" sz="3200" dirty="0">
              <a:solidFill>
                <a:prstClr val="white"/>
              </a:solidFill>
              <a:latin typeface="Avenir Heavy"/>
              <a:cs typeface="Avenir Heavy"/>
            </a:endParaRPr>
          </a:p>
        </p:txBody>
      </p:sp>
      <p:sp>
        <p:nvSpPr>
          <p:cNvPr id="6" name="TextBox 5"/>
          <p:cNvSpPr txBox="1"/>
          <p:nvPr/>
        </p:nvSpPr>
        <p:spPr>
          <a:xfrm>
            <a:off x="319658" y="894173"/>
            <a:ext cx="8569919" cy="2795637"/>
          </a:xfrm>
          <a:prstGeom prst="rect">
            <a:avLst/>
          </a:prstGeom>
          <a:noFill/>
        </p:spPr>
        <p:txBody>
          <a:bodyPr wrap="square" rtlCol="0">
            <a:spAutoFit/>
          </a:bodyPr>
          <a:lstStyle/>
          <a:p>
            <a:pPr>
              <a:lnSpc>
                <a:spcPct val="110000"/>
              </a:lnSpc>
            </a:pPr>
            <a:r>
              <a:rPr lang="en-US" sz="2000" dirty="0" smtClean="0">
                <a:latin typeface="Avenir Black"/>
                <a:cs typeface="Avenir Black"/>
              </a:rPr>
              <a:t>1820: Andre-Marie Ampere </a:t>
            </a:r>
            <a:r>
              <a:rPr lang="en-US" sz="2000" dirty="0" smtClean="0">
                <a:latin typeface="Avenir Medium"/>
                <a:cs typeface="Avenir Medium"/>
              </a:rPr>
              <a:t>founded the science of electromagnetism</a:t>
            </a:r>
          </a:p>
          <a:p>
            <a:pPr marL="342900" indent="-342900">
              <a:lnSpc>
                <a:spcPct val="110000"/>
              </a:lnSpc>
              <a:buFont typeface="Arial"/>
              <a:buChar char="•"/>
            </a:pPr>
            <a:r>
              <a:rPr lang="en-US" sz="2000" dirty="0" smtClean="0">
                <a:latin typeface="Avenir Medium"/>
                <a:cs typeface="Avenir Medium"/>
              </a:rPr>
              <a:t>When a wire carrying a current is placed parallel to a second conducting wire, a force is exerted between the wires.</a:t>
            </a:r>
          </a:p>
          <a:p>
            <a:pPr marL="800100" lvl="1" indent="-342900">
              <a:lnSpc>
                <a:spcPct val="110000"/>
              </a:lnSpc>
              <a:buFont typeface="Arial"/>
              <a:buChar char="•"/>
            </a:pPr>
            <a:r>
              <a:rPr lang="en-US" sz="2000" dirty="0" smtClean="0">
                <a:latin typeface="Avenir Medium"/>
                <a:cs typeface="Avenir Medium"/>
              </a:rPr>
              <a:t>He called the force the </a:t>
            </a:r>
            <a:r>
              <a:rPr lang="en-US" sz="2000" dirty="0" err="1" smtClean="0">
                <a:latin typeface="Avenir Black"/>
                <a:cs typeface="Avenir Black"/>
              </a:rPr>
              <a:t>ampère</a:t>
            </a:r>
            <a:r>
              <a:rPr lang="en-US" sz="2000" dirty="0" smtClean="0">
                <a:latin typeface="Avenir Medium"/>
                <a:cs typeface="Avenir Medium"/>
              </a:rPr>
              <a:t> (aka amp).</a:t>
            </a:r>
          </a:p>
          <a:p>
            <a:pPr marL="800100" lvl="1" indent="-342900">
              <a:lnSpc>
                <a:spcPct val="110000"/>
              </a:lnSpc>
              <a:buFont typeface="Arial"/>
              <a:buChar char="•"/>
            </a:pPr>
            <a:endParaRPr lang="en-US" sz="2000" dirty="0">
              <a:latin typeface="Avenir Medium"/>
              <a:cs typeface="Avenir Medium"/>
            </a:endParaRPr>
          </a:p>
          <a:p>
            <a:pPr marL="342900" indent="-342900">
              <a:lnSpc>
                <a:spcPct val="110000"/>
              </a:lnSpc>
              <a:buFont typeface="Arial"/>
              <a:buChar char="•"/>
            </a:pPr>
            <a:r>
              <a:rPr lang="en-US" sz="2000" dirty="0" smtClean="0">
                <a:latin typeface="Avenir Black"/>
                <a:cs typeface="Avenir Black"/>
              </a:rPr>
              <a:t>Electromagnets</a:t>
            </a:r>
            <a:r>
              <a:rPr lang="en-US" sz="2000" dirty="0" smtClean="0">
                <a:latin typeface="Avenir Medium"/>
                <a:cs typeface="Avenir Medium"/>
              </a:rPr>
              <a:t> could be made by using iron as the core of a coil of copper wire.</a:t>
            </a:r>
          </a:p>
          <a:p>
            <a:pPr marL="800100" lvl="1" indent="-342900">
              <a:lnSpc>
                <a:spcPct val="110000"/>
              </a:lnSpc>
              <a:buFont typeface="Arial"/>
              <a:buChar char="•"/>
            </a:pPr>
            <a:r>
              <a:rPr lang="en-US" sz="2000" dirty="0" smtClean="0">
                <a:latin typeface="Avenir Medium"/>
                <a:cs typeface="Avenir Medium"/>
              </a:rPr>
              <a:t>Used to attract or repel other magnets and cause motive force.</a:t>
            </a:r>
          </a:p>
        </p:txBody>
      </p:sp>
      <p:sp>
        <p:nvSpPr>
          <p:cNvPr id="3" name="TextBox 2"/>
          <p:cNvSpPr txBox="1"/>
          <p:nvPr/>
        </p:nvSpPr>
        <p:spPr>
          <a:xfrm>
            <a:off x="4991100" y="6448029"/>
            <a:ext cx="4041790" cy="307777"/>
          </a:xfrm>
          <a:prstGeom prst="rect">
            <a:avLst/>
          </a:prstGeom>
          <a:noFill/>
        </p:spPr>
        <p:txBody>
          <a:bodyPr wrap="none" rtlCol="0">
            <a:spAutoFit/>
          </a:bodyPr>
          <a:lstStyle/>
          <a:p>
            <a:r>
              <a:rPr lang="en-US" sz="1400" dirty="0" smtClean="0">
                <a:latin typeface="Avenir Medium"/>
                <a:cs typeface="Avenir Medium"/>
              </a:rPr>
              <a:t>Energy Systems &amp; Sustainability, 2/e, Chapter </a:t>
            </a:r>
            <a:r>
              <a:rPr lang="en-US" sz="1400" dirty="0">
                <a:latin typeface="Avenir Medium"/>
                <a:cs typeface="Avenir Medium"/>
              </a:rPr>
              <a:t>9</a:t>
            </a:r>
            <a:r>
              <a:rPr lang="en-US" sz="1400" dirty="0" smtClean="0">
                <a:latin typeface="Avenir Medium"/>
                <a:cs typeface="Avenir Medium"/>
              </a:rPr>
              <a:t> </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319658" y="3794212"/>
            <a:ext cx="8569919" cy="1779975"/>
          </a:xfrm>
          <a:prstGeom prst="rect">
            <a:avLst/>
          </a:prstGeom>
          <a:noFill/>
        </p:spPr>
        <p:txBody>
          <a:bodyPr wrap="square" rtlCol="0">
            <a:spAutoFit/>
          </a:bodyPr>
          <a:lstStyle/>
          <a:p>
            <a:pPr>
              <a:lnSpc>
                <a:spcPct val="110000"/>
              </a:lnSpc>
            </a:pPr>
            <a:r>
              <a:rPr lang="en-US" sz="2000" dirty="0" smtClean="0">
                <a:latin typeface="Avenir Black"/>
                <a:cs typeface="Avenir Black"/>
              </a:rPr>
              <a:t>1831: Michael Faraday</a:t>
            </a:r>
            <a:r>
              <a:rPr lang="en-US" sz="2000" dirty="0">
                <a:latin typeface="Avenir Medium"/>
                <a:cs typeface="Avenir Medium"/>
              </a:rPr>
              <a:t> </a:t>
            </a:r>
            <a:r>
              <a:rPr lang="en-US" sz="2000" dirty="0" smtClean="0">
                <a:latin typeface="Avenir Medium"/>
                <a:cs typeface="Avenir Medium"/>
              </a:rPr>
              <a:t>showed that movement of a magnet through a coil of wire produced amps, a current or flow of electricity.</a:t>
            </a:r>
          </a:p>
          <a:p>
            <a:pPr>
              <a:lnSpc>
                <a:spcPct val="110000"/>
              </a:lnSpc>
            </a:pPr>
            <a:endParaRPr lang="en-US" sz="2000" dirty="0">
              <a:latin typeface="Avenir Medium"/>
              <a:cs typeface="Avenir Medium"/>
            </a:endParaRPr>
          </a:p>
          <a:p>
            <a:pPr marL="342900" indent="-342900">
              <a:lnSpc>
                <a:spcPct val="110000"/>
              </a:lnSpc>
              <a:buFont typeface="Arial"/>
              <a:buChar char="•"/>
            </a:pPr>
            <a:r>
              <a:rPr lang="en-US" sz="2000" dirty="0" smtClean="0">
                <a:latin typeface="Avenir Medium"/>
                <a:cs typeface="Avenir Medium"/>
              </a:rPr>
              <a:t>Developed the </a:t>
            </a:r>
            <a:r>
              <a:rPr lang="en-US" sz="2000" dirty="0" smtClean="0">
                <a:latin typeface="Avenir Black"/>
                <a:cs typeface="Avenir Black"/>
              </a:rPr>
              <a:t>dynamo</a:t>
            </a:r>
            <a:r>
              <a:rPr lang="en-US" sz="2000" dirty="0" smtClean="0">
                <a:latin typeface="Avenir Medium"/>
                <a:cs typeface="Avenir Medium"/>
              </a:rPr>
              <a:t> that produced continuous electric current by moving a coil of wire in a magnetic field.</a:t>
            </a:r>
          </a:p>
        </p:txBody>
      </p:sp>
    </p:spTree>
    <p:extLst>
      <p:ext uri="{BB962C8B-B14F-4D97-AF65-F5344CB8AC3E}">
        <p14:creationId xmlns:p14="http://schemas.microsoft.com/office/powerpoint/2010/main" val="39679656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199265"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Transmission loss example</a:t>
            </a:r>
            <a:endParaRPr lang="en-US" sz="3200" dirty="0">
              <a:solidFill>
                <a:schemeClr val="bg1"/>
              </a:solidFill>
              <a:latin typeface="Avenir Heavy"/>
              <a:cs typeface="Avenir Heavy"/>
            </a:endParaRPr>
          </a:p>
        </p:txBody>
      </p:sp>
      <p:sp>
        <p:nvSpPr>
          <p:cNvPr id="6" name="TextBox 5"/>
          <p:cNvSpPr txBox="1"/>
          <p:nvPr/>
        </p:nvSpPr>
        <p:spPr>
          <a:xfrm>
            <a:off x="319658" y="894173"/>
            <a:ext cx="8443342" cy="1102866"/>
          </a:xfrm>
          <a:prstGeom prst="rect">
            <a:avLst/>
          </a:prstGeom>
          <a:noFill/>
        </p:spPr>
        <p:txBody>
          <a:bodyPr wrap="square" rtlCol="0">
            <a:spAutoFit/>
          </a:bodyPr>
          <a:lstStyle/>
          <a:p>
            <a:pPr>
              <a:lnSpc>
                <a:spcPct val="110000"/>
              </a:lnSpc>
            </a:pPr>
            <a:r>
              <a:rPr lang="en-US" sz="2000" dirty="0" smtClean="0">
                <a:latin typeface="Avenir Medium"/>
                <a:cs typeface="Avenir Medium"/>
              </a:rPr>
              <a:t>Consider a power plant producing (P) of 50 MW (50 E6 W).</a:t>
            </a:r>
          </a:p>
          <a:p>
            <a:pPr marL="342900" indent="-342900">
              <a:lnSpc>
                <a:spcPct val="110000"/>
              </a:lnSpc>
              <a:buFont typeface="Arial"/>
              <a:buChar char="•"/>
            </a:pPr>
            <a:r>
              <a:rPr lang="en-US" sz="2000" dirty="0" smtClean="0">
                <a:latin typeface="Avenir Medium"/>
                <a:cs typeface="Avenir Medium"/>
              </a:rPr>
              <a:t>What is the current transmitted at a voltage of 25,000 V?</a:t>
            </a:r>
          </a:p>
          <a:p>
            <a:pPr marL="342900" indent="-342900">
              <a:lnSpc>
                <a:spcPct val="110000"/>
              </a:lnSpc>
              <a:buFont typeface="Arial"/>
              <a:buChar char="•"/>
            </a:pPr>
            <a:r>
              <a:rPr lang="en-US" sz="2000" dirty="0" smtClean="0">
                <a:latin typeface="Avenir Medium"/>
                <a:cs typeface="Avenir Medium"/>
              </a:rPr>
              <a:t>What is the current transmitted at 400,000 V?</a:t>
            </a:r>
            <a:endParaRPr lang="en-US" sz="2000" dirty="0">
              <a:latin typeface="Avenir Medium"/>
              <a:cs typeface="Avenir Medium"/>
            </a:endParaRPr>
          </a:p>
        </p:txBody>
      </p:sp>
      <p:sp>
        <p:nvSpPr>
          <p:cNvPr id="3" name="TextBox 2"/>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472058" y="2171628"/>
            <a:ext cx="8443342" cy="1102866"/>
          </a:xfrm>
          <a:prstGeom prst="rect">
            <a:avLst/>
          </a:prstGeom>
          <a:noFill/>
        </p:spPr>
        <p:txBody>
          <a:bodyPr wrap="square" rtlCol="0">
            <a:spAutoFit/>
          </a:bodyPr>
          <a:lstStyle/>
          <a:p>
            <a:pPr>
              <a:lnSpc>
                <a:spcPct val="110000"/>
              </a:lnSpc>
            </a:pPr>
            <a:r>
              <a:rPr lang="en-US" sz="2000" dirty="0" smtClean="0">
                <a:solidFill>
                  <a:srgbClr val="0000FF"/>
                </a:solidFill>
                <a:latin typeface="Avenir Medium"/>
                <a:cs typeface="Avenir Medium"/>
              </a:rPr>
              <a:t>I = P/V = 50 E6 W / 25,000 V = 2,000 A</a:t>
            </a:r>
          </a:p>
          <a:p>
            <a:pPr>
              <a:lnSpc>
                <a:spcPct val="110000"/>
              </a:lnSpc>
            </a:pPr>
            <a:endParaRPr lang="en-US" sz="2000" dirty="0">
              <a:solidFill>
                <a:srgbClr val="0000FF"/>
              </a:solidFill>
              <a:latin typeface="Avenir Medium"/>
              <a:cs typeface="Avenir Medium"/>
            </a:endParaRPr>
          </a:p>
          <a:p>
            <a:pPr>
              <a:lnSpc>
                <a:spcPct val="110000"/>
              </a:lnSpc>
            </a:pPr>
            <a:r>
              <a:rPr lang="en-US" sz="2000" dirty="0" smtClean="0">
                <a:solidFill>
                  <a:srgbClr val="0000FF"/>
                </a:solidFill>
                <a:latin typeface="Avenir Medium"/>
                <a:cs typeface="Avenir Medium"/>
              </a:rPr>
              <a:t>I = P/V = 50 E6 W / 400,000 V = 125 A</a:t>
            </a:r>
            <a:endParaRPr lang="en-US" sz="2000" dirty="0">
              <a:solidFill>
                <a:srgbClr val="0000FF"/>
              </a:solidFill>
              <a:latin typeface="Avenir Medium"/>
              <a:cs typeface="Avenir Medium"/>
            </a:endParaRPr>
          </a:p>
        </p:txBody>
      </p:sp>
    </p:spTree>
    <p:extLst>
      <p:ext uri="{BB962C8B-B14F-4D97-AF65-F5344CB8AC3E}">
        <p14:creationId xmlns:p14="http://schemas.microsoft.com/office/powerpoint/2010/main" val="17641285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967481"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UK National Grid in the 1930s</a:t>
            </a:r>
            <a:endParaRPr lang="en-US" sz="3200" dirty="0">
              <a:solidFill>
                <a:schemeClr val="bg1"/>
              </a:solidFill>
              <a:latin typeface="Avenir Heavy"/>
              <a:cs typeface="Avenir Heavy"/>
            </a:endParaRPr>
          </a:p>
        </p:txBody>
      </p:sp>
      <p:sp>
        <p:nvSpPr>
          <p:cNvPr id="6" name="TextBox 5"/>
          <p:cNvSpPr txBox="1"/>
          <p:nvPr/>
        </p:nvSpPr>
        <p:spPr>
          <a:xfrm>
            <a:off x="319658" y="894173"/>
            <a:ext cx="8443342" cy="1441420"/>
          </a:xfrm>
          <a:prstGeom prst="rect">
            <a:avLst/>
          </a:prstGeom>
          <a:noFill/>
        </p:spPr>
        <p:txBody>
          <a:bodyPr wrap="square" rtlCol="0">
            <a:spAutoFit/>
          </a:bodyPr>
          <a:lstStyle/>
          <a:p>
            <a:pPr>
              <a:lnSpc>
                <a:spcPct val="110000"/>
              </a:lnSpc>
            </a:pPr>
            <a:r>
              <a:rPr lang="en-US" sz="2000" dirty="0" smtClean="0">
                <a:latin typeface="Avenir Medium"/>
                <a:cs typeface="Avenir Medium"/>
              </a:rPr>
              <a:t>In 1926 the concept of the UK’s National Grid was formalized with specifications:</a:t>
            </a:r>
          </a:p>
          <a:p>
            <a:pPr marL="342900" indent="-342900">
              <a:lnSpc>
                <a:spcPct val="110000"/>
              </a:lnSpc>
              <a:buFont typeface="Arial"/>
              <a:buChar char="•"/>
            </a:pPr>
            <a:r>
              <a:rPr lang="en-US" sz="2000" dirty="0" smtClean="0">
                <a:latin typeface="Avenir Medium"/>
                <a:cs typeface="Avenir Medium"/>
              </a:rPr>
              <a:t>AC only</a:t>
            </a:r>
          </a:p>
          <a:p>
            <a:pPr marL="342900" indent="-342900">
              <a:lnSpc>
                <a:spcPct val="110000"/>
              </a:lnSpc>
              <a:buFont typeface="Arial"/>
              <a:buChar char="•"/>
            </a:pPr>
            <a:r>
              <a:rPr lang="en-US" sz="2000" dirty="0" smtClean="0">
                <a:latin typeface="Avenir Medium"/>
                <a:cs typeface="Avenir Medium"/>
              </a:rPr>
              <a:t>50 Hz</a:t>
            </a:r>
            <a:endParaRPr lang="en-US" sz="2000" dirty="0">
              <a:latin typeface="Avenir Medium"/>
              <a:cs typeface="Avenir Medium"/>
            </a:endParaRPr>
          </a:p>
        </p:txBody>
      </p:sp>
      <p:sp>
        <p:nvSpPr>
          <p:cNvPr id="3" name="TextBox 2"/>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3405427" y="1590842"/>
            <a:ext cx="3134993" cy="646331"/>
          </a:xfrm>
          <a:prstGeom prst="rect">
            <a:avLst/>
          </a:prstGeom>
          <a:noFill/>
        </p:spPr>
        <p:txBody>
          <a:bodyPr wrap="none" rtlCol="0">
            <a:spAutoFit/>
          </a:bodyPr>
          <a:lstStyle/>
          <a:p>
            <a:r>
              <a:rPr lang="en-US" dirty="0" smtClean="0">
                <a:solidFill>
                  <a:srgbClr val="0000FF"/>
                </a:solidFill>
              </a:rPr>
              <a:t>The last DC supply in London</a:t>
            </a:r>
            <a:br>
              <a:rPr lang="en-US" dirty="0" smtClean="0">
                <a:solidFill>
                  <a:srgbClr val="0000FF"/>
                </a:solidFill>
              </a:rPr>
            </a:br>
            <a:r>
              <a:rPr lang="en-US" dirty="0" smtClean="0">
                <a:solidFill>
                  <a:srgbClr val="0000FF"/>
                </a:solidFill>
              </a:rPr>
              <a:t>wasn’t </a:t>
            </a:r>
            <a:r>
              <a:rPr lang="en-US" dirty="0" err="1" smtClean="0">
                <a:solidFill>
                  <a:srgbClr val="0000FF"/>
                </a:solidFill>
              </a:rPr>
              <a:t>disconected</a:t>
            </a:r>
            <a:r>
              <a:rPr lang="en-US" dirty="0" smtClean="0">
                <a:solidFill>
                  <a:srgbClr val="0000FF"/>
                </a:solidFill>
              </a:rPr>
              <a:t> until 1962.</a:t>
            </a:r>
          </a:p>
        </p:txBody>
      </p:sp>
      <p:sp>
        <p:nvSpPr>
          <p:cNvPr id="11" name="TextBox 10"/>
          <p:cNvSpPr txBox="1"/>
          <p:nvPr/>
        </p:nvSpPr>
        <p:spPr>
          <a:xfrm>
            <a:off x="346394" y="2335593"/>
            <a:ext cx="8443342" cy="1102866"/>
          </a:xfrm>
          <a:prstGeom prst="rect">
            <a:avLst/>
          </a:prstGeom>
          <a:noFill/>
        </p:spPr>
        <p:txBody>
          <a:bodyPr wrap="square" rtlCol="0">
            <a:spAutoFit/>
          </a:bodyPr>
          <a:lstStyle/>
          <a:p>
            <a:pPr>
              <a:lnSpc>
                <a:spcPct val="110000"/>
              </a:lnSpc>
            </a:pPr>
            <a:r>
              <a:rPr lang="en-US" sz="2000" dirty="0" smtClean="0">
                <a:latin typeface="Avenir Medium"/>
                <a:cs typeface="Avenir Medium"/>
              </a:rPr>
              <a:t>There was </a:t>
            </a:r>
            <a:r>
              <a:rPr lang="en-US" sz="2000" u="sng" dirty="0" smtClean="0">
                <a:latin typeface="Avenir Medium"/>
                <a:cs typeface="Avenir Medium"/>
              </a:rPr>
              <a:t>resistance</a:t>
            </a:r>
            <a:r>
              <a:rPr lang="en-US" sz="2000" dirty="0" smtClean="0">
                <a:latin typeface="Avenir Medium"/>
                <a:cs typeface="Avenir Medium"/>
              </a:rPr>
              <a:t> to:</a:t>
            </a:r>
          </a:p>
          <a:p>
            <a:pPr marL="342900" indent="-342900">
              <a:lnSpc>
                <a:spcPct val="110000"/>
              </a:lnSpc>
              <a:buFont typeface="Arial"/>
              <a:buChar char="•"/>
            </a:pPr>
            <a:r>
              <a:rPr lang="en-US" sz="2000" dirty="0" smtClean="0">
                <a:latin typeface="Avenir Medium"/>
                <a:cs typeface="Avenir Medium"/>
              </a:rPr>
              <a:t>Centralized (aka governmental) control;</a:t>
            </a:r>
          </a:p>
          <a:p>
            <a:pPr marL="342900" indent="-342900">
              <a:lnSpc>
                <a:spcPct val="110000"/>
              </a:lnSpc>
              <a:buFont typeface="Arial"/>
              <a:buChar char="•"/>
            </a:pPr>
            <a:r>
              <a:rPr lang="en-US" sz="2000" dirty="0" smtClean="0">
                <a:latin typeface="Avenir Medium"/>
                <a:cs typeface="Avenir Medium"/>
              </a:rPr>
              <a:t>Placement of high voltage lines &amp; towers</a:t>
            </a:r>
          </a:p>
        </p:txBody>
      </p:sp>
      <p:sp>
        <p:nvSpPr>
          <p:cNvPr id="12" name="TextBox 11"/>
          <p:cNvSpPr txBox="1"/>
          <p:nvPr/>
        </p:nvSpPr>
        <p:spPr>
          <a:xfrm>
            <a:off x="359762" y="3629961"/>
            <a:ext cx="8443342" cy="2118529"/>
          </a:xfrm>
          <a:prstGeom prst="rect">
            <a:avLst/>
          </a:prstGeom>
          <a:noFill/>
        </p:spPr>
        <p:txBody>
          <a:bodyPr wrap="square" rtlCol="0">
            <a:spAutoFit/>
          </a:bodyPr>
          <a:lstStyle/>
          <a:p>
            <a:pPr>
              <a:lnSpc>
                <a:spcPct val="110000"/>
              </a:lnSpc>
            </a:pPr>
            <a:r>
              <a:rPr lang="en-US" sz="2000" dirty="0" smtClean="0">
                <a:latin typeface="Avenir Medium"/>
                <a:cs typeface="Avenir Medium"/>
              </a:rPr>
              <a:t>While a large, interconnected grid supplies </a:t>
            </a:r>
            <a:r>
              <a:rPr lang="en-US" sz="2000" dirty="0" smtClean="0">
                <a:latin typeface="Avenir Black"/>
                <a:cs typeface="Avenir Black"/>
              </a:rPr>
              <a:t>resilient</a:t>
            </a:r>
            <a:r>
              <a:rPr lang="en-US" sz="2000" dirty="0" smtClean="0">
                <a:latin typeface="Avenir Medium"/>
                <a:cs typeface="Avenir Medium"/>
              </a:rPr>
              <a:t> power supply, problems can be as widespread as supply.</a:t>
            </a:r>
          </a:p>
          <a:p>
            <a:pPr marL="342900" indent="-342900">
              <a:lnSpc>
                <a:spcPct val="110000"/>
              </a:lnSpc>
              <a:buFont typeface="Arial"/>
              <a:buChar char="•"/>
            </a:pPr>
            <a:r>
              <a:rPr lang="en-US" sz="2000" dirty="0" smtClean="0">
                <a:latin typeface="Avenir Black"/>
                <a:cs typeface="Avenir Black"/>
              </a:rPr>
              <a:t>Blackouts</a:t>
            </a:r>
            <a:r>
              <a:rPr lang="en-US" sz="2000" dirty="0" smtClean="0">
                <a:latin typeface="Avenir Medium"/>
                <a:cs typeface="Avenir Medium"/>
              </a:rPr>
              <a:t> have occurred in the UK, NY City, Auckland NZ for several weeks.</a:t>
            </a:r>
          </a:p>
          <a:p>
            <a:pPr marL="342900" indent="-342900">
              <a:lnSpc>
                <a:spcPct val="110000"/>
              </a:lnSpc>
              <a:buFont typeface="Arial"/>
              <a:buChar char="•"/>
            </a:pPr>
            <a:r>
              <a:rPr lang="en-US" sz="2000" dirty="0" smtClean="0">
                <a:latin typeface="Avenir Medium"/>
                <a:cs typeface="Avenir Medium"/>
              </a:rPr>
              <a:t>And suppliers are not always producers.</a:t>
            </a:r>
          </a:p>
          <a:p>
            <a:pPr marL="800100" lvl="1" indent="-342900">
              <a:lnSpc>
                <a:spcPct val="110000"/>
              </a:lnSpc>
              <a:buFont typeface="Arial"/>
              <a:buChar char="•"/>
            </a:pPr>
            <a:r>
              <a:rPr lang="en-US" sz="2000" dirty="0" smtClean="0">
                <a:latin typeface="Avenir Medium"/>
                <a:cs typeface="Avenir Medium"/>
              </a:rPr>
              <a:t>Southern England (London) imports electricity from the north.</a:t>
            </a:r>
          </a:p>
        </p:txBody>
      </p:sp>
    </p:spTree>
    <p:extLst>
      <p:ext uri="{BB962C8B-B14F-4D97-AF65-F5344CB8AC3E}">
        <p14:creationId xmlns:p14="http://schemas.microsoft.com/office/powerpoint/2010/main" val="26117229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578715"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Coal by wire</a:t>
            </a:r>
            <a:endParaRPr lang="en-US" sz="3200" dirty="0">
              <a:solidFill>
                <a:schemeClr val="bg1"/>
              </a:solidFill>
              <a:latin typeface="Avenir Heavy"/>
              <a:cs typeface="Avenir Heavy"/>
            </a:endParaRPr>
          </a:p>
        </p:txBody>
      </p:sp>
      <p:sp>
        <p:nvSpPr>
          <p:cNvPr id="6" name="TextBox 5"/>
          <p:cNvSpPr txBox="1"/>
          <p:nvPr/>
        </p:nvSpPr>
        <p:spPr>
          <a:xfrm>
            <a:off x="319658" y="894173"/>
            <a:ext cx="8443342" cy="2118529"/>
          </a:xfrm>
          <a:prstGeom prst="rect">
            <a:avLst/>
          </a:prstGeom>
          <a:noFill/>
        </p:spPr>
        <p:txBody>
          <a:bodyPr wrap="square" rtlCol="0">
            <a:spAutoFit/>
          </a:bodyPr>
          <a:lstStyle/>
          <a:p>
            <a:pPr>
              <a:lnSpc>
                <a:spcPct val="110000"/>
              </a:lnSpc>
            </a:pPr>
            <a:r>
              <a:rPr lang="en-US" sz="2000" dirty="0" smtClean="0">
                <a:latin typeface="Avenir Black"/>
                <a:cs typeface="Avenir Black"/>
              </a:rPr>
              <a:t>Coal by wire</a:t>
            </a:r>
            <a:r>
              <a:rPr lang="en-US" sz="2000" dirty="0" smtClean="0">
                <a:latin typeface="Avenir Medium"/>
                <a:cs typeface="Avenir Medium"/>
              </a:rPr>
              <a:t> describes the transmission of coal-fired electricity to distant users over transmission wires. The alternative would be moving the coal to the consumer.</a:t>
            </a:r>
          </a:p>
          <a:p>
            <a:pPr marL="342900" indent="-342900">
              <a:lnSpc>
                <a:spcPct val="110000"/>
              </a:lnSpc>
              <a:buFont typeface="Arial"/>
              <a:buChar char="•"/>
            </a:pPr>
            <a:r>
              <a:rPr lang="en-US" sz="2000" dirty="0" smtClean="0">
                <a:latin typeface="Avenir Medium"/>
                <a:cs typeface="Avenir Medium"/>
              </a:rPr>
              <a:t>In WWII, coal by wire freed trains to move war materials rather than coal.</a:t>
            </a:r>
          </a:p>
          <a:p>
            <a:pPr marL="342900" indent="-342900">
              <a:lnSpc>
                <a:spcPct val="110000"/>
              </a:lnSpc>
              <a:buFont typeface="Arial"/>
              <a:buChar char="•"/>
            </a:pPr>
            <a:r>
              <a:rPr lang="en-US" sz="2000" dirty="0" smtClean="0">
                <a:latin typeface="Avenir Medium"/>
                <a:cs typeface="Avenir Medium"/>
              </a:rPr>
              <a:t>New power stations were located near coal mines.</a:t>
            </a:r>
            <a:endParaRPr lang="en-US" sz="2000" dirty="0">
              <a:latin typeface="Avenir Black"/>
              <a:cs typeface="Avenir Black"/>
            </a:endParaRPr>
          </a:p>
        </p:txBody>
      </p:sp>
      <p:sp>
        <p:nvSpPr>
          <p:cNvPr id="3" name="TextBox 2"/>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0" name="TextBox 9"/>
          <p:cNvSpPr txBox="1"/>
          <p:nvPr/>
        </p:nvSpPr>
        <p:spPr>
          <a:xfrm>
            <a:off x="325010" y="3188625"/>
            <a:ext cx="8443342" cy="1102866"/>
          </a:xfrm>
          <a:prstGeom prst="rect">
            <a:avLst/>
          </a:prstGeom>
          <a:noFill/>
        </p:spPr>
        <p:txBody>
          <a:bodyPr wrap="square" rtlCol="0">
            <a:spAutoFit/>
          </a:bodyPr>
          <a:lstStyle/>
          <a:p>
            <a:pPr>
              <a:lnSpc>
                <a:spcPct val="110000"/>
              </a:lnSpc>
            </a:pPr>
            <a:r>
              <a:rPr lang="en-US" sz="2000" dirty="0" smtClean="0">
                <a:latin typeface="Avenir Black"/>
                <a:cs typeface="Avenir Black"/>
              </a:rPr>
              <a:t>1 GW electric station</a:t>
            </a:r>
            <a:r>
              <a:rPr lang="en-US" sz="2000" dirty="0" smtClean="0">
                <a:latin typeface="Avenir Medium"/>
                <a:cs typeface="Avenir Medium"/>
              </a:rPr>
              <a:t> requires:</a:t>
            </a:r>
          </a:p>
          <a:p>
            <a:pPr marL="342900" indent="-342900">
              <a:lnSpc>
                <a:spcPct val="110000"/>
              </a:lnSpc>
              <a:buFont typeface="Arial"/>
              <a:buChar char="•"/>
            </a:pPr>
            <a:r>
              <a:rPr lang="en-US" sz="2000" dirty="0" smtClean="0">
                <a:latin typeface="Avenir Medium"/>
                <a:cs typeface="Avenir Medium"/>
              </a:rPr>
              <a:t>10,000 </a:t>
            </a:r>
            <a:r>
              <a:rPr lang="en-US" sz="2000" dirty="0" err="1" smtClean="0">
                <a:latin typeface="Avenir Medium"/>
                <a:cs typeface="Avenir Medium"/>
              </a:rPr>
              <a:t>tonnes</a:t>
            </a:r>
            <a:r>
              <a:rPr lang="en-US" sz="2000" dirty="0" smtClean="0">
                <a:latin typeface="Avenir Medium"/>
                <a:cs typeface="Avenir Medium"/>
              </a:rPr>
              <a:t> of coal / day.</a:t>
            </a:r>
          </a:p>
          <a:p>
            <a:pPr marL="342900" indent="-342900">
              <a:lnSpc>
                <a:spcPct val="110000"/>
              </a:lnSpc>
              <a:buFont typeface="Arial"/>
              <a:buChar char="•"/>
            </a:pPr>
            <a:r>
              <a:rPr lang="en-US" sz="2000" dirty="0" smtClean="0">
                <a:latin typeface="Avenir Medium"/>
                <a:cs typeface="Avenir Medium"/>
              </a:rPr>
              <a:t>10 large trains per day.</a:t>
            </a:r>
            <a:endParaRPr lang="en-US" sz="2000" dirty="0">
              <a:latin typeface="Avenir Black"/>
              <a:cs typeface="Avenir Black"/>
            </a:endParaRPr>
          </a:p>
        </p:txBody>
      </p:sp>
      <p:sp>
        <p:nvSpPr>
          <p:cNvPr id="13" name="TextBox 12"/>
          <p:cNvSpPr txBox="1"/>
          <p:nvPr/>
        </p:nvSpPr>
        <p:spPr>
          <a:xfrm>
            <a:off x="330362" y="5135509"/>
            <a:ext cx="8443342" cy="1102866"/>
          </a:xfrm>
          <a:prstGeom prst="rect">
            <a:avLst/>
          </a:prstGeom>
          <a:noFill/>
        </p:spPr>
        <p:txBody>
          <a:bodyPr wrap="square" rtlCol="0">
            <a:spAutoFit/>
          </a:bodyPr>
          <a:lstStyle/>
          <a:p>
            <a:pPr>
              <a:lnSpc>
                <a:spcPct val="110000"/>
              </a:lnSpc>
            </a:pPr>
            <a:r>
              <a:rPr lang="en-US" sz="2000" u="sng" dirty="0" smtClean="0">
                <a:latin typeface="Avenir Medium"/>
                <a:cs typeface="Avenir Medium"/>
              </a:rPr>
              <a:t>Disadvantage</a:t>
            </a:r>
            <a:r>
              <a:rPr lang="en-US" sz="2000" dirty="0" smtClean="0">
                <a:latin typeface="Avenir Medium"/>
                <a:cs typeface="Avenir Medium"/>
              </a:rPr>
              <a:t>?</a:t>
            </a:r>
          </a:p>
          <a:p>
            <a:pPr marL="342900" indent="-342900">
              <a:lnSpc>
                <a:spcPct val="110000"/>
              </a:lnSpc>
              <a:buFont typeface="Arial"/>
              <a:buChar char="•"/>
            </a:pPr>
            <a:r>
              <a:rPr lang="en-US" sz="2000" dirty="0" smtClean="0">
                <a:latin typeface="Avenir Medium"/>
                <a:cs typeface="Avenir Medium"/>
              </a:rPr>
              <a:t>When power stations are far from population centers there are fewer ways to use their waste heat.</a:t>
            </a:r>
            <a:endParaRPr lang="en-US" sz="2000" dirty="0">
              <a:latin typeface="Avenir Medium"/>
              <a:cs typeface="Avenir Medium"/>
            </a:endParaRPr>
          </a:p>
        </p:txBody>
      </p:sp>
    </p:spTree>
    <p:extLst>
      <p:ext uri="{BB962C8B-B14F-4D97-AF65-F5344CB8AC3E}">
        <p14:creationId xmlns:p14="http://schemas.microsoft.com/office/powerpoint/2010/main" val="1500649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anbot Oct 30, 2017 7.08 PM.pdf"/>
          <p:cNvPicPr>
            <a:picLocks noChangeAspect="1"/>
          </p:cNvPicPr>
          <p:nvPr/>
        </p:nvPicPr>
        <p:blipFill rotWithShape="1">
          <a:blip r:embed="rId2">
            <a:extLst>
              <a:ext uri="{28A0092B-C50C-407E-A947-70E740481C1C}">
                <a14:useLocalDpi xmlns:a14="http://schemas.microsoft.com/office/drawing/2010/main" val="0"/>
              </a:ext>
            </a:extLst>
          </a:blip>
          <a:srcRect b="9978"/>
          <a:stretch/>
        </p:blipFill>
        <p:spPr>
          <a:xfrm>
            <a:off x="299273" y="3765443"/>
            <a:ext cx="8322614" cy="2951445"/>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784307"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UK </a:t>
            </a:r>
            <a:r>
              <a:rPr lang="en-US" sz="3200" dirty="0" err="1" smtClean="0">
                <a:solidFill>
                  <a:schemeClr val="bg1"/>
                </a:solidFill>
                <a:latin typeface="Avenir Heavy"/>
                <a:cs typeface="Avenir Heavy"/>
              </a:rPr>
              <a:t>Supergrid</a:t>
            </a:r>
            <a:endParaRPr lang="en-US" sz="3200" dirty="0">
              <a:solidFill>
                <a:schemeClr val="bg1"/>
              </a:solidFill>
              <a:latin typeface="Avenir Heavy"/>
              <a:cs typeface="Avenir Heavy"/>
            </a:endParaRPr>
          </a:p>
        </p:txBody>
      </p:sp>
      <p:sp>
        <p:nvSpPr>
          <p:cNvPr id="6" name="TextBox 5"/>
          <p:cNvSpPr txBox="1"/>
          <p:nvPr/>
        </p:nvSpPr>
        <p:spPr>
          <a:xfrm>
            <a:off x="319658" y="894173"/>
            <a:ext cx="8443342" cy="425758"/>
          </a:xfrm>
          <a:prstGeom prst="rect">
            <a:avLst/>
          </a:prstGeom>
          <a:noFill/>
        </p:spPr>
        <p:txBody>
          <a:bodyPr wrap="square" rtlCol="0">
            <a:spAutoFit/>
          </a:bodyPr>
          <a:lstStyle/>
          <a:p>
            <a:pPr>
              <a:lnSpc>
                <a:spcPct val="110000"/>
              </a:lnSpc>
            </a:pPr>
            <a:r>
              <a:rPr lang="en-US" sz="2000" dirty="0" smtClean="0">
                <a:latin typeface="Avenir Medium"/>
                <a:cs typeface="Avenir Medium"/>
              </a:rPr>
              <a:t>UK electric </a:t>
            </a:r>
            <a:r>
              <a:rPr lang="en-US" sz="2000" dirty="0" smtClean="0">
                <a:latin typeface="Avenir Black"/>
                <a:cs typeface="Avenir Black"/>
              </a:rPr>
              <a:t>demand increased X8 </a:t>
            </a:r>
            <a:r>
              <a:rPr lang="en-US" sz="2000" dirty="0" smtClean="0">
                <a:latin typeface="Avenir Medium"/>
                <a:cs typeface="Avenir Medium"/>
              </a:rPr>
              <a:t>between 1926 and 1950.</a:t>
            </a:r>
            <a:endParaRPr lang="en-US" sz="2000" dirty="0">
              <a:latin typeface="Avenir Medium"/>
              <a:cs typeface="Avenir Medium"/>
            </a:endParaRPr>
          </a:p>
        </p:txBody>
      </p:sp>
      <p:sp>
        <p:nvSpPr>
          <p:cNvPr id="3" name="TextBox 2"/>
          <p:cNvSpPr txBox="1"/>
          <p:nvPr/>
        </p:nvSpPr>
        <p:spPr>
          <a:xfrm rot="16200000">
            <a:off x="6871038" y="4610960"/>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3">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319658" y="1435274"/>
            <a:ext cx="8443342" cy="2287806"/>
          </a:xfrm>
          <a:prstGeom prst="rect">
            <a:avLst/>
          </a:prstGeom>
          <a:noFill/>
        </p:spPr>
        <p:txBody>
          <a:bodyPr wrap="square" rtlCol="0">
            <a:spAutoFit/>
          </a:bodyPr>
          <a:lstStyle/>
          <a:p>
            <a:pPr>
              <a:lnSpc>
                <a:spcPct val="110000"/>
              </a:lnSpc>
            </a:pPr>
            <a:r>
              <a:rPr lang="en-US" sz="2000" dirty="0" smtClean="0">
                <a:latin typeface="Avenir Medium"/>
                <a:cs typeface="Avenir Medium"/>
              </a:rPr>
              <a:t>Construction on a new </a:t>
            </a:r>
            <a:r>
              <a:rPr lang="en-US" sz="2000" dirty="0" err="1" smtClean="0">
                <a:latin typeface="Avenir Black"/>
                <a:cs typeface="Avenir Black"/>
              </a:rPr>
              <a:t>supergrid</a:t>
            </a:r>
            <a:r>
              <a:rPr lang="en-US" sz="2000" dirty="0" smtClean="0">
                <a:latin typeface="Avenir Black"/>
                <a:cs typeface="Avenir Black"/>
              </a:rPr>
              <a:t> </a:t>
            </a:r>
            <a:r>
              <a:rPr lang="en-US" sz="2000" dirty="0" smtClean="0">
                <a:latin typeface="Avenir Medium"/>
                <a:cs typeface="Avenir Medium"/>
              </a:rPr>
              <a:t>carrying a voltage of 275 kW (upgradable to 400 kV) was begun in 1964.</a:t>
            </a:r>
          </a:p>
          <a:p>
            <a:pPr marL="342900" indent="-342900">
              <a:lnSpc>
                <a:spcPct val="110000"/>
              </a:lnSpc>
              <a:buFont typeface="Arial"/>
              <a:buChar char="•"/>
            </a:pPr>
            <a:r>
              <a:rPr lang="en-US" sz="2000" dirty="0" smtClean="0">
                <a:latin typeface="Avenir Medium"/>
                <a:cs typeface="Avenir Medium"/>
              </a:rPr>
              <a:t>42-m towers</a:t>
            </a:r>
          </a:p>
          <a:p>
            <a:pPr marL="342900" indent="-342900">
              <a:lnSpc>
                <a:spcPct val="110000"/>
              </a:lnSpc>
              <a:buFont typeface="Arial"/>
              <a:buChar char="•"/>
            </a:pPr>
            <a:r>
              <a:rPr lang="en-US" sz="2000" dirty="0" smtClean="0">
                <a:latin typeface="Avenir Medium"/>
                <a:cs typeface="Avenir Medium"/>
              </a:rPr>
              <a:t>Much thicker transmission lines</a:t>
            </a:r>
          </a:p>
          <a:p>
            <a:pPr marL="342900" indent="-342900">
              <a:lnSpc>
                <a:spcPct val="110000"/>
              </a:lnSpc>
              <a:buFont typeface="Arial"/>
              <a:buChar char="•"/>
            </a:pPr>
            <a:endParaRPr lang="en-US" sz="1000" dirty="0">
              <a:latin typeface="Avenir Medium"/>
              <a:cs typeface="Avenir Medium"/>
            </a:endParaRPr>
          </a:p>
          <a:p>
            <a:pPr>
              <a:lnSpc>
                <a:spcPct val="110000"/>
              </a:lnSpc>
            </a:pPr>
            <a:r>
              <a:rPr lang="en-US" sz="2000" dirty="0" smtClean="0">
                <a:latin typeface="Avenir Medium"/>
                <a:cs typeface="Avenir Medium"/>
              </a:rPr>
              <a:t>Putting lines underground solves many objections, but is up to 20 times as expensive as overhead lines.</a:t>
            </a:r>
            <a:endParaRPr lang="en-US" sz="2000" dirty="0">
              <a:latin typeface="Avenir Medium"/>
              <a:cs typeface="Avenir Medium"/>
            </a:endParaRPr>
          </a:p>
        </p:txBody>
      </p:sp>
    </p:spTree>
    <p:extLst>
      <p:ext uri="{BB962C8B-B14F-4D97-AF65-F5344CB8AC3E}">
        <p14:creationId xmlns:p14="http://schemas.microsoft.com/office/powerpoint/2010/main" val="26702916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627278"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UK grid &amp; international links</a:t>
            </a:r>
            <a:endParaRPr lang="en-US" sz="3200" dirty="0">
              <a:solidFill>
                <a:schemeClr val="bg1"/>
              </a:solidFill>
              <a:latin typeface="Avenir Heavy"/>
              <a:cs typeface="Avenir Heavy"/>
            </a:endParaRPr>
          </a:p>
        </p:txBody>
      </p:sp>
      <p:sp>
        <p:nvSpPr>
          <p:cNvPr id="3" name="TextBox 2"/>
          <p:cNvSpPr txBox="1"/>
          <p:nvPr/>
        </p:nvSpPr>
        <p:spPr>
          <a:xfrm rot="16200000">
            <a:off x="6901928" y="4615928"/>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0" name="Picture 9" descr="Scanbot Oct 30, 2017 7.08 PM - 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72" y="693855"/>
            <a:ext cx="6023390" cy="6121811"/>
          </a:xfrm>
          <a:prstGeom prst="rect">
            <a:avLst/>
          </a:prstGeom>
        </p:spPr>
      </p:pic>
      <p:sp>
        <p:nvSpPr>
          <p:cNvPr id="7" name="Rounded Rectangular Callout 6"/>
          <p:cNvSpPr/>
          <p:nvPr/>
        </p:nvSpPr>
        <p:spPr>
          <a:xfrm>
            <a:off x="6406444" y="4728705"/>
            <a:ext cx="2387446" cy="1282626"/>
          </a:xfrm>
          <a:prstGeom prst="wedgeRoundRectCallout">
            <a:avLst>
              <a:gd name="adj1" fmla="val -92477"/>
              <a:gd name="adj2" fmla="val 55899"/>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FF"/>
                </a:solidFill>
              </a:rPr>
              <a:t>Replaced in 1986 with 2000 MW cable that imports 3% of UK power.</a:t>
            </a:r>
            <a:endParaRPr lang="en-US" dirty="0">
              <a:solidFill>
                <a:srgbClr val="0000FF"/>
              </a:solidFill>
            </a:endParaRPr>
          </a:p>
        </p:txBody>
      </p:sp>
    </p:spTree>
    <p:extLst>
      <p:ext uri="{BB962C8B-B14F-4D97-AF65-F5344CB8AC3E}">
        <p14:creationId xmlns:p14="http://schemas.microsoft.com/office/powerpoint/2010/main" val="326701481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956026" cy="584776"/>
          </a:xfrm>
          <a:prstGeom prst="rect">
            <a:avLst/>
          </a:prstGeom>
          <a:noFill/>
        </p:spPr>
        <p:txBody>
          <a:bodyPr wrap="none" rtlCol="0">
            <a:spAutoFit/>
          </a:bodyPr>
          <a:lstStyle/>
          <a:p>
            <a:pPr defTabSz="914400"/>
            <a:r>
              <a:rPr lang="en-US" sz="3200" dirty="0" smtClean="0">
                <a:solidFill>
                  <a:srgbClr val="FFFFFF"/>
                </a:solidFill>
                <a:latin typeface="Avenir Heavy"/>
                <a:cs typeface="Avenir Heavy"/>
              </a:rPr>
              <a:t>HVDC: long-distance without ‘taps’</a:t>
            </a:r>
            <a:endParaRPr lang="en-US" sz="3200" dirty="0">
              <a:solidFill>
                <a:srgbClr val="FFFFFF"/>
              </a:solidFill>
              <a:latin typeface="Avenir Heavy"/>
              <a:cs typeface="Avenir Heavy"/>
            </a:endParaRPr>
          </a:p>
        </p:txBody>
      </p:sp>
      <p:sp>
        <p:nvSpPr>
          <p:cNvPr id="3" name="TextBox 2"/>
          <p:cNvSpPr txBox="1"/>
          <p:nvPr/>
        </p:nvSpPr>
        <p:spPr>
          <a:xfrm>
            <a:off x="161760" y="6222633"/>
            <a:ext cx="4883079" cy="523220"/>
          </a:xfrm>
          <a:prstGeom prst="rect">
            <a:avLst/>
          </a:prstGeom>
          <a:noFill/>
        </p:spPr>
        <p:txBody>
          <a:bodyPr wrap="none" rtlCol="0">
            <a:spAutoFit/>
          </a:bodyPr>
          <a:lstStyle/>
          <a:p>
            <a:r>
              <a:rPr lang="en-US" sz="1400" dirty="0" smtClean="0">
                <a:latin typeface="Avenir Medium"/>
                <a:cs typeface="Avenir Medium"/>
              </a:rPr>
              <a:t>Energy Systems &amp; Sustainability, 2/e, Chapter 9</a:t>
            </a:r>
          </a:p>
          <a:p>
            <a:r>
              <a:rPr lang="en-US" sz="1400" dirty="0">
                <a:latin typeface="Avenir Medium"/>
                <a:cs typeface="Avenir Medium"/>
              </a:rPr>
              <a:t>https://</a:t>
            </a:r>
            <a:r>
              <a:rPr lang="en-US" sz="1400" dirty="0" err="1">
                <a:latin typeface="Avenir Medium"/>
                <a:cs typeface="Avenir Medium"/>
              </a:rPr>
              <a:t>en.wikipedia.org</a:t>
            </a:r>
            <a:r>
              <a:rPr lang="en-US" sz="1400" dirty="0">
                <a:latin typeface="Avenir Medium"/>
                <a:cs typeface="Avenir Medium"/>
              </a:rPr>
              <a:t>/wiki/High-</a:t>
            </a:r>
            <a:r>
              <a:rPr lang="en-US" sz="1400" dirty="0" err="1">
                <a:latin typeface="Avenir Medium"/>
                <a:cs typeface="Avenir Medium"/>
              </a:rPr>
              <a:t>voltage_direct_current</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2" name="TextBox 11"/>
          <p:cNvSpPr txBox="1"/>
          <p:nvPr/>
        </p:nvSpPr>
        <p:spPr>
          <a:xfrm>
            <a:off x="228600" y="854306"/>
            <a:ext cx="8463395" cy="3472745"/>
          </a:xfrm>
          <a:prstGeom prst="rect">
            <a:avLst/>
          </a:prstGeom>
          <a:noFill/>
        </p:spPr>
        <p:txBody>
          <a:bodyPr wrap="square" rtlCol="0">
            <a:spAutoFit/>
          </a:bodyPr>
          <a:lstStyle/>
          <a:p>
            <a:pPr>
              <a:lnSpc>
                <a:spcPct val="110000"/>
              </a:lnSpc>
            </a:pPr>
            <a:r>
              <a:rPr lang="en-US" sz="2000" dirty="0" smtClean="0">
                <a:latin typeface="Avenir Black"/>
                <a:cs typeface="Avenir Black"/>
              </a:rPr>
              <a:t>HVDC </a:t>
            </a:r>
            <a:r>
              <a:rPr lang="en-US" sz="2000" dirty="0" smtClean="0">
                <a:latin typeface="Avenir Medium"/>
                <a:cs typeface="Avenir Medium"/>
              </a:rPr>
              <a:t>(high-voltage direct current) is now (&amp; increasingly) used for moving power between asynchronous grids.</a:t>
            </a:r>
          </a:p>
          <a:p>
            <a:pPr marL="342900" indent="-342900">
              <a:lnSpc>
                <a:spcPct val="110000"/>
              </a:lnSpc>
              <a:buFont typeface="Arial"/>
              <a:buChar char="•"/>
            </a:pPr>
            <a:r>
              <a:rPr lang="en-US" sz="2000" dirty="0" smtClean="0">
                <a:latin typeface="Avenir Medium"/>
                <a:cs typeface="Avenir Medium"/>
              </a:rPr>
              <a:t>Cost can be lower then for AC transmission.</a:t>
            </a:r>
          </a:p>
          <a:p>
            <a:pPr marL="342900" indent="-342900">
              <a:lnSpc>
                <a:spcPct val="110000"/>
              </a:lnSpc>
              <a:buFont typeface="Arial"/>
              <a:buChar char="•"/>
            </a:pPr>
            <a:r>
              <a:rPr lang="en-US" sz="2000" dirty="0" smtClean="0">
                <a:latin typeface="Avenir Medium"/>
                <a:cs typeface="Avenir Medium"/>
              </a:rPr>
              <a:t>Losses can be lower.</a:t>
            </a:r>
          </a:p>
          <a:p>
            <a:pPr marL="342900" indent="-342900">
              <a:lnSpc>
                <a:spcPct val="110000"/>
              </a:lnSpc>
              <a:buFont typeface="Arial"/>
              <a:buChar char="•"/>
            </a:pPr>
            <a:r>
              <a:rPr lang="en-US" sz="2000" dirty="0" smtClean="0">
                <a:latin typeface="Avenir Medium"/>
                <a:cs typeface="Avenir Medium"/>
              </a:rPr>
              <a:t>Used in Europe &amp; South America.</a:t>
            </a:r>
          </a:p>
          <a:p>
            <a:pPr marL="342900" indent="-342900">
              <a:lnSpc>
                <a:spcPct val="110000"/>
              </a:lnSpc>
              <a:buFont typeface="Arial"/>
              <a:buChar char="•"/>
            </a:pPr>
            <a:r>
              <a:rPr lang="en-US" sz="2000" dirty="0" smtClean="0">
                <a:latin typeface="Avenir Medium"/>
                <a:cs typeface="Avenir Medium"/>
              </a:rPr>
              <a:t>Most often when the generator </a:t>
            </a:r>
            <a:br>
              <a:rPr lang="en-US" sz="2000" dirty="0" smtClean="0">
                <a:latin typeface="Avenir Medium"/>
                <a:cs typeface="Avenir Medium"/>
              </a:rPr>
            </a:br>
            <a:r>
              <a:rPr lang="en-US" sz="2000" dirty="0" smtClean="0">
                <a:latin typeface="Avenir Medium"/>
                <a:cs typeface="Avenir Medium"/>
              </a:rPr>
              <a:t>&amp; user are separated by long </a:t>
            </a:r>
            <a:br>
              <a:rPr lang="en-US" sz="2000" dirty="0" smtClean="0">
                <a:latin typeface="Avenir Medium"/>
                <a:cs typeface="Avenir Medium"/>
              </a:rPr>
            </a:br>
            <a:r>
              <a:rPr lang="en-US" sz="2000" dirty="0" smtClean="0">
                <a:latin typeface="Avenir Medium"/>
                <a:cs typeface="Avenir Medium"/>
              </a:rPr>
              <a:t>distance &amp; there are no ‘taps’ </a:t>
            </a:r>
            <a:br>
              <a:rPr lang="en-US" sz="2000" dirty="0" smtClean="0">
                <a:latin typeface="Avenir Medium"/>
                <a:cs typeface="Avenir Medium"/>
              </a:rPr>
            </a:br>
            <a:r>
              <a:rPr lang="en-US" sz="2000" dirty="0" smtClean="0">
                <a:latin typeface="Avenir Medium"/>
                <a:cs typeface="Avenir Medium"/>
              </a:rPr>
              <a:t>between the generator &amp; user.</a:t>
            </a:r>
          </a:p>
          <a:p>
            <a:pPr marL="342900" indent="-342900">
              <a:lnSpc>
                <a:spcPct val="110000"/>
              </a:lnSpc>
              <a:buFont typeface="Arial"/>
              <a:buChar char="•"/>
            </a:pPr>
            <a:endParaRPr lang="en-US" sz="2000" dirty="0">
              <a:latin typeface="Avenir Medium"/>
              <a:cs typeface="Avenir Medium"/>
            </a:endParaRPr>
          </a:p>
        </p:txBody>
      </p:sp>
      <p:pic>
        <p:nvPicPr>
          <p:cNvPr id="2" name="Picture 1" descr="560px-HVDC_Europe.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839" y="1831450"/>
            <a:ext cx="3988501" cy="4914403"/>
          </a:xfrm>
          <a:prstGeom prst="rect">
            <a:avLst/>
          </a:prstGeom>
        </p:spPr>
      </p:pic>
      <p:cxnSp>
        <p:nvCxnSpPr>
          <p:cNvPr id="9" name="Straight Connector 8"/>
          <p:cNvCxnSpPr/>
          <p:nvPr/>
        </p:nvCxnSpPr>
        <p:spPr>
          <a:xfrm>
            <a:off x="721895" y="4919566"/>
            <a:ext cx="788737" cy="1336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21895" y="5312598"/>
            <a:ext cx="788737" cy="13369"/>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21895" y="5705630"/>
            <a:ext cx="788737" cy="13369"/>
          </a:xfrm>
          <a:prstGeom prst="line">
            <a:avLst/>
          </a:prstGeom>
          <a:ln>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644315" y="4748269"/>
            <a:ext cx="901283" cy="369332"/>
          </a:xfrm>
          <a:prstGeom prst="rect">
            <a:avLst/>
          </a:prstGeom>
          <a:noFill/>
        </p:spPr>
        <p:txBody>
          <a:bodyPr wrap="none" rtlCol="0">
            <a:spAutoFit/>
          </a:bodyPr>
          <a:lstStyle/>
          <a:p>
            <a:r>
              <a:rPr lang="en-US" dirty="0" smtClean="0"/>
              <a:t>existing</a:t>
            </a:r>
            <a:endParaRPr lang="en-US" dirty="0"/>
          </a:p>
        </p:txBody>
      </p:sp>
      <p:sp>
        <p:nvSpPr>
          <p:cNvPr id="16" name="TextBox 15"/>
          <p:cNvSpPr txBox="1"/>
          <p:nvPr/>
        </p:nvSpPr>
        <p:spPr>
          <a:xfrm>
            <a:off x="1644315" y="5127932"/>
            <a:ext cx="1975195" cy="369332"/>
          </a:xfrm>
          <a:prstGeom prst="rect">
            <a:avLst/>
          </a:prstGeom>
          <a:noFill/>
        </p:spPr>
        <p:txBody>
          <a:bodyPr wrap="none" rtlCol="0">
            <a:spAutoFit/>
          </a:bodyPr>
          <a:lstStyle/>
          <a:p>
            <a:r>
              <a:rPr lang="en-US" dirty="0"/>
              <a:t>u</a:t>
            </a:r>
            <a:r>
              <a:rPr lang="en-US" dirty="0" smtClean="0"/>
              <a:t>nder construction</a:t>
            </a:r>
            <a:endParaRPr lang="en-US" dirty="0"/>
          </a:p>
        </p:txBody>
      </p:sp>
      <p:sp>
        <p:nvSpPr>
          <p:cNvPr id="17" name="TextBox 16"/>
          <p:cNvSpPr txBox="1"/>
          <p:nvPr/>
        </p:nvSpPr>
        <p:spPr>
          <a:xfrm>
            <a:off x="1644315" y="5507595"/>
            <a:ext cx="1077564" cy="369332"/>
          </a:xfrm>
          <a:prstGeom prst="rect">
            <a:avLst/>
          </a:prstGeom>
          <a:noFill/>
        </p:spPr>
        <p:txBody>
          <a:bodyPr wrap="none" rtlCol="0">
            <a:spAutoFit/>
          </a:bodyPr>
          <a:lstStyle/>
          <a:p>
            <a:r>
              <a:rPr lang="en-US" dirty="0" smtClean="0"/>
              <a:t>proposed</a:t>
            </a:r>
            <a:endParaRPr lang="en-US" dirty="0"/>
          </a:p>
        </p:txBody>
      </p:sp>
      <p:sp>
        <p:nvSpPr>
          <p:cNvPr id="18" name="TextBox 17"/>
          <p:cNvSpPr txBox="1"/>
          <p:nvPr/>
        </p:nvSpPr>
        <p:spPr>
          <a:xfrm>
            <a:off x="681791" y="4321509"/>
            <a:ext cx="1707168" cy="369332"/>
          </a:xfrm>
          <a:prstGeom prst="rect">
            <a:avLst/>
          </a:prstGeom>
          <a:noFill/>
        </p:spPr>
        <p:txBody>
          <a:bodyPr wrap="none" rtlCol="0">
            <a:spAutoFit/>
          </a:bodyPr>
          <a:lstStyle/>
          <a:p>
            <a:r>
              <a:rPr lang="en-US" b="1" dirty="0" smtClean="0"/>
              <a:t>European HVDC</a:t>
            </a:r>
            <a:endParaRPr lang="en-US" b="1" dirty="0"/>
          </a:p>
        </p:txBody>
      </p:sp>
    </p:spTree>
    <p:extLst>
      <p:ext uri="{BB962C8B-B14F-4D97-AF65-F5344CB8AC3E}">
        <p14:creationId xmlns:p14="http://schemas.microsoft.com/office/powerpoint/2010/main" val="234803290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489306"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Demark goes DG</a:t>
            </a:r>
            <a:endParaRPr lang="en-US" sz="3200" dirty="0">
              <a:solidFill>
                <a:schemeClr val="bg1"/>
              </a:solidFill>
              <a:latin typeface="Avenir Heavy"/>
              <a:cs typeface="Avenir Heavy"/>
            </a:endParaRPr>
          </a:p>
        </p:txBody>
      </p:sp>
      <p:sp>
        <p:nvSpPr>
          <p:cNvPr id="3" name="TextBox 2"/>
          <p:cNvSpPr txBox="1"/>
          <p:nvPr/>
        </p:nvSpPr>
        <p:spPr>
          <a:xfrm>
            <a:off x="3324209" y="6500821"/>
            <a:ext cx="5779687"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www.vox.com</a:t>
            </a:r>
            <a:r>
              <a:rPr lang="en-US" sz="1400" dirty="0">
                <a:latin typeface="Avenir Medium"/>
                <a:cs typeface="Avenir Medium"/>
              </a:rPr>
              <a:t>/2016/3/12/11210818/</a:t>
            </a:r>
            <a:r>
              <a:rPr lang="en-US" sz="1400" dirty="0" err="1">
                <a:latin typeface="Avenir Medium"/>
                <a:cs typeface="Avenir Medium"/>
              </a:rPr>
              <a:t>denmark</a:t>
            </a:r>
            <a:r>
              <a:rPr lang="en-US" sz="1400" dirty="0">
                <a:latin typeface="Avenir Medium"/>
                <a:cs typeface="Avenir Medium"/>
              </a:rPr>
              <a:t>-energy-policies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6" name="Picture 5" descr="energinet-dk-distributed-g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58" y="1512791"/>
            <a:ext cx="8488946" cy="4988030"/>
          </a:xfrm>
          <a:prstGeom prst="rect">
            <a:avLst/>
          </a:prstGeom>
        </p:spPr>
      </p:pic>
      <p:sp>
        <p:nvSpPr>
          <p:cNvPr id="9" name="TextBox 8"/>
          <p:cNvSpPr txBox="1"/>
          <p:nvPr/>
        </p:nvSpPr>
        <p:spPr>
          <a:xfrm>
            <a:off x="319658" y="720389"/>
            <a:ext cx="8443342" cy="764312"/>
          </a:xfrm>
          <a:prstGeom prst="rect">
            <a:avLst/>
          </a:prstGeom>
          <a:noFill/>
        </p:spPr>
        <p:txBody>
          <a:bodyPr wrap="square" rtlCol="0">
            <a:spAutoFit/>
          </a:bodyPr>
          <a:lstStyle/>
          <a:p>
            <a:pPr>
              <a:lnSpc>
                <a:spcPct val="110000"/>
              </a:lnSpc>
            </a:pPr>
            <a:r>
              <a:rPr lang="en-US" sz="2000" dirty="0" smtClean="0">
                <a:latin typeface="Avenir Medium"/>
                <a:cs typeface="Avenir Medium"/>
              </a:rPr>
              <a:t>Denmark’s energy supply is </a:t>
            </a:r>
            <a:r>
              <a:rPr lang="en-US" sz="2000" dirty="0" smtClean="0">
                <a:latin typeface="Avenir Black"/>
                <a:cs typeface="Avenir Black"/>
              </a:rPr>
              <a:t>highly distributed</a:t>
            </a:r>
            <a:r>
              <a:rPr lang="en-US" sz="2000" dirty="0" smtClean="0">
                <a:latin typeface="Avenir Medium"/>
                <a:cs typeface="Avenir Medium"/>
              </a:rPr>
              <a:t>, yet the most </a:t>
            </a:r>
            <a:r>
              <a:rPr lang="en-US" sz="2000" dirty="0" smtClean="0">
                <a:latin typeface="Avenir Black"/>
                <a:cs typeface="Avenir Black"/>
              </a:rPr>
              <a:t>reliable</a:t>
            </a:r>
            <a:r>
              <a:rPr lang="en-US" sz="2000" dirty="0" smtClean="0">
                <a:latin typeface="Avenir Medium"/>
                <a:cs typeface="Avenir Medium"/>
              </a:rPr>
              <a:t> in Europe. </a:t>
            </a:r>
            <a:r>
              <a:rPr lang="en-US" sz="2000" u="sng" dirty="0" smtClean="0">
                <a:latin typeface="Avenir Medium"/>
                <a:cs typeface="Avenir Medium"/>
              </a:rPr>
              <a:t>Ten times as reliable as the US grid</a:t>
            </a:r>
            <a:r>
              <a:rPr lang="en-US" sz="2000" dirty="0" smtClean="0">
                <a:latin typeface="Avenir Medium"/>
                <a:cs typeface="Avenir Medium"/>
              </a:rPr>
              <a:t>.</a:t>
            </a:r>
            <a:endParaRPr lang="en-US" sz="2000" u="sng" dirty="0">
              <a:latin typeface="Avenir Medium"/>
              <a:cs typeface="Avenir Medium"/>
            </a:endParaRPr>
          </a:p>
        </p:txBody>
      </p:sp>
    </p:spTree>
    <p:extLst>
      <p:ext uri="{BB962C8B-B14F-4D97-AF65-F5344CB8AC3E}">
        <p14:creationId xmlns:p14="http://schemas.microsoft.com/office/powerpoint/2010/main" val="336130904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204549"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US transmission lines</a:t>
            </a:r>
            <a:endParaRPr lang="en-US" sz="3200" dirty="0">
              <a:solidFill>
                <a:prstClr val="white"/>
              </a:solidFill>
              <a:latin typeface="Avenir Heavy"/>
              <a:cs typeface="Avenir Heavy"/>
            </a:endParaRPr>
          </a:p>
        </p:txBody>
      </p:sp>
      <p:sp>
        <p:nvSpPr>
          <p:cNvPr id="6" name="TextBox 5"/>
          <p:cNvSpPr txBox="1"/>
          <p:nvPr/>
        </p:nvSpPr>
        <p:spPr>
          <a:xfrm>
            <a:off x="319658" y="894173"/>
            <a:ext cx="8443342" cy="764312"/>
          </a:xfrm>
          <a:prstGeom prst="rect">
            <a:avLst/>
          </a:prstGeom>
          <a:noFill/>
        </p:spPr>
        <p:txBody>
          <a:bodyPr wrap="square" rtlCol="0">
            <a:spAutoFit/>
          </a:bodyPr>
          <a:lstStyle/>
          <a:p>
            <a:pPr>
              <a:lnSpc>
                <a:spcPct val="110000"/>
              </a:lnSpc>
            </a:pPr>
            <a:r>
              <a:rPr lang="en-US" sz="2000" dirty="0" smtClean="0">
                <a:latin typeface="Avenir Medium"/>
                <a:cs typeface="Avenir Medium"/>
              </a:rPr>
              <a:t>The </a:t>
            </a:r>
            <a:r>
              <a:rPr lang="en-US" sz="2000" dirty="0" smtClean="0">
                <a:latin typeface="Avenir Black"/>
                <a:cs typeface="Avenir Black"/>
              </a:rPr>
              <a:t>US grid </a:t>
            </a:r>
            <a:r>
              <a:rPr lang="en-US" sz="2000" dirty="0" smtClean="0">
                <a:latin typeface="Avenir Medium"/>
                <a:cs typeface="Avenir Medium"/>
              </a:rPr>
              <a:t>consists of a web of transmission lines with a range of voltages.</a:t>
            </a:r>
            <a:endParaRPr lang="en-US" sz="2000" dirty="0">
              <a:solidFill>
                <a:srgbClr val="0000FF"/>
              </a:solidFill>
              <a:latin typeface="Avenir Medium"/>
              <a:cs typeface="Avenir Medium"/>
            </a:endParaRPr>
          </a:p>
        </p:txBody>
      </p:sp>
      <p:sp>
        <p:nvSpPr>
          <p:cNvPr id="3" name="TextBox 2"/>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7" name="Picture 6" descr="UnitedStatesPowerGr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1631966"/>
            <a:ext cx="7467600" cy="4893609"/>
          </a:xfrm>
          <a:prstGeom prst="rect">
            <a:avLst/>
          </a:prstGeom>
        </p:spPr>
      </p:pic>
      <p:pic>
        <p:nvPicPr>
          <p:cNvPr id="10" name="Picture 9" descr="UnitedStatesPowerGrid.jpg"/>
          <p:cNvPicPr>
            <a:picLocks noChangeAspect="1"/>
          </p:cNvPicPr>
          <p:nvPr/>
        </p:nvPicPr>
        <p:blipFill rotWithShape="1">
          <a:blip r:embed="rId3">
            <a:extLst>
              <a:ext uri="{28A0092B-C50C-407E-A947-70E740481C1C}">
                <a14:useLocalDpi xmlns:a14="http://schemas.microsoft.com/office/drawing/2010/main" val="0"/>
              </a:ext>
            </a:extLst>
          </a:blip>
          <a:srcRect l="23631" t="84092" r="69486"/>
          <a:stretch/>
        </p:blipFill>
        <p:spPr>
          <a:xfrm>
            <a:off x="7960697" y="4596006"/>
            <a:ext cx="1103928" cy="1672096"/>
          </a:xfrm>
          <a:prstGeom prst="rect">
            <a:avLst/>
          </a:prstGeom>
        </p:spPr>
      </p:pic>
    </p:spTree>
    <p:extLst>
      <p:ext uri="{BB962C8B-B14F-4D97-AF65-F5344CB8AC3E}">
        <p14:creationId xmlns:p14="http://schemas.microsoft.com/office/powerpoint/2010/main" val="276720026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155675"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US power grids</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1" name="TextBox 10"/>
          <p:cNvSpPr txBox="1"/>
          <p:nvPr/>
        </p:nvSpPr>
        <p:spPr>
          <a:xfrm>
            <a:off x="139700" y="3211769"/>
            <a:ext cx="4369080" cy="1611210"/>
          </a:xfrm>
          <a:prstGeom prst="rect">
            <a:avLst/>
          </a:prstGeom>
          <a:noFill/>
        </p:spPr>
        <p:txBody>
          <a:bodyPr wrap="square" rtlCol="0">
            <a:spAutoFit/>
          </a:bodyPr>
          <a:lstStyle/>
          <a:p>
            <a:pPr marL="342900" indent="-342900">
              <a:lnSpc>
                <a:spcPct val="110000"/>
              </a:lnSpc>
              <a:buFont typeface="Arial"/>
              <a:buChar char="•"/>
            </a:pPr>
            <a:r>
              <a:rPr lang="en-US" dirty="0" smtClean="0">
                <a:latin typeface="Avenir Medium"/>
                <a:cs typeface="Avenir Medium"/>
              </a:rPr>
              <a:t>Eastern Interconnected System</a:t>
            </a:r>
          </a:p>
          <a:p>
            <a:pPr marL="342900" indent="-342900">
              <a:lnSpc>
                <a:spcPct val="110000"/>
              </a:lnSpc>
              <a:buFont typeface="Arial"/>
              <a:buChar char="•"/>
            </a:pPr>
            <a:r>
              <a:rPr lang="en-US" dirty="0" smtClean="0">
                <a:latin typeface="Avenir Medium"/>
                <a:cs typeface="Avenir Medium"/>
              </a:rPr>
              <a:t>Western Interconnected System</a:t>
            </a:r>
          </a:p>
          <a:p>
            <a:pPr marL="342900" indent="-342900">
              <a:lnSpc>
                <a:spcPct val="110000"/>
              </a:lnSpc>
              <a:buFont typeface="Arial"/>
              <a:buChar char="•"/>
            </a:pPr>
            <a:r>
              <a:rPr lang="en-US" dirty="0" smtClean="0">
                <a:latin typeface="Avenir Medium"/>
                <a:cs typeface="Avenir Medium"/>
              </a:rPr>
              <a:t>Texas Interconnected System</a:t>
            </a:r>
          </a:p>
          <a:p>
            <a:pPr marL="342900" indent="-342900">
              <a:lnSpc>
                <a:spcPct val="110000"/>
              </a:lnSpc>
              <a:buFont typeface="Arial"/>
              <a:buChar char="•"/>
            </a:pPr>
            <a:r>
              <a:rPr lang="en-US" dirty="0" smtClean="0">
                <a:latin typeface="Avenir Medium"/>
                <a:cs typeface="Avenir Medium"/>
              </a:rPr>
              <a:t>Quebec Interconnection</a:t>
            </a:r>
          </a:p>
          <a:p>
            <a:pPr marL="342900" indent="-342900">
              <a:lnSpc>
                <a:spcPct val="110000"/>
              </a:lnSpc>
              <a:buFont typeface="Arial"/>
              <a:buChar char="•"/>
            </a:pPr>
            <a:r>
              <a:rPr lang="en-US" dirty="0" smtClean="0">
                <a:latin typeface="Avenir Medium"/>
                <a:cs typeface="Avenir Medium"/>
              </a:rPr>
              <a:t>Alaska interconnection</a:t>
            </a:r>
            <a:endParaRPr lang="en-US" dirty="0">
              <a:latin typeface="Avenir Medium"/>
              <a:cs typeface="Avenir Medium"/>
            </a:endParaRPr>
          </a:p>
        </p:txBody>
      </p:sp>
      <p:pic>
        <p:nvPicPr>
          <p:cNvPr id="7" name="Picture 6" descr="1280px-NERC-map-en.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400" y="762000"/>
            <a:ext cx="6096000" cy="6096000"/>
          </a:xfrm>
          <a:prstGeom prst="rect">
            <a:avLst/>
          </a:prstGeom>
        </p:spPr>
      </p:pic>
      <p:sp>
        <p:nvSpPr>
          <p:cNvPr id="9" name="TextBox 8"/>
          <p:cNvSpPr txBox="1"/>
          <p:nvPr/>
        </p:nvSpPr>
        <p:spPr>
          <a:xfrm>
            <a:off x="228600" y="938768"/>
            <a:ext cx="2717800" cy="1323439"/>
          </a:xfrm>
          <a:prstGeom prst="rect">
            <a:avLst/>
          </a:prstGeom>
          <a:noFill/>
        </p:spPr>
        <p:txBody>
          <a:bodyPr wrap="square" rtlCol="0">
            <a:spAutoFit/>
          </a:bodyPr>
          <a:lstStyle/>
          <a:p>
            <a:r>
              <a:rPr lang="en-US" sz="2000" dirty="0">
                <a:latin typeface="Avenir Medium"/>
                <a:cs typeface="Avenir Medium"/>
              </a:rPr>
              <a:t>NERC oversees a system of interconnected grids to ensure reliability. </a:t>
            </a:r>
          </a:p>
        </p:txBody>
      </p:sp>
    </p:spTree>
    <p:extLst>
      <p:ext uri="{BB962C8B-B14F-4D97-AF65-F5344CB8AC3E}">
        <p14:creationId xmlns:p14="http://schemas.microsoft.com/office/powerpoint/2010/main" val="32302428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151625"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P</a:t>
            </a:r>
            <a:r>
              <a:rPr lang="en-US" sz="3200" dirty="0" smtClean="0">
                <a:solidFill>
                  <a:prstClr val="white"/>
                </a:solidFill>
                <a:latin typeface="Avenir Heavy"/>
                <a:cs typeface="Avenir Heavy"/>
              </a:rPr>
              <a:t>ower grid structure</a:t>
            </a:r>
            <a:endParaRPr lang="en-US" sz="3200" dirty="0">
              <a:solidFill>
                <a:prstClr val="white"/>
              </a:solidFill>
              <a:latin typeface="Avenir Heavy"/>
              <a:cs typeface="Avenir Heavy"/>
            </a:endParaRPr>
          </a:p>
        </p:txBody>
      </p:sp>
      <p:sp>
        <p:nvSpPr>
          <p:cNvPr id="6" name="TextBox 5"/>
          <p:cNvSpPr txBox="1"/>
          <p:nvPr/>
        </p:nvSpPr>
        <p:spPr>
          <a:xfrm>
            <a:off x="319658" y="894173"/>
            <a:ext cx="8443342" cy="1102866"/>
          </a:xfrm>
          <a:prstGeom prst="rect">
            <a:avLst/>
          </a:prstGeom>
          <a:noFill/>
        </p:spPr>
        <p:txBody>
          <a:bodyPr wrap="square" rtlCol="0">
            <a:spAutoFit/>
          </a:bodyPr>
          <a:lstStyle/>
          <a:p>
            <a:pPr>
              <a:lnSpc>
                <a:spcPct val="110000"/>
              </a:lnSpc>
            </a:pPr>
            <a:r>
              <a:rPr lang="en-US" sz="2000" dirty="0" smtClean="0">
                <a:latin typeface="Avenir Medium"/>
                <a:cs typeface="Avenir Medium"/>
              </a:rPr>
              <a:t>The US system is based on </a:t>
            </a:r>
            <a:r>
              <a:rPr lang="en-US" sz="2000" u="sng" dirty="0" smtClean="0">
                <a:latin typeface="Avenir Medium"/>
                <a:cs typeface="Avenir Medium"/>
              </a:rPr>
              <a:t>large, centrally located power plants</a:t>
            </a:r>
            <a:r>
              <a:rPr lang="en-US" sz="2000" dirty="0" smtClean="0">
                <a:latin typeface="Avenir Medium"/>
                <a:cs typeface="Avenir Medium"/>
              </a:rPr>
              <a:t>.</a:t>
            </a:r>
          </a:p>
          <a:p>
            <a:pPr marL="342900" indent="-342900">
              <a:lnSpc>
                <a:spcPct val="110000"/>
              </a:lnSpc>
              <a:buFont typeface="Arial"/>
              <a:buChar char="•"/>
            </a:pPr>
            <a:r>
              <a:rPr lang="en-US" sz="2000" dirty="0" smtClean="0">
                <a:solidFill>
                  <a:srgbClr val="000000"/>
                </a:solidFill>
                <a:latin typeface="Avenir Medium"/>
                <a:cs typeface="Avenir Medium"/>
              </a:rPr>
              <a:t>Ideally, these central plants are located on hubs surrounded by major electrical load centers (big users).</a:t>
            </a:r>
            <a:endParaRPr lang="en-US" sz="2000" dirty="0">
              <a:solidFill>
                <a:srgbClr val="000000"/>
              </a:solidFill>
              <a:latin typeface="Avenir Medium"/>
              <a:cs typeface="Avenir Medium"/>
            </a:endParaRPr>
          </a:p>
        </p:txBody>
      </p:sp>
      <p:sp>
        <p:nvSpPr>
          <p:cNvPr id="3" name="TextBox 2"/>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307975" y="2191772"/>
            <a:ext cx="8443342" cy="1441420"/>
          </a:xfrm>
          <a:prstGeom prst="rect">
            <a:avLst/>
          </a:prstGeom>
          <a:noFill/>
        </p:spPr>
        <p:txBody>
          <a:bodyPr wrap="square" rtlCol="0">
            <a:spAutoFit/>
          </a:bodyPr>
          <a:lstStyle/>
          <a:p>
            <a:pPr>
              <a:lnSpc>
                <a:spcPct val="110000"/>
              </a:lnSpc>
            </a:pPr>
            <a:r>
              <a:rPr lang="en-US" sz="2000" dirty="0" smtClean="0">
                <a:latin typeface="Avenir Medium"/>
                <a:cs typeface="Avenir Medium"/>
              </a:rPr>
              <a:t>Factors influencing the </a:t>
            </a:r>
            <a:r>
              <a:rPr lang="en-US" sz="2000" u="sng" dirty="0" smtClean="0">
                <a:latin typeface="Avenir Medium"/>
                <a:cs typeface="Avenir Medium"/>
              </a:rPr>
              <a:t>siting of power plants</a:t>
            </a:r>
            <a:r>
              <a:rPr lang="en-US" sz="2000" dirty="0" smtClean="0">
                <a:latin typeface="Avenir Medium"/>
                <a:cs typeface="Avenir Medium"/>
              </a:rPr>
              <a:t>:</a:t>
            </a:r>
          </a:p>
          <a:p>
            <a:pPr marL="342900" indent="-342900">
              <a:lnSpc>
                <a:spcPct val="110000"/>
              </a:lnSpc>
              <a:buFont typeface="Arial"/>
              <a:buChar char="•"/>
            </a:pPr>
            <a:r>
              <a:rPr lang="en-US" sz="2000" dirty="0" smtClean="0">
                <a:solidFill>
                  <a:srgbClr val="000000"/>
                </a:solidFill>
                <a:latin typeface="Avenir Medium"/>
                <a:cs typeface="Avenir Medium"/>
              </a:rPr>
              <a:t>Availability of fuel;</a:t>
            </a:r>
          </a:p>
          <a:p>
            <a:pPr marL="342900" indent="-342900">
              <a:lnSpc>
                <a:spcPct val="110000"/>
              </a:lnSpc>
              <a:buFont typeface="Arial"/>
              <a:buChar char="•"/>
            </a:pPr>
            <a:r>
              <a:rPr lang="en-US" sz="2000" dirty="0" smtClean="0">
                <a:solidFill>
                  <a:srgbClr val="000000"/>
                </a:solidFill>
                <a:latin typeface="Avenir Medium"/>
                <a:cs typeface="Avenir Medium"/>
              </a:rPr>
              <a:t>Need for a </a:t>
            </a:r>
            <a:r>
              <a:rPr lang="en-US" sz="2000" dirty="0">
                <a:solidFill>
                  <a:srgbClr val="000000"/>
                </a:solidFill>
                <a:latin typeface="Avenir Medium"/>
                <a:cs typeface="Avenir Medium"/>
              </a:rPr>
              <a:t>s</a:t>
            </a:r>
            <a:r>
              <a:rPr lang="en-US" sz="2000" dirty="0" smtClean="0">
                <a:solidFill>
                  <a:srgbClr val="000000"/>
                </a:solidFill>
                <a:latin typeface="Avenir Medium"/>
                <a:cs typeface="Avenir Medium"/>
              </a:rPr>
              <a:t>ource of cooling water; and</a:t>
            </a:r>
          </a:p>
          <a:p>
            <a:pPr marL="342900" indent="-342900">
              <a:lnSpc>
                <a:spcPct val="110000"/>
              </a:lnSpc>
              <a:buFont typeface="Arial"/>
              <a:buChar char="•"/>
            </a:pPr>
            <a:r>
              <a:rPr lang="en-US" sz="2000" dirty="0" smtClean="0">
                <a:solidFill>
                  <a:srgbClr val="000000"/>
                </a:solidFill>
                <a:latin typeface="Avenir Medium"/>
                <a:cs typeface="Avenir Medium"/>
              </a:rPr>
              <a:t>Environmental considerations.</a:t>
            </a:r>
            <a:endParaRPr lang="en-US" sz="2000" dirty="0">
              <a:solidFill>
                <a:srgbClr val="000000"/>
              </a:solidFill>
              <a:latin typeface="Avenir Medium"/>
              <a:cs typeface="Avenir Medium"/>
            </a:endParaRPr>
          </a:p>
        </p:txBody>
      </p:sp>
      <p:sp>
        <p:nvSpPr>
          <p:cNvPr id="10" name="TextBox 9"/>
          <p:cNvSpPr txBox="1"/>
          <p:nvPr/>
        </p:nvSpPr>
        <p:spPr>
          <a:xfrm>
            <a:off x="336197" y="3894595"/>
            <a:ext cx="8443342" cy="2287806"/>
          </a:xfrm>
          <a:prstGeom prst="rect">
            <a:avLst/>
          </a:prstGeom>
          <a:noFill/>
        </p:spPr>
        <p:txBody>
          <a:bodyPr wrap="square" rtlCol="0">
            <a:spAutoFit/>
          </a:bodyPr>
          <a:lstStyle/>
          <a:p>
            <a:pPr>
              <a:lnSpc>
                <a:spcPct val="110000"/>
              </a:lnSpc>
            </a:pPr>
            <a:r>
              <a:rPr lang="en-US" sz="2000" u="sng" dirty="0" smtClean="0">
                <a:latin typeface="Avenir Medium"/>
                <a:cs typeface="Avenir Medium"/>
              </a:rPr>
              <a:t>Patterns</a:t>
            </a:r>
            <a:r>
              <a:rPr lang="en-US" sz="2000" dirty="0" smtClean="0">
                <a:latin typeface="Avenir Medium"/>
                <a:cs typeface="Avenir Medium"/>
              </a:rPr>
              <a:t>?</a:t>
            </a:r>
          </a:p>
          <a:p>
            <a:pPr marL="342900" indent="-342900">
              <a:lnSpc>
                <a:spcPct val="110000"/>
              </a:lnSpc>
              <a:buFont typeface="Arial"/>
              <a:buChar char="•"/>
            </a:pPr>
            <a:r>
              <a:rPr lang="en-US" sz="2000" dirty="0" smtClean="0">
                <a:solidFill>
                  <a:srgbClr val="000000"/>
                </a:solidFill>
                <a:latin typeface="Avenir Medium"/>
                <a:cs typeface="Avenir Medium"/>
              </a:rPr>
              <a:t>In the </a:t>
            </a:r>
            <a:r>
              <a:rPr lang="en-US" sz="2000" u="sng" dirty="0" smtClean="0">
                <a:solidFill>
                  <a:srgbClr val="000000"/>
                </a:solidFill>
                <a:latin typeface="Avenir Medium"/>
                <a:cs typeface="Avenir Medium"/>
              </a:rPr>
              <a:t>West</a:t>
            </a:r>
            <a:r>
              <a:rPr lang="en-US" sz="2000" dirty="0" smtClean="0">
                <a:solidFill>
                  <a:srgbClr val="000000"/>
                </a:solidFill>
                <a:latin typeface="Avenir Medium"/>
                <a:cs typeface="Avenir Medium"/>
              </a:rPr>
              <a:t>, coal-fired power plants are located near the coal mines rather than the load centers.</a:t>
            </a:r>
          </a:p>
          <a:p>
            <a:pPr marL="800100" lvl="1" indent="-342900">
              <a:lnSpc>
                <a:spcPct val="110000"/>
              </a:lnSpc>
              <a:buFont typeface="Arial"/>
              <a:buChar char="•"/>
            </a:pPr>
            <a:r>
              <a:rPr lang="en-US" sz="2000" dirty="0" smtClean="0">
                <a:solidFill>
                  <a:srgbClr val="000000"/>
                </a:solidFill>
                <a:latin typeface="Avenir Medium"/>
                <a:cs typeface="Avenir Medium"/>
              </a:rPr>
              <a:t>Thus, ‘coal by wire’.</a:t>
            </a:r>
          </a:p>
          <a:p>
            <a:pPr lvl="1">
              <a:lnSpc>
                <a:spcPct val="110000"/>
              </a:lnSpc>
            </a:pPr>
            <a:endParaRPr lang="en-US" sz="1000" dirty="0" smtClean="0">
              <a:solidFill>
                <a:srgbClr val="000000"/>
              </a:solidFill>
              <a:latin typeface="Avenir Medium"/>
              <a:cs typeface="Avenir Medium"/>
            </a:endParaRPr>
          </a:p>
          <a:p>
            <a:pPr marL="342900" indent="-342900">
              <a:lnSpc>
                <a:spcPct val="110000"/>
              </a:lnSpc>
              <a:buFont typeface="Arial"/>
              <a:buChar char="•"/>
            </a:pPr>
            <a:r>
              <a:rPr lang="en-US" sz="2000" dirty="0" smtClean="0">
                <a:solidFill>
                  <a:srgbClr val="000000"/>
                </a:solidFill>
                <a:latin typeface="Avenir Medium"/>
                <a:cs typeface="Avenir Medium"/>
              </a:rPr>
              <a:t>In the </a:t>
            </a:r>
            <a:r>
              <a:rPr lang="en-US" sz="2000" u="sng" dirty="0" smtClean="0">
                <a:solidFill>
                  <a:srgbClr val="000000"/>
                </a:solidFill>
                <a:latin typeface="Avenir Medium"/>
                <a:cs typeface="Avenir Medium"/>
              </a:rPr>
              <a:t>Pacific Northwest</a:t>
            </a:r>
            <a:r>
              <a:rPr lang="en-US" sz="2000" dirty="0" smtClean="0">
                <a:solidFill>
                  <a:srgbClr val="000000"/>
                </a:solidFill>
                <a:latin typeface="Avenir Medium"/>
                <a:cs typeface="Avenir Medium"/>
              </a:rPr>
              <a:t>, hydroelectric plants are located at dams that are also far from the load centers, or cities, that use their power.</a:t>
            </a:r>
            <a:endParaRPr lang="en-US" sz="2000" dirty="0">
              <a:solidFill>
                <a:srgbClr val="000000"/>
              </a:solidFill>
              <a:latin typeface="Avenir Medium"/>
              <a:cs typeface="Avenir Medium"/>
            </a:endParaRPr>
          </a:p>
        </p:txBody>
      </p:sp>
    </p:spTree>
    <p:extLst>
      <p:ext uri="{BB962C8B-B14F-4D97-AF65-F5344CB8AC3E}">
        <p14:creationId xmlns:p14="http://schemas.microsoft.com/office/powerpoint/2010/main" val="3282327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032421"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Electrical energy; quick review</a:t>
            </a:r>
            <a:endParaRPr lang="en-US" sz="3200" dirty="0">
              <a:solidFill>
                <a:prstClr val="white"/>
              </a:solidFill>
              <a:latin typeface="Avenir Heavy"/>
              <a:cs typeface="Avenir Heavy"/>
            </a:endParaRPr>
          </a:p>
        </p:txBody>
      </p:sp>
      <p:sp>
        <p:nvSpPr>
          <p:cNvPr id="6" name="TextBox 5"/>
          <p:cNvSpPr txBox="1"/>
          <p:nvPr/>
        </p:nvSpPr>
        <p:spPr>
          <a:xfrm>
            <a:off x="319659" y="894173"/>
            <a:ext cx="6331966" cy="3134191"/>
          </a:xfrm>
          <a:prstGeom prst="rect">
            <a:avLst/>
          </a:prstGeom>
          <a:noFill/>
        </p:spPr>
        <p:txBody>
          <a:bodyPr wrap="square" rtlCol="0">
            <a:spAutoFit/>
          </a:bodyPr>
          <a:lstStyle/>
          <a:p>
            <a:pPr>
              <a:lnSpc>
                <a:spcPct val="110000"/>
              </a:lnSpc>
            </a:pPr>
            <a:r>
              <a:rPr lang="en-US" sz="2000" dirty="0" smtClean="0">
                <a:latin typeface="Avenir Black"/>
                <a:cs typeface="Avenir Black"/>
              </a:rPr>
              <a:t>Current: </a:t>
            </a:r>
            <a:r>
              <a:rPr lang="en-US" sz="2000" i="1" dirty="0" smtClean="0">
                <a:latin typeface="Avenir Medium"/>
                <a:cs typeface="Avenir Medium"/>
              </a:rPr>
              <a:t>flow of electrons (Amp, A; I)</a:t>
            </a:r>
          </a:p>
          <a:p>
            <a:pPr>
              <a:lnSpc>
                <a:spcPct val="110000"/>
              </a:lnSpc>
            </a:pPr>
            <a:endParaRPr lang="en-US" sz="2000" i="1" dirty="0">
              <a:latin typeface="Avenir Medium"/>
              <a:cs typeface="Avenir Medium"/>
            </a:endParaRPr>
          </a:p>
          <a:p>
            <a:pPr>
              <a:lnSpc>
                <a:spcPct val="110000"/>
              </a:lnSpc>
            </a:pPr>
            <a:r>
              <a:rPr lang="en-US" sz="2000" dirty="0" smtClean="0">
                <a:latin typeface="Avenir Black"/>
                <a:cs typeface="Avenir Black"/>
              </a:rPr>
              <a:t>Voltage: </a:t>
            </a:r>
            <a:r>
              <a:rPr lang="en-US" sz="2000" i="1" dirty="0" smtClean="0">
                <a:latin typeface="Avenir Medium"/>
                <a:cs typeface="Avenir Medium"/>
              </a:rPr>
              <a:t>electrical pressure (Volts, V)</a:t>
            </a:r>
          </a:p>
          <a:p>
            <a:pPr>
              <a:lnSpc>
                <a:spcPct val="110000"/>
              </a:lnSpc>
            </a:pPr>
            <a:endParaRPr lang="en-US" sz="2000" i="1" dirty="0">
              <a:latin typeface="Avenir Medium"/>
              <a:cs typeface="Avenir Medium"/>
            </a:endParaRPr>
          </a:p>
          <a:p>
            <a:pPr>
              <a:lnSpc>
                <a:spcPct val="110000"/>
              </a:lnSpc>
            </a:pPr>
            <a:r>
              <a:rPr lang="en-US" sz="2000" dirty="0" smtClean="0">
                <a:latin typeface="Avenir Black"/>
                <a:cs typeface="Avenir Black"/>
              </a:rPr>
              <a:t>Resistance: </a:t>
            </a:r>
            <a:r>
              <a:rPr lang="en-US" sz="2000" i="1" dirty="0" smtClean="0">
                <a:latin typeface="Avenir Medium"/>
                <a:cs typeface="Avenir Medium"/>
              </a:rPr>
              <a:t>acts like friction, slows flow (Ohms, </a:t>
            </a:r>
            <a:r>
              <a:rPr lang="en-US" sz="2000" i="1" dirty="0" err="1" smtClean="0">
                <a:latin typeface="Avenir Medium"/>
                <a:cs typeface="Avenir Medium"/>
              </a:rPr>
              <a:t>Ω</a:t>
            </a:r>
            <a:r>
              <a:rPr lang="en-US" sz="2000" i="1" dirty="0" smtClean="0">
                <a:latin typeface="Avenir Medium"/>
                <a:cs typeface="Avenir Medium"/>
              </a:rPr>
              <a:t>; R)</a:t>
            </a:r>
          </a:p>
          <a:p>
            <a:pPr marL="342900" indent="-342900">
              <a:lnSpc>
                <a:spcPct val="110000"/>
              </a:lnSpc>
              <a:buFont typeface="Arial"/>
              <a:buChar char="•"/>
            </a:pPr>
            <a:r>
              <a:rPr lang="en-US" sz="2000" dirty="0" smtClean="0">
                <a:latin typeface="Avenir Medium"/>
                <a:cs typeface="Avenir Medium"/>
              </a:rPr>
              <a:t>Property of electric material or device.</a:t>
            </a:r>
          </a:p>
          <a:p>
            <a:pPr marL="342900" indent="-342900">
              <a:lnSpc>
                <a:spcPct val="110000"/>
              </a:lnSpc>
              <a:buFont typeface="Arial"/>
              <a:buChar char="•"/>
            </a:pPr>
            <a:r>
              <a:rPr lang="en-US" sz="2000" dirty="0" smtClean="0">
                <a:latin typeface="Avenir Medium"/>
                <a:cs typeface="Avenir Medium"/>
              </a:rPr>
              <a:t>Governs how much current will flow when a voltage is applied.</a:t>
            </a:r>
          </a:p>
          <a:p>
            <a:pPr marL="342900" indent="-342900">
              <a:lnSpc>
                <a:spcPct val="110000"/>
              </a:lnSpc>
              <a:buFont typeface="Arial"/>
              <a:buChar char="•"/>
            </a:pPr>
            <a:r>
              <a:rPr lang="en-US" sz="2000" dirty="0" smtClean="0">
                <a:latin typeface="Avenir Medium"/>
                <a:cs typeface="Avenir Medium"/>
              </a:rPr>
              <a:t>Transmission wire has resistance.</a:t>
            </a:r>
            <a:endParaRPr lang="en-US" sz="2000" dirty="0">
              <a:latin typeface="Avenir Medium"/>
              <a:cs typeface="Avenir Medium"/>
            </a:endParaRPr>
          </a:p>
        </p:txBody>
      </p:sp>
      <p:sp>
        <p:nvSpPr>
          <p:cNvPr id="3" name="TextBox 2"/>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2" name="Picture 1"/>
          <p:cNvPicPr>
            <a:picLocks noChangeAspect="1"/>
          </p:cNvPicPr>
          <p:nvPr/>
        </p:nvPicPr>
        <p:blipFill>
          <a:blip r:embed="rId3"/>
          <a:stretch>
            <a:fillRect/>
          </a:stretch>
        </p:blipFill>
        <p:spPr>
          <a:xfrm>
            <a:off x="6261021" y="3299039"/>
            <a:ext cx="2665221" cy="3105562"/>
          </a:xfrm>
          <a:prstGeom prst="rect">
            <a:avLst/>
          </a:prstGeom>
        </p:spPr>
      </p:pic>
      <p:sp>
        <p:nvSpPr>
          <p:cNvPr id="9" name="TextBox 8"/>
          <p:cNvSpPr txBox="1"/>
          <p:nvPr/>
        </p:nvSpPr>
        <p:spPr>
          <a:xfrm>
            <a:off x="1403350" y="4202838"/>
            <a:ext cx="3152775" cy="1779975"/>
          </a:xfrm>
          <a:prstGeom prst="rect">
            <a:avLst/>
          </a:prstGeom>
          <a:noFill/>
        </p:spPr>
        <p:txBody>
          <a:bodyPr wrap="square" rtlCol="0">
            <a:spAutoFit/>
          </a:bodyPr>
          <a:lstStyle/>
          <a:p>
            <a:pPr>
              <a:lnSpc>
                <a:spcPct val="110000"/>
              </a:lnSpc>
            </a:pPr>
            <a:r>
              <a:rPr lang="en-US" sz="2000" dirty="0" smtClean="0">
                <a:latin typeface="Avenir Medium"/>
                <a:cs typeface="Avenir Medium"/>
              </a:rPr>
              <a:t>V = (I)(R)</a:t>
            </a:r>
          </a:p>
          <a:p>
            <a:pPr>
              <a:lnSpc>
                <a:spcPct val="110000"/>
              </a:lnSpc>
            </a:pPr>
            <a:endParaRPr lang="en-US" sz="2000" dirty="0">
              <a:latin typeface="Avenir Medium"/>
              <a:cs typeface="Avenir Medium"/>
            </a:endParaRPr>
          </a:p>
          <a:p>
            <a:pPr>
              <a:lnSpc>
                <a:spcPct val="110000"/>
              </a:lnSpc>
            </a:pPr>
            <a:r>
              <a:rPr lang="en-US" sz="2000" dirty="0" smtClean="0">
                <a:latin typeface="Avenir Medium"/>
                <a:cs typeface="Avenir Medium"/>
              </a:rPr>
              <a:t>I = V/R</a:t>
            </a:r>
          </a:p>
          <a:p>
            <a:pPr>
              <a:lnSpc>
                <a:spcPct val="110000"/>
              </a:lnSpc>
            </a:pPr>
            <a:endParaRPr lang="en-US" sz="2000" dirty="0">
              <a:latin typeface="Avenir Medium"/>
              <a:cs typeface="Avenir Medium"/>
            </a:endParaRPr>
          </a:p>
          <a:p>
            <a:pPr>
              <a:lnSpc>
                <a:spcPct val="110000"/>
              </a:lnSpc>
            </a:pPr>
            <a:r>
              <a:rPr lang="en-US" sz="2000" dirty="0">
                <a:latin typeface="Avenir Medium"/>
                <a:cs typeface="Avenir Medium"/>
              </a:rPr>
              <a:t>p</a:t>
            </a:r>
            <a:r>
              <a:rPr lang="en-US" sz="2000" dirty="0" smtClean="0">
                <a:latin typeface="Avenir Medium"/>
                <a:cs typeface="Avenir Medium"/>
              </a:rPr>
              <a:t>ower (P) = (V)(I) = I</a:t>
            </a:r>
            <a:r>
              <a:rPr lang="en-US" sz="2000" baseline="30000" dirty="0" smtClean="0">
                <a:latin typeface="Avenir Medium"/>
                <a:cs typeface="Avenir Medium"/>
              </a:rPr>
              <a:t>2</a:t>
            </a:r>
            <a:r>
              <a:rPr lang="en-US" sz="2000" dirty="0" smtClean="0">
                <a:latin typeface="Avenir Medium"/>
                <a:cs typeface="Avenir Medium"/>
              </a:rPr>
              <a:t>R</a:t>
            </a:r>
            <a:endParaRPr lang="en-US" sz="2000" dirty="0">
              <a:latin typeface="Avenir Medium"/>
              <a:cs typeface="Avenir Medium"/>
            </a:endParaRPr>
          </a:p>
        </p:txBody>
      </p:sp>
    </p:spTree>
    <p:extLst>
      <p:ext uri="{BB962C8B-B14F-4D97-AF65-F5344CB8AC3E}">
        <p14:creationId xmlns:p14="http://schemas.microsoft.com/office/powerpoint/2010/main" val="24697958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786403"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P</a:t>
            </a:r>
            <a:r>
              <a:rPr lang="en-US" sz="3200" dirty="0" smtClean="0">
                <a:solidFill>
                  <a:prstClr val="white"/>
                </a:solidFill>
                <a:latin typeface="Avenir Heavy"/>
                <a:cs typeface="Avenir Heavy"/>
              </a:rPr>
              <a:t>ower grid control</a:t>
            </a:r>
            <a:endParaRPr lang="en-US" sz="3200" dirty="0">
              <a:solidFill>
                <a:prstClr val="white"/>
              </a:solidFill>
              <a:latin typeface="Avenir Heavy"/>
              <a:cs typeface="Avenir Heavy"/>
            </a:endParaRPr>
          </a:p>
        </p:txBody>
      </p:sp>
      <p:sp>
        <p:nvSpPr>
          <p:cNvPr id="6" name="TextBox 5"/>
          <p:cNvSpPr txBox="1"/>
          <p:nvPr/>
        </p:nvSpPr>
        <p:spPr>
          <a:xfrm>
            <a:off x="319658" y="894173"/>
            <a:ext cx="8443342" cy="425758"/>
          </a:xfrm>
          <a:prstGeom prst="rect">
            <a:avLst/>
          </a:prstGeom>
          <a:noFill/>
        </p:spPr>
        <p:txBody>
          <a:bodyPr wrap="square" rtlCol="0">
            <a:spAutoFit/>
          </a:bodyPr>
          <a:lstStyle/>
          <a:p>
            <a:pPr>
              <a:lnSpc>
                <a:spcPct val="110000"/>
              </a:lnSpc>
            </a:pPr>
            <a:r>
              <a:rPr lang="en-US" sz="2000" dirty="0" smtClean="0">
                <a:latin typeface="Avenir Medium"/>
                <a:cs typeface="Avenir Medium"/>
              </a:rPr>
              <a:t>Electric generators (power plants) fall into three </a:t>
            </a:r>
            <a:r>
              <a:rPr lang="en-US" sz="2000" u="sng" dirty="0" smtClean="0">
                <a:latin typeface="Avenir Medium"/>
                <a:cs typeface="Avenir Medium"/>
              </a:rPr>
              <a:t>functional categories</a:t>
            </a:r>
            <a:r>
              <a:rPr lang="en-US" sz="2000" dirty="0" smtClean="0">
                <a:latin typeface="Avenir Medium"/>
                <a:cs typeface="Avenir Medium"/>
              </a:rPr>
              <a:t>:</a:t>
            </a:r>
          </a:p>
        </p:txBody>
      </p:sp>
      <p:sp>
        <p:nvSpPr>
          <p:cNvPr id="3" name="TextBox 2"/>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307975" y="1517306"/>
            <a:ext cx="8756650" cy="764312"/>
          </a:xfrm>
          <a:prstGeom prst="rect">
            <a:avLst/>
          </a:prstGeom>
          <a:noFill/>
        </p:spPr>
        <p:txBody>
          <a:bodyPr wrap="square" rtlCol="0">
            <a:spAutoFit/>
          </a:bodyPr>
          <a:lstStyle/>
          <a:p>
            <a:pPr>
              <a:lnSpc>
                <a:spcPct val="110000"/>
              </a:lnSpc>
            </a:pPr>
            <a:r>
              <a:rPr lang="en-US" sz="2000" dirty="0" smtClean="0">
                <a:latin typeface="Avenir Black"/>
                <a:cs typeface="Avenir Black"/>
              </a:rPr>
              <a:t>1. Base-load power plants:</a:t>
            </a:r>
            <a:r>
              <a:rPr lang="en-US" sz="2000" dirty="0" smtClean="0">
                <a:latin typeface="Avenir Medium"/>
                <a:cs typeface="Avenir Medium"/>
              </a:rPr>
              <a:t> </a:t>
            </a:r>
            <a:r>
              <a:rPr lang="en-US" sz="2000" i="1" dirty="0" smtClean="0">
                <a:latin typeface="Avenir Medium"/>
                <a:cs typeface="Avenir Medium"/>
              </a:rPr>
              <a:t>run all the time to meet minimum power </a:t>
            </a:r>
            <a:br>
              <a:rPr lang="en-US" sz="2000" i="1" dirty="0" smtClean="0">
                <a:latin typeface="Avenir Medium"/>
                <a:cs typeface="Avenir Medium"/>
              </a:rPr>
            </a:br>
            <a:r>
              <a:rPr lang="en-US" sz="2000" i="1" dirty="0" smtClean="0">
                <a:latin typeface="Avenir Medium"/>
                <a:cs typeface="Avenir Medium"/>
              </a:rPr>
              <a:t>							 loads</a:t>
            </a:r>
            <a:endParaRPr lang="en-US" sz="2000" dirty="0">
              <a:solidFill>
                <a:srgbClr val="000000"/>
              </a:solidFill>
              <a:latin typeface="Avenir Black"/>
              <a:cs typeface="Avenir Black"/>
            </a:endParaRPr>
          </a:p>
        </p:txBody>
      </p:sp>
      <p:sp>
        <p:nvSpPr>
          <p:cNvPr id="11" name="TextBox 10"/>
          <p:cNvSpPr txBox="1"/>
          <p:nvPr/>
        </p:nvSpPr>
        <p:spPr>
          <a:xfrm>
            <a:off x="307975" y="3148393"/>
            <a:ext cx="8629650" cy="764312"/>
          </a:xfrm>
          <a:prstGeom prst="rect">
            <a:avLst/>
          </a:prstGeom>
          <a:noFill/>
        </p:spPr>
        <p:txBody>
          <a:bodyPr wrap="square" rtlCol="0">
            <a:spAutoFit/>
          </a:bodyPr>
          <a:lstStyle/>
          <a:p>
            <a:pPr>
              <a:lnSpc>
                <a:spcPct val="110000"/>
              </a:lnSpc>
            </a:pPr>
            <a:r>
              <a:rPr lang="en-US" sz="2000" dirty="0" smtClean="0">
                <a:latin typeface="Avenir Black"/>
                <a:cs typeface="Avenir Black"/>
              </a:rPr>
              <a:t>2. Peaking power plants:</a:t>
            </a:r>
            <a:r>
              <a:rPr lang="en-US" sz="2000" dirty="0" smtClean="0">
                <a:latin typeface="Avenir Medium"/>
                <a:cs typeface="Avenir Medium"/>
              </a:rPr>
              <a:t> </a:t>
            </a:r>
            <a:r>
              <a:rPr lang="en-US" sz="2000" i="1" dirty="0" smtClean="0">
                <a:latin typeface="Avenir Medium"/>
                <a:cs typeface="Avenir Medium"/>
              </a:rPr>
              <a:t>run only when needed to meet maximum </a:t>
            </a:r>
            <a:br>
              <a:rPr lang="en-US" sz="2000" i="1" dirty="0" smtClean="0">
                <a:latin typeface="Avenir Medium"/>
                <a:cs typeface="Avenir Medium"/>
              </a:rPr>
            </a:br>
            <a:r>
              <a:rPr lang="en-US" sz="2000" i="1" dirty="0" smtClean="0">
                <a:latin typeface="Avenir Medium"/>
                <a:cs typeface="Avenir Medium"/>
              </a:rPr>
              <a:t>						    (‘peak’) power loads.</a:t>
            </a:r>
            <a:endParaRPr lang="en-US" sz="2000" dirty="0">
              <a:solidFill>
                <a:srgbClr val="000000"/>
              </a:solidFill>
              <a:latin typeface="Avenir Black"/>
              <a:cs typeface="Avenir Black"/>
            </a:endParaRPr>
          </a:p>
        </p:txBody>
      </p:sp>
      <p:sp>
        <p:nvSpPr>
          <p:cNvPr id="12" name="TextBox 11"/>
          <p:cNvSpPr txBox="1"/>
          <p:nvPr/>
        </p:nvSpPr>
        <p:spPr>
          <a:xfrm>
            <a:off x="307975" y="5179186"/>
            <a:ext cx="8629650" cy="425758"/>
          </a:xfrm>
          <a:prstGeom prst="rect">
            <a:avLst/>
          </a:prstGeom>
          <a:noFill/>
        </p:spPr>
        <p:txBody>
          <a:bodyPr wrap="square" rtlCol="0">
            <a:spAutoFit/>
          </a:bodyPr>
          <a:lstStyle/>
          <a:p>
            <a:pPr>
              <a:lnSpc>
                <a:spcPct val="110000"/>
              </a:lnSpc>
            </a:pPr>
            <a:r>
              <a:rPr lang="en-US" sz="2000" dirty="0" smtClean="0">
                <a:latin typeface="Avenir Black"/>
                <a:cs typeface="Avenir Black"/>
              </a:rPr>
              <a:t>3. Intermediate power plants:</a:t>
            </a:r>
            <a:r>
              <a:rPr lang="en-US" sz="2000" dirty="0" smtClean="0">
                <a:latin typeface="Avenir Medium"/>
                <a:cs typeface="Avenir Medium"/>
              </a:rPr>
              <a:t> </a:t>
            </a:r>
            <a:r>
              <a:rPr lang="en-US" sz="2000" i="1" dirty="0" smtClean="0">
                <a:latin typeface="Avenir Medium"/>
                <a:cs typeface="Avenir Medium"/>
              </a:rPr>
              <a:t>run to meet intermediate power loads.</a:t>
            </a:r>
            <a:endParaRPr lang="en-US" sz="2000" dirty="0">
              <a:solidFill>
                <a:srgbClr val="000000"/>
              </a:solidFill>
              <a:latin typeface="Avenir Black"/>
              <a:cs typeface="Avenir Black"/>
            </a:endParaRPr>
          </a:p>
        </p:txBody>
      </p:sp>
      <p:sp>
        <p:nvSpPr>
          <p:cNvPr id="13" name="TextBox 12"/>
          <p:cNvSpPr txBox="1"/>
          <p:nvPr/>
        </p:nvSpPr>
        <p:spPr>
          <a:xfrm>
            <a:off x="630808" y="2218118"/>
            <a:ext cx="7386067" cy="764312"/>
          </a:xfrm>
          <a:prstGeom prst="rect">
            <a:avLst/>
          </a:prstGeom>
          <a:noFill/>
        </p:spPr>
        <p:txBody>
          <a:bodyPr wrap="square" rtlCol="0">
            <a:spAutoFit/>
          </a:bodyPr>
          <a:lstStyle/>
          <a:p>
            <a:pPr marL="342900" indent="-342900">
              <a:lnSpc>
                <a:spcPct val="110000"/>
              </a:lnSpc>
              <a:buFont typeface="Arial"/>
              <a:buChar char="•"/>
            </a:pPr>
            <a:r>
              <a:rPr lang="en-US" sz="2000" u="sng" dirty="0" smtClean="0">
                <a:latin typeface="Avenir Medium"/>
                <a:cs typeface="Avenir Medium"/>
              </a:rPr>
              <a:t>Nuclear plants </a:t>
            </a:r>
            <a:r>
              <a:rPr lang="en-US" sz="2000" dirty="0" smtClean="0">
                <a:latin typeface="Avenir Medium"/>
                <a:cs typeface="Avenir Medium"/>
              </a:rPr>
              <a:t>work well for base-load power since they are most stable at full power output.</a:t>
            </a:r>
          </a:p>
        </p:txBody>
      </p:sp>
      <p:sp>
        <p:nvSpPr>
          <p:cNvPr id="14" name="TextBox 13"/>
          <p:cNvSpPr txBox="1"/>
          <p:nvPr/>
        </p:nvSpPr>
        <p:spPr>
          <a:xfrm>
            <a:off x="630808" y="5611330"/>
            <a:ext cx="7386067" cy="425758"/>
          </a:xfrm>
          <a:prstGeom prst="rect">
            <a:avLst/>
          </a:prstGeom>
          <a:noFill/>
        </p:spPr>
        <p:txBody>
          <a:bodyPr wrap="square" rtlCol="0">
            <a:spAutoFit/>
          </a:bodyPr>
          <a:lstStyle/>
          <a:p>
            <a:pPr marL="342900" indent="-342900">
              <a:lnSpc>
                <a:spcPct val="110000"/>
              </a:lnSpc>
              <a:buFont typeface="Arial"/>
              <a:buChar char="•"/>
            </a:pPr>
            <a:r>
              <a:rPr lang="en-US" sz="2000" u="sng" dirty="0" smtClean="0">
                <a:latin typeface="Avenir Medium"/>
                <a:cs typeface="Avenir Medium"/>
              </a:rPr>
              <a:t>Gas turbines</a:t>
            </a:r>
            <a:r>
              <a:rPr lang="en-US" sz="2000" dirty="0" smtClean="0">
                <a:latin typeface="Avenir Medium"/>
                <a:cs typeface="Avenir Medium"/>
              </a:rPr>
              <a:t> can be tuned to changing power loads.</a:t>
            </a:r>
          </a:p>
        </p:txBody>
      </p:sp>
      <p:sp>
        <p:nvSpPr>
          <p:cNvPr id="15" name="TextBox 14"/>
          <p:cNvSpPr txBox="1"/>
          <p:nvPr/>
        </p:nvSpPr>
        <p:spPr>
          <a:xfrm>
            <a:off x="630808" y="3895068"/>
            <a:ext cx="7386067" cy="1102866"/>
          </a:xfrm>
          <a:prstGeom prst="rect">
            <a:avLst/>
          </a:prstGeom>
          <a:noFill/>
        </p:spPr>
        <p:txBody>
          <a:bodyPr wrap="square" rtlCol="0">
            <a:spAutoFit/>
          </a:bodyPr>
          <a:lstStyle/>
          <a:p>
            <a:pPr marL="342900" indent="-342900">
              <a:lnSpc>
                <a:spcPct val="110000"/>
              </a:lnSpc>
              <a:buFont typeface="Arial"/>
              <a:buChar char="•"/>
            </a:pPr>
            <a:r>
              <a:rPr lang="en-US" sz="2000" dirty="0" smtClean="0">
                <a:latin typeface="Avenir Medium"/>
                <a:cs typeface="Avenir Medium"/>
              </a:rPr>
              <a:t>Generally the most expensive.</a:t>
            </a:r>
          </a:p>
          <a:p>
            <a:pPr marL="342900" indent="-342900">
              <a:lnSpc>
                <a:spcPct val="110000"/>
              </a:lnSpc>
              <a:buFont typeface="Arial"/>
              <a:buChar char="•"/>
            </a:pPr>
            <a:r>
              <a:rPr lang="en-US" sz="2000" dirty="0" smtClean="0">
                <a:latin typeface="Avenir Medium"/>
                <a:cs typeface="Avenir Medium"/>
              </a:rPr>
              <a:t>Often small, older plants using coal or oil.</a:t>
            </a:r>
          </a:p>
          <a:p>
            <a:pPr marL="342900" indent="-342900">
              <a:lnSpc>
                <a:spcPct val="110000"/>
              </a:lnSpc>
              <a:buFont typeface="Arial"/>
              <a:buChar char="•"/>
            </a:pPr>
            <a:r>
              <a:rPr lang="en-US" sz="2000" dirty="0" smtClean="0">
                <a:latin typeface="Avenir Medium"/>
                <a:cs typeface="Avenir Medium"/>
              </a:rPr>
              <a:t>Gas turbines can also be used.</a:t>
            </a:r>
          </a:p>
        </p:txBody>
      </p:sp>
    </p:spTree>
    <p:extLst>
      <p:ext uri="{BB962C8B-B14F-4D97-AF65-F5344CB8AC3E}">
        <p14:creationId xmlns:p14="http://schemas.microsoft.com/office/powerpoint/2010/main" val="2177878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403898"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Smart grids</a:t>
            </a:r>
            <a:endParaRPr lang="en-US" sz="3200" dirty="0">
              <a:solidFill>
                <a:prstClr val="white"/>
              </a:solidFill>
              <a:latin typeface="Avenir Heavy"/>
              <a:cs typeface="Avenir Heavy"/>
            </a:endParaRPr>
          </a:p>
        </p:txBody>
      </p:sp>
      <p:sp>
        <p:nvSpPr>
          <p:cNvPr id="3" name="TextBox 2"/>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9" name="Picture 8" descr="energienet-dk-smart-gri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895" y="1179510"/>
            <a:ext cx="7914104" cy="5301681"/>
          </a:xfrm>
          <a:prstGeom prst="rect">
            <a:avLst/>
          </a:prstGeom>
        </p:spPr>
      </p:pic>
      <p:sp>
        <p:nvSpPr>
          <p:cNvPr id="6" name="TextBox 5"/>
          <p:cNvSpPr txBox="1"/>
          <p:nvPr/>
        </p:nvSpPr>
        <p:spPr>
          <a:xfrm>
            <a:off x="319658" y="894173"/>
            <a:ext cx="8443342" cy="2457083"/>
          </a:xfrm>
          <a:prstGeom prst="rect">
            <a:avLst/>
          </a:prstGeom>
          <a:noFill/>
        </p:spPr>
        <p:txBody>
          <a:bodyPr wrap="square" rtlCol="0">
            <a:spAutoFit/>
          </a:bodyPr>
          <a:lstStyle/>
          <a:p>
            <a:pPr>
              <a:lnSpc>
                <a:spcPct val="110000"/>
              </a:lnSpc>
            </a:pPr>
            <a:r>
              <a:rPr lang="en-US" sz="2000" dirty="0" smtClean="0">
                <a:latin typeface="Avenir Black"/>
                <a:cs typeface="Avenir Black"/>
              </a:rPr>
              <a:t>Smart grid: </a:t>
            </a:r>
            <a:r>
              <a:rPr lang="en-US" sz="2000" i="1" dirty="0" smtClean="0">
                <a:latin typeface="Avenir Medium"/>
                <a:cs typeface="Avenir Medium"/>
              </a:rPr>
              <a:t>uses two-way energy data</a:t>
            </a:r>
            <a:r>
              <a:rPr lang="en-US" sz="2000" dirty="0" smtClean="0">
                <a:latin typeface="Avenir Black"/>
                <a:cs typeface="Avenir Black"/>
              </a:rPr>
              <a:t> </a:t>
            </a:r>
            <a:r>
              <a:rPr lang="en-US" sz="2000" i="1" dirty="0" smtClean="0">
                <a:latin typeface="Avenir Medium"/>
                <a:cs typeface="Avenir Medium"/>
              </a:rPr>
              <a:t>collection &amp; </a:t>
            </a:r>
            <a:br>
              <a:rPr lang="en-US" sz="2000" i="1" dirty="0" smtClean="0">
                <a:latin typeface="Avenir Medium"/>
                <a:cs typeface="Avenir Medium"/>
              </a:rPr>
            </a:br>
            <a:r>
              <a:rPr lang="en-US" sz="2000" i="1" dirty="0" smtClean="0">
                <a:latin typeface="Avenir Medium"/>
                <a:cs typeface="Avenir Medium"/>
              </a:rPr>
              <a:t>communication &amp;</a:t>
            </a:r>
            <a:r>
              <a:rPr lang="en-US" sz="2000" dirty="0" smtClean="0">
                <a:latin typeface="Avenir Black"/>
                <a:cs typeface="Avenir Black"/>
              </a:rPr>
              <a:t> </a:t>
            </a:r>
            <a:r>
              <a:rPr lang="en-US" sz="2000" i="1" dirty="0" smtClean="0">
                <a:latin typeface="Avenir Medium"/>
                <a:cs typeface="Avenir Medium"/>
              </a:rPr>
              <a:t>acts as a virtual </a:t>
            </a:r>
            <a:br>
              <a:rPr lang="en-US" sz="2000" i="1" dirty="0" smtClean="0">
                <a:latin typeface="Avenir Medium"/>
                <a:cs typeface="Avenir Medium"/>
              </a:rPr>
            </a:br>
            <a:r>
              <a:rPr lang="en-US" sz="2000" i="1" dirty="0" smtClean="0">
                <a:latin typeface="Avenir Medium"/>
                <a:cs typeface="Avenir Medium"/>
              </a:rPr>
              <a:t>power plant by </a:t>
            </a:r>
            <a:br>
              <a:rPr lang="en-US" sz="2000" i="1" dirty="0" smtClean="0">
                <a:latin typeface="Avenir Medium"/>
                <a:cs typeface="Avenir Medium"/>
              </a:rPr>
            </a:br>
            <a:r>
              <a:rPr lang="en-US" sz="2000" i="1" dirty="0" smtClean="0">
                <a:latin typeface="Avenir Medium"/>
                <a:cs typeface="Avenir Medium"/>
              </a:rPr>
              <a:t>controlling supply</a:t>
            </a:r>
            <a:br>
              <a:rPr lang="en-US" sz="2000" i="1" dirty="0" smtClean="0">
                <a:latin typeface="Avenir Medium"/>
                <a:cs typeface="Avenir Medium"/>
              </a:rPr>
            </a:br>
            <a:r>
              <a:rPr lang="en-US" sz="2000" i="1" dirty="0" smtClean="0">
                <a:latin typeface="Avenir Medium"/>
                <a:cs typeface="Avenir Medium"/>
              </a:rPr>
              <a:t>&amp; matching</a:t>
            </a:r>
            <a:br>
              <a:rPr lang="en-US" sz="2000" i="1" dirty="0" smtClean="0">
                <a:latin typeface="Avenir Medium"/>
                <a:cs typeface="Avenir Medium"/>
              </a:rPr>
            </a:br>
            <a:r>
              <a:rPr lang="en-US" sz="2000" i="1" dirty="0" smtClean="0">
                <a:latin typeface="Avenir Medium"/>
                <a:cs typeface="Avenir Medium"/>
              </a:rPr>
              <a:t>&amp; adjusting</a:t>
            </a:r>
            <a:br>
              <a:rPr lang="en-US" sz="2000" i="1" dirty="0" smtClean="0">
                <a:latin typeface="Avenir Medium"/>
                <a:cs typeface="Avenir Medium"/>
              </a:rPr>
            </a:br>
            <a:r>
              <a:rPr lang="en-US" sz="2000" i="1" dirty="0" smtClean="0">
                <a:latin typeface="Avenir Medium"/>
                <a:cs typeface="Avenir Medium"/>
              </a:rPr>
              <a:t>demand.</a:t>
            </a:r>
            <a:r>
              <a:rPr lang="en-US" sz="2000" dirty="0" smtClean="0">
                <a:latin typeface="Avenir Black"/>
                <a:cs typeface="Avenir Black"/>
              </a:rPr>
              <a:t> </a:t>
            </a:r>
            <a:endParaRPr lang="en-US" sz="2000" dirty="0" smtClean="0">
              <a:latin typeface="Avenir Medium"/>
              <a:cs typeface="Avenir Medium"/>
            </a:endParaRPr>
          </a:p>
        </p:txBody>
      </p:sp>
    </p:spTree>
    <p:extLst>
      <p:ext uri="{BB962C8B-B14F-4D97-AF65-F5344CB8AC3E}">
        <p14:creationId xmlns:p14="http://schemas.microsoft.com/office/powerpoint/2010/main" val="67017187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745979"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Denmark’s smart &amp; interconnected grid</a:t>
            </a:r>
            <a:endParaRPr lang="en-US" sz="3200" dirty="0">
              <a:solidFill>
                <a:prstClr val="white"/>
              </a:solidFill>
              <a:latin typeface="Avenir Heavy"/>
              <a:cs typeface="Avenir Heavy"/>
            </a:endParaRPr>
          </a:p>
        </p:txBody>
      </p:sp>
      <p:sp>
        <p:nvSpPr>
          <p:cNvPr id="3" name="TextBox 2"/>
          <p:cNvSpPr txBox="1"/>
          <p:nvPr/>
        </p:nvSpPr>
        <p:spPr>
          <a:xfrm rot="16200000">
            <a:off x="6062450" y="3814267"/>
            <a:ext cx="5779687"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www.vox.com</a:t>
            </a:r>
            <a:r>
              <a:rPr lang="en-US" sz="1400" dirty="0">
                <a:latin typeface="Avenir Medium"/>
                <a:cs typeface="Avenir Medium"/>
              </a:rPr>
              <a:t>/2016/3/12/11210818/</a:t>
            </a:r>
            <a:r>
              <a:rPr lang="en-US" sz="1400" dirty="0" err="1">
                <a:latin typeface="Avenir Medium"/>
                <a:cs typeface="Avenir Medium"/>
              </a:rPr>
              <a:t>denmark</a:t>
            </a:r>
            <a:r>
              <a:rPr lang="en-US" sz="1400" dirty="0">
                <a:latin typeface="Avenir Medium"/>
                <a:cs typeface="Avenir Medium"/>
              </a:rPr>
              <a:t>-energy-policies</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7" name="Picture 6" descr="energie-dk-gri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173" y="894173"/>
            <a:ext cx="7217047" cy="5963826"/>
          </a:xfrm>
          <a:prstGeom prst="rect">
            <a:avLst/>
          </a:prstGeom>
        </p:spPr>
      </p:pic>
      <p:sp>
        <p:nvSpPr>
          <p:cNvPr id="6" name="TextBox 5"/>
          <p:cNvSpPr txBox="1"/>
          <p:nvPr/>
        </p:nvSpPr>
        <p:spPr>
          <a:xfrm>
            <a:off x="319658" y="894173"/>
            <a:ext cx="2193605" cy="4826962"/>
          </a:xfrm>
          <a:prstGeom prst="rect">
            <a:avLst/>
          </a:prstGeom>
          <a:noFill/>
        </p:spPr>
        <p:txBody>
          <a:bodyPr wrap="square" rtlCol="0">
            <a:spAutoFit/>
          </a:bodyPr>
          <a:lstStyle/>
          <a:p>
            <a:pPr>
              <a:lnSpc>
                <a:spcPct val="110000"/>
              </a:lnSpc>
            </a:pPr>
            <a:r>
              <a:rPr lang="en-US" sz="2000" dirty="0" smtClean="0">
                <a:latin typeface="Avenir Medium"/>
                <a:cs typeface="Avenir Medium"/>
              </a:rPr>
              <a:t>Demark </a:t>
            </a:r>
            <a:r>
              <a:rPr lang="en-US" sz="2000" dirty="0" smtClean="0">
                <a:latin typeface="Avenir Black"/>
                <a:cs typeface="Avenir Black"/>
              </a:rPr>
              <a:t>exports</a:t>
            </a:r>
            <a:r>
              <a:rPr lang="en-US" sz="2000" dirty="0" smtClean="0">
                <a:latin typeface="Avenir Medium"/>
                <a:cs typeface="Avenir Medium"/>
              </a:rPr>
              <a:t> </a:t>
            </a:r>
            <a:br>
              <a:rPr lang="en-US" sz="2000" dirty="0" smtClean="0">
                <a:latin typeface="Avenir Medium"/>
                <a:cs typeface="Avenir Medium"/>
              </a:rPr>
            </a:br>
            <a:r>
              <a:rPr lang="en-US" sz="2000" dirty="0" smtClean="0">
                <a:latin typeface="Avenir Medium"/>
                <a:cs typeface="Avenir Medium"/>
              </a:rPr>
              <a:t>when the wind</a:t>
            </a:r>
            <a:br>
              <a:rPr lang="en-US" sz="2000" dirty="0" smtClean="0">
                <a:latin typeface="Avenir Medium"/>
                <a:cs typeface="Avenir Medium"/>
              </a:rPr>
            </a:br>
            <a:r>
              <a:rPr lang="en-US" sz="2000" dirty="0" smtClean="0">
                <a:latin typeface="Avenir Medium"/>
                <a:cs typeface="Avenir Medium"/>
              </a:rPr>
              <a:t>blows.</a:t>
            </a:r>
          </a:p>
          <a:p>
            <a:pPr>
              <a:lnSpc>
                <a:spcPct val="110000"/>
              </a:lnSpc>
            </a:pPr>
            <a:endParaRPr lang="en-US" sz="2000" dirty="0">
              <a:latin typeface="Avenir Medium"/>
              <a:cs typeface="Avenir Medium"/>
            </a:endParaRPr>
          </a:p>
          <a:p>
            <a:pPr>
              <a:lnSpc>
                <a:spcPct val="110000"/>
              </a:lnSpc>
            </a:pPr>
            <a:r>
              <a:rPr lang="en-US" sz="2000" dirty="0" smtClean="0">
                <a:latin typeface="Avenir Black"/>
                <a:cs typeface="Avenir Black"/>
              </a:rPr>
              <a:t>Imports</a:t>
            </a:r>
            <a:r>
              <a:rPr lang="en-US" sz="2000" dirty="0" smtClean="0">
                <a:latin typeface="Avenir Medium"/>
                <a:cs typeface="Avenir Medium"/>
              </a:rPr>
              <a:t/>
            </a:r>
            <a:br>
              <a:rPr lang="en-US" sz="2000" dirty="0" smtClean="0">
                <a:latin typeface="Avenir Medium"/>
                <a:cs typeface="Avenir Medium"/>
              </a:rPr>
            </a:br>
            <a:r>
              <a:rPr lang="en-US" sz="2000" dirty="0" smtClean="0">
                <a:latin typeface="Avenir Medium"/>
                <a:cs typeface="Avenir Medium"/>
              </a:rPr>
              <a:t>hydro when</a:t>
            </a:r>
            <a:br>
              <a:rPr lang="en-US" sz="2000" dirty="0" smtClean="0">
                <a:latin typeface="Avenir Medium"/>
                <a:cs typeface="Avenir Medium"/>
              </a:rPr>
            </a:br>
            <a:r>
              <a:rPr lang="en-US" sz="2000" dirty="0" smtClean="0">
                <a:latin typeface="Avenir Medium"/>
                <a:cs typeface="Avenir Medium"/>
              </a:rPr>
              <a:t>the wind</a:t>
            </a:r>
            <a:br>
              <a:rPr lang="en-US" sz="2000" dirty="0" smtClean="0">
                <a:latin typeface="Avenir Medium"/>
                <a:cs typeface="Avenir Medium"/>
              </a:rPr>
            </a:br>
            <a:r>
              <a:rPr lang="en-US" sz="2000" dirty="0" smtClean="0">
                <a:latin typeface="Avenir Medium"/>
                <a:cs typeface="Avenir Medium"/>
              </a:rPr>
              <a:t>is still.</a:t>
            </a:r>
          </a:p>
          <a:p>
            <a:pPr>
              <a:lnSpc>
                <a:spcPct val="110000"/>
              </a:lnSpc>
            </a:pPr>
            <a:endParaRPr lang="en-US" sz="2000" dirty="0">
              <a:latin typeface="Avenir Medium"/>
              <a:cs typeface="Avenir Medium"/>
            </a:endParaRPr>
          </a:p>
          <a:p>
            <a:pPr>
              <a:lnSpc>
                <a:spcPct val="110000"/>
              </a:lnSpc>
            </a:pPr>
            <a:endParaRPr lang="en-US" sz="2000" dirty="0" smtClean="0">
              <a:latin typeface="Avenir Medium"/>
              <a:cs typeface="Avenir Medium"/>
            </a:endParaRPr>
          </a:p>
          <a:p>
            <a:pPr>
              <a:lnSpc>
                <a:spcPct val="110000"/>
              </a:lnSpc>
            </a:pPr>
            <a:endParaRPr lang="en-US" sz="2000" dirty="0">
              <a:latin typeface="Avenir Medium"/>
              <a:cs typeface="Avenir Medium"/>
            </a:endParaRPr>
          </a:p>
          <a:p>
            <a:pPr>
              <a:lnSpc>
                <a:spcPct val="110000"/>
              </a:lnSpc>
            </a:pPr>
            <a:r>
              <a:rPr lang="en-US" sz="2000" dirty="0" smtClean="0">
                <a:latin typeface="Avenir Medium"/>
                <a:cs typeface="Avenir Medium"/>
              </a:rPr>
              <a:t>Timing &amp;</a:t>
            </a:r>
            <a:r>
              <a:rPr lang="en-US" sz="2000" dirty="0">
                <a:latin typeface="Avenir Medium"/>
                <a:cs typeface="Avenir Medium"/>
              </a:rPr>
              <a:t> </a:t>
            </a:r>
            <a:r>
              <a:rPr lang="en-US" sz="2000" dirty="0" smtClean="0">
                <a:latin typeface="Avenir Medium"/>
                <a:cs typeface="Avenir Medium"/>
              </a:rPr>
              <a:t>communication</a:t>
            </a:r>
            <a:br>
              <a:rPr lang="en-US" sz="2000" dirty="0" smtClean="0">
                <a:latin typeface="Avenir Medium"/>
                <a:cs typeface="Avenir Medium"/>
              </a:rPr>
            </a:br>
            <a:r>
              <a:rPr lang="en-US" sz="2000" dirty="0" smtClean="0">
                <a:latin typeface="Avenir Medium"/>
                <a:cs typeface="Avenir Medium"/>
              </a:rPr>
              <a:t>are critical.</a:t>
            </a:r>
          </a:p>
        </p:txBody>
      </p:sp>
    </p:spTree>
    <p:extLst>
      <p:ext uri="{BB962C8B-B14F-4D97-AF65-F5344CB8AC3E}">
        <p14:creationId xmlns:p14="http://schemas.microsoft.com/office/powerpoint/2010/main" val="224349567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713504"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Vermont’s power distribution grid</a:t>
            </a:r>
            <a:endParaRPr lang="en-US" sz="3200" dirty="0">
              <a:solidFill>
                <a:prstClr val="white"/>
              </a:solidFill>
              <a:latin typeface="Avenir Heavy"/>
              <a:cs typeface="Avenir Heavy"/>
            </a:endParaRPr>
          </a:p>
        </p:txBody>
      </p:sp>
      <p:sp>
        <p:nvSpPr>
          <p:cNvPr id="3" name="TextBox 2"/>
          <p:cNvSpPr txBox="1"/>
          <p:nvPr/>
        </p:nvSpPr>
        <p:spPr>
          <a:xfrm>
            <a:off x="837814" y="6524035"/>
            <a:ext cx="8296406" cy="307777"/>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gmp.maps.arcgis.com</a:t>
            </a:r>
            <a:r>
              <a:rPr lang="en-US" sz="1400" dirty="0">
                <a:latin typeface="Avenir Medium"/>
                <a:cs typeface="Avenir Medium"/>
              </a:rPr>
              <a:t>/apps/Viewer/</a:t>
            </a:r>
            <a:r>
              <a:rPr lang="en-US" sz="1400" dirty="0" err="1">
                <a:latin typeface="Avenir Medium"/>
                <a:cs typeface="Avenir Medium"/>
              </a:rPr>
              <a:t>index.html?appid</a:t>
            </a:r>
            <a:r>
              <a:rPr lang="en-US" sz="1400" dirty="0">
                <a:latin typeface="Avenir Medium"/>
                <a:cs typeface="Avenir Medium"/>
              </a:rPr>
              <a:t>=546100cc60c34e8eb659023ea8ae03f3</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0" name="Picture 9" descr="Screen Shot 2017-11-02 at 9.09.1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6767"/>
            <a:ext cx="9144000" cy="5337868"/>
          </a:xfrm>
          <a:prstGeom prst="rect">
            <a:avLst/>
          </a:prstGeom>
        </p:spPr>
      </p:pic>
    </p:spTree>
    <p:extLst>
      <p:ext uri="{BB962C8B-B14F-4D97-AF65-F5344CB8AC3E}">
        <p14:creationId xmlns:p14="http://schemas.microsoft.com/office/powerpoint/2010/main" val="274799704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057289"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Micro-grid ready sections</a:t>
            </a:r>
            <a:endParaRPr lang="en-US" sz="3200" dirty="0">
              <a:solidFill>
                <a:prstClr val="white"/>
              </a:solidFill>
              <a:latin typeface="Avenir Heavy"/>
              <a:cs typeface="Avenir Heavy"/>
            </a:endParaRPr>
          </a:p>
        </p:txBody>
      </p:sp>
      <p:sp>
        <p:nvSpPr>
          <p:cNvPr id="3" name="TextBox 2"/>
          <p:cNvSpPr txBox="1"/>
          <p:nvPr/>
        </p:nvSpPr>
        <p:spPr>
          <a:xfrm>
            <a:off x="837814" y="6524035"/>
            <a:ext cx="8296406" cy="307777"/>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gmp.maps.arcgis.com</a:t>
            </a:r>
            <a:r>
              <a:rPr lang="en-US" sz="1400" dirty="0">
                <a:latin typeface="Avenir Medium"/>
                <a:cs typeface="Avenir Medium"/>
              </a:rPr>
              <a:t>/apps/Viewer/</a:t>
            </a:r>
            <a:r>
              <a:rPr lang="en-US" sz="1400" dirty="0" err="1">
                <a:latin typeface="Avenir Medium"/>
                <a:cs typeface="Avenir Medium"/>
              </a:rPr>
              <a:t>index.html?appid</a:t>
            </a:r>
            <a:r>
              <a:rPr lang="en-US" sz="1400" dirty="0">
                <a:latin typeface="Avenir Medium"/>
                <a:cs typeface="Avenir Medium"/>
              </a:rPr>
              <a:t>=546100cc60c34e8eb659023ea8ae03f3</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2" name="Picture 1" descr="Screen Shot 2017-11-02 at 9.10.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7100"/>
            <a:ext cx="9144000" cy="5321128"/>
          </a:xfrm>
          <a:prstGeom prst="rect">
            <a:avLst/>
          </a:prstGeom>
        </p:spPr>
      </p:pic>
    </p:spTree>
    <p:extLst>
      <p:ext uri="{BB962C8B-B14F-4D97-AF65-F5344CB8AC3E}">
        <p14:creationId xmlns:p14="http://schemas.microsoft.com/office/powerpoint/2010/main" val="202346294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448862"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Designed to flow downhill to the user</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6" name="Rectangle 5"/>
          <p:cNvSpPr/>
          <p:nvPr/>
        </p:nvSpPr>
        <p:spPr>
          <a:xfrm>
            <a:off x="736600" y="3962244"/>
            <a:ext cx="1104900" cy="876300"/>
          </a:xfrm>
          <a:prstGeom prst="rect">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FF"/>
                </a:solidFill>
              </a:rPr>
              <a:t>Power plant</a:t>
            </a:r>
            <a:endParaRPr lang="en-US" b="1" dirty="0">
              <a:solidFill>
                <a:srgbClr val="0000FF"/>
              </a:solidFill>
            </a:endParaRPr>
          </a:p>
        </p:txBody>
      </p:sp>
      <p:cxnSp>
        <p:nvCxnSpPr>
          <p:cNvPr id="9" name="Straight Connector 8"/>
          <p:cNvCxnSpPr>
            <a:stCxn id="6" idx="3"/>
          </p:cNvCxnSpPr>
          <p:nvPr/>
        </p:nvCxnSpPr>
        <p:spPr>
          <a:xfrm flipV="1">
            <a:off x="1841500" y="4387694"/>
            <a:ext cx="1384300" cy="1270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841500" y="3676494"/>
            <a:ext cx="774700" cy="41910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504950" y="4838544"/>
            <a:ext cx="673100" cy="71120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225800" y="4146563"/>
            <a:ext cx="615950" cy="485434"/>
          </a:xfrm>
          <a:prstGeom prst="rect">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FF"/>
                </a:solidFill>
              </a:rPr>
              <a:t>sub</a:t>
            </a:r>
            <a:endParaRPr lang="en-US" b="1" dirty="0">
              <a:solidFill>
                <a:srgbClr val="0000FF"/>
              </a:solidFill>
            </a:endParaRPr>
          </a:p>
        </p:txBody>
      </p:sp>
      <p:cxnSp>
        <p:nvCxnSpPr>
          <p:cNvPr id="16" name="Straight Connector 15"/>
          <p:cNvCxnSpPr/>
          <p:nvPr/>
        </p:nvCxnSpPr>
        <p:spPr>
          <a:xfrm flipV="1">
            <a:off x="3841750" y="4387694"/>
            <a:ext cx="3562350" cy="127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946650" y="4400394"/>
            <a:ext cx="1092200" cy="10160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858000" y="3371694"/>
            <a:ext cx="1092200" cy="10160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6572250" y="3122442"/>
            <a:ext cx="751498" cy="839802"/>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7594600" y="2904969"/>
            <a:ext cx="104897" cy="70485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962898" y="2851683"/>
            <a:ext cx="98302" cy="70485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6345775" y="3746344"/>
            <a:ext cx="776349" cy="1397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091426" y="3257394"/>
            <a:ext cx="776349" cy="2127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813302" y="4631997"/>
            <a:ext cx="776349" cy="2127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602349" y="4819632"/>
            <a:ext cx="236353" cy="705022"/>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183250" y="4730026"/>
            <a:ext cx="236353" cy="705022"/>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435600" y="5197233"/>
            <a:ext cx="284925" cy="587461"/>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866789" y="4857594"/>
            <a:ext cx="530712" cy="12228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37203" y="3749519"/>
            <a:ext cx="776349" cy="2127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7788397" y="3819538"/>
            <a:ext cx="301503" cy="593556"/>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2178050" y="4031062"/>
            <a:ext cx="706744" cy="369332"/>
          </a:xfrm>
          <a:prstGeom prst="rect">
            <a:avLst/>
          </a:prstGeom>
          <a:noFill/>
        </p:spPr>
        <p:txBody>
          <a:bodyPr wrap="none" rtlCol="0">
            <a:spAutoFit/>
          </a:bodyPr>
          <a:lstStyle/>
          <a:p>
            <a:pPr algn="ctr"/>
            <a:r>
              <a:rPr lang="en-US" dirty="0" smtClean="0">
                <a:solidFill>
                  <a:srgbClr val="0000FF"/>
                </a:solidFill>
              </a:rPr>
              <a:t>46 kV</a:t>
            </a:r>
            <a:endParaRPr lang="en-US" dirty="0">
              <a:solidFill>
                <a:srgbClr val="0000FF"/>
              </a:solidFill>
            </a:endParaRPr>
          </a:p>
        </p:txBody>
      </p:sp>
      <p:sp>
        <p:nvSpPr>
          <p:cNvPr id="45" name="TextBox 44"/>
          <p:cNvSpPr txBox="1"/>
          <p:nvPr/>
        </p:nvSpPr>
        <p:spPr>
          <a:xfrm>
            <a:off x="4238921" y="4043762"/>
            <a:ext cx="999004" cy="369332"/>
          </a:xfrm>
          <a:prstGeom prst="rect">
            <a:avLst/>
          </a:prstGeom>
          <a:noFill/>
        </p:spPr>
        <p:txBody>
          <a:bodyPr wrap="none" rtlCol="0">
            <a:spAutoFit/>
          </a:bodyPr>
          <a:lstStyle/>
          <a:p>
            <a:pPr algn="ctr"/>
            <a:r>
              <a:rPr lang="en-US" dirty="0" smtClean="0">
                <a:solidFill>
                  <a:srgbClr val="0000FF"/>
                </a:solidFill>
              </a:rPr>
              <a:t>12.47 kV</a:t>
            </a:r>
            <a:endParaRPr lang="en-US" dirty="0">
              <a:solidFill>
                <a:srgbClr val="0000FF"/>
              </a:solidFill>
            </a:endParaRPr>
          </a:p>
        </p:txBody>
      </p:sp>
      <p:sp>
        <p:nvSpPr>
          <p:cNvPr id="46" name="Isosceles Triangle 45"/>
          <p:cNvSpPr/>
          <p:nvPr/>
        </p:nvSpPr>
        <p:spPr>
          <a:xfrm rot="2076785">
            <a:off x="8017013" y="4331440"/>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6310251" y="4717636"/>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6233224" y="4979874"/>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5710651" y="5303575"/>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5466058" y="5478606"/>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085624" y="5136910"/>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5008597" y="4832022"/>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265550" y="3268851"/>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955445" y="3122442"/>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6589651" y="3743338"/>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594600" y="3181194"/>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8030568" y="3819538"/>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7884005" y="4095594"/>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Isosceles Triangle 59"/>
          <p:cNvSpPr/>
          <p:nvPr/>
        </p:nvSpPr>
        <p:spPr>
          <a:xfrm rot="2076785">
            <a:off x="6357232" y="5348344"/>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Isosceles Triangle 60"/>
          <p:cNvSpPr/>
          <p:nvPr/>
        </p:nvSpPr>
        <p:spPr>
          <a:xfrm rot="7551805">
            <a:off x="6530833" y="4788384"/>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Isosceles Triangle 61"/>
          <p:cNvSpPr/>
          <p:nvPr/>
        </p:nvSpPr>
        <p:spPr>
          <a:xfrm rot="9739461">
            <a:off x="5772198" y="5533814"/>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Isosceles Triangle 62"/>
          <p:cNvSpPr/>
          <p:nvPr/>
        </p:nvSpPr>
        <p:spPr>
          <a:xfrm rot="11903656">
            <a:off x="5311729" y="5792886"/>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Isosceles Triangle 63"/>
          <p:cNvSpPr/>
          <p:nvPr/>
        </p:nvSpPr>
        <p:spPr>
          <a:xfrm rot="13364722">
            <a:off x="4832674" y="5378369"/>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Isosceles Triangle 64"/>
          <p:cNvSpPr/>
          <p:nvPr/>
        </p:nvSpPr>
        <p:spPr>
          <a:xfrm rot="17428550">
            <a:off x="4709319" y="4750369"/>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Isosceles Triangle 65"/>
          <p:cNvSpPr/>
          <p:nvPr/>
        </p:nvSpPr>
        <p:spPr>
          <a:xfrm rot="15010729">
            <a:off x="6185919" y="3820260"/>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Isosceles Triangle 66"/>
          <p:cNvSpPr/>
          <p:nvPr/>
        </p:nvSpPr>
        <p:spPr>
          <a:xfrm rot="20959620">
            <a:off x="7491856" y="2770032"/>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Isosceles Triangle 67"/>
          <p:cNvSpPr/>
          <p:nvPr/>
        </p:nvSpPr>
        <p:spPr>
          <a:xfrm rot="827644">
            <a:off x="6976420" y="2694971"/>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Isosceles Triangle 68"/>
          <p:cNvSpPr/>
          <p:nvPr/>
        </p:nvSpPr>
        <p:spPr>
          <a:xfrm rot="16612871">
            <a:off x="5940150" y="3164387"/>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Isosceles Triangle 69"/>
          <p:cNvSpPr/>
          <p:nvPr/>
        </p:nvSpPr>
        <p:spPr>
          <a:xfrm rot="21131586">
            <a:off x="8251405" y="3868648"/>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7169695" y="5554806"/>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Isosceles Triangle 71"/>
          <p:cNvSpPr/>
          <p:nvPr/>
        </p:nvSpPr>
        <p:spPr>
          <a:xfrm>
            <a:off x="7158072" y="5899557"/>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p:nvSpPr>
        <p:spPr>
          <a:xfrm>
            <a:off x="7323748" y="5467448"/>
            <a:ext cx="1069524" cy="307777"/>
          </a:xfrm>
          <a:prstGeom prst="rect">
            <a:avLst/>
          </a:prstGeom>
          <a:noFill/>
        </p:spPr>
        <p:txBody>
          <a:bodyPr wrap="none" rtlCol="0">
            <a:spAutoFit/>
          </a:bodyPr>
          <a:lstStyle/>
          <a:p>
            <a:pPr algn="ctr"/>
            <a:r>
              <a:rPr lang="en-US" sz="1400" dirty="0" smtClean="0">
                <a:solidFill>
                  <a:srgbClr val="0000FF"/>
                </a:solidFill>
              </a:rPr>
              <a:t>transformer</a:t>
            </a:r>
            <a:endParaRPr lang="en-US" sz="1400" dirty="0">
              <a:solidFill>
                <a:srgbClr val="0000FF"/>
              </a:solidFill>
            </a:endParaRPr>
          </a:p>
        </p:txBody>
      </p:sp>
      <p:sp>
        <p:nvSpPr>
          <p:cNvPr id="74" name="TextBox 73"/>
          <p:cNvSpPr txBox="1"/>
          <p:nvPr/>
        </p:nvSpPr>
        <p:spPr>
          <a:xfrm>
            <a:off x="7319873" y="5824065"/>
            <a:ext cx="500871" cy="307777"/>
          </a:xfrm>
          <a:prstGeom prst="rect">
            <a:avLst/>
          </a:prstGeom>
          <a:noFill/>
        </p:spPr>
        <p:txBody>
          <a:bodyPr wrap="none" rtlCol="0">
            <a:spAutoFit/>
          </a:bodyPr>
          <a:lstStyle/>
          <a:p>
            <a:pPr algn="ctr"/>
            <a:r>
              <a:rPr lang="en-US" sz="1400" dirty="0" smtClean="0">
                <a:solidFill>
                  <a:srgbClr val="0000FF"/>
                </a:solidFill>
              </a:rPr>
              <a:t>load</a:t>
            </a:r>
            <a:endParaRPr lang="en-US" sz="1400" dirty="0">
              <a:solidFill>
                <a:srgbClr val="0000FF"/>
              </a:solidFill>
            </a:endParaRPr>
          </a:p>
        </p:txBody>
      </p:sp>
      <p:cxnSp>
        <p:nvCxnSpPr>
          <p:cNvPr id="75" name="Straight Connector 74"/>
          <p:cNvCxnSpPr/>
          <p:nvPr/>
        </p:nvCxnSpPr>
        <p:spPr>
          <a:xfrm flipV="1">
            <a:off x="3694370" y="3787200"/>
            <a:ext cx="620079" cy="359364"/>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3070656" y="4629585"/>
            <a:ext cx="546100" cy="1001421"/>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57500" y="4755287"/>
            <a:ext cx="1456949" cy="646331"/>
          </a:xfrm>
          <a:prstGeom prst="rect">
            <a:avLst/>
          </a:prstGeom>
          <a:solidFill>
            <a:schemeClr val="bg1"/>
          </a:solidFill>
        </p:spPr>
        <p:txBody>
          <a:bodyPr wrap="none" rtlCol="0">
            <a:spAutoFit/>
          </a:bodyPr>
          <a:lstStyle/>
          <a:p>
            <a:pPr algn="ctr"/>
            <a:r>
              <a:rPr lang="en-US" dirty="0" smtClean="0">
                <a:solidFill>
                  <a:srgbClr val="0000FF"/>
                </a:solidFill>
              </a:rPr>
              <a:t>substation</a:t>
            </a:r>
          </a:p>
          <a:p>
            <a:pPr algn="ctr"/>
            <a:r>
              <a:rPr lang="en-US" dirty="0" smtClean="0">
                <a:solidFill>
                  <a:srgbClr val="0000FF"/>
                </a:solidFill>
              </a:rPr>
              <a:t>(transformer)</a:t>
            </a:r>
            <a:endParaRPr lang="en-US" dirty="0">
              <a:solidFill>
                <a:srgbClr val="0000FF"/>
              </a:solidFill>
            </a:endParaRPr>
          </a:p>
        </p:txBody>
      </p:sp>
      <p:cxnSp>
        <p:nvCxnSpPr>
          <p:cNvPr id="81" name="Straight Connector 80"/>
          <p:cNvCxnSpPr/>
          <p:nvPr/>
        </p:nvCxnSpPr>
        <p:spPr>
          <a:xfrm flipV="1">
            <a:off x="3466532" y="3597267"/>
            <a:ext cx="300447" cy="553043"/>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190500" y="736600"/>
            <a:ext cx="7866256" cy="1412694"/>
          </a:xfrm>
          <a:prstGeom prst="rect">
            <a:avLst/>
          </a:prstGeom>
          <a:noFill/>
        </p:spPr>
        <p:txBody>
          <a:bodyPr wrap="none" rtlCol="0">
            <a:spAutoFit/>
          </a:bodyPr>
          <a:lstStyle/>
          <a:p>
            <a:pPr>
              <a:lnSpc>
                <a:spcPct val="120000"/>
              </a:lnSpc>
            </a:pPr>
            <a:r>
              <a:rPr lang="en-US" dirty="0" smtClean="0">
                <a:latin typeface="Avenir Medium"/>
                <a:cs typeface="Avenir Medium"/>
              </a:rPr>
              <a:t>Think of each small grid as centered on one </a:t>
            </a:r>
            <a:r>
              <a:rPr lang="en-US" dirty="0" smtClean="0">
                <a:latin typeface="Avenir Black"/>
                <a:cs typeface="Avenir Black"/>
              </a:rPr>
              <a:t>substation</a:t>
            </a:r>
            <a:r>
              <a:rPr lang="en-US" dirty="0" smtClean="0">
                <a:latin typeface="Avenir Medium"/>
                <a:cs typeface="Avenir Medium"/>
              </a:rPr>
              <a:t>.</a:t>
            </a:r>
          </a:p>
          <a:p>
            <a:pPr marL="285750" indent="-285750">
              <a:lnSpc>
                <a:spcPct val="120000"/>
              </a:lnSpc>
              <a:buFont typeface="Arial"/>
              <a:buChar char="•"/>
            </a:pPr>
            <a:r>
              <a:rPr lang="en-US" dirty="0" smtClean="0">
                <a:latin typeface="Avenir Medium"/>
                <a:cs typeface="Avenir Medium"/>
              </a:rPr>
              <a:t>The </a:t>
            </a:r>
            <a:r>
              <a:rPr lang="en-US" dirty="0" smtClean="0">
                <a:latin typeface="Avenir Black"/>
                <a:cs typeface="Avenir Black"/>
              </a:rPr>
              <a:t>substation</a:t>
            </a:r>
            <a:r>
              <a:rPr lang="en-US" dirty="0" smtClean="0">
                <a:latin typeface="Avenir Medium"/>
                <a:cs typeface="Avenir Medium"/>
              </a:rPr>
              <a:t> supplies power to users with loads.</a:t>
            </a:r>
          </a:p>
          <a:p>
            <a:pPr marL="285750" indent="-285750">
              <a:lnSpc>
                <a:spcPct val="120000"/>
              </a:lnSpc>
              <a:buFont typeface="Arial"/>
              <a:buChar char="•"/>
            </a:pPr>
            <a:r>
              <a:rPr lang="en-US" dirty="0" smtClean="0">
                <a:latin typeface="Avenir Black"/>
                <a:cs typeface="Avenir Black"/>
              </a:rPr>
              <a:t>Transformers</a:t>
            </a:r>
            <a:r>
              <a:rPr lang="en-US" dirty="0" smtClean="0">
                <a:latin typeface="Avenir Medium"/>
                <a:cs typeface="Avenir Medium"/>
              </a:rPr>
              <a:t> step power down to 120 V for users.</a:t>
            </a:r>
          </a:p>
          <a:p>
            <a:pPr marL="285750" indent="-285750">
              <a:lnSpc>
                <a:spcPct val="120000"/>
              </a:lnSpc>
              <a:buFont typeface="Arial"/>
              <a:buChar char="•"/>
            </a:pPr>
            <a:r>
              <a:rPr lang="en-US" dirty="0" smtClean="0">
                <a:latin typeface="Avenir Medium"/>
                <a:cs typeface="Avenir Medium"/>
              </a:rPr>
              <a:t>Power </a:t>
            </a:r>
            <a:r>
              <a:rPr lang="en-US" dirty="0">
                <a:latin typeface="Avenir Medium"/>
                <a:cs typeface="Avenir Medium"/>
              </a:rPr>
              <a:t>o</a:t>
            </a:r>
            <a:r>
              <a:rPr lang="en-US" dirty="0" smtClean="0">
                <a:latin typeface="Avenir Medium"/>
                <a:cs typeface="Avenir Medium"/>
              </a:rPr>
              <a:t>nly flows outward (or </a:t>
            </a:r>
            <a:r>
              <a:rPr lang="en-US" dirty="0" smtClean="0">
                <a:latin typeface="Avenir Black"/>
                <a:cs typeface="Avenir Black"/>
              </a:rPr>
              <a:t>downhill</a:t>
            </a:r>
            <a:r>
              <a:rPr lang="en-US" dirty="0" smtClean="0">
                <a:latin typeface="Avenir Medium"/>
                <a:cs typeface="Avenir Medium"/>
              </a:rPr>
              <a:t>) from the generator to the user.</a:t>
            </a:r>
            <a:endParaRPr lang="en-US" dirty="0">
              <a:latin typeface="Avenir Medium"/>
              <a:cs typeface="Avenir Medium"/>
            </a:endParaRPr>
          </a:p>
        </p:txBody>
      </p:sp>
      <p:sp>
        <p:nvSpPr>
          <p:cNvPr id="85" name="TextBox 84"/>
          <p:cNvSpPr txBox="1"/>
          <p:nvPr/>
        </p:nvSpPr>
        <p:spPr>
          <a:xfrm>
            <a:off x="3466532" y="3228708"/>
            <a:ext cx="718804" cy="369332"/>
          </a:xfrm>
          <a:prstGeom prst="rect">
            <a:avLst/>
          </a:prstGeom>
          <a:noFill/>
        </p:spPr>
        <p:txBody>
          <a:bodyPr wrap="none" rtlCol="0">
            <a:spAutoFit/>
          </a:bodyPr>
          <a:lstStyle/>
          <a:p>
            <a:pPr algn="ctr"/>
            <a:r>
              <a:rPr lang="en-US" dirty="0">
                <a:solidFill>
                  <a:srgbClr val="0000FF"/>
                </a:solidFill>
              </a:rPr>
              <a:t>1</a:t>
            </a:r>
            <a:r>
              <a:rPr lang="en-US" dirty="0" smtClean="0">
                <a:solidFill>
                  <a:srgbClr val="0000FF"/>
                </a:solidFill>
              </a:rPr>
              <a:t>20 V</a:t>
            </a:r>
            <a:endParaRPr lang="en-US" dirty="0">
              <a:solidFill>
                <a:srgbClr val="0000FF"/>
              </a:solidFill>
            </a:endParaRPr>
          </a:p>
        </p:txBody>
      </p:sp>
      <p:sp>
        <p:nvSpPr>
          <p:cNvPr id="86" name="Oval 85"/>
          <p:cNvSpPr/>
          <p:nvPr/>
        </p:nvSpPr>
        <p:spPr>
          <a:xfrm>
            <a:off x="3560637" y="3749601"/>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78791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271530"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Each area of the grid has a load</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6" name="Rectangle 5"/>
          <p:cNvSpPr/>
          <p:nvPr/>
        </p:nvSpPr>
        <p:spPr>
          <a:xfrm>
            <a:off x="736600" y="3962244"/>
            <a:ext cx="1104900" cy="876300"/>
          </a:xfrm>
          <a:prstGeom prst="rect">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FF"/>
                </a:solidFill>
              </a:rPr>
              <a:t>Power plant</a:t>
            </a:r>
            <a:endParaRPr lang="en-US" b="1" dirty="0">
              <a:solidFill>
                <a:srgbClr val="0000FF"/>
              </a:solidFill>
            </a:endParaRPr>
          </a:p>
        </p:txBody>
      </p:sp>
      <p:cxnSp>
        <p:nvCxnSpPr>
          <p:cNvPr id="9" name="Straight Connector 8"/>
          <p:cNvCxnSpPr>
            <a:stCxn id="6" idx="3"/>
          </p:cNvCxnSpPr>
          <p:nvPr/>
        </p:nvCxnSpPr>
        <p:spPr>
          <a:xfrm flipV="1">
            <a:off x="1841500" y="4387694"/>
            <a:ext cx="1384300" cy="1270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841500" y="3676494"/>
            <a:ext cx="774700" cy="41910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504950" y="4838544"/>
            <a:ext cx="673100" cy="71120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225800" y="4146563"/>
            <a:ext cx="615950" cy="485434"/>
          </a:xfrm>
          <a:prstGeom prst="rect">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FF"/>
                </a:solidFill>
              </a:rPr>
              <a:t>sub</a:t>
            </a:r>
            <a:endParaRPr lang="en-US" b="1" dirty="0">
              <a:solidFill>
                <a:srgbClr val="0000FF"/>
              </a:solidFill>
            </a:endParaRPr>
          </a:p>
        </p:txBody>
      </p:sp>
      <p:cxnSp>
        <p:nvCxnSpPr>
          <p:cNvPr id="16" name="Straight Connector 15"/>
          <p:cNvCxnSpPr/>
          <p:nvPr/>
        </p:nvCxnSpPr>
        <p:spPr>
          <a:xfrm flipV="1">
            <a:off x="3841750" y="4387694"/>
            <a:ext cx="3562350" cy="127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946650" y="4400394"/>
            <a:ext cx="1092200" cy="10160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858000" y="3371694"/>
            <a:ext cx="1092200" cy="10160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6572250" y="3122442"/>
            <a:ext cx="751498" cy="839802"/>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7594600" y="2904969"/>
            <a:ext cx="104897" cy="70485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962898" y="2851683"/>
            <a:ext cx="98302" cy="70485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6345775" y="3746344"/>
            <a:ext cx="776349" cy="1397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091426" y="3257394"/>
            <a:ext cx="776349" cy="2127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813302" y="4631997"/>
            <a:ext cx="776349" cy="2127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602349" y="4819632"/>
            <a:ext cx="236353" cy="705022"/>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183250" y="4730026"/>
            <a:ext cx="236353" cy="705022"/>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435600" y="5197233"/>
            <a:ext cx="284925" cy="587461"/>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866789" y="4857594"/>
            <a:ext cx="530712" cy="12228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37203" y="3749519"/>
            <a:ext cx="776349" cy="2127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7788397" y="3819538"/>
            <a:ext cx="301503" cy="593556"/>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2178050" y="4031062"/>
            <a:ext cx="706744" cy="369332"/>
          </a:xfrm>
          <a:prstGeom prst="rect">
            <a:avLst/>
          </a:prstGeom>
          <a:noFill/>
        </p:spPr>
        <p:txBody>
          <a:bodyPr wrap="none" rtlCol="0">
            <a:spAutoFit/>
          </a:bodyPr>
          <a:lstStyle/>
          <a:p>
            <a:pPr algn="ctr"/>
            <a:r>
              <a:rPr lang="en-US" dirty="0" smtClean="0">
                <a:solidFill>
                  <a:srgbClr val="0000FF"/>
                </a:solidFill>
              </a:rPr>
              <a:t>46 kV</a:t>
            </a:r>
            <a:endParaRPr lang="en-US" dirty="0">
              <a:solidFill>
                <a:srgbClr val="0000FF"/>
              </a:solidFill>
            </a:endParaRPr>
          </a:p>
        </p:txBody>
      </p:sp>
      <p:sp>
        <p:nvSpPr>
          <p:cNvPr id="45" name="TextBox 44"/>
          <p:cNvSpPr txBox="1"/>
          <p:nvPr/>
        </p:nvSpPr>
        <p:spPr>
          <a:xfrm>
            <a:off x="4238921" y="4043762"/>
            <a:ext cx="999004" cy="369332"/>
          </a:xfrm>
          <a:prstGeom prst="rect">
            <a:avLst/>
          </a:prstGeom>
          <a:noFill/>
        </p:spPr>
        <p:txBody>
          <a:bodyPr wrap="none" rtlCol="0">
            <a:spAutoFit/>
          </a:bodyPr>
          <a:lstStyle/>
          <a:p>
            <a:pPr algn="ctr"/>
            <a:r>
              <a:rPr lang="en-US" dirty="0" smtClean="0">
                <a:solidFill>
                  <a:srgbClr val="0000FF"/>
                </a:solidFill>
              </a:rPr>
              <a:t>12.47 kV</a:t>
            </a:r>
            <a:endParaRPr lang="en-US" dirty="0">
              <a:solidFill>
                <a:srgbClr val="0000FF"/>
              </a:solidFill>
            </a:endParaRPr>
          </a:p>
        </p:txBody>
      </p:sp>
      <p:sp>
        <p:nvSpPr>
          <p:cNvPr id="46" name="Isosceles Triangle 45"/>
          <p:cNvSpPr/>
          <p:nvPr/>
        </p:nvSpPr>
        <p:spPr>
          <a:xfrm rot="2076785">
            <a:off x="8017013" y="4331440"/>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6310251" y="4717636"/>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6233224" y="4979874"/>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5710651" y="5303575"/>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5466058" y="5478606"/>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085624" y="5136910"/>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5008597" y="4832022"/>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265550" y="3268851"/>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955445" y="3122442"/>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6589651" y="3743338"/>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594600" y="3181194"/>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8030568" y="3819538"/>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7884005" y="4095594"/>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Isosceles Triangle 59"/>
          <p:cNvSpPr/>
          <p:nvPr/>
        </p:nvSpPr>
        <p:spPr>
          <a:xfrm rot="2076785">
            <a:off x="6357232" y="5348344"/>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Isosceles Triangle 60"/>
          <p:cNvSpPr/>
          <p:nvPr/>
        </p:nvSpPr>
        <p:spPr>
          <a:xfrm rot="7551805">
            <a:off x="6530833" y="4788384"/>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Isosceles Triangle 61"/>
          <p:cNvSpPr/>
          <p:nvPr/>
        </p:nvSpPr>
        <p:spPr>
          <a:xfrm rot="9739461">
            <a:off x="5772198" y="5533814"/>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Isosceles Triangle 62"/>
          <p:cNvSpPr/>
          <p:nvPr/>
        </p:nvSpPr>
        <p:spPr>
          <a:xfrm rot="11903656">
            <a:off x="5311729" y="5792886"/>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Isosceles Triangle 63"/>
          <p:cNvSpPr/>
          <p:nvPr/>
        </p:nvSpPr>
        <p:spPr>
          <a:xfrm rot="13364722">
            <a:off x="4832674" y="5378369"/>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Isosceles Triangle 64"/>
          <p:cNvSpPr/>
          <p:nvPr/>
        </p:nvSpPr>
        <p:spPr>
          <a:xfrm rot="17428550">
            <a:off x="4709319" y="4750369"/>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Isosceles Triangle 65"/>
          <p:cNvSpPr/>
          <p:nvPr/>
        </p:nvSpPr>
        <p:spPr>
          <a:xfrm rot="15010729">
            <a:off x="6185919" y="3820260"/>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Isosceles Triangle 66"/>
          <p:cNvSpPr/>
          <p:nvPr/>
        </p:nvSpPr>
        <p:spPr>
          <a:xfrm rot="20959620">
            <a:off x="7491856" y="2770032"/>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Isosceles Triangle 67"/>
          <p:cNvSpPr/>
          <p:nvPr/>
        </p:nvSpPr>
        <p:spPr>
          <a:xfrm rot="827644">
            <a:off x="6976420" y="2694971"/>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Isosceles Triangle 68"/>
          <p:cNvSpPr/>
          <p:nvPr/>
        </p:nvSpPr>
        <p:spPr>
          <a:xfrm rot="16612871">
            <a:off x="5940150" y="3164387"/>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Isosceles Triangle 69"/>
          <p:cNvSpPr/>
          <p:nvPr/>
        </p:nvSpPr>
        <p:spPr>
          <a:xfrm rot="21131586">
            <a:off x="8251405" y="3868648"/>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7169695" y="5554806"/>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Isosceles Triangle 71"/>
          <p:cNvSpPr/>
          <p:nvPr/>
        </p:nvSpPr>
        <p:spPr>
          <a:xfrm>
            <a:off x="7158072" y="5899557"/>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p:nvSpPr>
        <p:spPr>
          <a:xfrm>
            <a:off x="7323748" y="5467448"/>
            <a:ext cx="1069524" cy="307777"/>
          </a:xfrm>
          <a:prstGeom prst="rect">
            <a:avLst/>
          </a:prstGeom>
          <a:noFill/>
        </p:spPr>
        <p:txBody>
          <a:bodyPr wrap="none" rtlCol="0">
            <a:spAutoFit/>
          </a:bodyPr>
          <a:lstStyle/>
          <a:p>
            <a:pPr algn="ctr"/>
            <a:r>
              <a:rPr lang="en-US" sz="1400" dirty="0" smtClean="0">
                <a:solidFill>
                  <a:srgbClr val="0000FF"/>
                </a:solidFill>
              </a:rPr>
              <a:t>transformer</a:t>
            </a:r>
            <a:endParaRPr lang="en-US" sz="1400" dirty="0">
              <a:solidFill>
                <a:srgbClr val="0000FF"/>
              </a:solidFill>
            </a:endParaRPr>
          </a:p>
        </p:txBody>
      </p:sp>
      <p:sp>
        <p:nvSpPr>
          <p:cNvPr id="74" name="TextBox 73"/>
          <p:cNvSpPr txBox="1"/>
          <p:nvPr/>
        </p:nvSpPr>
        <p:spPr>
          <a:xfrm>
            <a:off x="7319873" y="5824065"/>
            <a:ext cx="500871" cy="307777"/>
          </a:xfrm>
          <a:prstGeom prst="rect">
            <a:avLst/>
          </a:prstGeom>
          <a:noFill/>
        </p:spPr>
        <p:txBody>
          <a:bodyPr wrap="none" rtlCol="0">
            <a:spAutoFit/>
          </a:bodyPr>
          <a:lstStyle/>
          <a:p>
            <a:pPr algn="ctr"/>
            <a:r>
              <a:rPr lang="en-US" sz="1400" dirty="0" smtClean="0">
                <a:solidFill>
                  <a:srgbClr val="0000FF"/>
                </a:solidFill>
              </a:rPr>
              <a:t>load</a:t>
            </a:r>
            <a:endParaRPr lang="en-US" sz="1400" dirty="0">
              <a:solidFill>
                <a:srgbClr val="0000FF"/>
              </a:solidFill>
            </a:endParaRPr>
          </a:p>
        </p:txBody>
      </p:sp>
      <p:cxnSp>
        <p:nvCxnSpPr>
          <p:cNvPr id="75" name="Straight Connector 74"/>
          <p:cNvCxnSpPr/>
          <p:nvPr/>
        </p:nvCxnSpPr>
        <p:spPr>
          <a:xfrm flipV="1">
            <a:off x="3694370" y="3787200"/>
            <a:ext cx="620079" cy="359364"/>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3070656" y="4629585"/>
            <a:ext cx="546100" cy="1001421"/>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57500" y="4755287"/>
            <a:ext cx="1456949" cy="646331"/>
          </a:xfrm>
          <a:prstGeom prst="rect">
            <a:avLst/>
          </a:prstGeom>
          <a:solidFill>
            <a:schemeClr val="bg1"/>
          </a:solidFill>
        </p:spPr>
        <p:txBody>
          <a:bodyPr wrap="none" rtlCol="0">
            <a:spAutoFit/>
          </a:bodyPr>
          <a:lstStyle/>
          <a:p>
            <a:pPr algn="ctr"/>
            <a:r>
              <a:rPr lang="en-US" dirty="0" smtClean="0">
                <a:solidFill>
                  <a:srgbClr val="0000FF"/>
                </a:solidFill>
              </a:rPr>
              <a:t>substation</a:t>
            </a:r>
          </a:p>
          <a:p>
            <a:pPr algn="ctr"/>
            <a:r>
              <a:rPr lang="en-US" dirty="0" smtClean="0">
                <a:solidFill>
                  <a:srgbClr val="0000FF"/>
                </a:solidFill>
              </a:rPr>
              <a:t>(transformer)</a:t>
            </a:r>
            <a:endParaRPr lang="en-US" dirty="0">
              <a:solidFill>
                <a:srgbClr val="0000FF"/>
              </a:solidFill>
            </a:endParaRPr>
          </a:p>
        </p:txBody>
      </p:sp>
      <p:cxnSp>
        <p:nvCxnSpPr>
          <p:cNvPr id="81" name="Straight Connector 80"/>
          <p:cNvCxnSpPr/>
          <p:nvPr/>
        </p:nvCxnSpPr>
        <p:spPr>
          <a:xfrm flipV="1">
            <a:off x="3466532" y="3597267"/>
            <a:ext cx="300447" cy="553043"/>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190500" y="736600"/>
            <a:ext cx="8238153" cy="747897"/>
          </a:xfrm>
          <a:prstGeom prst="rect">
            <a:avLst/>
          </a:prstGeom>
          <a:noFill/>
        </p:spPr>
        <p:txBody>
          <a:bodyPr wrap="none" rtlCol="0">
            <a:spAutoFit/>
          </a:bodyPr>
          <a:lstStyle/>
          <a:p>
            <a:pPr>
              <a:lnSpc>
                <a:spcPct val="120000"/>
              </a:lnSpc>
            </a:pPr>
            <a:r>
              <a:rPr lang="en-US" dirty="0" smtClean="0">
                <a:latin typeface="Avenir Medium"/>
                <a:cs typeface="Avenir Medium"/>
              </a:rPr>
              <a:t>One spur of the distribution line has a load of </a:t>
            </a:r>
            <a:r>
              <a:rPr lang="en-US" dirty="0" smtClean="0">
                <a:latin typeface="Avenir Black"/>
                <a:cs typeface="Avenir Black"/>
              </a:rPr>
              <a:t>0.5 MW.</a:t>
            </a:r>
          </a:p>
          <a:p>
            <a:pPr marL="285750" indent="-285750">
              <a:lnSpc>
                <a:spcPct val="120000"/>
              </a:lnSpc>
              <a:buFont typeface="Arial"/>
              <a:buChar char="•"/>
            </a:pPr>
            <a:r>
              <a:rPr lang="en-US" dirty="0" smtClean="0">
                <a:latin typeface="Avenir Medium"/>
                <a:cs typeface="Avenir Medium"/>
              </a:rPr>
              <a:t>If the grid serves only to distribute, then it’s easy to understand total need.</a:t>
            </a:r>
            <a:endParaRPr lang="en-US" dirty="0">
              <a:latin typeface="Avenir Medium"/>
              <a:cs typeface="Avenir Medium"/>
            </a:endParaRPr>
          </a:p>
        </p:txBody>
      </p:sp>
      <p:sp>
        <p:nvSpPr>
          <p:cNvPr id="85" name="TextBox 84"/>
          <p:cNvSpPr txBox="1"/>
          <p:nvPr/>
        </p:nvSpPr>
        <p:spPr>
          <a:xfrm>
            <a:off x="3466532" y="3228708"/>
            <a:ext cx="718804" cy="369332"/>
          </a:xfrm>
          <a:prstGeom prst="rect">
            <a:avLst/>
          </a:prstGeom>
          <a:noFill/>
        </p:spPr>
        <p:txBody>
          <a:bodyPr wrap="none" rtlCol="0">
            <a:spAutoFit/>
          </a:bodyPr>
          <a:lstStyle/>
          <a:p>
            <a:pPr algn="ctr"/>
            <a:r>
              <a:rPr lang="en-US" dirty="0">
                <a:solidFill>
                  <a:srgbClr val="0000FF"/>
                </a:solidFill>
              </a:rPr>
              <a:t>1</a:t>
            </a:r>
            <a:r>
              <a:rPr lang="en-US" dirty="0" smtClean="0">
                <a:solidFill>
                  <a:srgbClr val="0000FF"/>
                </a:solidFill>
              </a:rPr>
              <a:t>20 V</a:t>
            </a:r>
            <a:endParaRPr lang="en-US" dirty="0">
              <a:solidFill>
                <a:srgbClr val="0000FF"/>
              </a:solidFill>
            </a:endParaRPr>
          </a:p>
        </p:txBody>
      </p:sp>
      <p:sp>
        <p:nvSpPr>
          <p:cNvPr id="86" name="Oval 85"/>
          <p:cNvSpPr/>
          <p:nvPr/>
        </p:nvSpPr>
        <p:spPr>
          <a:xfrm>
            <a:off x="3560637" y="3749601"/>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5762351" y="2316479"/>
            <a:ext cx="3147969" cy="2407247"/>
          </a:xfrm>
          <a:prstGeom prst="ellipse">
            <a:avLst/>
          </a:prstGeom>
          <a:no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TextBox 87"/>
          <p:cNvSpPr txBox="1"/>
          <p:nvPr/>
        </p:nvSpPr>
        <p:spPr>
          <a:xfrm>
            <a:off x="5181687" y="2540240"/>
            <a:ext cx="1390563" cy="369332"/>
          </a:xfrm>
          <a:prstGeom prst="rect">
            <a:avLst/>
          </a:prstGeom>
          <a:solidFill>
            <a:srgbClr val="FFFFFF"/>
          </a:solidFill>
        </p:spPr>
        <p:txBody>
          <a:bodyPr wrap="none" rtlCol="0">
            <a:spAutoFit/>
          </a:bodyPr>
          <a:lstStyle/>
          <a:p>
            <a:pPr algn="ctr"/>
            <a:r>
              <a:rPr lang="en-US" dirty="0" smtClean="0">
                <a:solidFill>
                  <a:srgbClr val="008000"/>
                </a:solidFill>
              </a:rPr>
              <a:t>0.5 MW load</a:t>
            </a:r>
            <a:endParaRPr lang="en-US" dirty="0">
              <a:solidFill>
                <a:srgbClr val="008000"/>
              </a:solidFill>
            </a:endParaRPr>
          </a:p>
        </p:txBody>
      </p:sp>
    </p:spTree>
    <p:extLst>
      <p:ext uri="{BB962C8B-B14F-4D97-AF65-F5344CB8AC3E}">
        <p14:creationId xmlns:p14="http://schemas.microsoft.com/office/powerpoint/2010/main" val="273242025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617949"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Renewable energy complicates control</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6" name="Rectangle 5"/>
          <p:cNvSpPr/>
          <p:nvPr/>
        </p:nvSpPr>
        <p:spPr>
          <a:xfrm>
            <a:off x="736600" y="3962244"/>
            <a:ext cx="1104900" cy="876300"/>
          </a:xfrm>
          <a:prstGeom prst="rect">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FF"/>
                </a:solidFill>
              </a:rPr>
              <a:t>Power plant</a:t>
            </a:r>
            <a:endParaRPr lang="en-US" b="1" dirty="0">
              <a:solidFill>
                <a:srgbClr val="0000FF"/>
              </a:solidFill>
            </a:endParaRPr>
          </a:p>
        </p:txBody>
      </p:sp>
      <p:cxnSp>
        <p:nvCxnSpPr>
          <p:cNvPr id="9" name="Straight Connector 8"/>
          <p:cNvCxnSpPr>
            <a:stCxn id="6" idx="3"/>
          </p:cNvCxnSpPr>
          <p:nvPr/>
        </p:nvCxnSpPr>
        <p:spPr>
          <a:xfrm flipV="1">
            <a:off x="1841500" y="4387694"/>
            <a:ext cx="1384300" cy="1270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841500" y="3676494"/>
            <a:ext cx="774700" cy="41910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504950" y="4838544"/>
            <a:ext cx="673100" cy="71120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225800" y="4146563"/>
            <a:ext cx="615950" cy="485434"/>
          </a:xfrm>
          <a:prstGeom prst="rect">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FF"/>
                </a:solidFill>
              </a:rPr>
              <a:t>sub</a:t>
            </a:r>
            <a:endParaRPr lang="en-US" b="1" dirty="0">
              <a:solidFill>
                <a:srgbClr val="0000FF"/>
              </a:solidFill>
            </a:endParaRPr>
          </a:p>
        </p:txBody>
      </p:sp>
      <p:cxnSp>
        <p:nvCxnSpPr>
          <p:cNvPr id="16" name="Straight Connector 15"/>
          <p:cNvCxnSpPr/>
          <p:nvPr/>
        </p:nvCxnSpPr>
        <p:spPr>
          <a:xfrm flipV="1">
            <a:off x="3841750" y="4387694"/>
            <a:ext cx="3562350" cy="127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946650" y="4400394"/>
            <a:ext cx="1092200" cy="10160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858000" y="3371694"/>
            <a:ext cx="1092200" cy="10160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6572250" y="3122442"/>
            <a:ext cx="751498" cy="839802"/>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7594600" y="2904969"/>
            <a:ext cx="104897" cy="70485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962898" y="2851683"/>
            <a:ext cx="98302" cy="70485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6345775" y="3746344"/>
            <a:ext cx="776349" cy="1397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091426" y="3257394"/>
            <a:ext cx="776349" cy="2127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813302" y="4631997"/>
            <a:ext cx="776349" cy="2127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602349" y="4819632"/>
            <a:ext cx="236353" cy="705022"/>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183250" y="4730026"/>
            <a:ext cx="236353" cy="705022"/>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435600" y="5197233"/>
            <a:ext cx="284925" cy="587461"/>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866789" y="4857594"/>
            <a:ext cx="530712" cy="12228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37203" y="3749519"/>
            <a:ext cx="776349" cy="2127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7788397" y="3819538"/>
            <a:ext cx="301503" cy="593556"/>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2178050" y="4031062"/>
            <a:ext cx="706744" cy="369332"/>
          </a:xfrm>
          <a:prstGeom prst="rect">
            <a:avLst/>
          </a:prstGeom>
          <a:noFill/>
        </p:spPr>
        <p:txBody>
          <a:bodyPr wrap="none" rtlCol="0">
            <a:spAutoFit/>
          </a:bodyPr>
          <a:lstStyle/>
          <a:p>
            <a:pPr algn="ctr"/>
            <a:r>
              <a:rPr lang="en-US" dirty="0" smtClean="0">
                <a:solidFill>
                  <a:srgbClr val="0000FF"/>
                </a:solidFill>
              </a:rPr>
              <a:t>46 kV</a:t>
            </a:r>
            <a:endParaRPr lang="en-US" dirty="0">
              <a:solidFill>
                <a:srgbClr val="0000FF"/>
              </a:solidFill>
            </a:endParaRPr>
          </a:p>
        </p:txBody>
      </p:sp>
      <p:sp>
        <p:nvSpPr>
          <p:cNvPr id="45" name="TextBox 44"/>
          <p:cNvSpPr txBox="1"/>
          <p:nvPr/>
        </p:nvSpPr>
        <p:spPr>
          <a:xfrm>
            <a:off x="4238921" y="4043762"/>
            <a:ext cx="999004" cy="369332"/>
          </a:xfrm>
          <a:prstGeom prst="rect">
            <a:avLst/>
          </a:prstGeom>
          <a:noFill/>
        </p:spPr>
        <p:txBody>
          <a:bodyPr wrap="none" rtlCol="0">
            <a:spAutoFit/>
          </a:bodyPr>
          <a:lstStyle/>
          <a:p>
            <a:pPr algn="ctr"/>
            <a:r>
              <a:rPr lang="en-US" dirty="0" smtClean="0">
                <a:solidFill>
                  <a:srgbClr val="0000FF"/>
                </a:solidFill>
              </a:rPr>
              <a:t>12.47 kV</a:t>
            </a:r>
            <a:endParaRPr lang="en-US" dirty="0">
              <a:solidFill>
                <a:srgbClr val="0000FF"/>
              </a:solidFill>
            </a:endParaRPr>
          </a:p>
        </p:txBody>
      </p:sp>
      <p:sp>
        <p:nvSpPr>
          <p:cNvPr id="46" name="Isosceles Triangle 45"/>
          <p:cNvSpPr/>
          <p:nvPr/>
        </p:nvSpPr>
        <p:spPr>
          <a:xfrm rot="2076785">
            <a:off x="8017013" y="4331440"/>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6310251" y="4717636"/>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6233224" y="4979874"/>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5710651" y="5303575"/>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5466058" y="5478606"/>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085624" y="5136910"/>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5008597" y="4832022"/>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265550" y="3268851"/>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955445" y="3122442"/>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6589651" y="3743338"/>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594600" y="3181194"/>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8030568" y="3819538"/>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7884005" y="4095594"/>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Isosceles Triangle 59"/>
          <p:cNvSpPr/>
          <p:nvPr/>
        </p:nvSpPr>
        <p:spPr>
          <a:xfrm rot="2076785">
            <a:off x="6357232" y="5348344"/>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Isosceles Triangle 60"/>
          <p:cNvSpPr/>
          <p:nvPr/>
        </p:nvSpPr>
        <p:spPr>
          <a:xfrm rot="7551805">
            <a:off x="6530833" y="4788384"/>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Isosceles Triangle 61"/>
          <p:cNvSpPr/>
          <p:nvPr/>
        </p:nvSpPr>
        <p:spPr>
          <a:xfrm rot="9739461">
            <a:off x="5772198" y="5533814"/>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Isosceles Triangle 62"/>
          <p:cNvSpPr/>
          <p:nvPr/>
        </p:nvSpPr>
        <p:spPr>
          <a:xfrm rot="11903656">
            <a:off x="5311729" y="5792886"/>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Isosceles Triangle 63"/>
          <p:cNvSpPr/>
          <p:nvPr/>
        </p:nvSpPr>
        <p:spPr>
          <a:xfrm rot="13364722">
            <a:off x="4832674" y="5378369"/>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Isosceles Triangle 64"/>
          <p:cNvSpPr/>
          <p:nvPr/>
        </p:nvSpPr>
        <p:spPr>
          <a:xfrm rot="17428550">
            <a:off x="4709319" y="4750369"/>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Isosceles Triangle 65"/>
          <p:cNvSpPr/>
          <p:nvPr/>
        </p:nvSpPr>
        <p:spPr>
          <a:xfrm rot="15010729">
            <a:off x="6185919" y="3820260"/>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Isosceles Triangle 66"/>
          <p:cNvSpPr/>
          <p:nvPr/>
        </p:nvSpPr>
        <p:spPr>
          <a:xfrm rot="20959620">
            <a:off x="7491856" y="2770032"/>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Isosceles Triangle 67"/>
          <p:cNvSpPr/>
          <p:nvPr/>
        </p:nvSpPr>
        <p:spPr>
          <a:xfrm rot="827644">
            <a:off x="6976420" y="2694971"/>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Isosceles Triangle 68"/>
          <p:cNvSpPr/>
          <p:nvPr/>
        </p:nvSpPr>
        <p:spPr>
          <a:xfrm rot="16612871">
            <a:off x="5940150" y="3164387"/>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Isosceles Triangle 69"/>
          <p:cNvSpPr/>
          <p:nvPr/>
        </p:nvSpPr>
        <p:spPr>
          <a:xfrm rot="21131586">
            <a:off x="8251405" y="3868648"/>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7169695" y="5554806"/>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Isosceles Triangle 71"/>
          <p:cNvSpPr/>
          <p:nvPr/>
        </p:nvSpPr>
        <p:spPr>
          <a:xfrm>
            <a:off x="7158072" y="5899557"/>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p:nvSpPr>
        <p:spPr>
          <a:xfrm>
            <a:off x="7323748" y="5467448"/>
            <a:ext cx="1069524" cy="307777"/>
          </a:xfrm>
          <a:prstGeom prst="rect">
            <a:avLst/>
          </a:prstGeom>
          <a:noFill/>
        </p:spPr>
        <p:txBody>
          <a:bodyPr wrap="none" rtlCol="0">
            <a:spAutoFit/>
          </a:bodyPr>
          <a:lstStyle/>
          <a:p>
            <a:pPr algn="ctr"/>
            <a:r>
              <a:rPr lang="en-US" sz="1400" dirty="0" smtClean="0">
                <a:solidFill>
                  <a:srgbClr val="0000FF"/>
                </a:solidFill>
              </a:rPr>
              <a:t>transformer</a:t>
            </a:r>
            <a:endParaRPr lang="en-US" sz="1400" dirty="0">
              <a:solidFill>
                <a:srgbClr val="0000FF"/>
              </a:solidFill>
            </a:endParaRPr>
          </a:p>
        </p:txBody>
      </p:sp>
      <p:sp>
        <p:nvSpPr>
          <p:cNvPr id="74" name="TextBox 73"/>
          <p:cNvSpPr txBox="1"/>
          <p:nvPr/>
        </p:nvSpPr>
        <p:spPr>
          <a:xfrm>
            <a:off x="7319873" y="5824065"/>
            <a:ext cx="500871" cy="307777"/>
          </a:xfrm>
          <a:prstGeom prst="rect">
            <a:avLst/>
          </a:prstGeom>
          <a:noFill/>
        </p:spPr>
        <p:txBody>
          <a:bodyPr wrap="none" rtlCol="0">
            <a:spAutoFit/>
          </a:bodyPr>
          <a:lstStyle/>
          <a:p>
            <a:pPr algn="ctr"/>
            <a:r>
              <a:rPr lang="en-US" sz="1400" dirty="0" smtClean="0">
                <a:solidFill>
                  <a:srgbClr val="0000FF"/>
                </a:solidFill>
              </a:rPr>
              <a:t>load</a:t>
            </a:r>
            <a:endParaRPr lang="en-US" sz="1400" dirty="0">
              <a:solidFill>
                <a:srgbClr val="0000FF"/>
              </a:solidFill>
            </a:endParaRPr>
          </a:p>
        </p:txBody>
      </p:sp>
      <p:cxnSp>
        <p:nvCxnSpPr>
          <p:cNvPr id="75" name="Straight Connector 74"/>
          <p:cNvCxnSpPr/>
          <p:nvPr/>
        </p:nvCxnSpPr>
        <p:spPr>
          <a:xfrm flipV="1">
            <a:off x="3694370" y="3787200"/>
            <a:ext cx="620079" cy="359364"/>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3070656" y="4629585"/>
            <a:ext cx="546100" cy="1001421"/>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57500" y="4755287"/>
            <a:ext cx="1456949" cy="646331"/>
          </a:xfrm>
          <a:prstGeom prst="rect">
            <a:avLst/>
          </a:prstGeom>
          <a:solidFill>
            <a:schemeClr val="bg1"/>
          </a:solidFill>
        </p:spPr>
        <p:txBody>
          <a:bodyPr wrap="none" rtlCol="0">
            <a:spAutoFit/>
          </a:bodyPr>
          <a:lstStyle/>
          <a:p>
            <a:pPr algn="ctr"/>
            <a:r>
              <a:rPr lang="en-US" dirty="0" smtClean="0">
                <a:solidFill>
                  <a:srgbClr val="0000FF"/>
                </a:solidFill>
              </a:rPr>
              <a:t>substation</a:t>
            </a:r>
          </a:p>
          <a:p>
            <a:pPr algn="ctr"/>
            <a:r>
              <a:rPr lang="en-US" dirty="0" smtClean="0">
                <a:solidFill>
                  <a:srgbClr val="0000FF"/>
                </a:solidFill>
              </a:rPr>
              <a:t>(transformer)</a:t>
            </a:r>
            <a:endParaRPr lang="en-US" dirty="0">
              <a:solidFill>
                <a:srgbClr val="0000FF"/>
              </a:solidFill>
            </a:endParaRPr>
          </a:p>
        </p:txBody>
      </p:sp>
      <p:cxnSp>
        <p:nvCxnSpPr>
          <p:cNvPr id="81" name="Straight Connector 80"/>
          <p:cNvCxnSpPr/>
          <p:nvPr/>
        </p:nvCxnSpPr>
        <p:spPr>
          <a:xfrm flipV="1">
            <a:off x="3466532" y="3597267"/>
            <a:ext cx="300447" cy="553043"/>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190500" y="736600"/>
            <a:ext cx="8648521" cy="1412694"/>
          </a:xfrm>
          <a:prstGeom prst="rect">
            <a:avLst/>
          </a:prstGeom>
          <a:noFill/>
        </p:spPr>
        <p:txBody>
          <a:bodyPr wrap="none" rtlCol="0">
            <a:spAutoFit/>
          </a:bodyPr>
          <a:lstStyle/>
          <a:p>
            <a:pPr>
              <a:lnSpc>
                <a:spcPct val="120000"/>
              </a:lnSpc>
            </a:pPr>
            <a:r>
              <a:rPr lang="en-US" dirty="0" smtClean="0">
                <a:latin typeface="Avenir Medium"/>
                <a:cs typeface="Avenir Medium"/>
              </a:rPr>
              <a:t>These folks all decide </a:t>
            </a:r>
            <a:r>
              <a:rPr lang="en-US" dirty="0" smtClean="0">
                <a:latin typeface="Avenir Black"/>
                <a:cs typeface="Avenir Black"/>
              </a:rPr>
              <a:t>solar</a:t>
            </a:r>
            <a:r>
              <a:rPr lang="en-US" dirty="0" smtClean="0">
                <a:latin typeface="Avenir Medium"/>
                <a:cs typeface="Avenir Medium"/>
              </a:rPr>
              <a:t> is a great idea &amp; install more than they use: </a:t>
            </a:r>
            <a:r>
              <a:rPr lang="en-US" dirty="0" smtClean="0">
                <a:latin typeface="Avenir Black"/>
                <a:cs typeface="Avenir Black"/>
              </a:rPr>
              <a:t>1.0 MW.</a:t>
            </a:r>
          </a:p>
          <a:p>
            <a:pPr marL="285750" indent="-285750">
              <a:lnSpc>
                <a:spcPct val="120000"/>
              </a:lnSpc>
              <a:buFont typeface="Arial"/>
              <a:buChar char="•"/>
            </a:pPr>
            <a:r>
              <a:rPr lang="en-US" dirty="0" smtClean="0">
                <a:latin typeface="Avenir Medium"/>
                <a:cs typeface="Avenir Medium"/>
              </a:rPr>
              <a:t>Is this a problem for the grid?</a:t>
            </a:r>
          </a:p>
          <a:p>
            <a:pPr marL="285750" indent="-285750">
              <a:lnSpc>
                <a:spcPct val="120000"/>
              </a:lnSpc>
              <a:buFont typeface="Arial"/>
              <a:buChar char="•"/>
            </a:pPr>
            <a:r>
              <a:rPr lang="en-US" dirty="0" smtClean="0">
                <a:latin typeface="Avenir Medium"/>
                <a:cs typeface="Avenir Medium"/>
              </a:rPr>
              <a:t>What happens in winter when solar production drops &amp; these consumers need</a:t>
            </a:r>
            <a:br>
              <a:rPr lang="en-US" dirty="0" smtClean="0">
                <a:latin typeface="Avenir Medium"/>
                <a:cs typeface="Avenir Medium"/>
              </a:rPr>
            </a:br>
            <a:r>
              <a:rPr lang="en-US" dirty="0" smtClean="0">
                <a:latin typeface="Avenir Medium"/>
                <a:cs typeface="Avenir Medium"/>
              </a:rPr>
              <a:t>to pull power from the grid?</a:t>
            </a:r>
            <a:endParaRPr lang="en-US" dirty="0">
              <a:latin typeface="Avenir Medium"/>
              <a:cs typeface="Avenir Medium"/>
            </a:endParaRPr>
          </a:p>
        </p:txBody>
      </p:sp>
      <p:sp>
        <p:nvSpPr>
          <p:cNvPr id="85" name="TextBox 84"/>
          <p:cNvSpPr txBox="1"/>
          <p:nvPr/>
        </p:nvSpPr>
        <p:spPr>
          <a:xfrm>
            <a:off x="7690389" y="2595821"/>
            <a:ext cx="718804" cy="369332"/>
          </a:xfrm>
          <a:prstGeom prst="rect">
            <a:avLst/>
          </a:prstGeom>
          <a:noFill/>
        </p:spPr>
        <p:txBody>
          <a:bodyPr wrap="none" rtlCol="0">
            <a:spAutoFit/>
          </a:bodyPr>
          <a:lstStyle/>
          <a:p>
            <a:pPr algn="ctr"/>
            <a:r>
              <a:rPr lang="en-US" dirty="0" smtClean="0">
                <a:solidFill>
                  <a:srgbClr val="0000FF"/>
                </a:solidFill>
              </a:rPr>
              <a:t>120 V</a:t>
            </a:r>
            <a:endParaRPr lang="en-US" dirty="0">
              <a:solidFill>
                <a:srgbClr val="0000FF"/>
              </a:solidFill>
            </a:endParaRPr>
          </a:p>
        </p:txBody>
      </p:sp>
      <p:grpSp>
        <p:nvGrpSpPr>
          <p:cNvPr id="13" name="Group 12"/>
          <p:cNvGrpSpPr/>
          <p:nvPr/>
        </p:nvGrpSpPr>
        <p:grpSpPr>
          <a:xfrm>
            <a:off x="5981279" y="2904969"/>
            <a:ext cx="328972" cy="197952"/>
            <a:chOff x="4588321" y="2877978"/>
            <a:chExt cx="328972" cy="197952"/>
          </a:xfrm>
        </p:grpSpPr>
        <p:sp>
          <p:nvSpPr>
            <p:cNvPr id="2" name="Rectangle 1"/>
            <p:cNvSpPr/>
            <p:nvPr/>
          </p:nvSpPr>
          <p:spPr>
            <a:xfrm>
              <a:off x="4597219" y="2877978"/>
              <a:ext cx="313459" cy="197952"/>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707644"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4806676"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4588321" y="2978641"/>
              <a:ext cx="328972"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6589651" y="2642178"/>
            <a:ext cx="328972" cy="197952"/>
            <a:chOff x="4588321" y="2877978"/>
            <a:chExt cx="328972" cy="197952"/>
          </a:xfrm>
        </p:grpSpPr>
        <p:sp>
          <p:nvSpPr>
            <p:cNvPr id="80" name="Rectangle 79"/>
            <p:cNvSpPr/>
            <p:nvPr/>
          </p:nvSpPr>
          <p:spPr>
            <a:xfrm>
              <a:off x="4597219" y="2877978"/>
              <a:ext cx="313459" cy="197952"/>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2" name="Straight Connector 81"/>
            <p:cNvCxnSpPr/>
            <p:nvPr/>
          </p:nvCxnSpPr>
          <p:spPr>
            <a:xfrm>
              <a:off x="4707644"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4806676"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4588321" y="2978641"/>
              <a:ext cx="328972"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p:cNvGrpSpPr/>
          <p:nvPr/>
        </p:nvGrpSpPr>
        <p:grpSpPr>
          <a:xfrm>
            <a:off x="7198023" y="2993383"/>
            <a:ext cx="328972" cy="197952"/>
            <a:chOff x="4588321" y="2877978"/>
            <a:chExt cx="328972" cy="197952"/>
          </a:xfrm>
        </p:grpSpPr>
        <p:sp>
          <p:nvSpPr>
            <p:cNvPr id="88" name="Rectangle 87"/>
            <p:cNvSpPr/>
            <p:nvPr/>
          </p:nvSpPr>
          <p:spPr>
            <a:xfrm>
              <a:off x="4597219" y="2877978"/>
              <a:ext cx="313459" cy="197952"/>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Connector 88"/>
            <p:cNvCxnSpPr/>
            <p:nvPr/>
          </p:nvCxnSpPr>
          <p:spPr>
            <a:xfrm>
              <a:off x="4707644"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4806676"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4588321" y="2978641"/>
              <a:ext cx="328972"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92" name="Group 91"/>
          <p:cNvGrpSpPr/>
          <p:nvPr/>
        </p:nvGrpSpPr>
        <p:grpSpPr>
          <a:xfrm>
            <a:off x="6445341" y="3952559"/>
            <a:ext cx="328972" cy="197952"/>
            <a:chOff x="4588321" y="2877978"/>
            <a:chExt cx="328972" cy="197952"/>
          </a:xfrm>
        </p:grpSpPr>
        <p:sp>
          <p:nvSpPr>
            <p:cNvPr id="93" name="Rectangle 92"/>
            <p:cNvSpPr/>
            <p:nvPr/>
          </p:nvSpPr>
          <p:spPr>
            <a:xfrm>
              <a:off x="4597219" y="2877978"/>
              <a:ext cx="313459" cy="197952"/>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4" name="Straight Connector 93"/>
            <p:cNvCxnSpPr/>
            <p:nvPr/>
          </p:nvCxnSpPr>
          <p:spPr>
            <a:xfrm>
              <a:off x="4707644"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4806676"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588321" y="2978641"/>
              <a:ext cx="328972"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97" name="Group 96"/>
          <p:cNvGrpSpPr/>
          <p:nvPr/>
        </p:nvGrpSpPr>
        <p:grpSpPr>
          <a:xfrm>
            <a:off x="8128848" y="3548392"/>
            <a:ext cx="328972" cy="197952"/>
            <a:chOff x="4588321" y="2877978"/>
            <a:chExt cx="328972" cy="197952"/>
          </a:xfrm>
        </p:grpSpPr>
        <p:sp>
          <p:nvSpPr>
            <p:cNvPr id="98" name="Rectangle 97"/>
            <p:cNvSpPr/>
            <p:nvPr/>
          </p:nvSpPr>
          <p:spPr>
            <a:xfrm>
              <a:off x="4597219" y="2877978"/>
              <a:ext cx="313459" cy="197952"/>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Connector 98"/>
            <p:cNvCxnSpPr/>
            <p:nvPr/>
          </p:nvCxnSpPr>
          <p:spPr>
            <a:xfrm>
              <a:off x="4707644"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4806676"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4588321" y="2978641"/>
              <a:ext cx="328972"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102" name="Group 101"/>
          <p:cNvGrpSpPr/>
          <p:nvPr/>
        </p:nvGrpSpPr>
        <p:grpSpPr>
          <a:xfrm>
            <a:off x="7555033" y="4247994"/>
            <a:ext cx="328972" cy="197952"/>
            <a:chOff x="4588321" y="2877978"/>
            <a:chExt cx="328972" cy="197952"/>
          </a:xfrm>
        </p:grpSpPr>
        <p:sp>
          <p:nvSpPr>
            <p:cNvPr id="103" name="Rectangle 102"/>
            <p:cNvSpPr/>
            <p:nvPr/>
          </p:nvSpPr>
          <p:spPr>
            <a:xfrm>
              <a:off x="4597219" y="2877978"/>
              <a:ext cx="313459" cy="197952"/>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4" name="Straight Connector 103"/>
            <p:cNvCxnSpPr/>
            <p:nvPr/>
          </p:nvCxnSpPr>
          <p:spPr>
            <a:xfrm>
              <a:off x="4707644"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806676"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4588321" y="2978641"/>
              <a:ext cx="328972"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cxnSp>
        <p:nvCxnSpPr>
          <p:cNvPr id="107" name="Straight Connector 106"/>
          <p:cNvCxnSpPr>
            <a:stCxn id="2" idx="2"/>
          </p:cNvCxnSpPr>
          <p:nvPr/>
        </p:nvCxnSpPr>
        <p:spPr>
          <a:xfrm>
            <a:off x="6146907" y="3102921"/>
            <a:ext cx="52728" cy="171921"/>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6794872" y="2840920"/>
            <a:ext cx="229943" cy="171921"/>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527917" y="3073319"/>
            <a:ext cx="79913" cy="20727"/>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V="1">
            <a:off x="8232032" y="3764239"/>
            <a:ext cx="62444" cy="1704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7887756" y="4293346"/>
            <a:ext cx="150302" cy="107049"/>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H="1" flipV="1">
            <a:off x="6502970" y="3856839"/>
            <a:ext cx="23772" cy="8273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3466532" y="3228708"/>
            <a:ext cx="718804" cy="369332"/>
          </a:xfrm>
          <a:prstGeom prst="rect">
            <a:avLst/>
          </a:prstGeom>
          <a:noFill/>
        </p:spPr>
        <p:txBody>
          <a:bodyPr wrap="none" rtlCol="0">
            <a:spAutoFit/>
          </a:bodyPr>
          <a:lstStyle/>
          <a:p>
            <a:pPr algn="ctr"/>
            <a:r>
              <a:rPr lang="en-US" dirty="0">
                <a:solidFill>
                  <a:srgbClr val="0000FF"/>
                </a:solidFill>
              </a:rPr>
              <a:t>1</a:t>
            </a:r>
            <a:r>
              <a:rPr lang="en-US" dirty="0" smtClean="0">
                <a:solidFill>
                  <a:srgbClr val="0000FF"/>
                </a:solidFill>
              </a:rPr>
              <a:t>20 V</a:t>
            </a:r>
            <a:endParaRPr lang="en-US" dirty="0">
              <a:solidFill>
                <a:srgbClr val="0000FF"/>
              </a:solidFill>
            </a:endParaRPr>
          </a:p>
        </p:txBody>
      </p:sp>
      <p:sp>
        <p:nvSpPr>
          <p:cNvPr id="114" name="Oval 113"/>
          <p:cNvSpPr/>
          <p:nvPr/>
        </p:nvSpPr>
        <p:spPr>
          <a:xfrm>
            <a:off x="3560637" y="3749601"/>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762351" y="2316479"/>
            <a:ext cx="3147969" cy="2407247"/>
          </a:xfrm>
          <a:prstGeom prst="ellipse">
            <a:avLst/>
          </a:prstGeom>
          <a:no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5075856" y="2422660"/>
            <a:ext cx="1390563" cy="369332"/>
          </a:xfrm>
          <a:prstGeom prst="rect">
            <a:avLst/>
          </a:prstGeom>
          <a:solidFill>
            <a:srgbClr val="FFFFFF"/>
          </a:solidFill>
        </p:spPr>
        <p:txBody>
          <a:bodyPr wrap="none" rtlCol="0">
            <a:spAutoFit/>
          </a:bodyPr>
          <a:lstStyle/>
          <a:p>
            <a:pPr algn="ctr"/>
            <a:r>
              <a:rPr lang="en-US" dirty="0" smtClean="0">
                <a:solidFill>
                  <a:srgbClr val="008000"/>
                </a:solidFill>
              </a:rPr>
              <a:t>0.5 MW load</a:t>
            </a:r>
            <a:endParaRPr lang="en-US" dirty="0">
              <a:solidFill>
                <a:srgbClr val="008000"/>
              </a:solidFill>
            </a:endParaRPr>
          </a:p>
        </p:txBody>
      </p:sp>
      <p:sp>
        <p:nvSpPr>
          <p:cNvPr id="116" name="TextBox 115"/>
          <p:cNvSpPr txBox="1"/>
          <p:nvPr/>
        </p:nvSpPr>
        <p:spPr>
          <a:xfrm>
            <a:off x="7351178" y="2198287"/>
            <a:ext cx="1271652" cy="369332"/>
          </a:xfrm>
          <a:prstGeom prst="rect">
            <a:avLst/>
          </a:prstGeom>
          <a:solidFill>
            <a:srgbClr val="FFFFFF"/>
          </a:solidFill>
        </p:spPr>
        <p:txBody>
          <a:bodyPr wrap="none" rtlCol="0">
            <a:spAutoFit/>
          </a:bodyPr>
          <a:lstStyle/>
          <a:p>
            <a:pPr algn="ctr"/>
            <a:r>
              <a:rPr lang="en-US" dirty="0" smtClean="0">
                <a:solidFill>
                  <a:srgbClr val="008000"/>
                </a:solidFill>
              </a:rPr>
              <a:t>1.0 MW DG</a:t>
            </a:r>
            <a:endParaRPr lang="en-US" dirty="0">
              <a:solidFill>
                <a:srgbClr val="008000"/>
              </a:solidFill>
            </a:endParaRPr>
          </a:p>
        </p:txBody>
      </p:sp>
    </p:spTree>
    <p:extLst>
      <p:ext uri="{BB962C8B-B14F-4D97-AF65-F5344CB8AC3E}">
        <p14:creationId xmlns:p14="http://schemas.microsoft.com/office/powerpoint/2010/main" val="185944403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425841"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Mapping renewable installations</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837814" y="6524035"/>
            <a:ext cx="8296406" cy="307777"/>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gmp.maps.arcgis.com</a:t>
            </a:r>
            <a:r>
              <a:rPr lang="en-US" sz="1400" dirty="0">
                <a:latin typeface="Avenir Medium"/>
                <a:cs typeface="Avenir Medium"/>
              </a:rPr>
              <a:t>/apps/Viewer/</a:t>
            </a:r>
            <a:r>
              <a:rPr lang="en-US" sz="1400" dirty="0" err="1">
                <a:latin typeface="Avenir Medium"/>
                <a:cs typeface="Avenir Medium"/>
              </a:rPr>
              <a:t>index.html?appid</a:t>
            </a:r>
            <a:r>
              <a:rPr lang="en-US" sz="1400" dirty="0">
                <a:latin typeface="Avenir Medium"/>
                <a:cs typeface="Avenir Medium"/>
              </a:rPr>
              <a:t>=546100cc60c34e8eb659023ea8ae03f3</a:t>
            </a:r>
            <a:endParaRPr lang="en-US" sz="1400" dirty="0">
              <a:latin typeface="Avenir Medium"/>
              <a:cs typeface="Avenir Medium"/>
            </a:endParaRPr>
          </a:p>
        </p:txBody>
      </p:sp>
      <p:pic>
        <p:nvPicPr>
          <p:cNvPr id="7" name="Picture 6" descr="Screen Shot 2017-11-02 at 9.12.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3300"/>
            <a:ext cx="9144000" cy="5314660"/>
          </a:xfrm>
          <a:prstGeom prst="rect">
            <a:avLst/>
          </a:prstGeom>
        </p:spPr>
      </p:pic>
    </p:spTree>
    <p:extLst>
      <p:ext uri="{BB962C8B-B14F-4D97-AF65-F5344CB8AC3E}">
        <p14:creationId xmlns:p14="http://schemas.microsoft.com/office/powerpoint/2010/main" val="146484057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115668"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Smart technology improves the grid</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6" name="Rectangle 5"/>
          <p:cNvSpPr/>
          <p:nvPr/>
        </p:nvSpPr>
        <p:spPr>
          <a:xfrm>
            <a:off x="736600" y="3962244"/>
            <a:ext cx="1104900" cy="876300"/>
          </a:xfrm>
          <a:prstGeom prst="rect">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FF"/>
                </a:solidFill>
              </a:rPr>
              <a:t>Power plant</a:t>
            </a:r>
            <a:endParaRPr lang="en-US" b="1" dirty="0">
              <a:solidFill>
                <a:srgbClr val="0000FF"/>
              </a:solidFill>
            </a:endParaRPr>
          </a:p>
        </p:txBody>
      </p:sp>
      <p:cxnSp>
        <p:nvCxnSpPr>
          <p:cNvPr id="9" name="Straight Connector 8"/>
          <p:cNvCxnSpPr>
            <a:stCxn id="6" idx="3"/>
          </p:cNvCxnSpPr>
          <p:nvPr/>
        </p:nvCxnSpPr>
        <p:spPr>
          <a:xfrm flipV="1">
            <a:off x="1841500" y="4387694"/>
            <a:ext cx="1384300" cy="1270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841500" y="3676494"/>
            <a:ext cx="774700" cy="41910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504950" y="4838544"/>
            <a:ext cx="673100" cy="71120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225800" y="4146563"/>
            <a:ext cx="615950" cy="485434"/>
          </a:xfrm>
          <a:prstGeom prst="rect">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FF"/>
                </a:solidFill>
              </a:rPr>
              <a:t>sub</a:t>
            </a:r>
            <a:endParaRPr lang="en-US" b="1" dirty="0">
              <a:solidFill>
                <a:srgbClr val="0000FF"/>
              </a:solidFill>
            </a:endParaRPr>
          </a:p>
        </p:txBody>
      </p:sp>
      <p:cxnSp>
        <p:nvCxnSpPr>
          <p:cNvPr id="16" name="Straight Connector 15"/>
          <p:cNvCxnSpPr/>
          <p:nvPr/>
        </p:nvCxnSpPr>
        <p:spPr>
          <a:xfrm flipV="1">
            <a:off x="3841750" y="4387694"/>
            <a:ext cx="3562350" cy="127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946650" y="4400394"/>
            <a:ext cx="1092200" cy="10160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858000" y="3371694"/>
            <a:ext cx="1092200" cy="10160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6572250" y="3122442"/>
            <a:ext cx="751498" cy="839802"/>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7594600" y="2904969"/>
            <a:ext cx="104897" cy="70485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962898" y="2851683"/>
            <a:ext cx="98302" cy="70485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6345775" y="3746344"/>
            <a:ext cx="776349" cy="1397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091426" y="3257394"/>
            <a:ext cx="776349" cy="2127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813302" y="4631997"/>
            <a:ext cx="776349" cy="2127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602349" y="4819632"/>
            <a:ext cx="236353" cy="705022"/>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183250" y="4730026"/>
            <a:ext cx="236353" cy="705022"/>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435600" y="5197233"/>
            <a:ext cx="284925" cy="587461"/>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866789" y="4857594"/>
            <a:ext cx="530712" cy="12228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37203" y="3749519"/>
            <a:ext cx="776349" cy="2127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7788397" y="3819538"/>
            <a:ext cx="301503" cy="593556"/>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2178050" y="4031062"/>
            <a:ext cx="706744" cy="369332"/>
          </a:xfrm>
          <a:prstGeom prst="rect">
            <a:avLst/>
          </a:prstGeom>
          <a:noFill/>
        </p:spPr>
        <p:txBody>
          <a:bodyPr wrap="none" rtlCol="0">
            <a:spAutoFit/>
          </a:bodyPr>
          <a:lstStyle/>
          <a:p>
            <a:pPr algn="ctr"/>
            <a:r>
              <a:rPr lang="en-US" dirty="0" smtClean="0">
                <a:solidFill>
                  <a:srgbClr val="0000FF"/>
                </a:solidFill>
              </a:rPr>
              <a:t>46 kV</a:t>
            </a:r>
            <a:endParaRPr lang="en-US" dirty="0">
              <a:solidFill>
                <a:srgbClr val="0000FF"/>
              </a:solidFill>
            </a:endParaRPr>
          </a:p>
        </p:txBody>
      </p:sp>
      <p:sp>
        <p:nvSpPr>
          <p:cNvPr id="45" name="TextBox 44"/>
          <p:cNvSpPr txBox="1"/>
          <p:nvPr/>
        </p:nvSpPr>
        <p:spPr>
          <a:xfrm>
            <a:off x="4238921" y="4043762"/>
            <a:ext cx="999004" cy="369332"/>
          </a:xfrm>
          <a:prstGeom prst="rect">
            <a:avLst/>
          </a:prstGeom>
          <a:noFill/>
        </p:spPr>
        <p:txBody>
          <a:bodyPr wrap="none" rtlCol="0">
            <a:spAutoFit/>
          </a:bodyPr>
          <a:lstStyle/>
          <a:p>
            <a:pPr algn="ctr"/>
            <a:r>
              <a:rPr lang="en-US" dirty="0" smtClean="0">
                <a:solidFill>
                  <a:srgbClr val="0000FF"/>
                </a:solidFill>
              </a:rPr>
              <a:t>12.47 kV</a:t>
            </a:r>
            <a:endParaRPr lang="en-US" dirty="0">
              <a:solidFill>
                <a:srgbClr val="0000FF"/>
              </a:solidFill>
            </a:endParaRPr>
          </a:p>
        </p:txBody>
      </p:sp>
      <p:sp>
        <p:nvSpPr>
          <p:cNvPr id="46" name="Isosceles Triangle 45"/>
          <p:cNvSpPr/>
          <p:nvPr/>
        </p:nvSpPr>
        <p:spPr>
          <a:xfrm rot="2076785">
            <a:off x="8017013" y="4331440"/>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6310251" y="4717636"/>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6233224" y="4979874"/>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5710651" y="5303575"/>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5466058" y="5478606"/>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085624" y="5136910"/>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5008597" y="4832022"/>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265550" y="3268851"/>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955445" y="3122442"/>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6589651" y="3743338"/>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594600" y="3181194"/>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8030568" y="3819538"/>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7884005" y="4095594"/>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Isosceles Triangle 59"/>
          <p:cNvSpPr/>
          <p:nvPr/>
        </p:nvSpPr>
        <p:spPr>
          <a:xfrm rot="2076785">
            <a:off x="6357232" y="5348344"/>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Isosceles Triangle 60"/>
          <p:cNvSpPr/>
          <p:nvPr/>
        </p:nvSpPr>
        <p:spPr>
          <a:xfrm rot="7551805">
            <a:off x="6530833" y="4788384"/>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Isosceles Triangle 61"/>
          <p:cNvSpPr/>
          <p:nvPr/>
        </p:nvSpPr>
        <p:spPr>
          <a:xfrm rot="9739461">
            <a:off x="5772198" y="5533814"/>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Isosceles Triangle 62"/>
          <p:cNvSpPr/>
          <p:nvPr/>
        </p:nvSpPr>
        <p:spPr>
          <a:xfrm rot="11903656">
            <a:off x="5311729" y="5792886"/>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Isosceles Triangle 63"/>
          <p:cNvSpPr/>
          <p:nvPr/>
        </p:nvSpPr>
        <p:spPr>
          <a:xfrm rot="13364722">
            <a:off x="4832674" y="5378369"/>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Isosceles Triangle 64"/>
          <p:cNvSpPr/>
          <p:nvPr/>
        </p:nvSpPr>
        <p:spPr>
          <a:xfrm rot="17428550">
            <a:off x="4709319" y="4750369"/>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Isosceles Triangle 65"/>
          <p:cNvSpPr/>
          <p:nvPr/>
        </p:nvSpPr>
        <p:spPr>
          <a:xfrm rot="15010729">
            <a:off x="6185919" y="3820260"/>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Isosceles Triangle 66"/>
          <p:cNvSpPr/>
          <p:nvPr/>
        </p:nvSpPr>
        <p:spPr>
          <a:xfrm rot="20959620">
            <a:off x="7491856" y="2770032"/>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Isosceles Triangle 67"/>
          <p:cNvSpPr/>
          <p:nvPr/>
        </p:nvSpPr>
        <p:spPr>
          <a:xfrm rot="827644">
            <a:off x="6976420" y="2694971"/>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Isosceles Triangle 68"/>
          <p:cNvSpPr/>
          <p:nvPr/>
        </p:nvSpPr>
        <p:spPr>
          <a:xfrm rot="16612871">
            <a:off x="5940150" y="3164387"/>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Isosceles Triangle 69"/>
          <p:cNvSpPr/>
          <p:nvPr/>
        </p:nvSpPr>
        <p:spPr>
          <a:xfrm rot="21131586">
            <a:off x="8251405" y="3868648"/>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7169695" y="5554806"/>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Isosceles Triangle 71"/>
          <p:cNvSpPr/>
          <p:nvPr/>
        </p:nvSpPr>
        <p:spPr>
          <a:xfrm>
            <a:off x="7158072" y="5899557"/>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p:nvSpPr>
        <p:spPr>
          <a:xfrm>
            <a:off x="7323748" y="5467448"/>
            <a:ext cx="1069524" cy="307777"/>
          </a:xfrm>
          <a:prstGeom prst="rect">
            <a:avLst/>
          </a:prstGeom>
          <a:noFill/>
        </p:spPr>
        <p:txBody>
          <a:bodyPr wrap="none" rtlCol="0">
            <a:spAutoFit/>
          </a:bodyPr>
          <a:lstStyle/>
          <a:p>
            <a:pPr algn="ctr"/>
            <a:r>
              <a:rPr lang="en-US" sz="1400" dirty="0" smtClean="0">
                <a:solidFill>
                  <a:srgbClr val="0000FF"/>
                </a:solidFill>
              </a:rPr>
              <a:t>transformer</a:t>
            </a:r>
            <a:endParaRPr lang="en-US" sz="1400" dirty="0">
              <a:solidFill>
                <a:srgbClr val="0000FF"/>
              </a:solidFill>
            </a:endParaRPr>
          </a:p>
        </p:txBody>
      </p:sp>
      <p:sp>
        <p:nvSpPr>
          <p:cNvPr id="74" name="TextBox 73"/>
          <p:cNvSpPr txBox="1"/>
          <p:nvPr/>
        </p:nvSpPr>
        <p:spPr>
          <a:xfrm>
            <a:off x="7319873" y="5824065"/>
            <a:ext cx="500871" cy="307777"/>
          </a:xfrm>
          <a:prstGeom prst="rect">
            <a:avLst/>
          </a:prstGeom>
          <a:noFill/>
        </p:spPr>
        <p:txBody>
          <a:bodyPr wrap="none" rtlCol="0">
            <a:spAutoFit/>
          </a:bodyPr>
          <a:lstStyle/>
          <a:p>
            <a:pPr algn="ctr"/>
            <a:r>
              <a:rPr lang="en-US" sz="1400" dirty="0" smtClean="0">
                <a:solidFill>
                  <a:srgbClr val="0000FF"/>
                </a:solidFill>
              </a:rPr>
              <a:t>load</a:t>
            </a:r>
            <a:endParaRPr lang="en-US" sz="1400" dirty="0">
              <a:solidFill>
                <a:srgbClr val="0000FF"/>
              </a:solidFill>
            </a:endParaRPr>
          </a:p>
        </p:txBody>
      </p:sp>
      <p:cxnSp>
        <p:nvCxnSpPr>
          <p:cNvPr id="75" name="Straight Connector 74"/>
          <p:cNvCxnSpPr/>
          <p:nvPr/>
        </p:nvCxnSpPr>
        <p:spPr>
          <a:xfrm flipV="1">
            <a:off x="3694370" y="3787200"/>
            <a:ext cx="620079" cy="359364"/>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3070656" y="4629585"/>
            <a:ext cx="546100" cy="1001421"/>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57500" y="4755287"/>
            <a:ext cx="1456949" cy="646331"/>
          </a:xfrm>
          <a:prstGeom prst="rect">
            <a:avLst/>
          </a:prstGeom>
          <a:solidFill>
            <a:schemeClr val="bg1"/>
          </a:solidFill>
        </p:spPr>
        <p:txBody>
          <a:bodyPr wrap="none" rtlCol="0">
            <a:spAutoFit/>
          </a:bodyPr>
          <a:lstStyle/>
          <a:p>
            <a:pPr algn="ctr"/>
            <a:r>
              <a:rPr lang="en-US" dirty="0" smtClean="0">
                <a:solidFill>
                  <a:srgbClr val="0000FF"/>
                </a:solidFill>
              </a:rPr>
              <a:t>substation</a:t>
            </a:r>
          </a:p>
          <a:p>
            <a:pPr algn="ctr"/>
            <a:r>
              <a:rPr lang="en-US" dirty="0" smtClean="0">
                <a:solidFill>
                  <a:srgbClr val="0000FF"/>
                </a:solidFill>
              </a:rPr>
              <a:t>(transformer)</a:t>
            </a:r>
            <a:endParaRPr lang="en-US" dirty="0">
              <a:solidFill>
                <a:srgbClr val="0000FF"/>
              </a:solidFill>
            </a:endParaRPr>
          </a:p>
        </p:txBody>
      </p:sp>
      <p:cxnSp>
        <p:nvCxnSpPr>
          <p:cNvPr id="81" name="Straight Connector 80"/>
          <p:cNvCxnSpPr/>
          <p:nvPr/>
        </p:nvCxnSpPr>
        <p:spPr>
          <a:xfrm flipV="1">
            <a:off x="3466532" y="3597267"/>
            <a:ext cx="300447" cy="553043"/>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7690389" y="2595821"/>
            <a:ext cx="718804" cy="369332"/>
          </a:xfrm>
          <a:prstGeom prst="rect">
            <a:avLst/>
          </a:prstGeom>
          <a:noFill/>
        </p:spPr>
        <p:txBody>
          <a:bodyPr wrap="none" rtlCol="0">
            <a:spAutoFit/>
          </a:bodyPr>
          <a:lstStyle/>
          <a:p>
            <a:pPr algn="ctr"/>
            <a:r>
              <a:rPr lang="en-US" dirty="0" smtClean="0">
                <a:solidFill>
                  <a:srgbClr val="0000FF"/>
                </a:solidFill>
              </a:rPr>
              <a:t>120 V</a:t>
            </a:r>
            <a:endParaRPr lang="en-US" dirty="0">
              <a:solidFill>
                <a:srgbClr val="0000FF"/>
              </a:solidFill>
            </a:endParaRPr>
          </a:p>
        </p:txBody>
      </p:sp>
      <p:grpSp>
        <p:nvGrpSpPr>
          <p:cNvPr id="13" name="Group 12"/>
          <p:cNvGrpSpPr/>
          <p:nvPr/>
        </p:nvGrpSpPr>
        <p:grpSpPr>
          <a:xfrm>
            <a:off x="5981279" y="2904969"/>
            <a:ext cx="328972" cy="197952"/>
            <a:chOff x="4588321" y="2877978"/>
            <a:chExt cx="328972" cy="197952"/>
          </a:xfrm>
        </p:grpSpPr>
        <p:sp>
          <p:nvSpPr>
            <p:cNvPr id="2" name="Rectangle 1"/>
            <p:cNvSpPr/>
            <p:nvPr/>
          </p:nvSpPr>
          <p:spPr>
            <a:xfrm>
              <a:off x="4597219" y="2877978"/>
              <a:ext cx="313459" cy="197952"/>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707644"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4806676"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4588321" y="2978641"/>
              <a:ext cx="328972"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6589651" y="2642178"/>
            <a:ext cx="328972" cy="197952"/>
            <a:chOff x="4588321" y="2877978"/>
            <a:chExt cx="328972" cy="197952"/>
          </a:xfrm>
        </p:grpSpPr>
        <p:sp>
          <p:nvSpPr>
            <p:cNvPr id="80" name="Rectangle 79"/>
            <p:cNvSpPr/>
            <p:nvPr/>
          </p:nvSpPr>
          <p:spPr>
            <a:xfrm>
              <a:off x="4597219" y="2877978"/>
              <a:ext cx="313459" cy="197952"/>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2" name="Straight Connector 81"/>
            <p:cNvCxnSpPr/>
            <p:nvPr/>
          </p:nvCxnSpPr>
          <p:spPr>
            <a:xfrm>
              <a:off x="4707644"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4806676"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4588321" y="2978641"/>
              <a:ext cx="328972"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p:cNvGrpSpPr/>
          <p:nvPr/>
        </p:nvGrpSpPr>
        <p:grpSpPr>
          <a:xfrm>
            <a:off x="7198023" y="2993383"/>
            <a:ext cx="328972" cy="197952"/>
            <a:chOff x="4588321" y="2877978"/>
            <a:chExt cx="328972" cy="197952"/>
          </a:xfrm>
        </p:grpSpPr>
        <p:sp>
          <p:nvSpPr>
            <p:cNvPr id="88" name="Rectangle 87"/>
            <p:cNvSpPr/>
            <p:nvPr/>
          </p:nvSpPr>
          <p:spPr>
            <a:xfrm>
              <a:off x="4597219" y="2877978"/>
              <a:ext cx="313459" cy="197952"/>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Connector 88"/>
            <p:cNvCxnSpPr/>
            <p:nvPr/>
          </p:nvCxnSpPr>
          <p:spPr>
            <a:xfrm>
              <a:off x="4707644"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4806676"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4588321" y="2978641"/>
              <a:ext cx="328972"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92" name="Group 91"/>
          <p:cNvGrpSpPr/>
          <p:nvPr/>
        </p:nvGrpSpPr>
        <p:grpSpPr>
          <a:xfrm>
            <a:off x="6445341" y="3952559"/>
            <a:ext cx="328972" cy="197952"/>
            <a:chOff x="4588321" y="2877978"/>
            <a:chExt cx="328972" cy="197952"/>
          </a:xfrm>
        </p:grpSpPr>
        <p:sp>
          <p:nvSpPr>
            <p:cNvPr id="93" name="Rectangle 92"/>
            <p:cNvSpPr/>
            <p:nvPr/>
          </p:nvSpPr>
          <p:spPr>
            <a:xfrm>
              <a:off x="4597219" y="2877978"/>
              <a:ext cx="313459" cy="197952"/>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4" name="Straight Connector 93"/>
            <p:cNvCxnSpPr/>
            <p:nvPr/>
          </p:nvCxnSpPr>
          <p:spPr>
            <a:xfrm>
              <a:off x="4707644"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4806676"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588321" y="2978641"/>
              <a:ext cx="328972"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97" name="Group 96"/>
          <p:cNvGrpSpPr/>
          <p:nvPr/>
        </p:nvGrpSpPr>
        <p:grpSpPr>
          <a:xfrm>
            <a:off x="8128848" y="3548392"/>
            <a:ext cx="328972" cy="197952"/>
            <a:chOff x="4588321" y="2877978"/>
            <a:chExt cx="328972" cy="197952"/>
          </a:xfrm>
        </p:grpSpPr>
        <p:sp>
          <p:nvSpPr>
            <p:cNvPr id="98" name="Rectangle 97"/>
            <p:cNvSpPr/>
            <p:nvPr/>
          </p:nvSpPr>
          <p:spPr>
            <a:xfrm>
              <a:off x="4597219" y="2877978"/>
              <a:ext cx="313459" cy="197952"/>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Connector 98"/>
            <p:cNvCxnSpPr/>
            <p:nvPr/>
          </p:nvCxnSpPr>
          <p:spPr>
            <a:xfrm>
              <a:off x="4707644"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4806676"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4588321" y="2978641"/>
              <a:ext cx="328972"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102" name="Group 101"/>
          <p:cNvGrpSpPr/>
          <p:nvPr/>
        </p:nvGrpSpPr>
        <p:grpSpPr>
          <a:xfrm>
            <a:off x="7555033" y="4247994"/>
            <a:ext cx="328972" cy="197952"/>
            <a:chOff x="4588321" y="2877978"/>
            <a:chExt cx="328972" cy="197952"/>
          </a:xfrm>
        </p:grpSpPr>
        <p:sp>
          <p:nvSpPr>
            <p:cNvPr id="103" name="Rectangle 102"/>
            <p:cNvSpPr/>
            <p:nvPr/>
          </p:nvSpPr>
          <p:spPr>
            <a:xfrm>
              <a:off x="4597219" y="2877978"/>
              <a:ext cx="313459" cy="197952"/>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4" name="Straight Connector 103"/>
            <p:cNvCxnSpPr/>
            <p:nvPr/>
          </p:nvCxnSpPr>
          <p:spPr>
            <a:xfrm>
              <a:off x="4707644"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806676"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4588321" y="2978641"/>
              <a:ext cx="328972"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cxnSp>
        <p:nvCxnSpPr>
          <p:cNvPr id="107" name="Straight Connector 106"/>
          <p:cNvCxnSpPr>
            <a:stCxn id="2" idx="2"/>
          </p:cNvCxnSpPr>
          <p:nvPr/>
        </p:nvCxnSpPr>
        <p:spPr>
          <a:xfrm>
            <a:off x="6146907" y="3102921"/>
            <a:ext cx="52728" cy="171921"/>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6794872" y="2840920"/>
            <a:ext cx="229943" cy="171921"/>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527917" y="3073319"/>
            <a:ext cx="79913" cy="20727"/>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V="1">
            <a:off x="8232032" y="3764239"/>
            <a:ext cx="62444" cy="1704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7887756" y="4293346"/>
            <a:ext cx="150302" cy="107049"/>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H="1" flipV="1">
            <a:off x="6502970" y="3856839"/>
            <a:ext cx="23772" cy="8273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3466532" y="3228708"/>
            <a:ext cx="718804" cy="369332"/>
          </a:xfrm>
          <a:prstGeom prst="rect">
            <a:avLst/>
          </a:prstGeom>
          <a:noFill/>
        </p:spPr>
        <p:txBody>
          <a:bodyPr wrap="none" rtlCol="0">
            <a:spAutoFit/>
          </a:bodyPr>
          <a:lstStyle/>
          <a:p>
            <a:pPr algn="ctr"/>
            <a:r>
              <a:rPr lang="en-US" dirty="0">
                <a:solidFill>
                  <a:srgbClr val="0000FF"/>
                </a:solidFill>
              </a:rPr>
              <a:t>1</a:t>
            </a:r>
            <a:r>
              <a:rPr lang="en-US" dirty="0" smtClean="0">
                <a:solidFill>
                  <a:srgbClr val="0000FF"/>
                </a:solidFill>
              </a:rPr>
              <a:t>20 V</a:t>
            </a:r>
            <a:endParaRPr lang="en-US" dirty="0">
              <a:solidFill>
                <a:srgbClr val="0000FF"/>
              </a:solidFill>
            </a:endParaRPr>
          </a:p>
        </p:txBody>
      </p:sp>
      <p:sp>
        <p:nvSpPr>
          <p:cNvPr id="114" name="Oval 113"/>
          <p:cNvSpPr/>
          <p:nvPr/>
        </p:nvSpPr>
        <p:spPr>
          <a:xfrm>
            <a:off x="3560637" y="3749601"/>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762351" y="2316479"/>
            <a:ext cx="3147969" cy="2407247"/>
          </a:xfrm>
          <a:prstGeom prst="ellipse">
            <a:avLst/>
          </a:prstGeom>
          <a:no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5075856" y="2422660"/>
            <a:ext cx="1390563" cy="369332"/>
          </a:xfrm>
          <a:prstGeom prst="rect">
            <a:avLst/>
          </a:prstGeom>
          <a:solidFill>
            <a:srgbClr val="FFFFFF"/>
          </a:solidFill>
        </p:spPr>
        <p:txBody>
          <a:bodyPr wrap="none" rtlCol="0">
            <a:spAutoFit/>
          </a:bodyPr>
          <a:lstStyle/>
          <a:p>
            <a:pPr algn="ctr"/>
            <a:r>
              <a:rPr lang="en-US" dirty="0" smtClean="0">
                <a:solidFill>
                  <a:srgbClr val="008000"/>
                </a:solidFill>
              </a:rPr>
              <a:t>0.5 MW load</a:t>
            </a:r>
            <a:endParaRPr lang="en-US" dirty="0">
              <a:solidFill>
                <a:srgbClr val="008000"/>
              </a:solidFill>
            </a:endParaRPr>
          </a:p>
        </p:txBody>
      </p:sp>
      <p:sp>
        <p:nvSpPr>
          <p:cNvPr id="116" name="TextBox 115"/>
          <p:cNvSpPr txBox="1"/>
          <p:nvPr/>
        </p:nvSpPr>
        <p:spPr>
          <a:xfrm>
            <a:off x="7351178" y="2198287"/>
            <a:ext cx="1271652" cy="369332"/>
          </a:xfrm>
          <a:prstGeom prst="rect">
            <a:avLst/>
          </a:prstGeom>
          <a:solidFill>
            <a:srgbClr val="FFFFFF"/>
          </a:solidFill>
        </p:spPr>
        <p:txBody>
          <a:bodyPr wrap="none" rtlCol="0">
            <a:spAutoFit/>
          </a:bodyPr>
          <a:lstStyle/>
          <a:p>
            <a:pPr algn="ctr"/>
            <a:r>
              <a:rPr lang="en-US" dirty="0" smtClean="0">
                <a:solidFill>
                  <a:srgbClr val="008000"/>
                </a:solidFill>
              </a:rPr>
              <a:t>1.0 MW DG</a:t>
            </a:r>
            <a:endParaRPr lang="en-US" dirty="0">
              <a:solidFill>
                <a:srgbClr val="008000"/>
              </a:solidFill>
            </a:endParaRPr>
          </a:p>
        </p:txBody>
      </p:sp>
      <p:sp>
        <p:nvSpPr>
          <p:cNvPr id="35" name="TextBox 34"/>
          <p:cNvSpPr txBox="1"/>
          <p:nvPr/>
        </p:nvSpPr>
        <p:spPr>
          <a:xfrm>
            <a:off x="6102841" y="3028653"/>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17" name="TextBox 116"/>
          <p:cNvSpPr txBox="1"/>
          <p:nvPr/>
        </p:nvSpPr>
        <p:spPr>
          <a:xfrm>
            <a:off x="6748795" y="2851683"/>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18" name="TextBox 117"/>
          <p:cNvSpPr txBox="1"/>
          <p:nvPr/>
        </p:nvSpPr>
        <p:spPr>
          <a:xfrm>
            <a:off x="7277159" y="2721745"/>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19" name="TextBox 118"/>
          <p:cNvSpPr txBox="1"/>
          <p:nvPr/>
        </p:nvSpPr>
        <p:spPr>
          <a:xfrm>
            <a:off x="7866719" y="3587145"/>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0" name="TextBox 119"/>
          <p:cNvSpPr txBox="1"/>
          <p:nvPr/>
        </p:nvSpPr>
        <p:spPr>
          <a:xfrm>
            <a:off x="7631348" y="3971865"/>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1" name="TextBox 120"/>
          <p:cNvSpPr txBox="1"/>
          <p:nvPr/>
        </p:nvSpPr>
        <p:spPr>
          <a:xfrm>
            <a:off x="6685416" y="3721149"/>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2" name="TextBox 121"/>
          <p:cNvSpPr txBox="1"/>
          <p:nvPr/>
        </p:nvSpPr>
        <p:spPr>
          <a:xfrm>
            <a:off x="6420586" y="4822619"/>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3" name="TextBox 122"/>
          <p:cNvSpPr txBox="1"/>
          <p:nvPr/>
        </p:nvSpPr>
        <p:spPr>
          <a:xfrm>
            <a:off x="6191033" y="5406737"/>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4" name="TextBox 123"/>
          <p:cNvSpPr txBox="1"/>
          <p:nvPr/>
        </p:nvSpPr>
        <p:spPr>
          <a:xfrm>
            <a:off x="5637316" y="5549754"/>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5" name="TextBox 124"/>
          <p:cNvSpPr txBox="1"/>
          <p:nvPr/>
        </p:nvSpPr>
        <p:spPr>
          <a:xfrm>
            <a:off x="5118876" y="5704529"/>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6" name="TextBox 125"/>
          <p:cNvSpPr txBox="1"/>
          <p:nvPr/>
        </p:nvSpPr>
        <p:spPr>
          <a:xfrm>
            <a:off x="4826518" y="5413541"/>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7" name="TextBox 126"/>
          <p:cNvSpPr txBox="1"/>
          <p:nvPr/>
        </p:nvSpPr>
        <p:spPr>
          <a:xfrm>
            <a:off x="4581196" y="4793329"/>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8" name="TextBox 127"/>
          <p:cNvSpPr txBox="1"/>
          <p:nvPr/>
        </p:nvSpPr>
        <p:spPr>
          <a:xfrm>
            <a:off x="3576381" y="4101008"/>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9" name="TextBox 128"/>
          <p:cNvSpPr txBox="1"/>
          <p:nvPr/>
        </p:nvSpPr>
        <p:spPr>
          <a:xfrm>
            <a:off x="190500" y="736600"/>
            <a:ext cx="8828562" cy="1412694"/>
          </a:xfrm>
          <a:prstGeom prst="rect">
            <a:avLst/>
          </a:prstGeom>
          <a:noFill/>
        </p:spPr>
        <p:txBody>
          <a:bodyPr wrap="square" rtlCol="0">
            <a:spAutoFit/>
          </a:bodyPr>
          <a:lstStyle/>
          <a:p>
            <a:pPr>
              <a:lnSpc>
                <a:spcPct val="120000"/>
              </a:lnSpc>
            </a:pPr>
            <a:r>
              <a:rPr lang="en-US" dirty="0" smtClean="0">
                <a:latin typeface="Avenir Black"/>
                <a:cs typeface="Avenir Black"/>
              </a:rPr>
              <a:t>Smart technology </a:t>
            </a:r>
            <a:r>
              <a:rPr lang="en-US" dirty="0" smtClean="0">
                <a:latin typeface="Avenir Medium"/>
                <a:cs typeface="Avenir Medium"/>
              </a:rPr>
              <a:t>– collection of data about outflow &amp; inflow of power as well as the controls that allow the flow of power to be controlled – could essentially upgrade our existing grid and allow it to work as a micro-grid.</a:t>
            </a:r>
          </a:p>
          <a:p>
            <a:pPr marL="285750" indent="-285750">
              <a:lnSpc>
                <a:spcPct val="120000"/>
              </a:lnSpc>
              <a:buFont typeface="Arial"/>
              <a:buChar char="•"/>
            </a:pPr>
            <a:r>
              <a:rPr lang="en-US" dirty="0" smtClean="0">
                <a:latin typeface="Avenir Medium"/>
                <a:cs typeface="Avenir Medium"/>
              </a:rPr>
              <a:t>DG power could be managed &amp; used by all.</a:t>
            </a:r>
            <a:endParaRPr lang="en-US" dirty="0">
              <a:latin typeface="Avenir Medium"/>
              <a:cs typeface="Avenir Medium"/>
            </a:endParaRPr>
          </a:p>
        </p:txBody>
      </p:sp>
      <p:sp>
        <p:nvSpPr>
          <p:cNvPr id="130" name="TextBox 129"/>
          <p:cNvSpPr txBox="1"/>
          <p:nvPr/>
        </p:nvSpPr>
        <p:spPr>
          <a:xfrm>
            <a:off x="7091695" y="6156926"/>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31" name="TextBox 130"/>
          <p:cNvSpPr txBox="1"/>
          <p:nvPr/>
        </p:nvSpPr>
        <p:spPr>
          <a:xfrm>
            <a:off x="7323605" y="6141077"/>
            <a:ext cx="986355" cy="307777"/>
          </a:xfrm>
          <a:prstGeom prst="rect">
            <a:avLst/>
          </a:prstGeom>
          <a:noFill/>
        </p:spPr>
        <p:txBody>
          <a:bodyPr wrap="none" rtlCol="0">
            <a:spAutoFit/>
          </a:bodyPr>
          <a:lstStyle/>
          <a:p>
            <a:r>
              <a:rPr lang="en-US" sz="1400" dirty="0" smtClean="0">
                <a:solidFill>
                  <a:srgbClr val="0000FF"/>
                </a:solidFill>
              </a:rPr>
              <a:t>smart data</a:t>
            </a:r>
            <a:endParaRPr lang="en-US" sz="1400" dirty="0">
              <a:solidFill>
                <a:srgbClr val="0000FF"/>
              </a:solidFill>
            </a:endParaRPr>
          </a:p>
        </p:txBody>
      </p:sp>
      <p:sp>
        <p:nvSpPr>
          <p:cNvPr id="132" name="TextBox 131"/>
          <p:cNvSpPr txBox="1"/>
          <p:nvPr/>
        </p:nvSpPr>
        <p:spPr>
          <a:xfrm>
            <a:off x="5604820" y="5795618"/>
            <a:ext cx="1390563" cy="369332"/>
          </a:xfrm>
          <a:prstGeom prst="rect">
            <a:avLst/>
          </a:prstGeom>
          <a:solidFill>
            <a:srgbClr val="FFFFFF"/>
          </a:solidFill>
        </p:spPr>
        <p:txBody>
          <a:bodyPr wrap="none" rtlCol="0">
            <a:spAutoFit/>
          </a:bodyPr>
          <a:lstStyle/>
          <a:p>
            <a:pPr algn="ctr"/>
            <a:r>
              <a:rPr lang="en-US" dirty="0" smtClean="0">
                <a:solidFill>
                  <a:srgbClr val="008000"/>
                </a:solidFill>
              </a:rPr>
              <a:t>0.5 MW load</a:t>
            </a:r>
            <a:endParaRPr lang="en-US" dirty="0">
              <a:solidFill>
                <a:srgbClr val="008000"/>
              </a:solidFill>
            </a:endParaRPr>
          </a:p>
        </p:txBody>
      </p:sp>
    </p:spTree>
    <p:extLst>
      <p:ext uri="{BB962C8B-B14F-4D97-AF65-F5344CB8AC3E}">
        <p14:creationId xmlns:p14="http://schemas.microsoft.com/office/powerpoint/2010/main" val="7841313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723717"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E</a:t>
            </a:r>
            <a:r>
              <a:rPr lang="en-US" sz="3200" dirty="0" smtClean="0">
                <a:solidFill>
                  <a:prstClr val="white"/>
                </a:solidFill>
                <a:latin typeface="Avenir Heavy"/>
                <a:cs typeface="Avenir Heavy"/>
              </a:rPr>
              <a:t>lectric motors &amp; generators</a:t>
            </a:r>
            <a:endParaRPr lang="en-US" sz="3200" dirty="0">
              <a:solidFill>
                <a:prstClr val="white"/>
              </a:solidFill>
              <a:latin typeface="Avenir Heavy"/>
              <a:cs typeface="Avenir Heavy"/>
            </a:endParaRPr>
          </a:p>
        </p:txBody>
      </p:sp>
      <p:sp>
        <p:nvSpPr>
          <p:cNvPr id="3" name="TextBox 2"/>
          <p:cNvSpPr txBox="1"/>
          <p:nvPr/>
        </p:nvSpPr>
        <p:spPr>
          <a:xfrm>
            <a:off x="4991100" y="6448029"/>
            <a:ext cx="4041790" cy="307777"/>
          </a:xfrm>
          <a:prstGeom prst="rect">
            <a:avLst/>
          </a:prstGeom>
          <a:noFill/>
        </p:spPr>
        <p:txBody>
          <a:bodyPr wrap="none" rtlCol="0">
            <a:spAutoFit/>
          </a:bodyPr>
          <a:lstStyle/>
          <a:p>
            <a:r>
              <a:rPr lang="en-US" sz="1400" dirty="0" smtClean="0">
                <a:latin typeface="Avenir Medium"/>
                <a:cs typeface="Avenir Medium"/>
              </a:rPr>
              <a:t>Energy Systems &amp; Sustainability, 2/e, Chapter </a:t>
            </a:r>
            <a:r>
              <a:rPr lang="en-US" sz="1400" dirty="0">
                <a:latin typeface="Avenir Medium"/>
                <a:cs typeface="Avenir Medium"/>
              </a:rPr>
              <a:t>9</a:t>
            </a:r>
            <a:r>
              <a:rPr lang="en-US" sz="1400" dirty="0" smtClean="0">
                <a:latin typeface="Avenir Medium"/>
                <a:cs typeface="Avenir Medium"/>
              </a:rPr>
              <a:t> </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7" name="Picture 6"/>
          <p:cNvPicPr>
            <a:picLocks noChangeAspect="1"/>
          </p:cNvPicPr>
          <p:nvPr/>
        </p:nvPicPr>
        <p:blipFill rotWithShape="1">
          <a:blip r:embed="rId3"/>
          <a:srcRect b="9256"/>
          <a:stretch/>
        </p:blipFill>
        <p:spPr>
          <a:xfrm>
            <a:off x="3408947" y="2422897"/>
            <a:ext cx="5480630" cy="3913723"/>
          </a:xfrm>
          <a:prstGeom prst="rect">
            <a:avLst/>
          </a:prstGeom>
        </p:spPr>
      </p:pic>
      <p:sp>
        <p:nvSpPr>
          <p:cNvPr id="9" name="TextBox 8"/>
          <p:cNvSpPr txBox="1"/>
          <p:nvPr/>
        </p:nvSpPr>
        <p:spPr>
          <a:xfrm>
            <a:off x="228600" y="851060"/>
            <a:ext cx="8660977" cy="5504070"/>
          </a:xfrm>
          <a:prstGeom prst="rect">
            <a:avLst/>
          </a:prstGeom>
          <a:noFill/>
        </p:spPr>
        <p:txBody>
          <a:bodyPr wrap="square" rtlCol="0">
            <a:spAutoFit/>
          </a:bodyPr>
          <a:lstStyle/>
          <a:p>
            <a:pPr>
              <a:lnSpc>
                <a:spcPct val="110000"/>
              </a:lnSpc>
            </a:pPr>
            <a:r>
              <a:rPr lang="en-US" sz="2000" dirty="0" smtClean="0">
                <a:latin typeface="Avenir Medium"/>
                <a:cs typeface="Avenir Medium"/>
              </a:rPr>
              <a:t>Electric current is induced by the change of the magnetic field in a coil.</a:t>
            </a:r>
          </a:p>
          <a:p>
            <a:pPr>
              <a:lnSpc>
                <a:spcPct val="110000"/>
              </a:lnSpc>
            </a:pPr>
            <a:endParaRPr lang="en-US" sz="1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The crank moves the coil in the field produced by the magnet.</a:t>
            </a:r>
          </a:p>
          <a:p>
            <a:pPr marL="171450" indent="-171450">
              <a:lnSpc>
                <a:spcPct val="110000"/>
              </a:lnSpc>
              <a:buFont typeface="Arial"/>
              <a:buChar char="•"/>
            </a:pPr>
            <a:endParaRPr lang="en-US" sz="1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The metal springs that</a:t>
            </a:r>
            <a:br>
              <a:rPr lang="en-US" sz="2000" dirty="0" smtClean="0">
                <a:latin typeface="Avenir Medium"/>
                <a:cs typeface="Avenir Medium"/>
              </a:rPr>
            </a:br>
            <a:r>
              <a:rPr lang="en-US" sz="2000" dirty="0" smtClean="0">
                <a:latin typeface="Avenir Medium"/>
                <a:cs typeface="Avenir Medium"/>
              </a:rPr>
              <a:t>contact the rotating</a:t>
            </a:r>
            <a:br>
              <a:rPr lang="en-US" sz="2000" dirty="0" smtClean="0">
                <a:latin typeface="Avenir Medium"/>
                <a:cs typeface="Avenir Medium"/>
              </a:rPr>
            </a:br>
            <a:r>
              <a:rPr lang="en-US" sz="2000" dirty="0" smtClean="0">
                <a:latin typeface="Avenir Medium"/>
                <a:cs typeface="Avenir Medium"/>
              </a:rPr>
              <a:t>shaft pick up the </a:t>
            </a:r>
            <a:br>
              <a:rPr lang="en-US" sz="2000" dirty="0" smtClean="0">
                <a:latin typeface="Avenir Medium"/>
                <a:cs typeface="Avenir Medium"/>
              </a:rPr>
            </a:br>
            <a:r>
              <a:rPr lang="en-US" sz="2000" dirty="0" smtClean="0">
                <a:latin typeface="Avenir Medium"/>
                <a:cs typeface="Avenir Medium"/>
              </a:rPr>
              <a:t>current &amp; allow it</a:t>
            </a:r>
            <a:br>
              <a:rPr lang="en-US" sz="2000" dirty="0" smtClean="0">
                <a:latin typeface="Avenir Medium"/>
                <a:cs typeface="Avenir Medium"/>
              </a:rPr>
            </a:br>
            <a:r>
              <a:rPr lang="en-US" sz="2000" dirty="0" smtClean="0">
                <a:latin typeface="Avenir Medium"/>
                <a:cs typeface="Avenir Medium"/>
              </a:rPr>
              <a:t>to be harvested.</a:t>
            </a:r>
          </a:p>
          <a:p>
            <a:pPr>
              <a:lnSpc>
                <a:spcPct val="110000"/>
              </a:lnSpc>
            </a:pPr>
            <a:endParaRPr lang="en-US" sz="1000" dirty="0">
              <a:latin typeface="Avenir Medium"/>
              <a:cs typeface="Avenir Medium"/>
            </a:endParaRPr>
          </a:p>
          <a:p>
            <a:pPr marL="342900" indent="-342900">
              <a:lnSpc>
                <a:spcPct val="110000"/>
              </a:lnSpc>
              <a:buFont typeface="Arial"/>
              <a:buChar char="•"/>
            </a:pPr>
            <a:r>
              <a:rPr lang="en-US" sz="2000" dirty="0" smtClean="0">
                <a:latin typeface="Avenir Medium"/>
                <a:cs typeface="Avenir Medium"/>
              </a:rPr>
              <a:t>This device makes</a:t>
            </a:r>
            <a:br>
              <a:rPr lang="en-US" sz="2000" dirty="0" smtClean="0">
                <a:latin typeface="Avenir Medium"/>
                <a:cs typeface="Avenir Medium"/>
              </a:rPr>
            </a:br>
            <a:r>
              <a:rPr lang="en-US" sz="2000" dirty="0" smtClean="0">
                <a:latin typeface="Avenir Black"/>
                <a:cs typeface="Avenir Black"/>
              </a:rPr>
              <a:t>alternating current</a:t>
            </a:r>
            <a:br>
              <a:rPr lang="en-US" sz="2000" dirty="0" smtClean="0">
                <a:latin typeface="Avenir Black"/>
                <a:cs typeface="Avenir Black"/>
              </a:rPr>
            </a:br>
            <a:r>
              <a:rPr lang="en-US" sz="2000" dirty="0" smtClean="0">
                <a:latin typeface="Avenir Black"/>
                <a:cs typeface="Avenir Black"/>
              </a:rPr>
              <a:t>(AC)</a:t>
            </a:r>
            <a:r>
              <a:rPr lang="en-US" sz="2000" dirty="0" smtClean="0">
                <a:latin typeface="Avenir Medium"/>
                <a:cs typeface="Avenir Medium"/>
              </a:rPr>
              <a:t>.</a:t>
            </a:r>
          </a:p>
          <a:p>
            <a:pPr>
              <a:lnSpc>
                <a:spcPct val="110000"/>
              </a:lnSpc>
            </a:pPr>
            <a:endParaRPr lang="en-US" sz="1000" dirty="0" smtClean="0">
              <a:latin typeface="Avenir Medium"/>
              <a:cs typeface="Avenir Medium"/>
            </a:endParaRPr>
          </a:p>
          <a:p>
            <a:pPr marL="342900" indent="-342900">
              <a:lnSpc>
                <a:spcPct val="110000"/>
              </a:lnSpc>
              <a:buFont typeface="Arial"/>
              <a:buChar char="•"/>
            </a:pPr>
            <a:r>
              <a:rPr lang="en-US" sz="2000" dirty="0" smtClean="0">
                <a:latin typeface="Avenir Medium"/>
                <a:cs typeface="Avenir Medium"/>
              </a:rPr>
              <a:t>Addition of a </a:t>
            </a:r>
            <a:br>
              <a:rPr lang="en-US" sz="2000" dirty="0" smtClean="0">
                <a:latin typeface="Avenir Medium"/>
                <a:cs typeface="Avenir Medium"/>
              </a:rPr>
            </a:br>
            <a:r>
              <a:rPr lang="en-US" sz="2000" dirty="0" err="1" smtClean="0">
                <a:latin typeface="Avenir Black"/>
                <a:cs typeface="Avenir Black"/>
              </a:rPr>
              <a:t>commutator</a:t>
            </a:r>
            <a:r>
              <a:rPr lang="en-US" sz="2000" dirty="0" smtClean="0">
                <a:latin typeface="Avenir Medium"/>
                <a:cs typeface="Avenir Medium"/>
              </a:rPr>
              <a:t> allows</a:t>
            </a:r>
            <a:br>
              <a:rPr lang="en-US" sz="2000" dirty="0" smtClean="0">
                <a:latin typeface="Avenir Medium"/>
                <a:cs typeface="Avenir Medium"/>
              </a:rPr>
            </a:br>
            <a:r>
              <a:rPr lang="en-US" sz="2000" dirty="0" smtClean="0">
                <a:latin typeface="Avenir Medium"/>
                <a:cs typeface="Avenir Medium"/>
              </a:rPr>
              <a:t>production of </a:t>
            </a:r>
            <a:r>
              <a:rPr lang="en-US" sz="2000" dirty="0" smtClean="0">
                <a:latin typeface="Avenir Black"/>
                <a:cs typeface="Avenir Black"/>
              </a:rPr>
              <a:t>direct </a:t>
            </a:r>
            <a:br>
              <a:rPr lang="en-US" sz="2000" dirty="0" smtClean="0">
                <a:latin typeface="Avenir Black"/>
                <a:cs typeface="Avenir Black"/>
              </a:rPr>
            </a:br>
            <a:r>
              <a:rPr lang="en-US" sz="2000" dirty="0" smtClean="0">
                <a:latin typeface="Avenir Black"/>
                <a:cs typeface="Avenir Black"/>
              </a:rPr>
              <a:t>current (DC)</a:t>
            </a:r>
            <a:r>
              <a:rPr lang="en-US" sz="2000" dirty="0" smtClean="0">
                <a:latin typeface="Avenir Medium"/>
                <a:cs typeface="Avenir Medium"/>
              </a:rPr>
              <a:t>.</a:t>
            </a:r>
          </a:p>
        </p:txBody>
      </p:sp>
    </p:spTree>
    <p:extLst>
      <p:ext uri="{BB962C8B-B14F-4D97-AF65-F5344CB8AC3E}">
        <p14:creationId xmlns:p14="http://schemas.microsoft.com/office/powerpoint/2010/main" val="149945727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776228"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Distributed storage does too</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6" name="Rectangle 5"/>
          <p:cNvSpPr/>
          <p:nvPr/>
        </p:nvSpPr>
        <p:spPr>
          <a:xfrm>
            <a:off x="736600" y="3962244"/>
            <a:ext cx="1104900" cy="876300"/>
          </a:xfrm>
          <a:prstGeom prst="rect">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FF"/>
                </a:solidFill>
              </a:rPr>
              <a:t>Power plant</a:t>
            </a:r>
            <a:endParaRPr lang="en-US" b="1" dirty="0">
              <a:solidFill>
                <a:srgbClr val="0000FF"/>
              </a:solidFill>
            </a:endParaRPr>
          </a:p>
        </p:txBody>
      </p:sp>
      <p:cxnSp>
        <p:nvCxnSpPr>
          <p:cNvPr id="9" name="Straight Connector 8"/>
          <p:cNvCxnSpPr>
            <a:stCxn id="6" idx="3"/>
          </p:cNvCxnSpPr>
          <p:nvPr/>
        </p:nvCxnSpPr>
        <p:spPr>
          <a:xfrm flipV="1">
            <a:off x="1841500" y="4387694"/>
            <a:ext cx="1384300" cy="1270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841500" y="3676494"/>
            <a:ext cx="774700" cy="41910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504950" y="4838544"/>
            <a:ext cx="673100" cy="711200"/>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225800" y="4146563"/>
            <a:ext cx="615950" cy="485434"/>
          </a:xfrm>
          <a:prstGeom prst="rect">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FF"/>
                </a:solidFill>
              </a:rPr>
              <a:t>sub</a:t>
            </a:r>
            <a:endParaRPr lang="en-US" b="1" dirty="0">
              <a:solidFill>
                <a:srgbClr val="0000FF"/>
              </a:solidFill>
            </a:endParaRPr>
          </a:p>
        </p:txBody>
      </p:sp>
      <p:cxnSp>
        <p:nvCxnSpPr>
          <p:cNvPr id="16" name="Straight Connector 15"/>
          <p:cNvCxnSpPr/>
          <p:nvPr/>
        </p:nvCxnSpPr>
        <p:spPr>
          <a:xfrm flipV="1">
            <a:off x="3841750" y="4387694"/>
            <a:ext cx="3562350" cy="127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946650" y="4400394"/>
            <a:ext cx="1092200" cy="10160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858000" y="3371694"/>
            <a:ext cx="1092200" cy="10160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6572250" y="3122442"/>
            <a:ext cx="751498" cy="839802"/>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7594600" y="2904969"/>
            <a:ext cx="104897" cy="70485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962898" y="2851683"/>
            <a:ext cx="98302" cy="70485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6345775" y="3746344"/>
            <a:ext cx="776349" cy="13970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091426" y="3257394"/>
            <a:ext cx="776349" cy="2127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813302" y="4631997"/>
            <a:ext cx="776349" cy="2127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602349" y="4819632"/>
            <a:ext cx="236353" cy="705022"/>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183250" y="4730026"/>
            <a:ext cx="236353" cy="705022"/>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435600" y="5197233"/>
            <a:ext cx="284925" cy="587461"/>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866789" y="4857594"/>
            <a:ext cx="530712" cy="12228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537203" y="3749519"/>
            <a:ext cx="776349" cy="2127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7788397" y="3819538"/>
            <a:ext cx="301503" cy="593556"/>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2178050" y="4031062"/>
            <a:ext cx="706744" cy="369332"/>
          </a:xfrm>
          <a:prstGeom prst="rect">
            <a:avLst/>
          </a:prstGeom>
          <a:noFill/>
        </p:spPr>
        <p:txBody>
          <a:bodyPr wrap="none" rtlCol="0">
            <a:spAutoFit/>
          </a:bodyPr>
          <a:lstStyle/>
          <a:p>
            <a:pPr algn="ctr"/>
            <a:r>
              <a:rPr lang="en-US" dirty="0" smtClean="0">
                <a:solidFill>
                  <a:srgbClr val="0000FF"/>
                </a:solidFill>
              </a:rPr>
              <a:t>46 kV</a:t>
            </a:r>
            <a:endParaRPr lang="en-US" dirty="0">
              <a:solidFill>
                <a:srgbClr val="0000FF"/>
              </a:solidFill>
            </a:endParaRPr>
          </a:p>
        </p:txBody>
      </p:sp>
      <p:sp>
        <p:nvSpPr>
          <p:cNvPr id="45" name="TextBox 44"/>
          <p:cNvSpPr txBox="1"/>
          <p:nvPr/>
        </p:nvSpPr>
        <p:spPr>
          <a:xfrm>
            <a:off x="4238921" y="4043762"/>
            <a:ext cx="999004" cy="369332"/>
          </a:xfrm>
          <a:prstGeom prst="rect">
            <a:avLst/>
          </a:prstGeom>
          <a:noFill/>
        </p:spPr>
        <p:txBody>
          <a:bodyPr wrap="none" rtlCol="0">
            <a:spAutoFit/>
          </a:bodyPr>
          <a:lstStyle/>
          <a:p>
            <a:pPr algn="ctr"/>
            <a:r>
              <a:rPr lang="en-US" dirty="0" smtClean="0">
                <a:solidFill>
                  <a:srgbClr val="0000FF"/>
                </a:solidFill>
              </a:rPr>
              <a:t>12.47 kV</a:t>
            </a:r>
            <a:endParaRPr lang="en-US" dirty="0">
              <a:solidFill>
                <a:srgbClr val="0000FF"/>
              </a:solidFill>
            </a:endParaRPr>
          </a:p>
        </p:txBody>
      </p:sp>
      <p:sp>
        <p:nvSpPr>
          <p:cNvPr id="46" name="Isosceles Triangle 45"/>
          <p:cNvSpPr/>
          <p:nvPr/>
        </p:nvSpPr>
        <p:spPr>
          <a:xfrm rot="2076785">
            <a:off x="8017013" y="4331440"/>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6310251" y="4717636"/>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6233224" y="4979874"/>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5710651" y="5303575"/>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5466058" y="5478606"/>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085624" y="5136910"/>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5008597" y="4832022"/>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265550" y="3268851"/>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955445" y="3122442"/>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6589651" y="3743338"/>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594600" y="3181194"/>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8030568" y="3819538"/>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7884005" y="4095594"/>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Isosceles Triangle 59"/>
          <p:cNvSpPr/>
          <p:nvPr/>
        </p:nvSpPr>
        <p:spPr>
          <a:xfrm rot="2076785">
            <a:off x="6357232" y="5348344"/>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Isosceles Triangle 60"/>
          <p:cNvSpPr/>
          <p:nvPr/>
        </p:nvSpPr>
        <p:spPr>
          <a:xfrm rot="7551805">
            <a:off x="6530833" y="4788384"/>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Isosceles Triangle 61"/>
          <p:cNvSpPr/>
          <p:nvPr/>
        </p:nvSpPr>
        <p:spPr>
          <a:xfrm rot="9739461">
            <a:off x="5772198" y="5533814"/>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Isosceles Triangle 62"/>
          <p:cNvSpPr/>
          <p:nvPr/>
        </p:nvSpPr>
        <p:spPr>
          <a:xfrm rot="11903656">
            <a:off x="5311729" y="5792886"/>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Isosceles Triangle 63"/>
          <p:cNvSpPr/>
          <p:nvPr/>
        </p:nvSpPr>
        <p:spPr>
          <a:xfrm rot="13364722">
            <a:off x="4832674" y="5378369"/>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Isosceles Triangle 64"/>
          <p:cNvSpPr/>
          <p:nvPr/>
        </p:nvSpPr>
        <p:spPr>
          <a:xfrm rot="17428550">
            <a:off x="4709319" y="4750369"/>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Isosceles Triangle 65"/>
          <p:cNvSpPr/>
          <p:nvPr/>
        </p:nvSpPr>
        <p:spPr>
          <a:xfrm rot="15010729">
            <a:off x="6185919" y="3820260"/>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Isosceles Triangle 66"/>
          <p:cNvSpPr/>
          <p:nvPr/>
        </p:nvSpPr>
        <p:spPr>
          <a:xfrm rot="20959620">
            <a:off x="7491856" y="2770032"/>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Isosceles Triangle 67"/>
          <p:cNvSpPr/>
          <p:nvPr/>
        </p:nvSpPr>
        <p:spPr>
          <a:xfrm rot="827644">
            <a:off x="6976420" y="2694971"/>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Isosceles Triangle 68"/>
          <p:cNvSpPr/>
          <p:nvPr/>
        </p:nvSpPr>
        <p:spPr>
          <a:xfrm rot="16612871">
            <a:off x="5940150" y="3164387"/>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Isosceles Triangle 69"/>
          <p:cNvSpPr/>
          <p:nvPr/>
        </p:nvSpPr>
        <p:spPr>
          <a:xfrm rot="21131586">
            <a:off x="8251405" y="3868648"/>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7169695" y="5554806"/>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Isosceles Triangle 71"/>
          <p:cNvSpPr/>
          <p:nvPr/>
        </p:nvSpPr>
        <p:spPr>
          <a:xfrm>
            <a:off x="7158072" y="5899557"/>
            <a:ext cx="185010" cy="163305"/>
          </a:xfrm>
          <a:prstGeom prst="triangl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p:nvSpPr>
        <p:spPr>
          <a:xfrm>
            <a:off x="7323748" y="5467448"/>
            <a:ext cx="1069524" cy="307777"/>
          </a:xfrm>
          <a:prstGeom prst="rect">
            <a:avLst/>
          </a:prstGeom>
          <a:noFill/>
        </p:spPr>
        <p:txBody>
          <a:bodyPr wrap="none" rtlCol="0">
            <a:spAutoFit/>
          </a:bodyPr>
          <a:lstStyle/>
          <a:p>
            <a:pPr algn="ctr"/>
            <a:r>
              <a:rPr lang="en-US" sz="1400" dirty="0" smtClean="0">
                <a:solidFill>
                  <a:srgbClr val="0000FF"/>
                </a:solidFill>
              </a:rPr>
              <a:t>transformer</a:t>
            </a:r>
            <a:endParaRPr lang="en-US" sz="1400" dirty="0">
              <a:solidFill>
                <a:srgbClr val="0000FF"/>
              </a:solidFill>
            </a:endParaRPr>
          </a:p>
        </p:txBody>
      </p:sp>
      <p:sp>
        <p:nvSpPr>
          <p:cNvPr id="74" name="TextBox 73"/>
          <p:cNvSpPr txBox="1"/>
          <p:nvPr/>
        </p:nvSpPr>
        <p:spPr>
          <a:xfrm>
            <a:off x="7319873" y="5824065"/>
            <a:ext cx="500871" cy="307777"/>
          </a:xfrm>
          <a:prstGeom prst="rect">
            <a:avLst/>
          </a:prstGeom>
          <a:noFill/>
        </p:spPr>
        <p:txBody>
          <a:bodyPr wrap="none" rtlCol="0">
            <a:spAutoFit/>
          </a:bodyPr>
          <a:lstStyle/>
          <a:p>
            <a:pPr algn="ctr"/>
            <a:r>
              <a:rPr lang="en-US" sz="1400" dirty="0" smtClean="0">
                <a:solidFill>
                  <a:srgbClr val="0000FF"/>
                </a:solidFill>
              </a:rPr>
              <a:t>load</a:t>
            </a:r>
            <a:endParaRPr lang="en-US" sz="1400" dirty="0">
              <a:solidFill>
                <a:srgbClr val="0000FF"/>
              </a:solidFill>
            </a:endParaRPr>
          </a:p>
        </p:txBody>
      </p:sp>
      <p:cxnSp>
        <p:nvCxnSpPr>
          <p:cNvPr id="75" name="Straight Connector 74"/>
          <p:cNvCxnSpPr/>
          <p:nvPr/>
        </p:nvCxnSpPr>
        <p:spPr>
          <a:xfrm flipV="1">
            <a:off x="3694370" y="3787200"/>
            <a:ext cx="620079" cy="359364"/>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3070656" y="4629585"/>
            <a:ext cx="546100" cy="1001421"/>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57500" y="4755287"/>
            <a:ext cx="1456949" cy="646331"/>
          </a:xfrm>
          <a:prstGeom prst="rect">
            <a:avLst/>
          </a:prstGeom>
          <a:solidFill>
            <a:schemeClr val="bg1"/>
          </a:solidFill>
        </p:spPr>
        <p:txBody>
          <a:bodyPr wrap="none" rtlCol="0">
            <a:spAutoFit/>
          </a:bodyPr>
          <a:lstStyle/>
          <a:p>
            <a:pPr algn="ctr"/>
            <a:r>
              <a:rPr lang="en-US" dirty="0" smtClean="0">
                <a:solidFill>
                  <a:srgbClr val="0000FF"/>
                </a:solidFill>
              </a:rPr>
              <a:t>substation</a:t>
            </a:r>
          </a:p>
          <a:p>
            <a:pPr algn="ctr"/>
            <a:r>
              <a:rPr lang="en-US" dirty="0" smtClean="0">
                <a:solidFill>
                  <a:srgbClr val="0000FF"/>
                </a:solidFill>
              </a:rPr>
              <a:t>(transformer)</a:t>
            </a:r>
            <a:endParaRPr lang="en-US" dirty="0">
              <a:solidFill>
                <a:srgbClr val="0000FF"/>
              </a:solidFill>
            </a:endParaRPr>
          </a:p>
        </p:txBody>
      </p:sp>
      <p:cxnSp>
        <p:nvCxnSpPr>
          <p:cNvPr id="81" name="Straight Connector 80"/>
          <p:cNvCxnSpPr/>
          <p:nvPr/>
        </p:nvCxnSpPr>
        <p:spPr>
          <a:xfrm flipV="1">
            <a:off x="3466532" y="3597267"/>
            <a:ext cx="300447" cy="553043"/>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7690389" y="2595821"/>
            <a:ext cx="718804" cy="369332"/>
          </a:xfrm>
          <a:prstGeom prst="rect">
            <a:avLst/>
          </a:prstGeom>
          <a:noFill/>
        </p:spPr>
        <p:txBody>
          <a:bodyPr wrap="none" rtlCol="0">
            <a:spAutoFit/>
          </a:bodyPr>
          <a:lstStyle/>
          <a:p>
            <a:pPr algn="ctr"/>
            <a:r>
              <a:rPr lang="en-US" dirty="0" smtClean="0">
                <a:solidFill>
                  <a:srgbClr val="0000FF"/>
                </a:solidFill>
              </a:rPr>
              <a:t>120 V</a:t>
            </a:r>
            <a:endParaRPr lang="en-US" dirty="0">
              <a:solidFill>
                <a:srgbClr val="0000FF"/>
              </a:solidFill>
            </a:endParaRPr>
          </a:p>
        </p:txBody>
      </p:sp>
      <p:grpSp>
        <p:nvGrpSpPr>
          <p:cNvPr id="13" name="Group 12"/>
          <p:cNvGrpSpPr/>
          <p:nvPr/>
        </p:nvGrpSpPr>
        <p:grpSpPr>
          <a:xfrm>
            <a:off x="5981279" y="2904969"/>
            <a:ext cx="328972" cy="197952"/>
            <a:chOff x="4588321" y="2877978"/>
            <a:chExt cx="328972" cy="197952"/>
          </a:xfrm>
        </p:grpSpPr>
        <p:sp>
          <p:nvSpPr>
            <p:cNvPr id="2" name="Rectangle 1"/>
            <p:cNvSpPr/>
            <p:nvPr/>
          </p:nvSpPr>
          <p:spPr>
            <a:xfrm>
              <a:off x="4597219" y="2877978"/>
              <a:ext cx="313459" cy="197952"/>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707644"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4806676"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4588321" y="2978641"/>
              <a:ext cx="328972"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6589651" y="2642178"/>
            <a:ext cx="328972" cy="197952"/>
            <a:chOff x="4588321" y="2877978"/>
            <a:chExt cx="328972" cy="197952"/>
          </a:xfrm>
        </p:grpSpPr>
        <p:sp>
          <p:nvSpPr>
            <p:cNvPr id="80" name="Rectangle 79"/>
            <p:cNvSpPr/>
            <p:nvPr/>
          </p:nvSpPr>
          <p:spPr>
            <a:xfrm>
              <a:off x="4597219" y="2877978"/>
              <a:ext cx="313459" cy="197952"/>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2" name="Straight Connector 81"/>
            <p:cNvCxnSpPr/>
            <p:nvPr/>
          </p:nvCxnSpPr>
          <p:spPr>
            <a:xfrm>
              <a:off x="4707644"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4806676"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4588321" y="2978641"/>
              <a:ext cx="328972"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p:cNvGrpSpPr/>
          <p:nvPr/>
        </p:nvGrpSpPr>
        <p:grpSpPr>
          <a:xfrm>
            <a:off x="7198023" y="2993383"/>
            <a:ext cx="328972" cy="197952"/>
            <a:chOff x="4588321" y="2877978"/>
            <a:chExt cx="328972" cy="197952"/>
          </a:xfrm>
        </p:grpSpPr>
        <p:sp>
          <p:nvSpPr>
            <p:cNvPr id="88" name="Rectangle 87"/>
            <p:cNvSpPr/>
            <p:nvPr/>
          </p:nvSpPr>
          <p:spPr>
            <a:xfrm>
              <a:off x="4597219" y="2877978"/>
              <a:ext cx="313459" cy="197952"/>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Connector 88"/>
            <p:cNvCxnSpPr/>
            <p:nvPr/>
          </p:nvCxnSpPr>
          <p:spPr>
            <a:xfrm>
              <a:off x="4707644"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4806676"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4588321" y="2978641"/>
              <a:ext cx="328972"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92" name="Group 91"/>
          <p:cNvGrpSpPr/>
          <p:nvPr/>
        </p:nvGrpSpPr>
        <p:grpSpPr>
          <a:xfrm>
            <a:off x="6445341" y="3952559"/>
            <a:ext cx="328972" cy="197952"/>
            <a:chOff x="4588321" y="2877978"/>
            <a:chExt cx="328972" cy="197952"/>
          </a:xfrm>
        </p:grpSpPr>
        <p:sp>
          <p:nvSpPr>
            <p:cNvPr id="93" name="Rectangle 92"/>
            <p:cNvSpPr/>
            <p:nvPr/>
          </p:nvSpPr>
          <p:spPr>
            <a:xfrm>
              <a:off x="4597219" y="2877978"/>
              <a:ext cx="313459" cy="197952"/>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4" name="Straight Connector 93"/>
            <p:cNvCxnSpPr/>
            <p:nvPr/>
          </p:nvCxnSpPr>
          <p:spPr>
            <a:xfrm>
              <a:off x="4707644"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4806676"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588321" y="2978641"/>
              <a:ext cx="328972"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97" name="Group 96"/>
          <p:cNvGrpSpPr/>
          <p:nvPr/>
        </p:nvGrpSpPr>
        <p:grpSpPr>
          <a:xfrm>
            <a:off x="8128848" y="3548392"/>
            <a:ext cx="328972" cy="197952"/>
            <a:chOff x="4588321" y="2877978"/>
            <a:chExt cx="328972" cy="197952"/>
          </a:xfrm>
        </p:grpSpPr>
        <p:sp>
          <p:nvSpPr>
            <p:cNvPr id="98" name="Rectangle 97"/>
            <p:cNvSpPr/>
            <p:nvPr/>
          </p:nvSpPr>
          <p:spPr>
            <a:xfrm>
              <a:off x="4597219" y="2877978"/>
              <a:ext cx="313459" cy="197952"/>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Connector 98"/>
            <p:cNvCxnSpPr/>
            <p:nvPr/>
          </p:nvCxnSpPr>
          <p:spPr>
            <a:xfrm>
              <a:off x="4707644"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4806676"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4588321" y="2978641"/>
              <a:ext cx="328972"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102" name="Group 101"/>
          <p:cNvGrpSpPr/>
          <p:nvPr/>
        </p:nvGrpSpPr>
        <p:grpSpPr>
          <a:xfrm>
            <a:off x="7555033" y="4247994"/>
            <a:ext cx="328972" cy="197952"/>
            <a:chOff x="4588321" y="2877978"/>
            <a:chExt cx="328972" cy="197952"/>
          </a:xfrm>
        </p:grpSpPr>
        <p:sp>
          <p:nvSpPr>
            <p:cNvPr id="103" name="Rectangle 102"/>
            <p:cNvSpPr/>
            <p:nvPr/>
          </p:nvSpPr>
          <p:spPr>
            <a:xfrm>
              <a:off x="4597219" y="2877978"/>
              <a:ext cx="313459" cy="197952"/>
            </a:xfrm>
            <a:prstGeom prst="rect">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4" name="Straight Connector 103"/>
            <p:cNvCxnSpPr/>
            <p:nvPr/>
          </p:nvCxnSpPr>
          <p:spPr>
            <a:xfrm>
              <a:off x="4707644"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806676" y="2877978"/>
              <a:ext cx="0" cy="197952"/>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4588321" y="2978641"/>
              <a:ext cx="328972"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cxnSp>
        <p:nvCxnSpPr>
          <p:cNvPr id="107" name="Straight Connector 106"/>
          <p:cNvCxnSpPr>
            <a:stCxn id="2" idx="2"/>
          </p:cNvCxnSpPr>
          <p:nvPr/>
        </p:nvCxnSpPr>
        <p:spPr>
          <a:xfrm>
            <a:off x="6146907" y="3102921"/>
            <a:ext cx="52728" cy="171921"/>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6794872" y="2840920"/>
            <a:ext cx="229943" cy="171921"/>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527917" y="3073319"/>
            <a:ext cx="79913" cy="20727"/>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V="1">
            <a:off x="8232032" y="3764239"/>
            <a:ext cx="62444" cy="170425"/>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7887756" y="4293346"/>
            <a:ext cx="150302" cy="107049"/>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H="1" flipV="1">
            <a:off x="6502970" y="3856839"/>
            <a:ext cx="23772" cy="8273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3466532" y="3228708"/>
            <a:ext cx="718804" cy="369332"/>
          </a:xfrm>
          <a:prstGeom prst="rect">
            <a:avLst/>
          </a:prstGeom>
          <a:noFill/>
        </p:spPr>
        <p:txBody>
          <a:bodyPr wrap="none" rtlCol="0">
            <a:spAutoFit/>
          </a:bodyPr>
          <a:lstStyle/>
          <a:p>
            <a:pPr algn="ctr"/>
            <a:r>
              <a:rPr lang="en-US" dirty="0">
                <a:solidFill>
                  <a:srgbClr val="0000FF"/>
                </a:solidFill>
              </a:rPr>
              <a:t>1</a:t>
            </a:r>
            <a:r>
              <a:rPr lang="en-US" dirty="0" smtClean="0">
                <a:solidFill>
                  <a:srgbClr val="0000FF"/>
                </a:solidFill>
              </a:rPr>
              <a:t>20 V</a:t>
            </a:r>
            <a:endParaRPr lang="en-US" dirty="0">
              <a:solidFill>
                <a:srgbClr val="0000FF"/>
              </a:solidFill>
            </a:endParaRPr>
          </a:p>
        </p:txBody>
      </p:sp>
      <p:sp>
        <p:nvSpPr>
          <p:cNvPr id="114" name="Oval 113"/>
          <p:cNvSpPr/>
          <p:nvPr/>
        </p:nvSpPr>
        <p:spPr>
          <a:xfrm>
            <a:off x="3560637" y="3749601"/>
            <a:ext cx="154053" cy="152400"/>
          </a:xfrm>
          <a:prstGeom prst="ellipse">
            <a:avLst/>
          </a:prstGeom>
          <a:solidFill>
            <a:schemeClr val="bg1"/>
          </a:solid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762351" y="2316479"/>
            <a:ext cx="3147969" cy="2407247"/>
          </a:xfrm>
          <a:prstGeom prst="ellipse">
            <a:avLst/>
          </a:prstGeom>
          <a:no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5075856" y="2422660"/>
            <a:ext cx="1390563" cy="369332"/>
          </a:xfrm>
          <a:prstGeom prst="rect">
            <a:avLst/>
          </a:prstGeom>
          <a:solidFill>
            <a:srgbClr val="FFFFFF"/>
          </a:solidFill>
        </p:spPr>
        <p:txBody>
          <a:bodyPr wrap="none" rtlCol="0">
            <a:spAutoFit/>
          </a:bodyPr>
          <a:lstStyle/>
          <a:p>
            <a:pPr algn="ctr"/>
            <a:r>
              <a:rPr lang="en-US" dirty="0" smtClean="0">
                <a:solidFill>
                  <a:srgbClr val="008000"/>
                </a:solidFill>
              </a:rPr>
              <a:t>0.5 MW load</a:t>
            </a:r>
            <a:endParaRPr lang="en-US" dirty="0">
              <a:solidFill>
                <a:srgbClr val="008000"/>
              </a:solidFill>
            </a:endParaRPr>
          </a:p>
        </p:txBody>
      </p:sp>
      <p:sp>
        <p:nvSpPr>
          <p:cNvPr id="116" name="TextBox 115"/>
          <p:cNvSpPr txBox="1"/>
          <p:nvPr/>
        </p:nvSpPr>
        <p:spPr>
          <a:xfrm>
            <a:off x="7351178" y="2198287"/>
            <a:ext cx="1271652" cy="369332"/>
          </a:xfrm>
          <a:prstGeom prst="rect">
            <a:avLst/>
          </a:prstGeom>
          <a:solidFill>
            <a:srgbClr val="FFFFFF"/>
          </a:solidFill>
        </p:spPr>
        <p:txBody>
          <a:bodyPr wrap="none" rtlCol="0">
            <a:spAutoFit/>
          </a:bodyPr>
          <a:lstStyle/>
          <a:p>
            <a:pPr algn="ctr"/>
            <a:r>
              <a:rPr lang="en-US" dirty="0" smtClean="0">
                <a:solidFill>
                  <a:srgbClr val="008000"/>
                </a:solidFill>
              </a:rPr>
              <a:t>1.0 MW DG</a:t>
            </a:r>
            <a:endParaRPr lang="en-US" dirty="0">
              <a:solidFill>
                <a:srgbClr val="008000"/>
              </a:solidFill>
            </a:endParaRPr>
          </a:p>
        </p:txBody>
      </p:sp>
      <p:sp>
        <p:nvSpPr>
          <p:cNvPr id="35" name="TextBox 34"/>
          <p:cNvSpPr txBox="1"/>
          <p:nvPr/>
        </p:nvSpPr>
        <p:spPr>
          <a:xfrm>
            <a:off x="6102841" y="3028653"/>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17" name="TextBox 116"/>
          <p:cNvSpPr txBox="1"/>
          <p:nvPr/>
        </p:nvSpPr>
        <p:spPr>
          <a:xfrm>
            <a:off x="6748795" y="2851683"/>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18" name="TextBox 117"/>
          <p:cNvSpPr txBox="1"/>
          <p:nvPr/>
        </p:nvSpPr>
        <p:spPr>
          <a:xfrm>
            <a:off x="7277159" y="2721745"/>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19" name="TextBox 118"/>
          <p:cNvSpPr txBox="1"/>
          <p:nvPr/>
        </p:nvSpPr>
        <p:spPr>
          <a:xfrm>
            <a:off x="7866719" y="3587145"/>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0" name="TextBox 119"/>
          <p:cNvSpPr txBox="1"/>
          <p:nvPr/>
        </p:nvSpPr>
        <p:spPr>
          <a:xfrm>
            <a:off x="7631348" y="3971865"/>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1" name="TextBox 120"/>
          <p:cNvSpPr txBox="1"/>
          <p:nvPr/>
        </p:nvSpPr>
        <p:spPr>
          <a:xfrm>
            <a:off x="6685416" y="3721149"/>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2" name="TextBox 121"/>
          <p:cNvSpPr txBox="1"/>
          <p:nvPr/>
        </p:nvSpPr>
        <p:spPr>
          <a:xfrm>
            <a:off x="6420586" y="4822619"/>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3" name="TextBox 122"/>
          <p:cNvSpPr txBox="1"/>
          <p:nvPr/>
        </p:nvSpPr>
        <p:spPr>
          <a:xfrm>
            <a:off x="6191033" y="5406737"/>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4" name="TextBox 123"/>
          <p:cNvSpPr txBox="1"/>
          <p:nvPr/>
        </p:nvSpPr>
        <p:spPr>
          <a:xfrm>
            <a:off x="5637316" y="5549754"/>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5" name="TextBox 124"/>
          <p:cNvSpPr txBox="1"/>
          <p:nvPr/>
        </p:nvSpPr>
        <p:spPr>
          <a:xfrm>
            <a:off x="5118876" y="5704529"/>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6" name="TextBox 125"/>
          <p:cNvSpPr txBox="1"/>
          <p:nvPr/>
        </p:nvSpPr>
        <p:spPr>
          <a:xfrm>
            <a:off x="4826518" y="5413541"/>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7" name="TextBox 126"/>
          <p:cNvSpPr txBox="1"/>
          <p:nvPr/>
        </p:nvSpPr>
        <p:spPr>
          <a:xfrm>
            <a:off x="4581196" y="4793329"/>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8" name="TextBox 127"/>
          <p:cNvSpPr txBox="1"/>
          <p:nvPr/>
        </p:nvSpPr>
        <p:spPr>
          <a:xfrm>
            <a:off x="3576381" y="4101008"/>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29" name="TextBox 128"/>
          <p:cNvSpPr txBox="1"/>
          <p:nvPr/>
        </p:nvSpPr>
        <p:spPr>
          <a:xfrm>
            <a:off x="5604820" y="5795618"/>
            <a:ext cx="1390563" cy="369332"/>
          </a:xfrm>
          <a:prstGeom prst="rect">
            <a:avLst/>
          </a:prstGeom>
          <a:solidFill>
            <a:srgbClr val="FFFFFF"/>
          </a:solidFill>
        </p:spPr>
        <p:txBody>
          <a:bodyPr wrap="none" rtlCol="0">
            <a:spAutoFit/>
          </a:bodyPr>
          <a:lstStyle/>
          <a:p>
            <a:pPr algn="ctr"/>
            <a:r>
              <a:rPr lang="en-US" dirty="0" smtClean="0">
                <a:solidFill>
                  <a:srgbClr val="008000"/>
                </a:solidFill>
              </a:rPr>
              <a:t>0.5 MW load</a:t>
            </a:r>
            <a:endParaRPr lang="en-US" dirty="0">
              <a:solidFill>
                <a:srgbClr val="008000"/>
              </a:solidFill>
            </a:endParaRPr>
          </a:p>
        </p:txBody>
      </p:sp>
      <p:sp>
        <p:nvSpPr>
          <p:cNvPr id="130" name="TextBox 129"/>
          <p:cNvSpPr txBox="1"/>
          <p:nvPr/>
        </p:nvSpPr>
        <p:spPr>
          <a:xfrm>
            <a:off x="190500" y="736600"/>
            <a:ext cx="8828562" cy="1745093"/>
          </a:xfrm>
          <a:prstGeom prst="rect">
            <a:avLst/>
          </a:prstGeom>
          <a:noFill/>
        </p:spPr>
        <p:txBody>
          <a:bodyPr wrap="square" rtlCol="0">
            <a:spAutoFit/>
          </a:bodyPr>
          <a:lstStyle/>
          <a:p>
            <a:pPr>
              <a:lnSpc>
                <a:spcPct val="120000"/>
              </a:lnSpc>
            </a:pPr>
            <a:r>
              <a:rPr lang="en-US" dirty="0" smtClean="0">
                <a:latin typeface="Avenir Black"/>
                <a:cs typeface="Avenir Black"/>
              </a:rPr>
              <a:t>Batteries </a:t>
            </a:r>
            <a:r>
              <a:rPr lang="en-US" dirty="0" smtClean="0">
                <a:latin typeface="Avenir Medium"/>
                <a:cs typeface="Avenir Medium"/>
              </a:rPr>
              <a:t>– like the Tesla </a:t>
            </a:r>
            <a:r>
              <a:rPr lang="en-US" dirty="0" err="1" smtClean="0">
                <a:latin typeface="Avenir Medium"/>
                <a:cs typeface="Avenir Medium"/>
              </a:rPr>
              <a:t>Powerwall</a:t>
            </a:r>
            <a:r>
              <a:rPr lang="en-US" dirty="0" smtClean="0">
                <a:latin typeface="Avenir Medium"/>
                <a:cs typeface="Avenir Medium"/>
              </a:rPr>
              <a:t> – installed by users throughout the grid would allow the grid to store power when consumption is low and then send that power back into the grid as power demand peaks.</a:t>
            </a:r>
          </a:p>
          <a:p>
            <a:pPr marL="285750" indent="-285750">
              <a:lnSpc>
                <a:spcPct val="120000"/>
              </a:lnSpc>
              <a:buFont typeface="Arial"/>
              <a:buChar char="•"/>
            </a:pPr>
            <a:r>
              <a:rPr lang="en-US" dirty="0" smtClean="0">
                <a:latin typeface="Avenir Medium"/>
                <a:cs typeface="Avenir Medium"/>
              </a:rPr>
              <a:t>This could replace the need for additional</a:t>
            </a:r>
            <a:br>
              <a:rPr lang="en-US" dirty="0" smtClean="0">
                <a:latin typeface="Avenir Medium"/>
                <a:cs typeface="Avenir Medium"/>
              </a:rPr>
            </a:br>
            <a:r>
              <a:rPr lang="en-US" dirty="0" smtClean="0">
                <a:latin typeface="Avenir Medium"/>
                <a:cs typeface="Avenir Medium"/>
              </a:rPr>
              <a:t>large, base-load production.</a:t>
            </a:r>
            <a:endParaRPr lang="en-US" dirty="0">
              <a:latin typeface="Avenir Medium"/>
              <a:cs typeface="Avenir Medium"/>
            </a:endParaRPr>
          </a:p>
        </p:txBody>
      </p:sp>
      <p:sp>
        <p:nvSpPr>
          <p:cNvPr id="3" name="Magnetic Disk 2"/>
          <p:cNvSpPr/>
          <p:nvPr/>
        </p:nvSpPr>
        <p:spPr>
          <a:xfrm>
            <a:off x="7712310" y="2910382"/>
            <a:ext cx="152173" cy="190500"/>
          </a:xfrm>
          <a:prstGeom prst="flowChartMagneticDisk">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Magnetic Disk 130"/>
          <p:cNvSpPr/>
          <p:nvPr/>
        </p:nvSpPr>
        <p:spPr>
          <a:xfrm>
            <a:off x="8441569" y="3756876"/>
            <a:ext cx="152173" cy="190500"/>
          </a:xfrm>
          <a:prstGeom prst="flowChartMagneticDisk">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Magnetic Disk 131"/>
          <p:cNvSpPr/>
          <p:nvPr/>
        </p:nvSpPr>
        <p:spPr>
          <a:xfrm>
            <a:off x="8079859" y="4118471"/>
            <a:ext cx="152173" cy="190500"/>
          </a:xfrm>
          <a:prstGeom prst="flowChartMagneticDisk">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Magnetic Disk 132"/>
          <p:cNvSpPr/>
          <p:nvPr/>
        </p:nvSpPr>
        <p:spPr>
          <a:xfrm>
            <a:off x="6835921" y="3971938"/>
            <a:ext cx="152173" cy="190500"/>
          </a:xfrm>
          <a:prstGeom prst="flowChartMagneticDisk">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Magnetic Disk 133"/>
          <p:cNvSpPr/>
          <p:nvPr/>
        </p:nvSpPr>
        <p:spPr>
          <a:xfrm>
            <a:off x="6386607" y="3084342"/>
            <a:ext cx="152173" cy="190500"/>
          </a:xfrm>
          <a:prstGeom prst="flowChartMagneticDisk">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5" name="Magnetic Disk 134"/>
          <p:cNvSpPr/>
          <p:nvPr/>
        </p:nvSpPr>
        <p:spPr>
          <a:xfrm>
            <a:off x="6646252" y="2888952"/>
            <a:ext cx="152173" cy="190500"/>
          </a:xfrm>
          <a:prstGeom prst="flowChartMagneticDisk">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6" name="Magnetic Disk 135"/>
          <p:cNvSpPr/>
          <p:nvPr/>
        </p:nvSpPr>
        <p:spPr>
          <a:xfrm>
            <a:off x="6652257" y="4949926"/>
            <a:ext cx="152173" cy="190500"/>
          </a:xfrm>
          <a:prstGeom prst="flowChartMagneticDisk">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7" name="Magnetic Disk 136"/>
          <p:cNvSpPr/>
          <p:nvPr/>
        </p:nvSpPr>
        <p:spPr>
          <a:xfrm>
            <a:off x="6437478" y="5609279"/>
            <a:ext cx="152173" cy="190500"/>
          </a:xfrm>
          <a:prstGeom prst="flowChartMagneticDisk">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8" name="Magnetic Disk 137"/>
          <p:cNvSpPr/>
          <p:nvPr/>
        </p:nvSpPr>
        <p:spPr>
          <a:xfrm>
            <a:off x="5937338" y="5626102"/>
            <a:ext cx="152173" cy="190500"/>
          </a:xfrm>
          <a:prstGeom prst="flowChartMagneticDisk">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9" name="Magnetic Disk 138"/>
          <p:cNvSpPr/>
          <p:nvPr/>
        </p:nvSpPr>
        <p:spPr>
          <a:xfrm>
            <a:off x="5173709" y="5951136"/>
            <a:ext cx="152173" cy="190500"/>
          </a:xfrm>
          <a:prstGeom prst="flowChartMagneticDisk">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1" name="Magnetic Disk 140"/>
          <p:cNvSpPr/>
          <p:nvPr/>
        </p:nvSpPr>
        <p:spPr>
          <a:xfrm>
            <a:off x="4750431" y="5594194"/>
            <a:ext cx="152173" cy="190500"/>
          </a:xfrm>
          <a:prstGeom prst="flowChartMagneticDisk">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2" name="Magnetic Disk 141"/>
          <p:cNvSpPr/>
          <p:nvPr/>
        </p:nvSpPr>
        <p:spPr>
          <a:xfrm>
            <a:off x="4752830" y="5003303"/>
            <a:ext cx="152173" cy="190500"/>
          </a:xfrm>
          <a:prstGeom prst="flowChartMagneticDisk">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4" name="TextBox 143"/>
          <p:cNvSpPr txBox="1"/>
          <p:nvPr/>
        </p:nvSpPr>
        <p:spPr>
          <a:xfrm>
            <a:off x="7091695" y="6156926"/>
            <a:ext cx="312405" cy="400110"/>
          </a:xfrm>
          <a:prstGeom prst="rect">
            <a:avLst/>
          </a:prstGeom>
          <a:noFill/>
        </p:spPr>
        <p:txBody>
          <a:bodyPr wrap="none" rtlCol="0">
            <a:spAutoFit/>
          </a:bodyPr>
          <a:lstStyle/>
          <a:p>
            <a:r>
              <a:rPr lang="en-US" sz="2000" dirty="0" smtClean="0">
                <a:solidFill>
                  <a:srgbClr val="FF0000"/>
                </a:solidFill>
              </a:rPr>
              <a:t>*</a:t>
            </a:r>
            <a:endParaRPr lang="en-US" sz="2000" dirty="0">
              <a:solidFill>
                <a:srgbClr val="FF0000"/>
              </a:solidFill>
            </a:endParaRPr>
          </a:p>
        </p:txBody>
      </p:sp>
      <p:sp>
        <p:nvSpPr>
          <p:cNvPr id="145" name="TextBox 144"/>
          <p:cNvSpPr txBox="1"/>
          <p:nvPr/>
        </p:nvSpPr>
        <p:spPr>
          <a:xfrm>
            <a:off x="7323605" y="6141077"/>
            <a:ext cx="986355" cy="307777"/>
          </a:xfrm>
          <a:prstGeom prst="rect">
            <a:avLst/>
          </a:prstGeom>
          <a:noFill/>
        </p:spPr>
        <p:txBody>
          <a:bodyPr wrap="none" rtlCol="0">
            <a:spAutoFit/>
          </a:bodyPr>
          <a:lstStyle/>
          <a:p>
            <a:r>
              <a:rPr lang="en-US" sz="1400" dirty="0" smtClean="0">
                <a:solidFill>
                  <a:srgbClr val="0000FF"/>
                </a:solidFill>
              </a:rPr>
              <a:t>smart data</a:t>
            </a:r>
            <a:endParaRPr lang="en-US" sz="1400" dirty="0">
              <a:solidFill>
                <a:srgbClr val="0000FF"/>
              </a:solidFill>
            </a:endParaRPr>
          </a:p>
        </p:txBody>
      </p:sp>
      <p:sp>
        <p:nvSpPr>
          <p:cNvPr id="146" name="Magnetic Disk 145"/>
          <p:cNvSpPr/>
          <p:nvPr/>
        </p:nvSpPr>
        <p:spPr>
          <a:xfrm>
            <a:off x="7158072" y="6474175"/>
            <a:ext cx="152173" cy="190500"/>
          </a:xfrm>
          <a:prstGeom prst="flowChartMagneticDisk">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7" name="TextBox 146"/>
          <p:cNvSpPr txBox="1"/>
          <p:nvPr/>
        </p:nvSpPr>
        <p:spPr>
          <a:xfrm>
            <a:off x="7316841" y="6403147"/>
            <a:ext cx="831540" cy="307777"/>
          </a:xfrm>
          <a:prstGeom prst="rect">
            <a:avLst/>
          </a:prstGeom>
          <a:noFill/>
        </p:spPr>
        <p:txBody>
          <a:bodyPr wrap="none" rtlCol="0">
            <a:spAutoFit/>
          </a:bodyPr>
          <a:lstStyle/>
          <a:p>
            <a:r>
              <a:rPr lang="en-US" sz="1400" dirty="0" smtClean="0">
                <a:solidFill>
                  <a:srgbClr val="0000FF"/>
                </a:solidFill>
              </a:rPr>
              <a:t>batteries</a:t>
            </a:r>
            <a:endParaRPr lang="en-US" sz="1400" dirty="0">
              <a:solidFill>
                <a:srgbClr val="0000FF"/>
              </a:solidFill>
            </a:endParaRPr>
          </a:p>
        </p:txBody>
      </p:sp>
    </p:spTree>
    <p:extLst>
      <p:ext uri="{BB962C8B-B14F-4D97-AF65-F5344CB8AC3E}">
        <p14:creationId xmlns:p14="http://schemas.microsoft.com/office/powerpoint/2010/main" val="256974639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397746"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Resiliency?!</a:t>
            </a:r>
            <a:endParaRPr lang="en-US" sz="3200" dirty="0">
              <a:solidFill>
                <a:prstClr val="white"/>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837814" y="6524035"/>
            <a:ext cx="8296406" cy="307777"/>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gmp.maps.arcgis.com</a:t>
            </a:r>
            <a:r>
              <a:rPr lang="en-US" sz="1400" dirty="0">
                <a:latin typeface="Avenir Medium"/>
                <a:cs typeface="Avenir Medium"/>
              </a:rPr>
              <a:t>/apps/Viewer/</a:t>
            </a:r>
            <a:r>
              <a:rPr lang="en-US" sz="1400" dirty="0" err="1">
                <a:latin typeface="Avenir Medium"/>
                <a:cs typeface="Avenir Medium"/>
              </a:rPr>
              <a:t>index.html?appid</a:t>
            </a:r>
            <a:r>
              <a:rPr lang="en-US" sz="1400" dirty="0">
                <a:latin typeface="Avenir Medium"/>
                <a:cs typeface="Avenir Medium"/>
              </a:rPr>
              <a:t>=546100cc60c34e8eb659023ea8ae03f3</a:t>
            </a:r>
            <a:endParaRPr lang="en-US" sz="1400" dirty="0">
              <a:latin typeface="Avenir Medium"/>
              <a:cs typeface="Avenir Medium"/>
            </a:endParaRPr>
          </a:p>
        </p:txBody>
      </p:sp>
      <p:pic>
        <p:nvPicPr>
          <p:cNvPr id="2" name="Picture 1" descr="Screen Shot 2017-11-02 at 9.20.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5330132"/>
          </a:xfrm>
          <a:prstGeom prst="rect">
            <a:avLst/>
          </a:prstGeom>
        </p:spPr>
      </p:pic>
      <p:sp>
        <p:nvSpPr>
          <p:cNvPr id="3" name="Oval 2"/>
          <p:cNvSpPr/>
          <p:nvPr/>
        </p:nvSpPr>
        <p:spPr>
          <a:xfrm>
            <a:off x="3873500" y="2266950"/>
            <a:ext cx="635000" cy="6731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419600" y="2978150"/>
            <a:ext cx="635000" cy="6731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873500" y="4025900"/>
            <a:ext cx="635000" cy="6731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419600" y="5549900"/>
            <a:ext cx="635000" cy="6731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197350" y="4965700"/>
            <a:ext cx="311150" cy="3048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975100" y="4711700"/>
            <a:ext cx="311150" cy="3048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108450" y="3225800"/>
            <a:ext cx="311150" cy="3048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130675" y="2921000"/>
            <a:ext cx="311150" cy="3048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441825" y="2673350"/>
            <a:ext cx="311150" cy="3048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752975" y="2425700"/>
            <a:ext cx="311150" cy="3048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064125" y="2178050"/>
            <a:ext cx="311150" cy="304800"/>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4419600" y="2673350"/>
            <a:ext cx="139700" cy="15240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4702175" y="2609850"/>
            <a:ext cx="139700" cy="15240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010150" y="2355850"/>
            <a:ext cx="139700" cy="15240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31208" y="2933513"/>
            <a:ext cx="45694" cy="111198"/>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4270375" y="3130550"/>
            <a:ext cx="22225" cy="15240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321176" y="3378200"/>
            <a:ext cx="206374" cy="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200525" y="2863850"/>
            <a:ext cx="139700" cy="15240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381500" y="3136900"/>
            <a:ext cx="120650" cy="7620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90500" y="736600"/>
            <a:ext cx="8888090" cy="369332"/>
          </a:xfrm>
          <a:prstGeom prst="rect">
            <a:avLst/>
          </a:prstGeom>
          <a:noFill/>
        </p:spPr>
        <p:txBody>
          <a:bodyPr wrap="none" rtlCol="0">
            <a:spAutoFit/>
          </a:bodyPr>
          <a:lstStyle/>
          <a:p>
            <a:r>
              <a:rPr lang="en-US" dirty="0" smtClean="0">
                <a:latin typeface="Avenir Medium"/>
                <a:cs typeface="Avenir Medium"/>
              </a:rPr>
              <a:t>Smaller grids can be linked together using </a:t>
            </a:r>
            <a:r>
              <a:rPr lang="en-US" dirty="0" smtClean="0">
                <a:latin typeface="Avenir Black"/>
                <a:cs typeface="Avenir Black"/>
              </a:rPr>
              <a:t>transmission lines vs. distribution </a:t>
            </a:r>
            <a:r>
              <a:rPr lang="en-US" dirty="0" smtClean="0">
                <a:latin typeface="Avenir Medium"/>
                <a:cs typeface="Avenir Medium"/>
              </a:rPr>
              <a:t>lines.</a:t>
            </a:r>
            <a:endParaRPr lang="en-US" dirty="0">
              <a:latin typeface="Avenir Medium"/>
              <a:cs typeface="Avenir Medium"/>
            </a:endParaRPr>
          </a:p>
        </p:txBody>
      </p:sp>
    </p:spTree>
    <p:extLst>
      <p:ext uri="{BB962C8B-B14F-4D97-AF65-F5344CB8AC3E}">
        <p14:creationId xmlns:p14="http://schemas.microsoft.com/office/powerpoint/2010/main" val="400205358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569934"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9</a:t>
            </a:r>
            <a:r>
              <a:rPr lang="en-US" sz="3200" dirty="0" smtClean="0">
                <a:solidFill>
                  <a:prstClr val="white"/>
                </a:solidFill>
                <a:latin typeface="Avenir Heavy"/>
                <a:cs typeface="Avenir Heavy"/>
              </a:rPr>
              <a:t>. Electricity</a:t>
            </a:r>
            <a:endParaRPr lang="en-US" sz="3200" dirty="0">
              <a:solidFill>
                <a:prstClr val="white"/>
              </a:solidFill>
              <a:latin typeface="Avenir Heavy"/>
              <a:cs typeface="Avenir Heavy"/>
            </a:endParaRP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954107"/>
          </a:xfrm>
          <a:prstGeom prst="rect">
            <a:avLst/>
          </a:prstGeom>
          <a:noFill/>
        </p:spPr>
        <p:txBody>
          <a:bodyPr wrap="square" rtlCol="0">
            <a:spAutoFit/>
          </a:bodyPr>
          <a:lstStyle/>
          <a:p>
            <a:pPr lvl="1" algn="ctr"/>
            <a:r>
              <a:rPr lang="en-US" sz="2800" i="1" dirty="0" smtClean="0">
                <a:latin typeface="Avenir Black"/>
                <a:cs typeface="Avenir Black"/>
              </a:rPr>
              <a:t>9.8 Running the system</a:t>
            </a:r>
            <a:endParaRPr lang="en-US" sz="2800" i="1" dirty="0">
              <a:latin typeface="Avenir Black"/>
              <a:cs typeface="Avenir Black"/>
            </a:endParaRPr>
          </a:p>
          <a:p>
            <a:pPr lvl="1" algn="ctr"/>
            <a:endParaRPr lang="en-US" sz="2800" i="1" dirty="0" smtClean="0">
              <a:latin typeface="Avenir Medium"/>
              <a:cs typeface="Avenir Medium"/>
            </a:endParaRPr>
          </a:p>
        </p:txBody>
      </p:sp>
    </p:spTree>
    <p:extLst>
      <p:ext uri="{BB962C8B-B14F-4D97-AF65-F5344CB8AC3E}">
        <p14:creationId xmlns:p14="http://schemas.microsoft.com/office/powerpoint/2010/main" val="241757156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460300"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Four tasks of running the system</a:t>
            </a:r>
            <a:endParaRPr lang="en-US" sz="3200" dirty="0">
              <a:solidFill>
                <a:schemeClr val="bg1"/>
              </a:solidFill>
              <a:latin typeface="Avenir Heavy"/>
              <a:cs typeface="Avenir Heavy"/>
            </a:endParaRPr>
          </a:p>
        </p:txBody>
      </p:sp>
      <p:sp>
        <p:nvSpPr>
          <p:cNvPr id="6" name="TextBox 5"/>
          <p:cNvSpPr txBox="1"/>
          <p:nvPr/>
        </p:nvSpPr>
        <p:spPr>
          <a:xfrm>
            <a:off x="319658" y="894173"/>
            <a:ext cx="8443342" cy="4488408"/>
          </a:xfrm>
          <a:prstGeom prst="rect">
            <a:avLst/>
          </a:prstGeom>
          <a:noFill/>
        </p:spPr>
        <p:txBody>
          <a:bodyPr wrap="square" rtlCol="0">
            <a:spAutoFit/>
          </a:bodyPr>
          <a:lstStyle/>
          <a:p>
            <a:pPr marL="457200" indent="-457200">
              <a:lnSpc>
                <a:spcPct val="110000"/>
              </a:lnSpc>
              <a:buAutoNum type="arabicPeriod"/>
            </a:pPr>
            <a:r>
              <a:rPr lang="en-US" sz="2000" dirty="0" smtClean="0">
                <a:latin typeface="Avenir Black"/>
                <a:cs typeface="Avenir Black"/>
              </a:rPr>
              <a:t>Technical control</a:t>
            </a:r>
          </a:p>
          <a:p>
            <a:pPr marL="457200" indent="-457200">
              <a:lnSpc>
                <a:spcPct val="110000"/>
              </a:lnSpc>
              <a:buAutoNum type="arabicPeriod"/>
            </a:pPr>
            <a:endParaRPr lang="en-US" sz="2000" dirty="0">
              <a:latin typeface="Avenir Black"/>
              <a:cs typeface="Avenir Black"/>
            </a:endParaRPr>
          </a:p>
          <a:p>
            <a:pPr marL="457200" indent="-457200">
              <a:lnSpc>
                <a:spcPct val="110000"/>
              </a:lnSpc>
              <a:buAutoNum type="arabicPeriod"/>
            </a:pPr>
            <a:endParaRPr lang="en-US" sz="2000" dirty="0" smtClean="0">
              <a:latin typeface="Avenir Black"/>
              <a:cs typeface="Avenir Black"/>
            </a:endParaRPr>
          </a:p>
          <a:p>
            <a:pPr marL="457200" indent="-457200">
              <a:lnSpc>
                <a:spcPct val="110000"/>
              </a:lnSpc>
              <a:buAutoNum type="arabicPeriod"/>
            </a:pPr>
            <a:endParaRPr lang="en-US" sz="2000" dirty="0">
              <a:latin typeface="Avenir Black"/>
              <a:cs typeface="Avenir Black"/>
            </a:endParaRPr>
          </a:p>
          <a:p>
            <a:pPr marL="457200" indent="-457200">
              <a:lnSpc>
                <a:spcPct val="110000"/>
              </a:lnSpc>
              <a:buAutoNum type="arabicPeriod"/>
            </a:pPr>
            <a:r>
              <a:rPr lang="en-US" sz="2000" dirty="0" smtClean="0">
                <a:latin typeface="Avenir Black"/>
                <a:cs typeface="Avenir Black"/>
              </a:rPr>
              <a:t>Matching supply &amp; demand in real time</a:t>
            </a:r>
          </a:p>
          <a:p>
            <a:pPr marL="457200" indent="-457200">
              <a:lnSpc>
                <a:spcPct val="110000"/>
              </a:lnSpc>
              <a:buAutoNum type="arabicPeriod"/>
            </a:pPr>
            <a:endParaRPr lang="en-US" sz="2000" dirty="0">
              <a:latin typeface="Avenir Black"/>
              <a:cs typeface="Avenir Black"/>
            </a:endParaRPr>
          </a:p>
          <a:p>
            <a:pPr marL="457200" indent="-457200">
              <a:lnSpc>
                <a:spcPct val="110000"/>
              </a:lnSpc>
              <a:buAutoNum type="arabicPeriod"/>
            </a:pPr>
            <a:endParaRPr lang="en-US" sz="2000" dirty="0" smtClean="0">
              <a:latin typeface="Avenir Black"/>
              <a:cs typeface="Avenir Black"/>
            </a:endParaRPr>
          </a:p>
          <a:p>
            <a:pPr marL="457200" indent="-457200">
              <a:lnSpc>
                <a:spcPct val="110000"/>
              </a:lnSpc>
              <a:buAutoNum type="arabicPeriod"/>
            </a:pPr>
            <a:endParaRPr lang="en-US" sz="2000" dirty="0">
              <a:latin typeface="Avenir Black"/>
              <a:cs typeface="Avenir Black"/>
            </a:endParaRPr>
          </a:p>
          <a:p>
            <a:pPr marL="457200" indent="-457200">
              <a:lnSpc>
                <a:spcPct val="110000"/>
              </a:lnSpc>
              <a:buAutoNum type="arabicPeriod"/>
            </a:pPr>
            <a:r>
              <a:rPr lang="en-US" sz="2000" dirty="0" smtClean="0">
                <a:latin typeface="Avenir Black"/>
                <a:cs typeface="Avenir Black"/>
              </a:rPr>
              <a:t>Keep the lights on</a:t>
            </a:r>
          </a:p>
          <a:p>
            <a:pPr marL="457200" indent="-457200">
              <a:lnSpc>
                <a:spcPct val="110000"/>
              </a:lnSpc>
              <a:buAutoNum type="arabicPeriod"/>
            </a:pPr>
            <a:endParaRPr lang="en-US" sz="2000" dirty="0">
              <a:latin typeface="Avenir Black"/>
              <a:cs typeface="Avenir Black"/>
            </a:endParaRPr>
          </a:p>
          <a:p>
            <a:pPr marL="457200" indent="-457200">
              <a:lnSpc>
                <a:spcPct val="110000"/>
              </a:lnSpc>
              <a:buAutoNum type="arabicPeriod"/>
            </a:pPr>
            <a:endParaRPr lang="en-US" sz="2000" dirty="0" smtClean="0">
              <a:latin typeface="Avenir Black"/>
              <a:cs typeface="Avenir Black"/>
            </a:endParaRPr>
          </a:p>
          <a:p>
            <a:pPr marL="457200" indent="-457200">
              <a:lnSpc>
                <a:spcPct val="110000"/>
              </a:lnSpc>
              <a:buAutoNum type="arabicPeriod"/>
            </a:pPr>
            <a:endParaRPr lang="en-US" sz="2000" dirty="0">
              <a:latin typeface="Avenir Black"/>
              <a:cs typeface="Avenir Black"/>
            </a:endParaRPr>
          </a:p>
          <a:p>
            <a:pPr marL="457200" indent="-457200">
              <a:lnSpc>
                <a:spcPct val="110000"/>
              </a:lnSpc>
              <a:buAutoNum type="arabicPeriod"/>
            </a:pPr>
            <a:r>
              <a:rPr lang="en-US" sz="2000" dirty="0" smtClean="0">
                <a:latin typeface="Avenir Black"/>
                <a:cs typeface="Avenir Black"/>
              </a:rPr>
              <a:t>Optimize</a:t>
            </a:r>
            <a:endParaRPr lang="en-US" sz="2000" dirty="0">
              <a:latin typeface="Avenir Black"/>
              <a:cs typeface="Avenir Black"/>
            </a:endParaRPr>
          </a:p>
        </p:txBody>
      </p:sp>
      <p:sp>
        <p:nvSpPr>
          <p:cNvPr id="3" name="TextBox 2"/>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806522" y="1229894"/>
            <a:ext cx="7758726" cy="1015663"/>
          </a:xfrm>
          <a:prstGeom prst="rect">
            <a:avLst/>
          </a:prstGeom>
          <a:noFill/>
        </p:spPr>
        <p:txBody>
          <a:bodyPr wrap="none" rtlCol="0">
            <a:spAutoFit/>
          </a:bodyPr>
          <a:lstStyle/>
          <a:p>
            <a:r>
              <a:rPr lang="en-US" sz="2000" dirty="0" smtClean="0">
                <a:latin typeface="Avenir Medium"/>
                <a:cs typeface="Avenir Medium"/>
              </a:rPr>
              <a:t>Keep voltage &amp; frequency within specified limits.</a:t>
            </a:r>
          </a:p>
          <a:p>
            <a:r>
              <a:rPr lang="en-US" sz="2000" dirty="0" smtClean="0">
                <a:latin typeface="Avenir Medium"/>
                <a:cs typeface="Avenir Medium"/>
              </a:rPr>
              <a:t>By constant adjustment of many connected generators operating</a:t>
            </a:r>
            <a:br>
              <a:rPr lang="en-US" sz="2000" dirty="0" smtClean="0">
                <a:latin typeface="Avenir Medium"/>
                <a:cs typeface="Avenir Medium"/>
              </a:rPr>
            </a:br>
            <a:r>
              <a:rPr lang="en-US" sz="2000" dirty="0" smtClean="0">
                <a:latin typeface="Avenir Medium"/>
                <a:cs typeface="Avenir Medium"/>
              </a:rPr>
              <a:t>in parallel.</a:t>
            </a:r>
            <a:endParaRPr lang="en-US" sz="2000" dirty="0">
              <a:latin typeface="Avenir Medium"/>
              <a:cs typeface="Avenir Medium"/>
            </a:endParaRPr>
          </a:p>
        </p:txBody>
      </p:sp>
      <p:sp>
        <p:nvSpPr>
          <p:cNvPr id="11" name="TextBox 10"/>
          <p:cNvSpPr txBox="1"/>
          <p:nvPr/>
        </p:nvSpPr>
        <p:spPr>
          <a:xfrm>
            <a:off x="785138" y="2558716"/>
            <a:ext cx="7439402" cy="707886"/>
          </a:xfrm>
          <a:prstGeom prst="rect">
            <a:avLst/>
          </a:prstGeom>
          <a:noFill/>
        </p:spPr>
        <p:txBody>
          <a:bodyPr wrap="none" rtlCol="0">
            <a:spAutoFit/>
          </a:bodyPr>
          <a:lstStyle/>
          <a:p>
            <a:r>
              <a:rPr lang="en-US" sz="2000" dirty="0" smtClean="0">
                <a:latin typeface="Avenir Medium"/>
                <a:cs typeface="Avenir Medium"/>
              </a:rPr>
              <a:t>Both locally &amp; across different parts of the country.</a:t>
            </a:r>
          </a:p>
          <a:p>
            <a:r>
              <a:rPr lang="en-US" sz="2000" dirty="0" smtClean="0">
                <a:latin typeface="Avenir Medium"/>
                <a:cs typeface="Avenir Medium"/>
              </a:rPr>
              <a:t>If CHP is involved then heat demands must also be considered.</a:t>
            </a:r>
            <a:endParaRPr lang="en-US" sz="2000" dirty="0">
              <a:latin typeface="Avenir Medium"/>
              <a:cs typeface="Avenir Medium"/>
            </a:endParaRPr>
          </a:p>
        </p:txBody>
      </p:sp>
      <p:sp>
        <p:nvSpPr>
          <p:cNvPr id="12" name="TextBox 11"/>
          <p:cNvSpPr txBox="1"/>
          <p:nvPr/>
        </p:nvSpPr>
        <p:spPr>
          <a:xfrm>
            <a:off x="790490" y="3887538"/>
            <a:ext cx="3842031" cy="707886"/>
          </a:xfrm>
          <a:prstGeom prst="rect">
            <a:avLst/>
          </a:prstGeom>
          <a:noFill/>
        </p:spPr>
        <p:txBody>
          <a:bodyPr wrap="none" rtlCol="0">
            <a:spAutoFit/>
          </a:bodyPr>
          <a:lstStyle/>
          <a:p>
            <a:r>
              <a:rPr lang="en-US" sz="2000" dirty="0" smtClean="0">
                <a:latin typeface="Avenir Medium"/>
                <a:cs typeface="Avenir Medium"/>
              </a:rPr>
              <a:t>Basic operations</a:t>
            </a:r>
          </a:p>
          <a:p>
            <a:r>
              <a:rPr lang="en-US" sz="2000" dirty="0" smtClean="0">
                <a:latin typeface="Avenir Medium"/>
                <a:cs typeface="Avenir Medium"/>
              </a:rPr>
              <a:t>Black start if grid failure occurs</a:t>
            </a:r>
            <a:endParaRPr lang="en-US" sz="2000" dirty="0">
              <a:latin typeface="Avenir Medium"/>
              <a:cs typeface="Avenir Medium"/>
            </a:endParaRPr>
          </a:p>
        </p:txBody>
      </p:sp>
      <p:sp>
        <p:nvSpPr>
          <p:cNvPr id="13" name="TextBox 12"/>
          <p:cNvSpPr txBox="1"/>
          <p:nvPr/>
        </p:nvSpPr>
        <p:spPr>
          <a:xfrm>
            <a:off x="806522" y="5229728"/>
            <a:ext cx="4787156" cy="1323439"/>
          </a:xfrm>
          <a:prstGeom prst="rect">
            <a:avLst/>
          </a:prstGeom>
          <a:noFill/>
        </p:spPr>
        <p:txBody>
          <a:bodyPr wrap="none" rtlCol="0">
            <a:spAutoFit/>
          </a:bodyPr>
          <a:lstStyle/>
          <a:p>
            <a:r>
              <a:rPr lang="en-US" sz="2000" dirty="0" smtClean="0">
                <a:latin typeface="Avenir Medium"/>
                <a:cs typeface="Avenir Medium"/>
              </a:rPr>
              <a:t>Resources</a:t>
            </a:r>
          </a:p>
          <a:p>
            <a:r>
              <a:rPr lang="en-US" sz="2000" dirty="0" smtClean="0">
                <a:latin typeface="Avenir Medium"/>
                <a:cs typeface="Avenir Medium"/>
              </a:rPr>
              <a:t>Operations &amp; maintenance</a:t>
            </a:r>
          </a:p>
          <a:p>
            <a:r>
              <a:rPr lang="en-US" sz="2000" dirty="0" smtClean="0">
                <a:latin typeface="Avenir Medium"/>
                <a:cs typeface="Avenir Medium"/>
              </a:rPr>
              <a:t>Economics</a:t>
            </a:r>
          </a:p>
          <a:p>
            <a:r>
              <a:rPr lang="en-US" sz="2000" dirty="0" smtClean="0">
                <a:latin typeface="Avenir Medium"/>
                <a:cs typeface="Avenir Medium"/>
              </a:rPr>
              <a:t>Externalities like environmental impacts</a:t>
            </a:r>
            <a:endParaRPr lang="en-US" sz="2000" dirty="0">
              <a:latin typeface="Avenir Medium"/>
              <a:cs typeface="Avenir Medium"/>
            </a:endParaRPr>
          </a:p>
        </p:txBody>
      </p:sp>
    </p:spTree>
    <p:extLst>
      <p:ext uri="{BB962C8B-B14F-4D97-AF65-F5344CB8AC3E}">
        <p14:creationId xmlns:p14="http://schemas.microsoft.com/office/powerpoint/2010/main" val="2577414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520599"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Balancing supply &amp; demand</a:t>
            </a:r>
            <a:endParaRPr lang="en-US" sz="3200" dirty="0">
              <a:solidFill>
                <a:schemeClr val="bg1"/>
              </a:solidFill>
              <a:latin typeface="Avenir Heavy"/>
              <a:cs typeface="Avenir Heavy"/>
            </a:endParaRPr>
          </a:p>
        </p:txBody>
      </p:sp>
      <p:sp>
        <p:nvSpPr>
          <p:cNvPr id="3" name="TextBox 2"/>
          <p:cNvSpPr txBox="1"/>
          <p:nvPr/>
        </p:nvSpPr>
        <p:spPr>
          <a:xfrm>
            <a:off x="98077" y="6429958"/>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228600" y="842210"/>
            <a:ext cx="8741611" cy="1631216"/>
          </a:xfrm>
          <a:prstGeom prst="rect">
            <a:avLst/>
          </a:prstGeom>
          <a:noFill/>
        </p:spPr>
        <p:txBody>
          <a:bodyPr wrap="square" rtlCol="0">
            <a:spAutoFit/>
          </a:bodyPr>
          <a:lstStyle/>
          <a:p>
            <a:r>
              <a:rPr lang="en-US" sz="2000" dirty="0" smtClean="0">
                <a:latin typeface="Avenir Black"/>
                <a:cs typeface="Avenir Black"/>
              </a:rPr>
              <a:t>Different types of power generators:</a:t>
            </a:r>
          </a:p>
          <a:p>
            <a:pPr marL="342900" indent="-342900">
              <a:buFont typeface="Arial"/>
              <a:buChar char="•"/>
            </a:pPr>
            <a:r>
              <a:rPr lang="en-US" sz="2000" dirty="0" smtClean="0">
                <a:latin typeface="Avenir Medium"/>
                <a:cs typeface="Avenir Medium"/>
              </a:rPr>
              <a:t>600 MW coal-fired station is 40% efficient, but takes 8 hours to reach maximum output; and less efficient at less than full load.</a:t>
            </a:r>
          </a:p>
          <a:p>
            <a:pPr marL="342900" indent="-342900">
              <a:buFont typeface="Arial"/>
              <a:buChar char="•"/>
            </a:pPr>
            <a:r>
              <a:rPr lang="en-US" sz="2000" dirty="0" smtClean="0">
                <a:latin typeface="Avenir Medium"/>
                <a:cs typeface="Avenir Medium"/>
              </a:rPr>
              <a:t>30 MW gas turbine station is only 30% efficient but reaches full power in minutes.</a:t>
            </a:r>
            <a:endParaRPr lang="en-US" sz="2000" dirty="0">
              <a:latin typeface="Avenir Medium"/>
              <a:cs typeface="Avenir Medium"/>
            </a:endParaRPr>
          </a:p>
        </p:txBody>
      </p:sp>
      <p:sp>
        <p:nvSpPr>
          <p:cNvPr id="14" name="TextBox 13"/>
          <p:cNvSpPr txBox="1"/>
          <p:nvPr/>
        </p:nvSpPr>
        <p:spPr>
          <a:xfrm>
            <a:off x="256174" y="2545618"/>
            <a:ext cx="8741611" cy="1015663"/>
          </a:xfrm>
          <a:prstGeom prst="rect">
            <a:avLst/>
          </a:prstGeom>
          <a:noFill/>
        </p:spPr>
        <p:txBody>
          <a:bodyPr wrap="square" rtlCol="0">
            <a:spAutoFit/>
          </a:bodyPr>
          <a:lstStyle/>
          <a:p>
            <a:r>
              <a:rPr lang="en-US" sz="2000" dirty="0" smtClean="0">
                <a:latin typeface="Avenir Black"/>
                <a:cs typeface="Avenir Black"/>
              </a:rPr>
              <a:t>Demand varies with time:</a:t>
            </a:r>
          </a:p>
          <a:p>
            <a:pPr marL="342900" indent="-342900">
              <a:buFont typeface="Arial"/>
              <a:buChar char="•"/>
            </a:pPr>
            <a:r>
              <a:rPr lang="en-US" sz="2000" dirty="0" smtClean="0">
                <a:latin typeface="Avenir Medium"/>
                <a:cs typeface="Avenir Medium"/>
              </a:rPr>
              <a:t>Demand varies over 24 hours &amp; weekday vs. weekend.</a:t>
            </a:r>
          </a:p>
          <a:p>
            <a:pPr marL="342900" indent="-342900">
              <a:buFont typeface="Arial"/>
              <a:buChar char="•"/>
            </a:pPr>
            <a:r>
              <a:rPr lang="en-US" sz="2000" dirty="0" smtClean="0">
                <a:latin typeface="Avenir Medium"/>
                <a:cs typeface="Avenir Medium"/>
              </a:rPr>
              <a:t>Demand also varies seasonally.</a:t>
            </a:r>
            <a:endParaRPr lang="en-US" sz="2000" dirty="0">
              <a:latin typeface="Avenir Medium"/>
              <a:cs typeface="Avenir Medium"/>
            </a:endParaRPr>
          </a:p>
        </p:txBody>
      </p:sp>
      <p:pic>
        <p:nvPicPr>
          <p:cNvPr id="9" name="Picture 8" descr="Scanbot Oct 30, 2017 7.09 PM.pdf"/>
          <p:cNvPicPr>
            <a:picLocks noChangeAspect="1"/>
          </p:cNvPicPr>
          <p:nvPr/>
        </p:nvPicPr>
        <p:blipFill rotWithShape="1">
          <a:blip r:embed="rId3">
            <a:extLst>
              <a:ext uri="{28A0092B-C50C-407E-A947-70E740481C1C}">
                <a14:useLocalDpi xmlns:a14="http://schemas.microsoft.com/office/drawing/2010/main" val="0"/>
              </a:ext>
            </a:extLst>
          </a:blip>
          <a:srcRect r="1901" b="10994"/>
          <a:stretch/>
        </p:blipFill>
        <p:spPr>
          <a:xfrm>
            <a:off x="4189778" y="3542704"/>
            <a:ext cx="4808007" cy="3238697"/>
          </a:xfrm>
          <a:prstGeom prst="rect">
            <a:avLst/>
          </a:prstGeom>
        </p:spPr>
      </p:pic>
    </p:spTree>
    <p:extLst>
      <p:ext uri="{BB962C8B-B14F-4D97-AF65-F5344CB8AC3E}">
        <p14:creationId xmlns:p14="http://schemas.microsoft.com/office/powerpoint/2010/main" val="37076476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4"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374498"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Bidding for who runs when</a:t>
            </a:r>
            <a:endParaRPr lang="en-US" sz="3200" dirty="0">
              <a:solidFill>
                <a:schemeClr val="bg1"/>
              </a:solidFill>
              <a:latin typeface="Avenir Heavy"/>
              <a:cs typeface="Avenir Heavy"/>
            </a:endParaRPr>
          </a:p>
        </p:txBody>
      </p:sp>
      <p:sp>
        <p:nvSpPr>
          <p:cNvPr id="3" name="TextBox 2"/>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228600" y="842210"/>
            <a:ext cx="8741611" cy="1631216"/>
          </a:xfrm>
          <a:prstGeom prst="rect">
            <a:avLst/>
          </a:prstGeom>
          <a:noFill/>
        </p:spPr>
        <p:txBody>
          <a:bodyPr wrap="square" rtlCol="0">
            <a:spAutoFit/>
          </a:bodyPr>
          <a:lstStyle/>
          <a:p>
            <a:r>
              <a:rPr lang="en-US" sz="2000" dirty="0" smtClean="0">
                <a:latin typeface="Avenir Medium"/>
                <a:cs typeface="Avenir Medium"/>
              </a:rPr>
              <a:t>National Grid </a:t>
            </a:r>
            <a:r>
              <a:rPr lang="en-US" sz="2000" dirty="0" smtClean="0">
                <a:latin typeface="Avenir Black"/>
                <a:cs typeface="Avenir Black"/>
              </a:rPr>
              <a:t>computer system continuously projects </a:t>
            </a:r>
            <a:r>
              <a:rPr lang="en-US" sz="2000" dirty="0" smtClean="0">
                <a:latin typeface="Avenir Medium"/>
                <a:cs typeface="Avenir Medium"/>
              </a:rPr>
              <a:t>power need for the next hours or days.</a:t>
            </a:r>
          </a:p>
          <a:p>
            <a:pPr marL="342900" indent="-342900">
              <a:buFont typeface="Arial"/>
              <a:buChar char="•"/>
            </a:pPr>
            <a:r>
              <a:rPr lang="en-US" sz="2000" dirty="0" smtClean="0">
                <a:latin typeface="Avenir Medium"/>
                <a:cs typeface="Avenir Medium"/>
              </a:rPr>
              <a:t>Computers at each power station then </a:t>
            </a:r>
            <a:r>
              <a:rPr lang="en-US" sz="2000" dirty="0" smtClean="0">
                <a:latin typeface="Avenir Black"/>
                <a:cs typeface="Avenir Black"/>
              </a:rPr>
              <a:t>bid</a:t>
            </a:r>
            <a:r>
              <a:rPr lang="en-US" sz="2000" dirty="0" smtClean="0">
                <a:latin typeface="Avenir Medium"/>
                <a:cs typeface="Avenir Medium"/>
              </a:rPr>
              <a:t> to produce that power by offering a price.</a:t>
            </a:r>
          </a:p>
          <a:p>
            <a:pPr marL="342900" indent="-342900">
              <a:buFont typeface="Arial"/>
              <a:buChar char="•"/>
            </a:pPr>
            <a:r>
              <a:rPr lang="en-US" sz="2000" dirty="0" smtClean="0">
                <a:latin typeface="Avenir Medium"/>
                <a:cs typeface="Avenir Medium"/>
              </a:rPr>
              <a:t>Stations of </a:t>
            </a:r>
            <a:r>
              <a:rPr lang="en-US" sz="2000" u="sng" dirty="0" smtClean="0">
                <a:latin typeface="Avenir Medium"/>
                <a:cs typeface="Avenir Medium"/>
              </a:rPr>
              <a:t>&lt;</a:t>
            </a:r>
            <a:r>
              <a:rPr lang="en-US" sz="2000" dirty="0" smtClean="0">
                <a:latin typeface="Avenir Medium"/>
                <a:cs typeface="Avenir Medium"/>
              </a:rPr>
              <a:t> 1 MW aren’t constrained &amp; receive a constant price.</a:t>
            </a:r>
            <a:endParaRPr lang="en-US" sz="2000" dirty="0">
              <a:latin typeface="Avenir Medium"/>
              <a:cs typeface="Avenir Medium"/>
            </a:endParaRPr>
          </a:p>
        </p:txBody>
      </p:sp>
      <p:sp>
        <p:nvSpPr>
          <p:cNvPr id="9" name="TextBox 8"/>
          <p:cNvSpPr txBox="1"/>
          <p:nvPr/>
        </p:nvSpPr>
        <p:spPr>
          <a:xfrm>
            <a:off x="256174" y="2777871"/>
            <a:ext cx="8741611" cy="3477875"/>
          </a:xfrm>
          <a:prstGeom prst="rect">
            <a:avLst/>
          </a:prstGeom>
          <a:noFill/>
        </p:spPr>
        <p:txBody>
          <a:bodyPr wrap="square" rtlCol="0">
            <a:spAutoFit/>
          </a:bodyPr>
          <a:lstStyle/>
          <a:p>
            <a:r>
              <a:rPr lang="en-US" sz="2000" u="sng" dirty="0" smtClean="0">
                <a:latin typeface="Avenir Medium"/>
                <a:cs typeface="Avenir Medium"/>
              </a:rPr>
              <a:t>Generally</a:t>
            </a:r>
            <a:endParaRPr lang="en-US" sz="2000" dirty="0" smtClean="0">
              <a:latin typeface="Avenir Medium"/>
              <a:cs typeface="Avenir Medium"/>
            </a:endParaRPr>
          </a:p>
          <a:p>
            <a:pPr marL="342900" indent="-342900">
              <a:buFont typeface="Arial"/>
              <a:buChar char="•"/>
            </a:pPr>
            <a:r>
              <a:rPr lang="en-US" sz="2000" dirty="0" smtClean="0">
                <a:latin typeface="Avenir Medium"/>
                <a:cs typeface="Avenir Medium"/>
              </a:rPr>
              <a:t>Systems with the lowest fuel &amp; operating costs supply </a:t>
            </a:r>
            <a:r>
              <a:rPr lang="en-US" sz="2000" dirty="0" err="1" smtClean="0">
                <a:latin typeface="Avenir Black"/>
                <a:cs typeface="Avenir Black"/>
              </a:rPr>
              <a:t>baseload</a:t>
            </a:r>
            <a:r>
              <a:rPr lang="en-US" sz="2000" dirty="0" smtClean="0">
                <a:latin typeface="Avenir Black"/>
                <a:cs typeface="Avenir Black"/>
              </a:rPr>
              <a:t> power</a:t>
            </a:r>
            <a:r>
              <a:rPr lang="en-US" sz="2000" dirty="0" smtClean="0">
                <a:latin typeface="Avenir Medium"/>
                <a:cs typeface="Avenir Medium"/>
              </a:rPr>
              <a:t>.</a:t>
            </a:r>
          </a:p>
          <a:p>
            <a:pPr marL="800100" lvl="1" indent="-342900">
              <a:buFont typeface="Arial"/>
              <a:buChar char="•"/>
            </a:pPr>
            <a:r>
              <a:rPr lang="en-US" sz="2000" dirty="0" smtClean="0">
                <a:latin typeface="Avenir Medium"/>
                <a:cs typeface="Avenir Medium"/>
              </a:rPr>
              <a:t>Renewables </a:t>
            </a:r>
          </a:p>
          <a:p>
            <a:pPr marL="342900" indent="-342900">
              <a:buFont typeface="Arial"/>
              <a:buChar char="•"/>
            </a:pPr>
            <a:r>
              <a:rPr lang="en-US" sz="2000" dirty="0" smtClean="0">
                <a:latin typeface="Avenir Medium"/>
                <a:cs typeface="Avenir Medium"/>
              </a:rPr>
              <a:t>As </a:t>
            </a:r>
            <a:r>
              <a:rPr lang="en-US" sz="2000" dirty="0" smtClean="0">
                <a:latin typeface="Avenir Black"/>
                <a:cs typeface="Avenir Black"/>
              </a:rPr>
              <a:t>demand rises</a:t>
            </a:r>
            <a:r>
              <a:rPr lang="en-US" sz="2000" dirty="0" smtClean="0">
                <a:latin typeface="Avenir Medium"/>
                <a:cs typeface="Avenir Medium"/>
              </a:rPr>
              <a:t>, systems with higher costs come on line &amp; the cost of electricity increases.</a:t>
            </a:r>
          </a:p>
          <a:p>
            <a:pPr marL="800100" lvl="1" indent="-342900">
              <a:buFont typeface="Arial"/>
              <a:buChar char="•"/>
            </a:pPr>
            <a:r>
              <a:rPr lang="en-US" sz="2000" dirty="0" smtClean="0">
                <a:latin typeface="Avenir Medium"/>
                <a:cs typeface="Avenir Medium"/>
              </a:rPr>
              <a:t>Nuclear</a:t>
            </a:r>
          </a:p>
          <a:p>
            <a:pPr marL="800100" lvl="1" indent="-342900">
              <a:buFont typeface="Arial"/>
              <a:buChar char="•"/>
            </a:pPr>
            <a:r>
              <a:rPr lang="en-US" sz="2000" dirty="0" smtClean="0">
                <a:latin typeface="Avenir Medium"/>
                <a:cs typeface="Avenir Medium"/>
              </a:rPr>
              <a:t>Gas &amp; coal</a:t>
            </a:r>
          </a:p>
          <a:p>
            <a:pPr marL="342900" indent="-342900">
              <a:buFont typeface="Arial"/>
              <a:buChar char="•"/>
            </a:pPr>
            <a:r>
              <a:rPr lang="en-US" sz="2000" dirty="0" smtClean="0">
                <a:latin typeface="Avenir Black"/>
                <a:cs typeface="Avenir Black"/>
              </a:rPr>
              <a:t>Peak demand </a:t>
            </a:r>
            <a:r>
              <a:rPr lang="en-US" sz="2000" dirty="0" smtClean="0">
                <a:latin typeface="Avenir Medium"/>
                <a:cs typeface="Avenir Medium"/>
              </a:rPr>
              <a:t>uses the systems with most rapid uptime.</a:t>
            </a:r>
          </a:p>
          <a:p>
            <a:pPr marL="800100" lvl="1" indent="-342900">
              <a:buFont typeface="Arial"/>
              <a:buChar char="•"/>
            </a:pPr>
            <a:r>
              <a:rPr lang="en-US" sz="2000" dirty="0" smtClean="0">
                <a:latin typeface="Avenir Medium"/>
                <a:cs typeface="Avenir Medium"/>
              </a:rPr>
              <a:t>Hydro</a:t>
            </a:r>
          </a:p>
          <a:p>
            <a:pPr marL="800100" lvl="1" indent="-342900">
              <a:buFont typeface="Arial"/>
              <a:buChar char="•"/>
            </a:pPr>
            <a:r>
              <a:rPr lang="en-US" sz="2000" dirty="0" smtClean="0">
                <a:latin typeface="Avenir Medium"/>
                <a:cs typeface="Avenir Medium"/>
              </a:rPr>
              <a:t>Gas</a:t>
            </a:r>
          </a:p>
        </p:txBody>
      </p:sp>
    </p:spTree>
    <p:extLst>
      <p:ext uri="{BB962C8B-B14F-4D97-AF65-F5344CB8AC3E}">
        <p14:creationId xmlns:p14="http://schemas.microsoft.com/office/powerpoint/2010/main" val="8767067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980866"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Peak demands</a:t>
            </a:r>
            <a:endParaRPr lang="en-US" sz="3200" dirty="0">
              <a:solidFill>
                <a:schemeClr val="bg1"/>
              </a:solidFill>
              <a:latin typeface="Avenir Heavy"/>
              <a:cs typeface="Avenir Heavy"/>
            </a:endParaRPr>
          </a:p>
        </p:txBody>
      </p:sp>
      <p:sp>
        <p:nvSpPr>
          <p:cNvPr id="3" name="TextBox 2"/>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228600" y="842210"/>
            <a:ext cx="8741611" cy="707886"/>
          </a:xfrm>
          <a:prstGeom prst="rect">
            <a:avLst/>
          </a:prstGeom>
          <a:noFill/>
        </p:spPr>
        <p:txBody>
          <a:bodyPr wrap="square" rtlCol="0">
            <a:spAutoFit/>
          </a:bodyPr>
          <a:lstStyle/>
          <a:p>
            <a:r>
              <a:rPr lang="en-US" sz="2000" dirty="0" smtClean="0">
                <a:latin typeface="Avenir Black"/>
                <a:cs typeface="Avenir Black"/>
              </a:rPr>
              <a:t>Peak demands </a:t>
            </a:r>
            <a:r>
              <a:rPr lang="en-US" sz="2000" dirty="0" smtClean="0">
                <a:latin typeface="Avenir Medium"/>
                <a:cs typeface="Avenir Medium"/>
              </a:rPr>
              <a:t>are sudden surges in electric demand. Predictable?</a:t>
            </a:r>
          </a:p>
          <a:p>
            <a:pPr marL="342900" indent="-342900">
              <a:buFont typeface="Arial"/>
              <a:buChar char="•"/>
            </a:pPr>
            <a:r>
              <a:rPr lang="en-US" sz="2000" dirty="0" smtClean="0">
                <a:latin typeface="Avenir Medium"/>
                <a:cs typeface="Avenir Medium"/>
              </a:rPr>
              <a:t>TV commercials cause predictable rush for bathrooms &amp; tea kettles.</a:t>
            </a:r>
            <a:endParaRPr lang="en-US" sz="2000" dirty="0">
              <a:latin typeface="Avenir Medium"/>
              <a:cs typeface="Avenir Medium"/>
            </a:endParaRPr>
          </a:p>
        </p:txBody>
      </p:sp>
      <p:sp>
        <p:nvSpPr>
          <p:cNvPr id="10" name="TextBox 9"/>
          <p:cNvSpPr txBox="1"/>
          <p:nvPr/>
        </p:nvSpPr>
        <p:spPr>
          <a:xfrm>
            <a:off x="323014" y="5125416"/>
            <a:ext cx="8741611" cy="1323439"/>
          </a:xfrm>
          <a:prstGeom prst="rect">
            <a:avLst/>
          </a:prstGeom>
          <a:noFill/>
        </p:spPr>
        <p:txBody>
          <a:bodyPr wrap="square" rtlCol="0">
            <a:spAutoFit/>
          </a:bodyPr>
          <a:lstStyle/>
          <a:p>
            <a:r>
              <a:rPr lang="en-US" sz="2000" dirty="0" smtClean="0">
                <a:latin typeface="Avenir Black"/>
                <a:cs typeface="Avenir Black"/>
              </a:rPr>
              <a:t>Pumped storage </a:t>
            </a:r>
            <a:r>
              <a:rPr lang="en-US" sz="2000" dirty="0" smtClean="0">
                <a:latin typeface="Avenir Medium"/>
                <a:cs typeface="Avenir Medium"/>
              </a:rPr>
              <a:t>can generate huge amounts of electricity at a moment’s notice, though only for a relatively short period of time.</a:t>
            </a:r>
          </a:p>
          <a:p>
            <a:pPr marL="342900" indent="-342900">
              <a:buFont typeface="Arial"/>
              <a:buChar char="•"/>
            </a:pPr>
            <a:r>
              <a:rPr lang="en-US" sz="2000" dirty="0" smtClean="0">
                <a:latin typeface="Avenir Medium"/>
                <a:cs typeface="Avenir Medium"/>
              </a:rPr>
              <a:t>Perfect for peak.</a:t>
            </a:r>
          </a:p>
          <a:p>
            <a:pPr marL="342900" indent="-342900">
              <a:buFont typeface="Arial"/>
              <a:buChar char="•"/>
            </a:pPr>
            <a:r>
              <a:rPr lang="en-US" sz="2000" dirty="0" smtClean="0">
                <a:latin typeface="Avenir Medium"/>
                <a:cs typeface="Avenir Medium"/>
              </a:rPr>
              <a:t>UK has three pumped storage plants with combined capacity of 2 GW. </a:t>
            </a:r>
            <a:endParaRPr lang="en-US" sz="2000" dirty="0">
              <a:latin typeface="Avenir Medium"/>
              <a:cs typeface="Avenir Medium"/>
            </a:endParaRPr>
          </a:p>
        </p:txBody>
      </p:sp>
      <p:pic>
        <p:nvPicPr>
          <p:cNvPr id="11" name="Picture 10" descr="Scanbot Oct 30, 2017 7.09 PM - 1.pdf"/>
          <p:cNvPicPr>
            <a:picLocks noChangeAspect="1"/>
          </p:cNvPicPr>
          <p:nvPr/>
        </p:nvPicPr>
        <p:blipFill rotWithShape="1">
          <a:blip r:embed="rId3">
            <a:extLst>
              <a:ext uri="{28A0092B-C50C-407E-A947-70E740481C1C}">
                <a14:useLocalDpi xmlns:a14="http://schemas.microsoft.com/office/drawing/2010/main" val="0"/>
              </a:ext>
            </a:extLst>
          </a:blip>
          <a:srcRect l="2500" t="4167" b="14026"/>
          <a:stretch/>
        </p:blipFill>
        <p:spPr>
          <a:xfrm>
            <a:off x="1284110" y="1606540"/>
            <a:ext cx="6237112" cy="3475570"/>
          </a:xfrm>
          <a:prstGeom prst="rect">
            <a:avLst/>
          </a:prstGeom>
        </p:spPr>
      </p:pic>
    </p:spTree>
    <p:extLst>
      <p:ext uri="{BB962C8B-B14F-4D97-AF65-F5344CB8AC3E}">
        <p14:creationId xmlns:p14="http://schemas.microsoft.com/office/powerpoint/2010/main" val="223535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802098"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Renewable energy is variable</a:t>
            </a:r>
            <a:endParaRPr lang="en-US" sz="3200" dirty="0">
              <a:solidFill>
                <a:schemeClr val="bg1"/>
              </a:solidFill>
              <a:latin typeface="Avenir Heavy"/>
              <a:cs typeface="Avenir Heavy"/>
            </a:endParaRPr>
          </a:p>
        </p:txBody>
      </p:sp>
      <p:sp>
        <p:nvSpPr>
          <p:cNvPr id="3" name="TextBox 2"/>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228600" y="842210"/>
            <a:ext cx="8741611" cy="1631216"/>
          </a:xfrm>
          <a:prstGeom prst="rect">
            <a:avLst/>
          </a:prstGeom>
          <a:noFill/>
        </p:spPr>
        <p:txBody>
          <a:bodyPr wrap="square" rtlCol="0">
            <a:spAutoFit/>
          </a:bodyPr>
          <a:lstStyle/>
          <a:p>
            <a:r>
              <a:rPr lang="en-US" sz="2000" dirty="0" smtClean="0">
                <a:latin typeface="Avenir Black"/>
                <a:cs typeface="Avenir Black"/>
              </a:rPr>
              <a:t>Renewable energy technologies </a:t>
            </a:r>
            <a:r>
              <a:rPr lang="en-US" sz="2000" dirty="0" smtClean="0">
                <a:latin typeface="Avenir Medium"/>
                <a:cs typeface="Avenir Medium"/>
              </a:rPr>
              <a:t>tend to produce power predictably but not continuously, so matching demand and supply can be challenging.</a:t>
            </a:r>
          </a:p>
          <a:p>
            <a:pPr marL="342900" indent="-342900">
              <a:buFont typeface="Arial"/>
              <a:buChar char="•"/>
            </a:pPr>
            <a:r>
              <a:rPr lang="en-US" sz="2000" dirty="0">
                <a:latin typeface="Avenir Medium"/>
                <a:cs typeface="Avenir Medium"/>
              </a:rPr>
              <a:t>w</a:t>
            </a:r>
            <a:r>
              <a:rPr lang="en-US" sz="2000" dirty="0" smtClean="0">
                <a:latin typeface="Avenir Medium"/>
                <a:cs typeface="Avenir Medium"/>
              </a:rPr>
              <a:t>ind</a:t>
            </a:r>
          </a:p>
          <a:p>
            <a:pPr marL="342900" indent="-342900">
              <a:buFont typeface="Arial"/>
              <a:buChar char="•"/>
            </a:pPr>
            <a:r>
              <a:rPr lang="en-US" sz="2000" dirty="0" smtClean="0">
                <a:latin typeface="Avenir Medium"/>
                <a:cs typeface="Avenir Medium"/>
              </a:rPr>
              <a:t>PV</a:t>
            </a:r>
          </a:p>
          <a:p>
            <a:pPr marL="342900" indent="-342900">
              <a:buFont typeface="Arial"/>
              <a:buChar char="•"/>
            </a:pPr>
            <a:r>
              <a:rPr lang="en-US" sz="2000" dirty="0" smtClean="0">
                <a:latin typeface="Avenir Medium"/>
                <a:cs typeface="Avenir Medium"/>
              </a:rPr>
              <a:t>tidal</a:t>
            </a:r>
            <a:endParaRPr lang="en-US" sz="2000" dirty="0">
              <a:latin typeface="Avenir Medium"/>
              <a:cs typeface="Avenir Medium"/>
            </a:endParaRPr>
          </a:p>
        </p:txBody>
      </p:sp>
      <p:sp>
        <p:nvSpPr>
          <p:cNvPr id="10" name="TextBox 9"/>
          <p:cNvSpPr txBox="1"/>
          <p:nvPr/>
        </p:nvSpPr>
        <p:spPr>
          <a:xfrm>
            <a:off x="228600" y="2638890"/>
            <a:ext cx="8741611" cy="3170099"/>
          </a:xfrm>
          <a:prstGeom prst="rect">
            <a:avLst/>
          </a:prstGeom>
          <a:noFill/>
        </p:spPr>
        <p:txBody>
          <a:bodyPr wrap="square" rtlCol="0">
            <a:spAutoFit/>
          </a:bodyPr>
          <a:lstStyle/>
          <a:p>
            <a:r>
              <a:rPr lang="en-US" sz="2000" u="sng" dirty="0" smtClean="0">
                <a:latin typeface="Avenir Medium"/>
                <a:cs typeface="Avenir Medium"/>
              </a:rPr>
              <a:t>Strategies</a:t>
            </a:r>
            <a:r>
              <a:rPr lang="en-US" sz="2000" dirty="0" smtClean="0">
                <a:latin typeface="Avenir Medium"/>
                <a:cs typeface="Avenir Medium"/>
              </a:rPr>
              <a:t>?</a:t>
            </a:r>
          </a:p>
          <a:p>
            <a:r>
              <a:rPr lang="en-US" sz="2000" dirty="0" smtClean="0">
                <a:latin typeface="Avenir Black"/>
                <a:cs typeface="Avenir Black"/>
              </a:rPr>
              <a:t>Demark</a:t>
            </a:r>
            <a:r>
              <a:rPr lang="en-US" sz="2000" dirty="0" smtClean="0">
                <a:latin typeface="Avenir Medium"/>
                <a:cs typeface="Avenir Medium"/>
              </a:rPr>
              <a:t> produced 19% of electricity by wind in 2009.</a:t>
            </a:r>
            <a:r>
              <a:rPr lang="en-US" sz="2000" dirty="0" smtClean="0">
                <a:latin typeface="Avenir Black"/>
                <a:cs typeface="Avenir Black"/>
              </a:rPr>
              <a:t> </a:t>
            </a:r>
            <a:r>
              <a:rPr lang="en-US" sz="2000" dirty="0" smtClean="0">
                <a:latin typeface="Avenir Medium"/>
                <a:cs typeface="Avenir Medium"/>
              </a:rPr>
              <a:t>They fill in with hydro power from Norway &amp; Sweden by cable.</a:t>
            </a:r>
          </a:p>
          <a:p>
            <a:endParaRPr lang="en-US" sz="2000" dirty="0">
              <a:latin typeface="Avenir Medium"/>
              <a:cs typeface="Avenir Medium"/>
            </a:endParaRPr>
          </a:p>
          <a:p>
            <a:r>
              <a:rPr lang="en-US" sz="2000" dirty="0" smtClean="0">
                <a:latin typeface="Avenir Medium"/>
                <a:cs typeface="Avenir Medium"/>
              </a:rPr>
              <a:t>As the </a:t>
            </a:r>
            <a:r>
              <a:rPr lang="en-US" sz="2000" dirty="0" smtClean="0">
                <a:latin typeface="Avenir Black"/>
                <a:cs typeface="Avenir Black"/>
              </a:rPr>
              <a:t>UK</a:t>
            </a:r>
            <a:r>
              <a:rPr lang="en-US" sz="2000" dirty="0" smtClean="0">
                <a:latin typeface="Avenir Medium"/>
                <a:cs typeface="Avenir Medium"/>
              </a:rPr>
              <a:t> develops more wind they could increase pumped storage &amp; connect to Scandinavia. </a:t>
            </a:r>
          </a:p>
          <a:p>
            <a:endParaRPr lang="en-US" sz="2000" dirty="0">
              <a:latin typeface="Avenir Medium"/>
              <a:cs typeface="Avenir Medium"/>
            </a:endParaRPr>
          </a:p>
          <a:p>
            <a:r>
              <a:rPr lang="en-US" sz="2000" dirty="0" smtClean="0">
                <a:latin typeface="Avenir Medium"/>
                <a:cs typeface="Avenir Medium"/>
              </a:rPr>
              <a:t>Wind tracks from west to east, so connecting across Europe from Ireland through Scandinavia would produce a more resilient system. As wind power slows in the west it will be picking up in the east.</a:t>
            </a:r>
          </a:p>
        </p:txBody>
      </p:sp>
    </p:spTree>
    <p:extLst>
      <p:ext uri="{BB962C8B-B14F-4D97-AF65-F5344CB8AC3E}">
        <p14:creationId xmlns:p14="http://schemas.microsoft.com/office/powerpoint/2010/main" val="2281278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280483"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Smart meters &amp; grids</a:t>
            </a:r>
            <a:endParaRPr lang="en-US" sz="3200" dirty="0">
              <a:solidFill>
                <a:schemeClr val="bg1"/>
              </a:solidFill>
              <a:latin typeface="Avenir Heavy"/>
              <a:cs typeface="Avenir Heavy"/>
            </a:endParaRPr>
          </a:p>
        </p:txBody>
      </p:sp>
      <p:sp>
        <p:nvSpPr>
          <p:cNvPr id="3" name="TextBox 2"/>
          <p:cNvSpPr txBox="1"/>
          <p:nvPr/>
        </p:nvSpPr>
        <p:spPr>
          <a:xfrm>
            <a:off x="4972924" y="6473627"/>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228600" y="842210"/>
            <a:ext cx="8741611" cy="707886"/>
          </a:xfrm>
          <a:prstGeom prst="rect">
            <a:avLst/>
          </a:prstGeom>
          <a:noFill/>
        </p:spPr>
        <p:txBody>
          <a:bodyPr wrap="square" rtlCol="0">
            <a:spAutoFit/>
          </a:bodyPr>
          <a:lstStyle/>
          <a:p>
            <a:r>
              <a:rPr lang="en-US" sz="2000" dirty="0" smtClean="0">
                <a:latin typeface="Avenir Black"/>
                <a:cs typeface="Avenir Black"/>
              </a:rPr>
              <a:t>Two-way communication </a:t>
            </a:r>
            <a:r>
              <a:rPr lang="en-US" sz="2000" dirty="0" smtClean="0">
                <a:latin typeface="Avenir Medium"/>
                <a:cs typeface="Avenir Medium"/>
              </a:rPr>
              <a:t>between electricity generators &amp; producers makes it easier to match demand &amp; supply.</a:t>
            </a:r>
            <a:endParaRPr lang="en-US" sz="2000" dirty="0">
              <a:latin typeface="Avenir Medium"/>
              <a:cs typeface="Avenir Medium"/>
            </a:endParaRPr>
          </a:p>
        </p:txBody>
      </p:sp>
      <p:sp>
        <p:nvSpPr>
          <p:cNvPr id="9" name="TextBox 8"/>
          <p:cNvSpPr txBox="1"/>
          <p:nvPr/>
        </p:nvSpPr>
        <p:spPr>
          <a:xfrm>
            <a:off x="229438" y="1608275"/>
            <a:ext cx="8741611" cy="1015663"/>
          </a:xfrm>
          <a:prstGeom prst="rect">
            <a:avLst/>
          </a:prstGeom>
          <a:noFill/>
        </p:spPr>
        <p:txBody>
          <a:bodyPr wrap="square" rtlCol="0">
            <a:spAutoFit/>
          </a:bodyPr>
          <a:lstStyle/>
          <a:p>
            <a:r>
              <a:rPr lang="en-US" sz="2000" dirty="0" smtClean="0">
                <a:latin typeface="Avenir Black"/>
                <a:cs typeface="Avenir Black"/>
              </a:rPr>
              <a:t>Clear general energy use information </a:t>
            </a:r>
            <a:r>
              <a:rPr lang="en-US" sz="2000" dirty="0" smtClean="0">
                <a:latin typeface="Avenir Medium"/>
                <a:cs typeface="Avenir Medium"/>
              </a:rPr>
              <a:t>would allow consumers to understand when they were using, how use relates to rates &amp; to make real-time decisions to change behavior &amp; use. </a:t>
            </a:r>
            <a:r>
              <a:rPr lang="en-US" sz="2000" u="sng" dirty="0" smtClean="0">
                <a:latin typeface="Avenir Medium"/>
                <a:cs typeface="Avenir Medium"/>
              </a:rPr>
              <a:t>Energy monitoring</a:t>
            </a:r>
            <a:endParaRPr lang="en-US" sz="2000" dirty="0">
              <a:latin typeface="Avenir Medium"/>
              <a:cs typeface="Avenir Medium"/>
            </a:endParaRPr>
          </a:p>
        </p:txBody>
      </p:sp>
      <p:sp>
        <p:nvSpPr>
          <p:cNvPr id="11" name="TextBox 10"/>
          <p:cNvSpPr txBox="1"/>
          <p:nvPr/>
        </p:nvSpPr>
        <p:spPr>
          <a:xfrm>
            <a:off x="230276" y="2681804"/>
            <a:ext cx="8741611" cy="1323439"/>
          </a:xfrm>
          <a:prstGeom prst="rect">
            <a:avLst/>
          </a:prstGeom>
          <a:noFill/>
        </p:spPr>
        <p:txBody>
          <a:bodyPr wrap="square" rtlCol="0">
            <a:spAutoFit/>
          </a:bodyPr>
          <a:lstStyle/>
          <a:p>
            <a:r>
              <a:rPr lang="en-US" sz="2000" dirty="0" smtClean="0">
                <a:latin typeface="Avenir Black"/>
                <a:cs typeface="Avenir Black"/>
              </a:rPr>
              <a:t>Peak demand tariffs </a:t>
            </a:r>
            <a:r>
              <a:rPr lang="en-US" sz="2000" dirty="0" smtClean="0">
                <a:latin typeface="Avenir Medium"/>
                <a:cs typeface="Avenir Medium"/>
              </a:rPr>
              <a:t>could then discourage heavy use at peak hours decreasing demand &amp; the need for more generation.</a:t>
            </a:r>
          </a:p>
          <a:p>
            <a:pPr marL="342900" indent="-342900">
              <a:buFont typeface="Arial"/>
              <a:buChar char="•"/>
            </a:pPr>
            <a:r>
              <a:rPr lang="en-US" sz="2000" dirty="0" smtClean="0">
                <a:latin typeface="Avenir Medium"/>
                <a:cs typeface="Avenir Medium"/>
              </a:rPr>
              <a:t>California has reduced peak demand by 13% using monitoring &amp; communication.</a:t>
            </a:r>
            <a:endParaRPr lang="en-US" sz="2000" dirty="0">
              <a:latin typeface="Avenir Medium"/>
              <a:cs typeface="Avenir Medium"/>
            </a:endParaRPr>
          </a:p>
        </p:txBody>
      </p:sp>
      <p:sp>
        <p:nvSpPr>
          <p:cNvPr id="12" name="TextBox 11"/>
          <p:cNvSpPr txBox="1"/>
          <p:nvPr/>
        </p:nvSpPr>
        <p:spPr>
          <a:xfrm>
            <a:off x="217746" y="4116269"/>
            <a:ext cx="8741611" cy="707886"/>
          </a:xfrm>
          <a:prstGeom prst="rect">
            <a:avLst/>
          </a:prstGeom>
          <a:noFill/>
        </p:spPr>
        <p:txBody>
          <a:bodyPr wrap="square" rtlCol="0">
            <a:spAutoFit/>
          </a:bodyPr>
          <a:lstStyle/>
          <a:p>
            <a:r>
              <a:rPr lang="en-US" sz="2000" dirty="0" smtClean="0">
                <a:latin typeface="Avenir Black"/>
                <a:cs typeface="Avenir Black"/>
              </a:rPr>
              <a:t>Remote scheduling </a:t>
            </a:r>
            <a:r>
              <a:rPr lang="en-US" sz="2000" dirty="0" smtClean="0">
                <a:latin typeface="Avenir Medium"/>
                <a:cs typeface="Avenir Medium"/>
              </a:rPr>
              <a:t>of loads involves spreading electric use out over time where possible, &amp; avoiding peak use times.</a:t>
            </a:r>
            <a:endParaRPr lang="en-US" sz="2000" dirty="0">
              <a:latin typeface="Avenir Medium"/>
              <a:cs typeface="Avenir Medium"/>
            </a:endParaRPr>
          </a:p>
        </p:txBody>
      </p:sp>
    </p:spTree>
    <p:extLst>
      <p:ext uri="{BB962C8B-B14F-4D97-AF65-F5344CB8AC3E}">
        <p14:creationId xmlns:p14="http://schemas.microsoft.com/office/powerpoint/2010/main" val="3380834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569934"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9</a:t>
            </a:r>
            <a:r>
              <a:rPr lang="en-US" sz="3200" dirty="0" smtClean="0">
                <a:solidFill>
                  <a:prstClr val="white"/>
                </a:solidFill>
                <a:latin typeface="Avenir Heavy"/>
                <a:cs typeface="Avenir Heavy"/>
              </a:rPr>
              <a:t>. Electricity</a:t>
            </a:r>
            <a:endParaRPr lang="en-US" sz="3200" dirty="0">
              <a:solidFill>
                <a:prstClr val="white"/>
              </a:solidFill>
              <a:latin typeface="Avenir Heavy"/>
              <a:cs typeface="Avenir Heavy"/>
            </a:endParaRP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954107"/>
          </a:xfrm>
          <a:prstGeom prst="rect">
            <a:avLst/>
          </a:prstGeom>
          <a:noFill/>
        </p:spPr>
        <p:txBody>
          <a:bodyPr wrap="square" rtlCol="0">
            <a:spAutoFit/>
          </a:bodyPr>
          <a:lstStyle/>
          <a:p>
            <a:pPr lvl="1" algn="ctr"/>
            <a:r>
              <a:rPr lang="en-US" sz="2800" i="1" dirty="0" smtClean="0">
                <a:latin typeface="Avenir Black"/>
                <a:cs typeface="Avenir Black"/>
              </a:rPr>
              <a:t>9.9 Electricity around the world</a:t>
            </a:r>
            <a:endParaRPr lang="en-US" sz="2800" i="1" dirty="0">
              <a:latin typeface="Avenir Black"/>
              <a:cs typeface="Avenir Black"/>
            </a:endParaRPr>
          </a:p>
          <a:p>
            <a:pPr lvl="1" algn="ctr"/>
            <a:endParaRPr lang="en-US" sz="2800" i="1" dirty="0" smtClean="0">
              <a:latin typeface="Avenir Medium"/>
              <a:cs typeface="Avenir Medium"/>
            </a:endParaRPr>
          </a:p>
        </p:txBody>
      </p:sp>
    </p:spTree>
    <p:extLst>
      <p:ext uri="{BB962C8B-B14F-4D97-AF65-F5344CB8AC3E}">
        <p14:creationId xmlns:p14="http://schemas.microsoft.com/office/powerpoint/2010/main" val="26383890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309618" cy="584776"/>
          </a:xfrm>
          <a:prstGeom prst="rect">
            <a:avLst/>
          </a:prstGeom>
          <a:noFill/>
        </p:spPr>
        <p:txBody>
          <a:bodyPr wrap="none" rtlCol="0">
            <a:spAutoFit/>
          </a:bodyPr>
          <a:lstStyle/>
          <a:p>
            <a:pPr defTabSz="914400"/>
            <a:r>
              <a:rPr lang="en-US" sz="3200" dirty="0" smtClean="0">
                <a:solidFill>
                  <a:prstClr val="white"/>
                </a:solidFill>
                <a:latin typeface="Avenir Heavy"/>
                <a:cs typeface="Avenir Heavy"/>
              </a:rPr>
              <a:t>Generator vs. motor?</a:t>
            </a:r>
            <a:endParaRPr lang="en-US" sz="3200" dirty="0">
              <a:solidFill>
                <a:prstClr val="white"/>
              </a:solidFill>
              <a:latin typeface="Avenir Heavy"/>
              <a:cs typeface="Avenir Heavy"/>
            </a:endParaRPr>
          </a:p>
        </p:txBody>
      </p:sp>
      <p:sp>
        <p:nvSpPr>
          <p:cNvPr id="6" name="TextBox 5"/>
          <p:cNvSpPr txBox="1"/>
          <p:nvPr/>
        </p:nvSpPr>
        <p:spPr>
          <a:xfrm>
            <a:off x="319658" y="1402157"/>
            <a:ext cx="8569919" cy="764312"/>
          </a:xfrm>
          <a:prstGeom prst="rect">
            <a:avLst/>
          </a:prstGeom>
          <a:noFill/>
        </p:spPr>
        <p:txBody>
          <a:bodyPr wrap="square" rtlCol="0">
            <a:spAutoFit/>
          </a:bodyPr>
          <a:lstStyle/>
          <a:p>
            <a:pPr marL="1428750" indent="-1428750">
              <a:lnSpc>
                <a:spcPct val="110000"/>
              </a:lnSpc>
            </a:pPr>
            <a:r>
              <a:rPr lang="en-US" sz="2000" dirty="0" smtClean="0">
                <a:latin typeface="Avenir Black"/>
                <a:cs typeface="Avenir Black"/>
              </a:rPr>
              <a:t>Generator: </a:t>
            </a:r>
            <a:r>
              <a:rPr lang="en-US" sz="2000" i="1" dirty="0" smtClean="0">
                <a:latin typeface="Avenir Medium"/>
                <a:cs typeface="Avenir Medium"/>
              </a:rPr>
              <a:t>Rotating coils of wire through a magnetic field induces a current in the wire, producing electricity</a:t>
            </a:r>
            <a:endParaRPr lang="en-US" sz="2000" dirty="0" smtClean="0">
              <a:latin typeface="Avenir Medium"/>
              <a:cs typeface="Avenir Medium"/>
            </a:endParaRPr>
          </a:p>
        </p:txBody>
      </p:sp>
      <p:sp>
        <p:nvSpPr>
          <p:cNvPr id="3" name="TextBox 2"/>
          <p:cNvSpPr txBox="1"/>
          <p:nvPr/>
        </p:nvSpPr>
        <p:spPr>
          <a:xfrm>
            <a:off x="4991100" y="6448029"/>
            <a:ext cx="4041790" cy="307777"/>
          </a:xfrm>
          <a:prstGeom prst="rect">
            <a:avLst/>
          </a:prstGeom>
          <a:noFill/>
        </p:spPr>
        <p:txBody>
          <a:bodyPr wrap="none" rtlCol="0">
            <a:spAutoFit/>
          </a:bodyPr>
          <a:lstStyle/>
          <a:p>
            <a:r>
              <a:rPr lang="en-US" sz="1400" dirty="0" smtClean="0">
                <a:latin typeface="Avenir Medium"/>
                <a:cs typeface="Avenir Medium"/>
              </a:rPr>
              <a:t>Energy Systems &amp; Sustainability, 2/e, Chapter </a:t>
            </a:r>
            <a:r>
              <a:rPr lang="en-US" sz="1400" dirty="0">
                <a:latin typeface="Avenir Medium"/>
                <a:cs typeface="Avenir Medium"/>
              </a:rPr>
              <a:t>9</a:t>
            </a:r>
            <a:r>
              <a:rPr lang="en-US" sz="1400" dirty="0" smtClean="0">
                <a:latin typeface="Avenir Medium"/>
                <a:cs typeface="Avenir Medium"/>
              </a:rPr>
              <a:t> </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10" name="TextBox 9"/>
          <p:cNvSpPr txBox="1"/>
          <p:nvPr/>
        </p:nvSpPr>
        <p:spPr>
          <a:xfrm>
            <a:off x="319658" y="2231104"/>
            <a:ext cx="8569919" cy="764312"/>
          </a:xfrm>
          <a:prstGeom prst="rect">
            <a:avLst/>
          </a:prstGeom>
          <a:noFill/>
        </p:spPr>
        <p:txBody>
          <a:bodyPr wrap="square" rtlCol="0">
            <a:spAutoFit/>
          </a:bodyPr>
          <a:lstStyle/>
          <a:p>
            <a:pPr marL="1428750" indent="-1428750">
              <a:lnSpc>
                <a:spcPct val="110000"/>
              </a:lnSpc>
            </a:pPr>
            <a:r>
              <a:rPr lang="en-US" sz="2000" dirty="0" smtClean="0">
                <a:latin typeface="Avenir Black"/>
                <a:cs typeface="Avenir Black"/>
              </a:rPr>
              <a:t>Motor: </a:t>
            </a:r>
            <a:r>
              <a:rPr lang="en-US" sz="2000" i="1" dirty="0" smtClean="0">
                <a:latin typeface="Avenir Medium"/>
                <a:cs typeface="Avenir Medium"/>
              </a:rPr>
              <a:t>Running a current through a wire produces forces that can cause rotation, or mechanical motion, thus work</a:t>
            </a:r>
            <a:endParaRPr lang="en-US" sz="2000" dirty="0" smtClean="0">
              <a:latin typeface="Avenir Medium"/>
              <a:cs typeface="Avenir Medium"/>
            </a:endParaRPr>
          </a:p>
        </p:txBody>
      </p:sp>
      <p:pic>
        <p:nvPicPr>
          <p:cNvPr id="2" name="Picture 1"/>
          <p:cNvPicPr>
            <a:picLocks noChangeAspect="1"/>
          </p:cNvPicPr>
          <p:nvPr/>
        </p:nvPicPr>
        <p:blipFill>
          <a:blip r:embed="rId3"/>
          <a:stretch>
            <a:fillRect/>
          </a:stretch>
        </p:blipFill>
        <p:spPr>
          <a:xfrm>
            <a:off x="1861127" y="2916480"/>
            <a:ext cx="5047673" cy="3470275"/>
          </a:xfrm>
          <a:prstGeom prst="rect">
            <a:avLst/>
          </a:prstGeom>
        </p:spPr>
      </p:pic>
      <p:sp>
        <p:nvSpPr>
          <p:cNvPr id="9" name="TextBox 8"/>
          <p:cNvSpPr txBox="1"/>
          <p:nvPr/>
        </p:nvSpPr>
        <p:spPr>
          <a:xfrm>
            <a:off x="319658" y="836481"/>
            <a:ext cx="8569919" cy="425758"/>
          </a:xfrm>
          <a:prstGeom prst="rect">
            <a:avLst/>
          </a:prstGeom>
          <a:noFill/>
        </p:spPr>
        <p:txBody>
          <a:bodyPr wrap="square" rtlCol="0">
            <a:spAutoFit/>
          </a:bodyPr>
          <a:lstStyle/>
          <a:p>
            <a:pPr marL="1428750" indent="-1428750">
              <a:lnSpc>
                <a:spcPct val="110000"/>
              </a:lnSpc>
            </a:pPr>
            <a:r>
              <a:rPr lang="en-US" sz="2000" dirty="0" smtClean="0">
                <a:latin typeface="Avenir Black"/>
                <a:cs typeface="Avenir Black"/>
              </a:rPr>
              <a:t>What’s the difference between a generator and a motor?</a:t>
            </a:r>
            <a:endParaRPr lang="en-US" sz="2000" dirty="0" smtClean="0">
              <a:latin typeface="Avenir Medium"/>
              <a:cs typeface="Avenir Medium"/>
            </a:endParaRPr>
          </a:p>
        </p:txBody>
      </p:sp>
    </p:spTree>
    <p:extLst>
      <p:ext uri="{BB962C8B-B14F-4D97-AF65-F5344CB8AC3E}">
        <p14:creationId xmlns:p14="http://schemas.microsoft.com/office/powerpoint/2010/main" val="381386493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886275"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Comparing sources &amp; consumption</a:t>
            </a:r>
            <a:endParaRPr lang="en-US" sz="3200" dirty="0">
              <a:solidFill>
                <a:schemeClr val="bg1"/>
              </a:solidFill>
              <a:latin typeface="Avenir Heavy"/>
              <a:cs typeface="Avenir Heavy"/>
            </a:endParaRPr>
          </a:p>
        </p:txBody>
      </p:sp>
      <p:sp>
        <p:nvSpPr>
          <p:cNvPr id="3" name="TextBox 2"/>
          <p:cNvSpPr txBox="1"/>
          <p:nvPr/>
        </p:nvSpPr>
        <p:spPr>
          <a:xfrm rot="16200000">
            <a:off x="6931690" y="4658261"/>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4" name="Picture 13" descr="Scanbot Oct 30, 2017 7.10 PM.pdf"/>
          <p:cNvPicPr>
            <a:picLocks noChangeAspect="1"/>
          </p:cNvPicPr>
          <p:nvPr/>
        </p:nvPicPr>
        <p:blipFill rotWithShape="1">
          <a:blip r:embed="rId3">
            <a:extLst>
              <a:ext uri="{28A0092B-C50C-407E-A947-70E740481C1C}">
                <a14:useLocalDpi xmlns:a14="http://schemas.microsoft.com/office/drawing/2010/main" val="0"/>
              </a:ext>
            </a:extLst>
          </a:blip>
          <a:srcRect l="17284" t="33109" r="22191" b="19946"/>
          <a:stretch/>
        </p:blipFill>
        <p:spPr>
          <a:xfrm>
            <a:off x="28029" y="1710818"/>
            <a:ext cx="8795623" cy="5090738"/>
          </a:xfrm>
          <a:prstGeom prst="rect">
            <a:avLst/>
          </a:prstGeom>
        </p:spPr>
      </p:pic>
    </p:spTree>
    <p:extLst>
      <p:ext uri="{BB962C8B-B14F-4D97-AF65-F5344CB8AC3E}">
        <p14:creationId xmlns:p14="http://schemas.microsoft.com/office/powerpoint/2010/main" val="129316925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886275"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Comparing sources &amp; consumption</a:t>
            </a:r>
            <a:endParaRPr lang="en-US" sz="3200" dirty="0">
              <a:solidFill>
                <a:schemeClr val="bg1"/>
              </a:solidFill>
              <a:latin typeface="Avenir Heavy"/>
              <a:cs typeface="Avenir Heavy"/>
            </a:endParaRPr>
          </a:p>
        </p:txBody>
      </p:sp>
      <p:sp>
        <p:nvSpPr>
          <p:cNvPr id="3" name="TextBox 2"/>
          <p:cNvSpPr txBox="1"/>
          <p:nvPr/>
        </p:nvSpPr>
        <p:spPr>
          <a:xfrm rot="16200000">
            <a:off x="6931690" y="4658261"/>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14" name="Picture 13" descr="Scanbot Oct 30, 2017 7.10 PM.pdf"/>
          <p:cNvPicPr>
            <a:picLocks noChangeAspect="1"/>
          </p:cNvPicPr>
          <p:nvPr/>
        </p:nvPicPr>
        <p:blipFill rotWithShape="1">
          <a:blip r:embed="rId3">
            <a:extLst>
              <a:ext uri="{28A0092B-C50C-407E-A947-70E740481C1C}">
                <a14:useLocalDpi xmlns:a14="http://schemas.microsoft.com/office/drawing/2010/main" val="0"/>
              </a:ext>
            </a:extLst>
          </a:blip>
          <a:srcRect l="17284" t="33109" r="22191" b="19946"/>
          <a:stretch/>
        </p:blipFill>
        <p:spPr>
          <a:xfrm>
            <a:off x="28029" y="1710818"/>
            <a:ext cx="8795623" cy="5090738"/>
          </a:xfrm>
          <a:prstGeom prst="rect">
            <a:avLst/>
          </a:prstGeom>
        </p:spPr>
      </p:pic>
      <p:sp>
        <p:nvSpPr>
          <p:cNvPr id="7" name="Rounded Rectangular Callout 6"/>
          <p:cNvSpPr/>
          <p:nvPr/>
        </p:nvSpPr>
        <p:spPr>
          <a:xfrm>
            <a:off x="961041" y="49316"/>
            <a:ext cx="7272685" cy="1751263"/>
          </a:xfrm>
          <a:prstGeom prst="wedgeRoundRectCallout">
            <a:avLst>
              <a:gd name="adj1" fmla="val -57504"/>
              <a:gd name="adj2" fmla="val 114070"/>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rgbClr val="0000FF"/>
                </a:solidFill>
              </a:rPr>
              <a:t>UK: </a:t>
            </a:r>
            <a:endParaRPr lang="en-US" dirty="0" smtClean="0">
              <a:solidFill>
                <a:srgbClr val="0000FF"/>
              </a:solidFill>
            </a:endParaRPr>
          </a:p>
          <a:p>
            <a:r>
              <a:rPr lang="en-US" dirty="0" smtClean="0">
                <a:solidFill>
                  <a:srgbClr val="0000FF"/>
                </a:solidFill>
              </a:rPr>
              <a:t>Consumption flat from 1995 – 2009 because of efficiency campaigns.</a:t>
            </a:r>
          </a:p>
          <a:p>
            <a:r>
              <a:rPr lang="en-US" dirty="0" smtClean="0">
                <a:solidFill>
                  <a:srgbClr val="0000FF"/>
                </a:solidFill>
              </a:rPr>
              <a:t>Gas rising &amp; replacing coal, but North Sea reserves are running low.</a:t>
            </a:r>
          </a:p>
          <a:p>
            <a:r>
              <a:rPr lang="en-US" dirty="0" smtClean="0">
                <a:solidFill>
                  <a:srgbClr val="0000FF"/>
                </a:solidFill>
              </a:rPr>
              <a:t>Nuclear power declining as plants are retired.</a:t>
            </a:r>
          </a:p>
          <a:p>
            <a:r>
              <a:rPr lang="en-US" dirty="0" smtClean="0">
                <a:solidFill>
                  <a:srgbClr val="0000FF"/>
                </a:solidFill>
              </a:rPr>
              <a:t>Nuclear by wire as UK imports 3% of power from French nuclear plants.</a:t>
            </a:r>
          </a:p>
          <a:p>
            <a:r>
              <a:rPr lang="en-US" dirty="0" smtClean="0">
                <a:solidFill>
                  <a:srgbClr val="0000FF"/>
                </a:solidFill>
              </a:rPr>
              <a:t>Plan to cut 80% of CO2 emissions by 2050. 30% achieved by 2010.</a:t>
            </a:r>
            <a:endParaRPr lang="en-US" dirty="0">
              <a:solidFill>
                <a:srgbClr val="0000FF"/>
              </a:solidFill>
            </a:endParaRPr>
          </a:p>
        </p:txBody>
      </p:sp>
    </p:spTree>
    <p:extLst>
      <p:ext uri="{BB962C8B-B14F-4D97-AF65-F5344CB8AC3E}">
        <p14:creationId xmlns:p14="http://schemas.microsoft.com/office/powerpoint/2010/main" val="332924116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886275"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Comparing sources &amp; consumption</a:t>
            </a:r>
            <a:endParaRPr lang="en-US" sz="3200" dirty="0">
              <a:solidFill>
                <a:schemeClr val="bg1"/>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rot="16200000">
            <a:off x="6931690" y="4658261"/>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10" name="Picture 9" descr="Scanbot Oct 30, 2017 7.10 PM.pdf"/>
          <p:cNvPicPr>
            <a:picLocks noChangeAspect="1"/>
          </p:cNvPicPr>
          <p:nvPr/>
        </p:nvPicPr>
        <p:blipFill rotWithShape="1">
          <a:blip r:embed="rId3">
            <a:extLst>
              <a:ext uri="{28A0092B-C50C-407E-A947-70E740481C1C}">
                <a14:useLocalDpi xmlns:a14="http://schemas.microsoft.com/office/drawing/2010/main" val="0"/>
              </a:ext>
            </a:extLst>
          </a:blip>
          <a:srcRect l="17284" t="33109" r="22191" b="19946"/>
          <a:stretch/>
        </p:blipFill>
        <p:spPr>
          <a:xfrm>
            <a:off x="28029" y="1710818"/>
            <a:ext cx="8795623" cy="5090738"/>
          </a:xfrm>
          <a:prstGeom prst="rect">
            <a:avLst/>
          </a:prstGeom>
        </p:spPr>
      </p:pic>
      <p:sp>
        <p:nvSpPr>
          <p:cNvPr id="7" name="Rounded Rectangular Callout 6"/>
          <p:cNvSpPr/>
          <p:nvPr/>
        </p:nvSpPr>
        <p:spPr>
          <a:xfrm>
            <a:off x="2343930" y="49316"/>
            <a:ext cx="5868737" cy="2052053"/>
          </a:xfrm>
          <a:prstGeom prst="wedgeRoundRectCallout">
            <a:avLst>
              <a:gd name="adj1" fmla="val -75655"/>
              <a:gd name="adj2" fmla="val 104447"/>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rgbClr val="0000FF"/>
                </a:solidFill>
              </a:rPr>
              <a:t>USA: </a:t>
            </a:r>
            <a:endParaRPr lang="en-US" dirty="0" smtClean="0">
              <a:solidFill>
                <a:srgbClr val="0000FF"/>
              </a:solidFill>
            </a:endParaRPr>
          </a:p>
          <a:p>
            <a:r>
              <a:rPr lang="en-US" dirty="0" smtClean="0">
                <a:solidFill>
                  <a:srgbClr val="0000FF"/>
                </a:solidFill>
              </a:rPr>
              <a:t>Consumption twice that of UK.</a:t>
            </a:r>
          </a:p>
          <a:p>
            <a:r>
              <a:rPr lang="en-US" dirty="0" smtClean="0">
                <a:solidFill>
                  <a:srgbClr val="0000FF"/>
                </a:solidFill>
              </a:rPr>
              <a:t>Now 31% from coal (2017).</a:t>
            </a:r>
          </a:p>
          <a:p>
            <a:r>
              <a:rPr lang="en-US" dirty="0" smtClean="0">
                <a:solidFill>
                  <a:srgbClr val="0000FF"/>
                </a:solidFill>
              </a:rPr>
              <a:t>Nuclear was 20% but falling as plants retire.</a:t>
            </a:r>
          </a:p>
          <a:p>
            <a:r>
              <a:rPr lang="en-US" dirty="0" smtClean="0">
                <a:solidFill>
                  <a:srgbClr val="0000FF"/>
                </a:solidFill>
              </a:rPr>
              <a:t>US &amp; Canada have 25% of world hydro.</a:t>
            </a:r>
          </a:p>
          <a:p>
            <a:r>
              <a:rPr lang="en-US" dirty="0" smtClean="0">
                <a:solidFill>
                  <a:srgbClr val="0000FF"/>
                </a:solidFill>
              </a:rPr>
              <a:t>Great potential for RE.</a:t>
            </a:r>
          </a:p>
          <a:p>
            <a:r>
              <a:rPr lang="en-US" dirty="0" smtClean="0">
                <a:solidFill>
                  <a:srgbClr val="0000FF"/>
                </a:solidFill>
              </a:rPr>
              <a:t>State control of utilities. Grid seen as weak &amp; vulnerable.</a:t>
            </a:r>
            <a:endParaRPr lang="en-US" dirty="0">
              <a:solidFill>
                <a:srgbClr val="0000FF"/>
              </a:solidFill>
            </a:endParaRPr>
          </a:p>
        </p:txBody>
      </p:sp>
    </p:spTree>
    <p:extLst>
      <p:ext uri="{BB962C8B-B14F-4D97-AF65-F5344CB8AC3E}">
        <p14:creationId xmlns:p14="http://schemas.microsoft.com/office/powerpoint/2010/main" val="91128355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886275"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Comparing sources &amp; consumption</a:t>
            </a:r>
            <a:endParaRPr lang="en-US" sz="3200" dirty="0">
              <a:solidFill>
                <a:schemeClr val="bg1"/>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rot="16200000">
            <a:off x="6931690" y="4658261"/>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10" name="Picture 9" descr="Scanbot Oct 30, 2017 7.10 PM.pdf"/>
          <p:cNvPicPr>
            <a:picLocks noChangeAspect="1"/>
          </p:cNvPicPr>
          <p:nvPr/>
        </p:nvPicPr>
        <p:blipFill rotWithShape="1">
          <a:blip r:embed="rId3">
            <a:extLst>
              <a:ext uri="{28A0092B-C50C-407E-A947-70E740481C1C}">
                <a14:useLocalDpi xmlns:a14="http://schemas.microsoft.com/office/drawing/2010/main" val="0"/>
              </a:ext>
            </a:extLst>
          </a:blip>
          <a:srcRect l="17284" t="33109" r="22191" b="19946"/>
          <a:stretch/>
        </p:blipFill>
        <p:spPr>
          <a:xfrm>
            <a:off x="28029" y="1710818"/>
            <a:ext cx="8795623" cy="5090738"/>
          </a:xfrm>
          <a:prstGeom prst="rect">
            <a:avLst/>
          </a:prstGeom>
        </p:spPr>
      </p:pic>
      <p:sp>
        <p:nvSpPr>
          <p:cNvPr id="7" name="Rounded Rectangular Callout 6"/>
          <p:cNvSpPr/>
          <p:nvPr/>
        </p:nvSpPr>
        <p:spPr>
          <a:xfrm>
            <a:off x="2273374" y="32977"/>
            <a:ext cx="5868737" cy="2052053"/>
          </a:xfrm>
          <a:prstGeom prst="wedgeRoundRectCallout">
            <a:avLst>
              <a:gd name="adj1" fmla="val -69643"/>
              <a:gd name="adj2" fmla="val 145019"/>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rgbClr val="0000FF"/>
                </a:solidFill>
              </a:rPr>
              <a:t>France: </a:t>
            </a:r>
            <a:endParaRPr lang="en-US" dirty="0" smtClean="0">
              <a:solidFill>
                <a:srgbClr val="0000FF"/>
              </a:solidFill>
            </a:endParaRPr>
          </a:p>
          <a:p>
            <a:r>
              <a:rPr lang="en-US" dirty="0" smtClean="0">
                <a:solidFill>
                  <a:srgbClr val="0000FF"/>
                </a:solidFill>
              </a:rPr>
              <a:t>High consumption for Europe.</a:t>
            </a:r>
          </a:p>
          <a:p>
            <a:r>
              <a:rPr lang="en-US" dirty="0" smtClean="0">
                <a:solidFill>
                  <a:srgbClr val="0000FF"/>
                </a:solidFill>
              </a:rPr>
              <a:t>Exports electricity.</a:t>
            </a:r>
          </a:p>
          <a:p>
            <a:r>
              <a:rPr lang="en-US" dirty="0" smtClean="0">
                <a:solidFill>
                  <a:srgbClr val="0000FF"/>
                </a:solidFill>
              </a:rPr>
              <a:t>Domestic demand is high since electricity is used for heat.</a:t>
            </a:r>
          </a:p>
          <a:p>
            <a:r>
              <a:rPr lang="en-US" dirty="0" err="1" smtClean="0">
                <a:solidFill>
                  <a:srgbClr val="0000FF"/>
                </a:solidFill>
              </a:rPr>
              <a:t>Electricite</a:t>
            </a:r>
            <a:r>
              <a:rPr lang="en-US" dirty="0" smtClean="0">
                <a:solidFill>
                  <a:srgbClr val="0000FF"/>
                </a:solidFill>
              </a:rPr>
              <a:t> de France is a recently privatized company with vertical integration of production, grid management &amp; distribution.</a:t>
            </a:r>
          </a:p>
        </p:txBody>
      </p:sp>
    </p:spTree>
    <p:extLst>
      <p:ext uri="{BB962C8B-B14F-4D97-AF65-F5344CB8AC3E}">
        <p14:creationId xmlns:p14="http://schemas.microsoft.com/office/powerpoint/2010/main" val="132030752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886275"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Comparing sources &amp; consumption</a:t>
            </a:r>
            <a:endParaRPr lang="en-US" sz="3200" dirty="0">
              <a:solidFill>
                <a:schemeClr val="bg1"/>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rot="16200000">
            <a:off x="6931690" y="4658261"/>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10" name="Picture 9" descr="Scanbot Oct 30, 2017 7.10 PM.pdf"/>
          <p:cNvPicPr>
            <a:picLocks noChangeAspect="1"/>
          </p:cNvPicPr>
          <p:nvPr/>
        </p:nvPicPr>
        <p:blipFill rotWithShape="1">
          <a:blip r:embed="rId3">
            <a:extLst>
              <a:ext uri="{28A0092B-C50C-407E-A947-70E740481C1C}">
                <a14:useLocalDpi xmlns:a14="http://schemas.microsoft.com/office/drawing/2010/main" val="0"/>
              </a:ext>
            </a:extLst>
          </a:blip>
          <a:srcRect l="17284" t="33109" r="22191" b="19946"/>
          <a:stretch/>
        </p:blipFill>
        <p:spPr>
          <a:xfrm>
            <a:off x="28029" y="1710818"/>
            <a:ext cx="8795623" cy="5090738"/>
          </a:xfrm>
          <a:prstGeom prst="rect">
            <a:avLst/>
          </a:prstGeom>
        </p:spPr>
      </p:pic>
      <p:sp>
        <p:nvSpPr>
          <p:cNvPr id="7" name="Rounded Rectangular Callout 6"/>
          <p:cNvSpPr/>
          <p:nvPr/>
        </p:nvSpPr>
        <p:spPr>
          <a:xfrm>
            <a:off x="453041" y="49316"/>
            <a:ext cx="7874000" cy="2996227"/>
          </a:xfrm>
          <a:prstGeom prst="wedgeRoundRectCallout">
            <a:avLst>
              <a:gd name="adj1" fmla="val -39292"/>
              <a:gd name="adj2" fmla="val 69564"/>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rgbClr val="0000FF"/>
                </a:solidFill>
              </a:rPr>
              <a:t>Demark: </a:t>
            </a:r>
            <a:endParaRPr lang="en-US" dirty="0" smtClean="0">
              <a:solidFill>
                <a:srgbClr val="0000FF"/>
              </a:solidFill>
            </a:endParaRPr>
          </a:p>
          <a:p>
            <a:r>
              <a:rPr lang="en-US" dirty="0" smtClean="0">
                <a:solidFill>
                  <a:srgbClr val="0000FF"/>
                </a:solidFill>
              </a:rPr>
              <a:t>Consumption doubled from 1975 to 2009 but without increased primary energy consumption: efficiency.</a:t>
            </a:r>
          </a:p>
          <a:p>
            <a:r>
              <a:rPr lang="en-US" dirty="0" smtClean="0">
                <a:solidFill>
                  <a:srgbClr val="0000FF"/>
                </a:solidFill>
              </a:rPr>
              <a:t>Early 1970s electric production was nearly all oil.</a:t>
            </a:r>
          </a:p>
          <a:p>
            <a:r>
              <a:rPr lang="en-US" dirty="0" smtClean="0">
                <a:solidFill>
                  <a:srgbClr val="0000FF"/>
                </a:solidFill>
              </a:rPr>
              <a:t>Transitioned to coal &amp; CHP; 53% CHP by 2010.</a:t>
            </a:r>
          </a:p>
          <a:p>
            <a:r>
              <a:rPr lang="en-US" dirty="0" smtClean="0">
                <a:solidFill>
                  <a:srgbClr val="0000FF"/>
                </a:solidFill>
              </a:rPr>
              <a:t>North Sea gas used for some CCGT.</a:t>
            </a:r>
          </a:p>
          <a:p>
            <a:r>
              <a:rPr lang="en-US" dirty="0" smtClean="0">
                <a:solidFill>
                  <a:srgbClr val="0000FF"/>
                </a:solidFill>
              </a:rPr>
              <a:t>19% wind power</a:t>
            </a:r>
          </a:p>
          <a:p>
            <a:r>
              <a:rPr lang="en-US" dirty="0" smtClean="0">
                <a:solidFill>
                  <a:srgbClr val="0000FF"/>
                </a:solidFill>
              </a:rPr>
              <a:t>8% biomass CHP</a:t>
            </a:r>
          </a:p>
          <a:p>
            <a:r>
              <a:rPr lang="en-US" dirty="0" smtClean="0">
                <a:solidFill>
                  <a:srgbClr val="0000FF"/>
                </a:solidFill>
              </a:rPr>
              <a:t>Grid links to Norway &amp; Sweden to trade hydro for wind &amp; increase reliability.</a:t>
            </a:r>
          </a:p>
          <a:p>
            <a:r>
              <a:rPr lang="en-US" dirty="0" smtClean="0">
                <a:solidFill>
                  <a:srgbClr val="0000FF"/>
                </a:solidFill>
              </a:rPr>
              <a:t>Small municipal &amp; coop structure facilitate CHP.</a:t>
            </a:r>
          </a:p>
        </p:txBody>
      </p:sp>
    </p:spTree>
    <p:extLst>
      <p:ext uri="{BB962C8B-B14F-4D97-AF65-F5344CB8AC3E}">
        <p14:creationId xmlns:p14="http://schemas.microsoft.com/office/powerpoint/2010/main" val="422578264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886275"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Comparing sources &amp; consumption</a:t>
            </a:r>
            <a:endParaRPr lang="en-US" sz="3200" dirty="0">
              <a:solidFill>
                <a:schemeClr val="bg1"/>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rot="16200000">
            <a:off x="6931690" y="4658261"/>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10" name="Picture 9" descr="Scanbot Oct 30, 2017 7.10 PM.pdf"/>
          <p:cNvPicPr>
            <a:picLocks noChangeAspect="1"/>
          </p:cNvPicPr>
          <p:nvPr/>
        </p:nvPicPr>
        <p:blipFill rotWithShape="1">
          <a:blip r:embed="rId3">
            <a:extLst>
              <a:ext uri="{28A0092B-C50C-407E-A947-70E740481C1C}">
                <a14:useLocalDpi xmlns:a14="http://schemas.microsoft.com/office/drawing/2010/main" val="0"/>
              </a:ext>
            </a:extLst>
          </a:blip>
          <a:srcRect l="17284" t="33109" r="22191" b="19946"/>
          <a:stretch/>
        </p:blipFill>
        <p:spPr>
          <a:xfrm>
            <a:off x="42140" y="1724929"/>
            <a:ext cx="8795623" cy="5090738"/>
          </a:xfrm>
          <a:prstGeom prst="rect">
            <a:avLst/>
          </a:prstGeom>
        </p:spPr>
      </p:pic>
      <p:sp>
        <p:nvSpPr>
          <p:cNvPr id="7" name="Rounded Rectangular Callout 6"/>
          <p:cNvSpPr/>
          <p:nvPr/>
        </p:nvSpPr>
        <p:spPr>
          <a:xfrm>
            <a:off x="481263" y="49316"/>
            <a:ext cx="7874000" cy="2996227"/>
          </a:xfrm>
          <a:prstGeom prst="wedgeRoundRectCallout">
            <a:avLst>
              <a:gd name="adj1" fmla="val -44310"/>
              <a:gd name="adj2" fmla="val 95938"/>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rgbClr val="0000FF"/>
                </a:solidFill>
              </a:rPr>
              <a:t>India: </a:t>
            </a:r>
            <a:endParaRPr lang="en-US" dirty="0" smtClean="0">
              <a:solidFill>
                <a:srgbClr val="0000FF"/>
              </a:solidFill>
            </a:endParaRPr>
          </a:p>
          <a:p>
            <a:r>
              <a:rPr lang="en-US" dirty="0" smtClean="0">
                <a:solidFill>
                  <a:srgbClr val="0000FF"/>
                </a:solidFill>
              </a:rPr>
              <a:t>Small but growing consumption.</a:t>
            </a:r>
          </a:p>
          <a:p>
            <a:r>
              <a:rPr lang="en-US" dirty="0" smtClean="0">
                <a:solidFill>
                  <a:srgbClr val="0000FF"/>
                </a:solidFill>
              </a:rPr>
              <a:t>20% used in agriculture; mainly irrigation.</a:t>
            </a:r>
          </a:p>
          <a:p>
            <a:r>
              <a:rPr lang="en-US" dirty="0" smtClean="0">
                <a:solidFill>
                  <a:srgbClr val="0000FF"/>
                </a:solidFill>
              </a:rPr>
              <a:t>Vast grid with 80% of villages having mains power, though 400 m lack power.</a:t>
            </a:r>
          </a:p>
          <a:p>
            <a:r>
              <a:rPr lang="en-US" dirty="0" smtClean="0">
                <a:solidFill>
                  <a:srgbClr val="0000FF"/>
                </a:solidFill>
              </a:rPr>
              <a:t>29% distribution losses with some theft.</a:t>
            </a:r>
          </a:p>
          <a:p>
            <a:r>
              <a:rPr lang="en-US" dirty="0" smtClean="0">
                <a:solidFill>
                  <a:srgbClr val="0000FF"/>
                </a:solidFill>
              </a:rPr>
              <a:t>16% short of energy supply at peak.</a:t>
            </a:r>
          </a:p>
          <a:p>
            <a:r>
              <a:rPr lang="en-US" dirty="0" smtClean="0">
                <a:solidFill>
                  <a:srgbClr val="0000FF"/>
                </a:solidFill>
              </a:rPr>
              <a:t>Nationalized utilities that are in debt.</a:t>
            </a:r>
          </a:p>
          <a:p>
            <a:r>
              <a:rPr lang="en-US" dirty="0" smtClean="0">
                <a:solidFill>
                  <a:srgbClr val="0000FF"/>
                </a:solidFill>
              </a:rPr>
              <a:t>Coal for electric production is high ash, producing air pollution.</a:t>
            </a:r>
          </a:p>
          <a:p>
            <a:r>
              <a:rPr lang="en-US" dirty="0" smtClean="0">
                <a:solidFill>
                  <a:srgbClr val="0000FF"/>
                </a:solidFill>
              </a:rPr>
              <a:t>Interest in thorium nuclear.</a:t>
            </a:r>
          </a:p>
          <a:p>
            <a:r>
              <a:rPr lang="en-US" dirty="0" smtClean="0">
                <a:solidFill>
                  <a:srgbClr val="0000FF"/>
                </a:solidFill>
              </a:rPr>
              <a:t>Renewable, wind, solar, biomass are coming on strong.</a:t>
            </a:r>
          </a:p>
        </p:txBody>
      </p:sp>
    </p:spTree>
    <p:extLst>
      <p:ext uri="{BB962C8B-B14F-4D97-AF65-F5344CB8AC3E}">
        <p14:creationId xmlns:p14="http://schemas.microsoft.com/office/powerpoint/2010/main" val="95149089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886275"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Comparing sources &amp; consumption</a:t>
            </a:r>
            <a:endParaRPr lang="en-US" sz="3200" dirty="0">
              <a:solidFill>
                <a:schemeClr val="bg1"/>
              </a:solidFill>
              <a:latin typeface="Avenir Heavy"/>
              <a:cs typeface="Avenir Heavy"/>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rot="16200000">
            <a:off x="6931690" y="4658261"/>
            <a:ext cx="4091701" cy="307777"/>
          </a:xfrm>
          <a:prstGeom prst="rect">
            <a:avLst/>
          </a:prstGeom>
          <a:noFill/>
        </p:spPr>
        <p:txBody>
          <a:bodyPr wrap="none" rtlCol="0">
            <a:spAutoFit/>
          </a:bodyPr>
          <a:lstStyle/>
          <a:p>
            <a:r>
              <a:rPr lang="en-US" sz="1400" dirty="0" smtClean="0">
                <a:latin typeface="Avenir Medium"/>
                <a:cs typeface="Avenir Medium"/>
              </a:rPr>
              <a:t>Energy Systems &amp; Sustainability, 2/e, Chapter 9</a:t>
            </a:r>
            <a:endParaRPr lang="en-US" sz="1400" dirty="0">
              <a:latin typeface="Avenir Medium"/>
              <a:cs typeface="Avenir Medium"/>
            </a:endParaRPr>
          </a:p>
        </p:txBody>
      </p:sp>
      <p:pic>
        <p:nvPicPr>
          <p:cNvPr id="10" name="Picture 9" descr="Scanbot Oct 30, 2017 7.10 PM.pdf"/>
          <p:cNvPicPr>
            <a:picLocks noChangeAspect="1"/>
          </p:cNvPicPr>
          <p:nvPr/>
        </p:nvPicPr>
        <p:blipFill rotWithShape="1">
          <a:blip r:embed="rId3">
            <a:extLst>
              <a:ext uri="{28A0092B-C50C-407E-A947-70E740481C1C}">
                <a14:useLocalDpi xmlns:a14="http://schemas.microsoft.com/office/drawing/2010/main" val="0"/>
              </a:ext>
            </a:extLst>
          </a:blip>
          <a:srcRect l="17284" t="33109" r="22191" b="19946"/>
          <a:stretch/>
        </p:blipFill>
        <p:spPr>
          <a:xfrm>
            <a:off x="28029" y="1710818"/>
            <a:ext cx="8795623" cy="5090738"/>
          </a:xfrm>
          <a:prstGeom prst="rect">
            <a:avLst/>
          </a:prstGeom>
        </p:spPr>
      </p:pic>
      <p:sp>
        <p:nvSpPr>
          <p:cNvPr id="7" name="Rounded Rectangular Callout 6"/>
          <p:cNvSpPr/>
          <p:nvPr/>
        </p:nvSpPr>
        <p:spPr>
          <a:xfrm>
            <a:off x="2668485" y="49316"/>
            <a:ext cx="4237661" cy="2185738"/>
          </a:xfrm>
          <a:prstGeom prst="wedgeRoundRectCallout">
            <a:avLst>
              <a:gd name="adj1" fmla="val -91427"/>
              <a:gd name="adj2" fmla="val 170315"/>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rgbClr val="0000FF"/>
                </a:solidFill>
              </a:rPr>
              <a:t>China: </a:t>
            </a:r>
            <a:endParaRPr lang="en-US" dirty="0" smtClean="0">
              <a:solidFill>
                <a:srgbClr val="0000FF"/>
              </a:solidFill>
            </a:endParaRPr>
          </a:p>
          <a:p>
            <a:r>
              <a:rPr lang="en-US" dirty="0" smtClean="0">
                <a:solidFill>
                  <a:srgbClr val="0000FF"/>
                </a:solidFill>
              </a:rPr>
              <a:t>Demand rose by 6X from 1990 – 2009.</a:t>
            </a:r>
          </a:p>
          <a:p>
            <a:r>
              <a:rPr lang="en-US" dirty="0" smtClean="0">
                <a:solidFill>
                  <a:srgbClr val="0000FF"/>
                </a:solidFill>
              </a:rPr>
              <a:t>Most use still industrial.</a:t>
            </a:r>
          </a:p>
          <a:p>
            <a:r>
              <a:rPr lang="en-US" dirty="0" smtClean="0">
                <a:solidFill>
                  <a:srgbClr val="0000FF"/>
                </a:solidFill>
              </a:rPr>
              <a:t>Agriculture uses 3.5%, mainly irrigation.</a:t>
            </a:r>
          </a:p>
          <a:p>
            <a:r>
              <a:rPr lang="en-US" dirty="0" smtClean="0">
                <a:solidFill>
                  <a:srgbClr val="0000FF"/>
                </a:solidFill>
              </a:rPr>
              <a:t>Millions still lack access.</a:t>
            </a:r>
          </a:p>
          <a:p>
            <a:r>
              <a:rPr lang="en-US" dirty="0" smtClean="0">
                <a:solidFill>
                  <a:srgbClr val="0000FF"/>
                </a:solidFill>
              </a:rPr>
              <a:t>Significant hydropower.</a:t>
            </a:r>
          </a:p>
          <a:p>
            <a:r>
              <a:rPr lang="en-US" dirty="0" smtClean="0">
                <a:solidFill>
                  <a:srgbClr val="0000FF"/>
                </a:solidFill>
              </a:rPr>
              <a:t>Strong investment in renewables.</a:t>
            </a:r>
          </a:p>
        </p:txBody>
      </p:sp>
    </p:spTree>
    <p:extLst>
      <p:ext uri="{BB962C8B-B14F-4D97-AF65-F5344CB8AC3E}">
        <p14:creationId xmlns:p14="http://schemas.microsoft.com/office/powerpoint/2010/main" val="208090903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569934"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9</a:t>
            </a:r>
            <a:r>
              <a:rPr lang="en-US" sz="3200" dirty="0" smtClean="0">
                <a:solidFill>
                  <a:prstClr val="white"/>
                </a:solidFill>
                <a:latin typeface="Avenir Heavy"/>
                <a:cs typeface="Avenir Heavy"/>
              </a:rPr>
              <a:t>. Electricity</a:t>
            </a:r>
            <a:endParaRPr lang="en-US" sz="3200" dirty="0">
              <a:solidFill>
                <a:prstClr val="white"/>
              </a:solidFill>
              <a:latin typeface="Avenir Heavy"/>
              <a:cs typeface="Avenir Heavy"/>
            </a:endParaRPr>
          </a:p>
        </p:txBody>
      </p:sp>
      <p:pic>
        <p:nvPicPr>
          <p:cNvPr id="6" name="Picture 5"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8" name="TextBox 7"/>
          <p:cNvSpPr txBox="1"/>
          <p:nvPr/>
        </p:nvSpPr>
        <p:spPr>
          <a:xfrm>
            <a:off x="228600" y="2518284"/>
            <a:ext cx="8524631" cy="1384995"/>
          </a:xfrm>
          <a:prstGeom prst="rect">
            <a:avLst/>
          </a:prstGeom>
          <a:noFill/>
        </p:spPr>
        <p:txBody>
          <a:bodyPr wrap="square" rtlCol="0">
            <a:spAutoFit/>
          </a:bodyPr>
          <a:lstStyle/>
          <a:p>
            <a:pPr lvl="1" algn="ctr"/>
            <a:r>
              <a:rPr lang="en-US" sz="2800" i="1" dirty="0" smtClean="0">
                <a:solidFill>
                  <a:srgbClr val="0000FF"/>
                </a:solidFill>
                <a:latin typeface="Avenir Black"/>
                <a:cs typeface="Avenir Black"/>
              </a:rPr>
              <a:t>9.10 Electricity storage: </a:t>
            </a:r>
          </a:p>
          <a:p>
            <a:pPr lvl="1" algn="ctr"/>
            <a:r>
              <a:rPr lang="en-US" sz="2800" i="1" dirty="0" smtClean="0">
                <a:solidFill>
                  <a:srgbClr val="0000FF"/>
                </a:solidFill>
                <a:latin typeface="Avenir Black"/>
                <a:cs typeface="Avenir Black"/>
              </a:rPr>
              <a:t>a holy grail for sustainable energy</a:t>
            </a:r>
            <a:endParaRPr lang="en-US" sz="2800" i="1" dirty="0">
              <a:solidFill>
                <a:srgbClr val="0000FF"/>
              </a:solidFill>
              <a:latin typeface="Avenir Black"/>
              <a:cs typeface="Avenir Black"/>
            </a:endParaRPr>
          </a:p>
          <a:p>
            <a:pPr lvl="1" algn="ctr"/>
            <a:endParaRPr lang="en-US" sz="2800" i="1" dirty="0" smtClean="0">
              <a:solidFill>
                <a:srgbClr val="0000FF"/>
              </a:solidFill>
              <a:latin typeface="Avenir Medium"/>
              <a:cs typeface="Avenir Medium"/>
            </a:endParaRPr>
          </a:p>
        </p:txBody>
      </p:sp>
    </p:spTree>
    <p:extLst>
      <p:ext uri="{BB962C8B-B14F-4D97-AF65-F5344CB8AC3E}">
        <p14:creationId xmlns:p14="http://schemas.microsoft.com/office/powerpoint/2010/main" val="166962762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289099"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High-speed flywheels</a:t>
            </a:r>
            <a:endParaRPr lang="en-US" sz="3200" dirty="0">
              <a:solidFill>
                <a:schemeClr val="bg1"/>
              </a:solidFill>
              <a:latin typeface="Avenir Heavy"/>
              <a:cs typeface="Avenir Heavy"/>
            </a:endParaRPr>
          </a:p>
        </p:txBody>
      </p:sp>
      <p:sp>
        <p:nvSpPr>
          <p:cNvPr id="3" name="TextBox 2"/>
          <p:cNvSpPr txBox="1"/>
          <p:nvPr/>
        </p:nvSpPr>
        <p:spPr>
          <a:xfrm rot="16200000">
            <a:off x="6407376" y="4211471"/>
            <a:ext cx="5054179" cy="307777"/>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discovermagazine.com</a:t>
            </a:r>
            <a:r>
              <a:rPr lang="en-US" sz="1400" dirty="0">
                <a:latin typeface="Avenir Medium"/>
                <a:cs typeface="Avenir Medium"/>
              </a:rPr>
              <a:t>/2015/</a:t>
            </a:r>
            <a:r>
              <a:rPr lang="en-US" sz="1400" dirty="0" err="1">
                <a:latin typeface="Avenir Medium"/>
                <a:cs typeface="Avenir Medium"/>
              </a:rPr>
              <a:t>july-aug</a:t>
            </a:r>
            <a:r>
              <a:rPr lang="en-US" sz="1400" dirty="0">
                <a:latin typeface="Avenir Medium"/>
                <a:cs typeface="Avenir Medium"/>
              </a:rPr>
              <a:t>/26-power-stash</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2" name="TextBox 1"/>
          <p:cNvSpPr txBox="1"/>
          <p:nvPr/>
        </p:nvSpPr>
        <p:spPr>
          <a:xfrm>
            <a:off x="228600" y="842210"/>
            <a:ext cx="8741611" cy="2554545"/>
          </a:xfrm>
          <a:prstGeom prst="rect">
            <a:avLst/>
          </a:prstGeom>
          <a:noFill/>
        </p:spPr>
        <p:txBody>
          <a:bodyPr wrap="square" rtlCol="0">
            <a:spAutoFit/>
          </a:bodyPr>
          <a:lstStyle/>
          <a:p>
            <a:r>
              <a:rPr lang="en-US" sz="2000" dirty="0" smtClean="0">
                <a:latin typeface="Avenir Medium"/>
                <a:cs typeface="Avenir Medium"/>
              </a:rPr>
              <a:t>At low electricity demand, motors accelerate a cylinder (</a:t>
            </a:r>
            <a:r>
              <a:rPr lang="en-US" sz="2000" dirty="0" smtClean="0">
                <a:latin typeface="Avenir Black"/>
                <a:cs typeface="Avenir Black"/>
              </a:rPr>
              <a:t>flywheel</a:t>
            </a:r>
            <a:r>
              <a:rPr lang="en-US" sz="2000" dirty="0" smtClean="0">
                <a:latin typeface="Avenir Medium"/>
                <a:cs typeface="Avenir Medium"/>
              </a:rPr>
              <a:t>) spinning in a vacuum-sealed case which </a:t>
            </a:r>
            <a:r>
              <a:rPr lang="en-US" sz="2000" u="sng" dirty="0" smtClean="0">
                <a:latin typeface="Avenir Medium"/>
                <a:cs typeface="Avenir Medium"/>
              </a:rPr>
              <a:t>reduces friction</a:t>
            </a:r>
            <a:r>
              <a:rPr lang="en-US" sz="2000" dirty="0" smtClean="0">
                <a:latin typeface="Avenir Medium"/>
                <a:cs typeface="Avenir Medium"/>
              </a:rPr>
              <a:t>. When demand rises, kinetic energy is quickly converted to electricity.</a:t>
            </a:r>
          </a:p>
          <a:p>
            <a:pPr marL="342900" indent="-342900">
              <a:buFont typeface="Arial"/>
              <a:buChar char="•"/>
            </a:pPr>
            <a:endParaRPr lang="en-US" sz="2000" dirty="0" smtClean="0">
              <a:latin typeface="Avenir Medium"/>
              <a:cs typeface="Avenir Medium"/>
            </a:endParaRPr>
          </a:p>
          <a:p>
            <a:pPr marL="342900" indent="-342900">
              <a:buFont typeface="Arial"/>
              <a:buChar char="•"/>
            </a:pPr>
            <a:r>
              <a:rPr lang="en-US" sz="2000" u="sng" dirty="0" smtClean="0">
                <a:latin typeface="Avenir Medium"/>
                <a:cs typeface="Avenir Medium"/>
              </a:rPr>
              <a:t>Pros</a:t>
            </a:r>
            <a:r>
              <a:rPr lang="en-US" sz="2000" dirty="0" smtClean="0">
                <a:latin typeface="Avenir Medium"/>
                <a:cs typeface="Avenir Medium"/>
              </a:rPr>
              <a:t>: Nearly instant response to need.</a:t>
            </a:r>
          </a:p>
          <a:p>
            <a:endParaRPr lang="en-US" sz="2000" dirty="0" smtClean="0">
              <a:latin typeface="Avenir Medium"/>
              <a:cs typeface="Avenir Medium"/>
            </a:endParaRPr>
          </a:p>
          <a:p>
            <a:pPr marL="342900" indent="-342900">
              <a:buFont typeface="Arial"/>
              <a:buChar char="•"/>
            </a:pPr>
            <a:r>
              <a:rPr lang="en-US" sz="2000" u="sng" dirty="0" smtClean="0">
                <a:latin typeface="Avenir Medium"/>
                <a:cs typeface="Avenir Medium"/>
              </a:rPr>
              <a:t>Cons</a:t>
            </a:r>
            <a:r>
              <a:rPr lang="en-US" sz="2000" dirty="0" smtClean="0">
                <a:latin typeface="Avenir Medium"/>
                <a:cs typeface="Avenir Medium"/>
              </a:rPr>
              <a:t>: Good for short bursts of power,</a:t>
            </a:r>
            <a:br>
              <a:rPr lang="en-US" sz="2000" dirty="0" smtClean="0">
                <a:latin typeface="Avenir Medium"/>
                <a:cs typeface="Avenir Medium"/>
              </a:rPr>
            </a:br>
            <a:r>
              <a:rPr lang="en-US" sz="2000" dirty="0" smtClean="0">
                <a:latin typeface="Avenir Medium"/>
                <a:cs typeface="Avenir Medium"/>
              </a:rPr>
              <a:t> ~15’.</a:t>
            </a:r>
            <a:endParaRPr lang="en-US" sz="2000" u="sng" dirty="0" smtClean="0">
              <a:latin typeface="Avenir Black"/>
              <a:cs typeface="Avenir Black"/>
            </a:endParaRPr>
          </a:p>
        </p:txBody>
      </p:sp>
      <p:pic>
        <p:nvPicPr>
          <p:cNvPr id="7" name="Picture 6" descr="high-speed-flywheel.jpg"/>
          <p:cNvPicPr>
            <a:picLocks noChangeAspect="1"/>
          </p:cNvPicPr>
          <p:nvPr/>
        </p:nvPicPr>
        <p:blipFill rotWithShape="1">
          <a:blip r:embed="rId3">
            <a:extLst>
              <a:ext uri="{28A0092B-C50C-407E-A947-70E740481C1C}">
                <a14:useLocalDpi xmlns:a14="http://schemas.microsoft.com/office/drawing/2010/main" val="0"/>
              </a:ext>
            </a:extLst>
          </a:blip>
          <a:srcRect l="30377" r="19182"/>
          <a:stretch/>
        </p:blipFill>
        <p:spPr>
          <a:xfrm>
            <a:off x="5280044" y="1817378"/>
            <a:ext cx="3291333" cy="5040621"/>
          </a:xfrm>
          <a:prstGeom prst="rect">
            <a:avLst/>
          </a:prstGeom>
        </p:spPr>
      </p:pic>
    </p:spTree>
    <p:extLst>
      <p:ext uri="{BB962C8B-B14F-4D97-AF65-F5344CB8AC3E}">
        <p14:creationId xmlns:p14="http://schemas.microsoft.com/office/powerpoint/2010/main" val="184421192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umped-hydr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920" y="2655002"/>
            <a:ext cx="7590063" cy="4202997"/>
          </a:xfrm>
          <a:prstGeom prst="rect">
            <a:avLst/>
          </a:prstGeom>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830006"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Pumped storage hydropower</a:t>
            </a:r>
            <a:endParaRPr lang="en-US" sz="3200" dirty="0">
              <a:solidFill>
                <a:schemeClr val="bg1"/>
              </a:solidFill>
              <a:latin typeface="Avenir Heavy"/>
              <a:cs typeface="Avenir Heavy"/>
            </a:endParaRPr>
          </a:p>
        </p:txBody>
      </p:sp>
      <p:sp>
        <p:nvSpPr>
          <p:cNvPr id="3" name="TextBox 2"/>
          <p:cNvSpPr txBox="1"/>
          <p:nvPr/>
        </p:nvSpPr>
        <p:spPr>
          <a:xfrm rot="16200000">
            <a:off x="6407376" y="4211471"/>
            <a:ext cx="5054179" cy="307777"/>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discovermagazine.com</a:t>
            </a:r>
            <a:r>
              <a:rPr lang="en-US" sz="1400" dirty="0">
                <a:latin typeface="Avenir Medium"/>
                <a:cs typeface="Avenir Medium"/>
              </a:rPr>
              <a:t>/2015/</a:t>
            </a:r>
            <a:r>
              <a:rPr lang="en-US" sz="1400" dirty="0" err="1">
                <a:latin typeface="Avenir Medium"/>
                <a:cs typeface="Avenir Medium"/>
              </a:rPr>
              <a:t>july-aug</a:t>
            </a:r>
            <a:r>
              <a:rPr lang="en-US" sz="1400" dirty="0">
                <a:latin typeface="Avenir Medium"/>
                <a:cs typeface="Avenir Medium"/>
              </a:rPr>
              <a:t>/26-power-stash</a:t>
            </a:r>
          </a:p>
        </p:txBody>
      </p:sp>
      <p:pic>
        <p:nvPicPr>
          <p:cNvPr id="8" name="Picture 7" descr="ecological-energy-plug-symbol-with-cord-and-a-leaf_318-62261.jpg"/>
          <p:cNvPicPr>
            <a:picLocks noChangeAspect="1"/>
          </p:cNvPicPr>
          <p:nvPr/>
        </p:nvPicPr>
        <p:blipFill>
          <a:blip r:embed="rId3">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228600" y="1979729"/>
            <a:ext cx="4711546" cy="1938992"/>
          </a:xfrm>
          <a:prstGeom prst="rect">
            <a:avLst/>
          </a:prstGeom>
          <a:solidFill>
            <a:srgbClr val="FFFFFF"/>
          </a:solidFill>
        </p:spPr>
        <p:txBody>
          <a:bodyPr wrap="none" rtlCol="0">
            <a:spAutoFit/>
          </a:bodyPr>
          <a:lstStyle/>
          <a:p>
            <a:endParaRPr lang="en-US" sz="2000" dirty="0">
              <a:latin typeface="Avenir Medium"/>
              <a:cs typeface="Avenir Medium"/>
            </a:endParaRPr>
          </a:p>
          <a:p>
            <a:pPr marL="342900" indent="-342900">
              <a:buFont typeface="Arial"/>
              <a:buChar char="•"/>
            </a:pPr>
            <a:r>
              <a:rPr lang="en-US" sz="2000" u="sng" dirty="0">
                <a:latin typeface="Avenir Medium"/>
                <a:cs typeface="Avenir Medium"/>
              </a:rPr>
              <a:t>Pros</a:t>
            </a:r>
            <a:r>
              <a:rPr lang="en-US" sz="2000" dirty="0">
                <a:latin typeface="Avenir Medium"/>
                <a:cs typeface="Avenir Medium"/>
              </a:rPr>
              <a:t>: High capacity (10,000 </a:t>
            </a:r>
            <a:r>
              <a:rPr lang="en-US" sz="2000" dirty="0" err="1">
                <a:latin typeface="Avenir Medium"/>
                <a:cs typeface="Avenir Medium"/>
              </a:rPr>
              <a:t>MWh</a:t>
            </a:r>
            <a:r>
              <a:rPr lang="en-US" sz="2000" dirty="0">
                <a:latin typeface="Avenir Medium"/>
                <a:cs typeface="Avenir Medium"/>
              </a:rPr>
              <a:t>) &amp;</a:t>
            </a:r>
            <a:br>
              <a:rPr lang="en-US" sz="2000" dirty="0">
                <a:latin typeface="Avenir Medium"/>
                <a:cs typeface="Avenir Medium"/>
              </a:rPr>
            </a:br>
            <a:r>
              <a:rPr lang="en-US" sz="2000" dirty="0">
                <a:latin typeface="Avenir Medium"/>
                <a:cs typeface="Avenir Medium"/>
              </a:rPr>
              <a:t>         long-lived.</a:t>
            </a:r>
          </a:p>
          <a:p>
            <a:endParaRPr lang="en-US" sz="2000" dirty="0">
              <a:latin typeface="Avenir Medium"/>
              <a:cs typeface="Avenir Medium"/>
            </a:endParaRPr>
          </a:p>
          <a:p>
            <a:pPr marL="342900" indent="-342900">
              <a:buFont typeface="Arial"/>
              <a:buChar char="•"/>
            </a:pPr>
            <a:r>
              <a:rPr lang="en-US" sz="2000" u="sng" dirty="0">
                <a:latin typeface="Avenir Medium"/>
                <a:cs typeface="Avenir Medium"/>
              </a:rPr>
              <a:t>Cons</a:t>
            </a:r>
            <a:r>
              <a:rPr lang="en-US" sz="2000" dirty="0">
                <a:latin typeface="Avenir Medium"/>
                <a:cs typeface="Avenir Medium"/>
              </a:rPr>
              <a:t>: Requires the right site.</a:t>
            </a:r>
            <a:br>
              <a:rPr lang="en-US" sz="2000" dirty="0">
                <a:latin typeface="Avenir Medium"/>
                <a:cs typeface="Avenir Medium"/>
              </a:rPr>
            </a:br>
            <a:r>
              <a:rPr lang="en-US" sz="2000" dirty="0">
                <a:latin typeface="Avenir Medium"/>
                <a:cs typeface="Avenir Medium"/>
              </a:rPr>
              <a:t>          High initial (capital) costs</a:t>
            </a:r>
            <a:r>
              <a:rPr lang="en-US" sz="2000" dirty="0" smtClean="0">
                <a:latin typeface="Avenir Medium"/>
                <a:cs typeface="Avenir Medium"/>
              </a:rPr>
              <a:t>.</a:t>
            </a:r>
            <a:endParaRPr lang="en-US" sz="2000" u="sng" dirty="0">
              <a:latin typeface="Avenir Black"/>
              <a:cs typeface="Avenir Black"/>
            </a:endParaRPr>
          </a:p>
        </p:txBody>
      </p:sp>
      <p:sp>
        <p:nvSpPr>
          <p:cNvPr id="2" name="TextBox 1"/>
          <p:cNvSpPr txBox="1"/>
          <p:nvPr/>
        </p:nvSpPr>
        <p:spPr>
          <a:xfrm>
            <a:off x="228600" y="842210"/>
            <a:ext cx="8741611" cy="1323439"/>
          </a:xfrm>
          <a:prstGeom prst="rect">
            <a:avLst/>
          </a:prstGeom>
          <a:noFill/>
        </p:spPr>
        <p:txBody>
          <a:bodyPr wrap="square" rtlCol="0">
            <a:spAutoFit/>
          </a:bodyPr>
          <a:lstStyle/>
          <a:p>
            <a:r>
              <a:rPr lang="en-US" sz="2000" dirty="0" smtClean="0">
                <a:latin typeface="Avenir Medium"/>
                <a:cs typeface="Avenir Medium"/>
              </a:rPr>
              <a:t>At low electricity demand, huge volumes of water are pumped from a low</a:t>
            </a:r>
            <a:br>
              <a:rPr lang="en-US" sz="2000" dirty="0" smtClean="0">
                <a:latin typeface="Avenir Medium"/>
                <a:cs typeface="Avenir Medium"/>
              </a:rPr>
            </a:br>
            <a:r>
              <a:rPr lang="en-US" sz="2000" dirty="0" smtClean="0">
                <a:latin typeface="Avenir Medium"/>
                <a:cs typeface="Avenir Medium"/>
              </a:rPr>
              <a:t>reservoir to an upper one. When demand rises, water is released to flow down through </a:t>
            </a:r>
            <a:r>
              <a:rPr lang="en-US" sz="2000" dirty="0" smtClean="0">
                <a:latin typeface="Avenir Black"/>
                <a:cs typeface="Avenir Black"/>
              </a:rPr>
              <a:t>turbines</a:t>
            </a:r>
            <a:r>
              <a:rPr lang="en-US" sz="2000" dirty="0" smtClean="0">
                <a:latin typeface="Avenir Medium"/>
                <a:cs typeface="Avenir Medium"/>
              </a:rPr>
              <a:t>, producing electricity.</a:t>
            </a:r>
          </a:p>
          <a:p>
            <a:pPr marL="342900" indent="-342900">
              <a:buFont typeface="Arial"/>
              <a:buChar char="•"/>
            </a:pPr>
            <a:r>
              <a:rPr lang="en-US" sz="2000" dirty="0" smtClean="0">
                <a:latin typeface="Avenir Medium"/>
                <a:cs typeface="Avenir Medium"/>
              </a:rPr>
              <a:t>95% of current grid storage</a:t>
            </a:r>
          </a:p>
        </p:txBody>
      </p:sp>
    </p:spTree>
    <p:extLst>
      <p:ext uri="{BB962C8B-B14F-4D97-AF65-F5344CB8AC3E}">
        <p14:creationId xmlns:p14="http://schemas.microsoft.com/office/powerpoint/2010/main" val="37862483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313728"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M</a:t>
            </a:r>
            <a:r>
              <a:rPr lang="en-US" sz="3200" dirty="0" smtClean="0">
                <a:solidFill>
                  <a:prstClr val="white"/>
                </a:solidFill>
                <a:latin typeface="Avenir Heavy"/>
                <a:cs typeface="Avenir Heavy"/>
              </a:rPr>
              <a:t>ains electricity</a:t>
            </a:r>
            <a:endParaRPr lang="en-US" sz="3200" dirty="0">
              <a:solidFill>
                <a:prstClr val="white"/>
              </a:solidFill>
              <a:latin typeface="Avenir Heavy"/>
              <a:cs typeface="Avenir Heavy"/>
            </a:endParaRPr>
          </a:p>
        </p:txBody>
      </p:sp>
      <p:sp>
        <p:nvSpPr>
          <p:cNvPr id="6" name="TextBox 5"/>
          <p:cNvSpPr txBox="1"/>
          <p:nvPr/>
        </p:nvSpPr>
        <p:spPr>
          <a:xfrm>
            <a:off x="319658" y="894173"/>
            <a:ext cx="8569919" cy="1610697"/>
          </a:xfrm>
          <a:prstGeom prst="rect">
            <a:avLst/>
          </a:prstGeom>
          <a:noFill/>
        </p:spPr>
        <p:txBody>
          <a:bodyPr wrap="square" rtlCol="0">
            <a:spAutoFit/>
          </a:bodyPr>
          <a:lstStyle/>
          <a:p>
            <a:pPr marL="1428750" indent="-1428750">
              <a:lnSpc>
                <a:spcPct val="110000"/>
              </a:lnSpc>
            </a:pPr>
            <a:r>
              <a:rPr lang="en-US" sz="2000" dirty="0" smtClean="0">
                <a:latin typeface="Avenir Black"/>
                <a:cs typeface="Avenir Black"/>
              </a:rPr>
              <a:t>Thomas Edison </a:t>
            </a:r>
            <a:r>
              <a:rPr lang="en-US" sz="2000" dirty="0" smtClean="0">
                <a:latin typeface="Avenir Medium"/>
                <a:cs typeface="Avenir Medium"/>
              </a:rPr>
              <a:t>developed:</a:t>
            </a:r>
            <a:endParaRPr lang="en-US" sz="2000" dirty="0" smtClean="0">
              <a:latin typeface="Avenir Black"/>
              <a:cs typeface="Avenir Black"/>
            </a:endParaRPr>
          </a:p>
          <a:p>
            <a:pPr marL="285750" indent="-222250">
              <a:lnSpc>
                <a:spcPct val="110000"/>
              </a:lnSpc>
              <a:buFont typeface="Arial"/>
              <a:buChar char="•"/>
            </a:pPr>
            <a:r>
              <a:rPr lang="en-US" sz="2000" dirty="0">
                <a:latin typeface="Avenir Medium"/>
                <a:cs typeface="Avenir Medium"/>
              </a:rPr>
              <a:t>T</a:t>
            </a:r>
            <a:r>
              <a:rPr lang="en-US" sz="2000" dirty="0" smtClean="0">
                <a:latin typeface="Avenir Medium"/>
                <a:cs typeface="Avenir Medium"/>
              </a:rPr>
              <a:t>he electric light bulb; and</a:t>
            </a:r>
          </a:p>
          <a:p>
            <a:pPr marL="63500">
              <a:lnSpc>
                <a:spcPct val="110000"/>
              </a:lnSpc>
            </a:pPr>
            <a:endParaRPr lang="en-US" sz="1000" dirty="0" smtClean="0">
              <a:latin typeface="Avenir Medium"/>
              <a:cs typeface="Avenir Medium"/>
            </a:endParaRPr>
          </a:p>
          <a:p>
            <a:pPr marL="285750" indent="-222250">
              <a:lnSpc>
                <a:spcPct val="110000"/>
              </a:lnSpc>
              <a:buFont typeface="Arial"/>
              <a:buChar char="•"/>
            </a:pPr>
            <a:r>
              <a:rPr lang="en-US" sz="2000" dirty="0" smtClean="0">
                <a:latin typeface="Avenir Medium"/>
                <a:cs typeface="Avenir Medium"/>
              </a:rPr>
              <a:t>Steam powered dynamos capable of converting mechanical energy into electrical energy.</a:t>
            </a:r>
          </a:p>
        </p:txBody>
      </p:sp>
      <p:sp>
        <p:nvSpPr>
          <p:cNvPr id="3" name="TextBox 2"/>
          <p:cNvSpPr txBox="1"/>
          <p:nvPr/>
        </p:nvSpPr>
        <p:spPr>
          <a:xfrm>
            <a:off x="4991100" y="6448029"/>
            <a:ext cx="4041790" cy="307777"/>
          </a:xfrm>
          <a:prstGeom prst="rect">
            <a:avLst/>
          </a:prstGeom>
          <a:noFill/>
        </p:spPr>
        <p:txBody>
          <a:bodyPr wrap="none" rtlCol="0">
            <a:spAutoFit/>
          </a:bodyPr>
          <a:lstStyle/>
          <a:p>
            <a:r>
              <a:rPr lang="en-US" sz="1400" dirty="0" smtClean="0">
                <a:latin typeface="Avenir Medium"/>
                <a:cs typeface="Avenir Medium"/>
              </a:rPr>
              <a:t>Energy Systems &amp; Sustainability, 2/e, Chapter </a:t>
            </a:r>
            <a:r>
              <a:rPr lang="en-US" sz="1400" dirty="0">
                <a:latin typeface="Avenir Medium"/>
                <a:cs typeface="Avenir Medium"/>
              </a:rPr>
              <a:t>9</a:t>
            </a:r>
            <a:r>
              <a:rPr lang="en-US" sz="1400" dirty="0" smtClean="0">
                <a:latin typeface="Avenir Medium"/>
                <a:cs typeface="Avenir Medium"/>
              </a:rPr>
              <a:t> </a:t>
            </a:r>
            <a:endParaRPr lang="en-US" sz="1400" dirty="0">
              <a:latin typeface="Avenir Medium"/>
              <a:cs typeface="Avenir Medium"/>
            </a:endParaRP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7" name="Picture 6"/>
          <p:cNvPicPr>
            <a:picLocks noChangeAspect="1"/>
          </p:cNvPicPr>
          <p:nvPr/>
        </p:nvPicPr>
        <p:blipFill>
          <a:blip r:embed="rId3"/>
          <a:stretch>
            <a:fillRect/>
          </a:stretch>
        </p:blipFill>
        <p:spPr>
          <a:xfrm>
            <a:off x="3619500" y="3298337"/>
            <a:ext cx="4842974" cy="2813537"/>
          </a:xfrm>
          <a:prstGeom prst="rect">
            <a:avLst/>
          </a:prstGeom>
        </p:spPr>
      </p:pic>
      <p:sp>
        <p:nvSpPr>
          <p:cNvPr id="11" name="TextBox 10"/>
          <p:cNvSpPr txBox="1"/>
          <p:nvPr/>
        </p:nvSpPr>
        <p:spPr>
          <a:xfrm>
            <a:off x="319659" y="2959620"/>
            <a:ext cx="3188716" cy="3472745"/>
          </a:xfrm>
          <a:prstGeom prst="rect">
            <a:avLst/>
          </a:prstGeom>
          <a:noFill/>
        </p:spPr>
        <p:txBody>
          <a:bodyPr wrap="square" rtlCol="0">
            <a:spAutoFit/>
          </a:bodyPr>
          <a:lstStyle/>
          <a:p>
            <a:pPr marL="63500">
              <a:lnSpc>
                <a:spcPct val="110000"/>
              </a:lnSpc>
            </a:pPr>
            <a:r>
              <a:rPr lang="en-US" sz="2000" dirty="0" smtClean="0">
                <a:latin typeface="Avenir Black"/>
                <a:cs typeface="Avenir Black"/>
              </a:rPr>
              <a:t>Mains electricity: </a:t>
            </a:r>
            <a:r>
              <a:rPr lang="en-US" sz="2000" i="1" dirty="0" smtClean="0">
                <a:latin typeface="Avenir Medium"/>
                <a:cs typeface="Avenir Medium"/>
              </a:rPr>
              <a:t>the general purpose electric supply</a:t>
            </a:r>
          </a:p>
          <a:p>
            <a:pPr marL="63500">
              <a:lnSpc>
                <a:spcPct val="110000"/>
              </a:lnSpc>
            </a:pPr>
            <a:endParaRPr lang="en-US" sz="2000" i="1" dirty="0">
              <a:latin typeface="Avenir Medium"/>
              <a:cs typeface="Avenir Medium"/>
            </a:endParaRPr>
          </a:p>
          <a:p>
            <a:pPr marL="63500">
              <a:lnSpc>
                <a:spcPct val="110000"/>
              </a:lnSpc>
            </a:pPr>
            <a:r>
              <a:rPr lang="en-US" sz="2000" dirty="0" smtClean="0">
                <a:latin typeface="Avenir Medium"/>
                <a:cs typeface="Avenir Medium"/>
              </a:rPr>
              <a:t>Edison set up the first power distribution system using DC current.</a:t>
            </a:r>
          </a:p>
          <a:p>
            <a:pPr marL="406400" indent="-342900">
              <a:lnSpc>
                <a:spcPct val="110000"/>
              </a:lnSpc>
              <a:buFont typeface="Arial"/>
              <a:buChar char="•"/>
            </a:pPr>
            <a:r>
              <a:rPr lang="en-US" sz="2000" dirty="0" smtClean="0">
                <a:latin typeface="Avenir Medium"/>
                <a:cs typeface="Avenir Medium"/>
              </a:rPr>
              <a:t>Used batteries to meet peak power demand.</a:t>
            </a:r>
          </a:p>
        </p:txBody>
      </p:sp>
    </p:spTree>
    <p:extLst>
      <p:ext uri="{BB962C8B-B14F-4D97-AF65-F5344CB8AC3E}">
        <p14:creationId xmlns:p14="http://schemas.microsoft.com/office/powerpoint/2010/main" val="2807654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005485"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Vehicle-to-grid</a:t>
            </a:r>
            <a:endParaRPr lang="en-US" sz="3200" dirty="0">
              <a:solidFill>
                <a:schemeClr val="bg1"/>
              </a:solidFill>
              <a:latin typeface="Avenir Heavy"/>
              <a:cs typeface="Avenir Heavy"/>
            </a:endParaRPr>
          </a:p>
        </p:txBody>
      </p:sp>
      <p:sp>
        <p:nvSpPr>
          <p:cNvPr id="3" name="TextBox 2"/>
          <p:cNvSpPr txBox="1"/>
          <p:nvPr/>
        </p:nvSpPr>
        <p:spPr>
          <a:xfrm rot="16200000">
            <a:off x="6407376" y="4211471"/>
            <a:ext cx="5054179" cy="307777"/>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discovermagazine.com</a:t>
            </a:r>
            <a:r>
              <a:rPr lang="en-US" sz="1400" dirty="0">
                <a:latin typeface="Avenir Medium"/>
                <a:cs typeface="Avenir Medium"/>
              </a:rPr>
              <a:t>/2015/</a:t>
            </a:r>
            <a:r>
              <a:rPr lang="en-US" sz="1400" dirty="0" err="1">
                <a:latin typeface="Avenir Medium"/>
                <a:cs typeface="Avenir Medium"/>
              </a:rPr>
              <a:t>july-aug</a:t>
            </a:r>
            <a:r>
              <a:rPr lang="en-US" sz="1400" dirty="0">
                <a:latin typeface="Avenir Medium"/>
                <a:cs typeface="Avenir Medium"/>
              </a:rPr>
              <a:t>/26-power-stash</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228600" y="1626954"/>
            <a:ext cx="8020144" cy="1631216"/>
          </a:xfrm>
          <a:prstGeom prst="rect">
            <a:avLst/>
          </a:prstGeom>
          <a:solidFill>
            <a:srgbClr val="FFFFFF"/>
          </a:solidFill>
        </p:spPr>
        <p:txBody>
          <a:bodyPr wrap="none" rtlCol="0">
            <a:spAutoFit/>
          </a:bodyPr>
          <a:lstStyle/>
          <a:p>
            <a:endParaRPr lang="en-US" sz="2000" dirty="0">
              <a:latin typeface="Avenir Medium"/>
              <a:cs typeface="Avenir Medium"/>
            </a:endParaRPr>
          </a:p>
          <a:p>
            <a:pPr marL="342900" indent="-342900">
              <a:buFont typeface="Arial"/>
              <a:buChar char="•"/>
            </a:pPr>
            <a:r>
              <a:rPr lang="en-US" sz="2000" u="sng" dirty="0">
                <a:latin typeface="Avenir Medium"/>
                <a:cs typeface="Avenir Medium"/>
              </a:rPr>
              <a:t>Pros</a:t>
            </a:r>
            <a:r>
              <a:rPr lang="en-US" sz="2000" dirty="0">
                <a:latin typeface="Avenir Medium"/>
                <a:cs typeface="Avenir Medium"/>
              </a:rPr>
              <a:t>: </a:t>
            </a:r>
            <a:r>
              <a:rPr lang="en-US" sz="2000" dirty="0" smtClean="0">
                <a:latin typeface="Avenir Medium"/>
                <a:cs typeface="Avenir Medium"/>
              </a:rPr>
              <a:t>Double duty use of an existing resource. Owners credited.</a:t>
            </a:r>
            <a:endParaRPr lang="en-US" sz="2000" dirty="0">
              <a:latin typeface="Avenir Medium"/>
              <a:cs typeface="Avenir Medium"/>
            </a:endParaRPr>
          </a:p>
          <a:p>
            <a:endParaRPr lang="en-US" sz="2000" dirty="0">
              <a:latin typeface="Avenir Medium"/>
              <a:cs typeface="Avenir Medium"/>
            </a:endParaRPr>
          </a:p>
          <a:p>
            <a:pPr marL="342900" indent="-342900">
              <a:buFont typeface="Arial"/>
              <a:buChar char="•"/>
            </a:pPr>
            <a:r>
              <a:rPr lang="en-US" sz="2000" u="sng" dirty="0">
                <a:latin typeface="Avenir Medium"/>
                <a:cs typeface="Avenir Medium"/>
              </a:rPr>
              <a:t>Cons</a:t>
            </a:r>
            <a:r>
              <a:rPr lang="en-US" sz="2000" dirty="0">
                <a:latin typeface="Avenir Medium"/>
                <a:cs typeface="Avenir Medium"/>
              </a:rPr>
              <a:t>: </a:t>
            </a:r>
            <a:r>
              <a:rPr lang="en-US" sz="2000" dirty="0" smtClean="0">
                <a:latin typeface="Avenir Medium"/>
                <a:cs typeface="Avenir Medium"/>
              </a:rPr>
              <a:t>Could shorten battery life. Coordination required to assure</a:t>
            </a:r>
            <a:br>
              <a:rPr lang="en-US" sz="2000" dirty="0" smtClean="0">
                <a:latin typeface="Avenir Medium"/>
                <a:cs typeface="Avenir Medium"/>
              </a:rPr>
            </a:br>
            <a:r>
              <a:rPr lang="en-US" sz="2000" dirty="0" smtClean="0">
                <a:latin typeface="Avenir Medium"/>
                <a:cs typeface="Avenir Medium"/>
              </a:rPr>
              <a:t>          batteries maintain enough charge.</a:t>
            </a:r>
            <a:endParaRPr lang="en-US" sz="2000" u="sng" dirty="0">
              <a:latin typeface="Avenir Black"/>
              <a:cs typeface="Avenir Black"/>
            </a:endParaRPr>
          </a:p>
        </p:txBody>
      </p:sp>
      <p:sp>
        <p:nvSpPr>
          <p:cNvPr id="2" name="TextBox 1"/>
          <p:cNvSpPr txBox="1"/>
          <p:nvPr/>
        </p:nvSpPr>
        <p:spPr>
          <a:xfrm>
            <a:off x="228600" y="842210"/>
            <a:ext cx="8741611" cy="1015663"/>
          </a:xfrm>
          <a:prstGeom prst="rect">
            <a:avLst/>
          </a:prstGeom>
          <a:noFill/>
        </p:spPr>
        <p:txBody>
          <a:bodyPr wrap="square" rtlCol="0">
            <a:spAutoFit/>
          </a:bodyPr>
          <a:lstStyle/>
          <a:p>
            <a:r>
              <a:rPr lang="en-US" sz="2000" dirty="0" smtClean="0">
                <a:latin typeface="Avenir Medium"/>
                <a:cs typeface="Avenir Medium"/>
              </a:rPr>
              <a:t>Electric vehicles serve as </a:t>
            </a:r>
            <a:r>
              <a:rPr lang="en-US" sz="2000" dirty="0" smtClean="0">
                <a:latin typeface="Avenir Black"/>
                <a:cs typeface="Avenir Black"/>
              </a:rPr>
              <a:t>distributed batteries </a:t>
            </a:r>
            <a:r>
              <a:rPr lang="en-US" sz="2000" dirty="0" smtClean="0">
                <a:latin typeface="Avenir Medium"/>
                <a:cs typeface="Avenir Medium"/>
              </a:rPr>
              <a:t>for the grid when they are plugged in to recharge. They can store power when demand is low &amp; serve as power sources when demand is high.</a:t>
            </a:r>
          </a:p>
        </p:txBody>
      </p:sp>
      <p:pic>
        <p:nvPicPr>
          <p:cNvPr id="7" name="Picture 6" descr="vehicle-to-gr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778" y="3293491"/>
            <a:ext cx="5868444" cy="3528402"/>
          </a:xfrm>
          <a:prstGeom prst="rect">
            <a:avLst/>
          </a:prstGeom>
        </p:spPr>
      </p:pic>
      <p:sp>
        <p:nvSpPr>
          <p:cNvPr id="10" name="TextBox 9"/>
          <p:cNvSpPr txBox="1"/>
          <p:nvPr/>
        </p:nvSpPr>
        <p:spPr>
          <a:xfrm>
            <a:off x="228600" y="3609945"/>
            <a:ext cx="2523067" cy="1938992"/>
          </a:xfrm>
          <a:prstGeom prst="rect">
            <a:avLst/>
          </a:prstGeom>
          <a:noFill/>
        </p:spPr>
        <p:txBody>
          <a:bodyPr wrap="square" rtlCol="0">
            <a:spAutoFit/>
          </a:bodyPr>
          <a:lstStyle/>
          <a:p>
            <a:r>
              <a:rPr lang="en-US" sz="2000" dirty="0" smtClean="0">
                <a:latin typeface="Avenir Medium"/>
                <a:cs typeface="Avenir Medium"/>
              </a:rPr>
              <a:t>GMP is offering to install Tesla batteries in customer’s homes at a steep discount for this purpose.</a:t>
            </a:r>
          </a:p>
        </p:txBody>
      </p:sp>
    </p:spTree>
    <p:extLst>
      <p:ext uri="{BB962C8B-B14F-4D97-AF65-F5344CB8AC3E}">
        <p14:creationId xmlns:p14="http://schemas.microsoft.com/office/powerpoint/2010/main" val="226170121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916484"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Rail energy storage</a:t>
            </a:r>
            <a:endParaRPr lang="en-US" sz="3200" dirty="0">
              <a:solidFill>
                <a:schemeClr val="bg1"/>
              </a:solidFill>
              <a:latin typeface="Avenir Heavy"/>
              <a:cs typeface="Avenir Heavy"/>
            </a:endParaRPr>
          </a:p>
        </p:txBody>
      </p:sp>
      <p:sp>
        <p:nvSpPr>
          <p:cNvPr id="3" name="TextBox 2"/>
          <p:cNvSpPr txBox="1"/>
          <p:nvPr/>
        </p:nvSpPr>
        <p:spPr>
          <a:xfrm rot="16200000">
            <a:off x="6407376" y="4211471"/>
            <a:ext cx="5054179" cy="307777"/>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discovermagazine.com</a:t>
            </a:r>
            <a:r>
              <a:rPr lang="en-US" sz="1400" dirty="0">
                <a:latin typeface="Avenir Medium"/>
                <a:cs typeface="Avenir Medium"/>
              </a:rPr>
              <a:t>/2015/</a:t>
            </a:r>
            <a:r>
              <a:rPr lang="en-US" sz="1400" dirty="0" err="1">
                <a:latin typeface="Avenir Medium"/>
                <a:cs typeface="Avenir Medium"/>
              </a:rPr>
              <a:t>july-aug</a:t>
            </a:r>
            <a:r>
              <a:rPr lang="en-US" sz="1400" dirty="0">
                <a:latin typeface="Avenir Medium"/>
                <a:cs typeface="Avenir Medium"/>
              </a:rPr>
              <a:t>/26-power-stash</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228600" y="1626954"/>
            <a:ext cx="5352747" cy="1323439"/>
          </a:xfrm>
          <a:prstGeom prst="rect">
            <a:avLst/>
          </a:prstGeom>
          <a:solidFill>
            <a:srgbClr val="FFFFFF"/>
          </a:solidFill>
        </p:spPr>
        <p:txBody>
          <a:bodyPr wrap="none" rtlCol="0">
            <a:spAutoFit/>
          </a:bodyPr>
          <a:lstStyle/>
          <a:p>
            <a:endParaRPr lang="en-US" sz="2000" dirty="0">
              <a:latin typeface="Avenir Medium"/>
              <a:cs typeface="Avenir Medium"/>
            </a:endParaRPr>
          </a:p>
          <a:p>
            <a:pPr marL="342900" indent="-342900">
              <a:buFont typeface="Arial"/>
              <a:buChar char="•"/>
            </a:pPr>
            <a:r>
              <a:rPr lang="en-US" sz="2000" u="sng" dirty="0">
                <a:latin typeface="Avenir Medium"/>
                <a:cs typeface="Avenir Medium"/>
              </a:rPr>
              <a:t>Pros</a:t>
            </a:r>
            <a:r>
              <a:rPr lang="en-US" sz="2000" dirty="0">
                <a:latin typeface="Avenir Medium"/>
                <a:cs typeface="Avenir Medium"/>
              </a:rPr>
              <a:t>: </a:t>
            </a:r>
            <a:r>
              <a:rPr lang="en-US" sz="2000" dirty="0" smtClean="0">
                <a:latin typeface="Avenir Medium"/>
                <a:cs typeface="Avenir Medium"/>
              </a:rPr>
              <a:t>Proven, rapid response.</a:t>
            </a:r>
            <a:endParaRPr lang="en-US" sz="2000" dirty="0">
              <a:latin typeface="Avenir Medium"/>
              <a:cs typeface="Avenir Medium"/>
            </a:endParaRPr>
          </a:p>
          <a:p>
            <a:endParaRPr lang="en-US" sz="2000" dirty="0">
              <a:latin typeface="Avenir Medium"/>
              <a:cs typeface="Avenir Medium"/>
            </a:endParaRPr>
          </a:p>
          <a:p>
            <a:pPr marL="342900" indent="-342900">
              <a:buFont typeface="Arial"/>
              <a:buChar char="•"/>
            </a:pPr>
            <a:r>
              <a:rPr lang="en-US" sz="2000" u="sng" dirty="0">
                <a:latin typeface="Avenir Medium"/>
                <a:cs typeface="Avenir Medium"/>
              </a:rPr>
              <a:t>Cons</a:t>
            </a:r>
            <a:r>
              <a:rPr lang="en-US" sz="2000" dirty="0">
                <a:latin typeface="Avenir Medium"/>
                <a:cs typeface="Avenir Medium"/>
              </a:rPr>
              <a:t>: </a:t>
            </a:r>
            <a:r>
              <a:rPr lang="en-US" sz="2000" dirty="0" smtClean="0">
                <a:latin typeface="Avenir Medium"/>
                <a:cs typeface="Avenir Medium"/>
              </a:rPr>
              <a:t>Need the right site &amp; infrastructure.</a:t>
            </a:r>
            <a:endParaRPr lang="en-US" sz="2000" u="sng" dirty="0">
              <a:latin typeface="Avenir Black"/>
              <a:cs typeface="Avenir Black"/>
            </a:endParaRPr>
          </a:p>
        </p:txBody>
      </p:sp>
      <p:sp>
        <p:nvSpPr>
          <p:cNvPr id="2" name="TextBox 1"/>
          <p:cNvSpPr txBox="1"/>
          <p:nvPr/>
        </p:nvSpPr>
        <p:spPr>
          <a:xfrm>
            <a:off x="228600" y="842210"/>
            <a:ext cx="8741611" cy="1015663"/>
          </a:xfrm>
          <a:prstGeom prst="rect">
            <a:avLst/>
          </a:prstGeom>
          <a:noFill/>
        </p:spPr>
        <p:txBody>
          <a:bodyPr wrap="square" rtlCol="0">
            <a:spAutoFit/>
          </a:bodyPr>
          <a:lstStyle/>
          <a:p>
            <a:r>
              <a:rPr lang="en-US" sz="2000" dirty="0" smtClean="0">
                <a:latin typeface="Avenir Medium"/>
                <a:cs typeface="Avenir Medium"/>
              </a:rPr>
              <a:t>Electric trains loaded with ballast travel up a hill when demand is low. When demand rises the cars roll down the hill and </a:t>
            </a:r>
            <a:r>
              <a:rPr lang="en-US" sz="2000" dirty="0" smtClean="0">
                <a:latin typeface="Avenir Black"/>
                <a:cs typeface="Avenir Black"/>
              </a:rPr>
              <a:t>regenerative braking </a:t>
            </a:r>
            <a:r>
              <a:rPr lang="en-US" sz="2000" dirty="0" smtClean="0">
                <a:latin typeface="Avenir Medium"/>
                <a:cs typeface="Avenir Medium"/>
              </a:rPr>
              <a:t>generates electricity.</a:t>
            </a:r>
          </a:p>
        </p:txBody>
      </p:sp>
      <p:pic>
        <p:nvPicPr>
          <p:cNvPr id="6" name="Picture 5" descr="rail-energy-stor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556" y="2969132"/>
            <a:ext cx="6297021" cy="4044087"/>
          </a:xfrm>
          <a:prstGeom prst="rect">
            <a:avLst/>
          </a:prstGeom>
        </p:spPr>
      </p:pic>
    </p:spTree>
    <p:extLst>
      <p:ext uri="{BB962C8B-B14F-4D97-AF65-F5344CB8AC3E}">
        <p14:creationId xmlns:p14="http://schemas.microsoft.com/office/powerpoint/2010/main" val="1569432398"/>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788764"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Solid electrochemical battery</a:t>
            </a:r>
            <a:endParaRPr lang="en-US" sz="3200" dirty="0">
              <a:solidFill>
                <a:schemeClr val="bg1"/>
              </a:solidFill>
              <a:latin typeface="Avenir Heavy"/>
              <a:cs typeface="Avenir Heavy"/>
            </a:endParaRPr>
          </a:p>
        </p:txBody>
      </p:sp>
      <p:sp>
        <p:nvSpPr>
          <p:cNvPr id="3" name="TextBox 2"/>
          <p:cNvSpPr txBox="1"/>
          <p:nvPr/>
        </p:nvSpPr>
        <p:spPr>
          <a:xfrm rot="16200000">
            <a:off x="6407376" y="4211471"/>
            <a:ext cx="5054179" cy="307777"/>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discovermagazine.com</a:t>
            </a:r>
            <a:r>
              <a:rPr lang="en-US" sz="1400" dirty="0">
                <a:latin typeface="Avenir Medium"/>
                <a:cs typeface="Avenir Medium"/>
              </a:rPr>
              <a:t>/2015/</a:t>
            </a:r>
            <a:r>
              <a:rPr lang="en-US" sz="1400" dirty="0" err="1">
                <a:latin typeface="Avenir Medium"/>
                <a:cs typeface="Avenir Medium"/>
              </a:rPr>
              <a:t>july-aug</a:t>
            </a:r>
            <a:r>
              <a:rPr lang="en-US" sz="1400" dirty="0">
                <a:latin typeface="Avenir Medium"/>
                <a:cs typeface="Avenir Medium"/>
              </a:rPr>
              <a:t>/26-power-stash</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101600" y="965234"/>
            <a:ext cx="6724918" cy="1631216"/>
          </a:xfrm>
          <a:prstGeom prst="rect">
            <a:avLst/>
          </a:prstGeom>
          <a:solidFill>
            <a:srgbClr val="FFFFFF"/>
          </a:solidFill>
        </p:spPr>
        <p:txBody>
          <a:bodyPr wrap="none" rtlCol="0">
            <a:spAutoFit/>
          </a:bodyPr>
          <a:lstStyle/>
          <a:p>
            <a:endParaRPr lang="en-US" sz="2000" dirty="0">
              <a:latin typeface="Avenir Medium"/>
              <a:cs typeface="Avenir Medium"/>
            </a:endParaRPr>
          </a:p>
          <a:p>
            <a:pPr marL="342900" indent="-342900">
              <a:buFont typeface="Arial"/>
              <a:buChar char="•"/>
            </a:pPr>
            <a:r>
              <a:rPr lang="en-US" sz="2000" u="sng" dirty="0">
                <a:latin typeface="Avenir Medium"/>
                <a:cs typeface="Avenir Medium"/>
              </a:rPr>
              <a:t>Pros</a:t>
            </a:r>
            <a:r>
              <a:rPr lang="en-US" sz="2000" dirty="0">
                <a:latin typeface="Avenir Medium"/>
                <a:cs typeface="Avenir Medium"/>
              </a:rPr>
              <a:t>: </a:t>
            </a:r>
            <a:r>
              <a:rPr lang="en-US" sz="2000" dirty="0" smtClean="0">
                <a:latin typeface="Avenir Medium"/>
                <a:cs typeface="Avenir Medium"/>
              </a:rPr>
              <a:t>Proven, rapid response, reliable, portable.</a:t>
            </a:r>
            <a:endParaRPr lang="en-US" sz="2000" dirty="0">
              <a:latin typeface="Avenir Medium"/>
              <a:cs typeface="Avenir Medium"/>
            </a:endParaRPr>
          </a:p>
          <a:p>
            <a:endParaRPr lang="en-US" sz="2000" dirty="0">
              <a:latin typeface="Avenir Medium"/>
              <a:cs typeface="Avenir Medium"/>
            </a:endParaRPr>
          </a:p>
          <a:p>
            <a:pPr marL="342900" indent="-342900">
              <a:buFont typeface="Arial"/>
              <a:buChar char="•"/>
            </a:pPr>
            <a:r>
              <a:rPr lang="en-US" sz="2000" u="sng" dirty="0">
                <a:latin typeface="Avenir Medium"/>
                <a:cs typeface="Avenir Medium"/>
              </a:rPr>
              <a:t>Cons</a:t>
            </a:r>
            <a:r>
              <a:rPr lang="en-US" sz="2000" dirty="0">
                <a:latin typeface="Avenir Medium"/>
                <a:cs typeface="Avenir Medium"/>
              </a:rPr>
              <a:t>: </a:t>
            </a:r>
            <a:r>
              <a:rPr lang="en-US" sz="2000" dirty="0" smtClean="0">
                <a:latin typeface="Avenir Medium"/>
                <a:cs typeface="Avenir Medium"/>
              </a:rPr>
              <a:t>Expensive, limited capacity (though they scale). </a:t>
            </a:r>
            <a:r>
              <a:rPr lang="en-US" sz="2000" dirty="0">
                <a:latin typeface="Avenir Medium"/>
                <a:cs typeface="Avenir Medium"/>
              </a:rPr>
              <a:t/>
            </a:r>
            <a:br>
              <a:rPr lang="en-US" sz="2000" dirty="0">
                <a:latin typeface="Avenir Medium"/>
                <a:cs typeface="Avenir Medium"/>
              </a:rPr>
            </a:br>
            <a:r>
              <a:rPr lang="en-US" sz="2000" dirty="0" smtClean="0">
                <a:latin typeface="Avenir Medium"/>
                <a:cs typeface="Avenir Medium"/>
              </a:rPr>
              <a:t>          Safety issues with fire &amp; hazardous chemicals.</a:t>
            </a:r>
            <a:endParaRPr lang="en-US" sz="2000" u="sng" dirty="0">
              <a:latin typeface="Avenir Black"/>
              <a:cs typeface="Avenir Black"/>
            </a:endParaRPr>
          </a:p>
        </p:txBody>
      </p:sp>
      <p:sp>
        <p:nvSpPr>
          <p:cNvPr id="2" name="TextBox 1"/>
          <p:cNvSpPr txBox="1"/>
          <p:nvPr/>
        </p:nvSpPr>
        <p:spPr>
          <a:xfrm>
            <a:off x="228600" y="842210"/>
            <a:ext cx="8741611" cy="400110"/>
          </a:xfrm>
          <a:prstGeom prst="rect">
            <a:avLst/>
          </a:prstGeom>
          <a:noFill/>
        </p:spPr>
        <p:txBody>
          <a:bodyPr wrap="square" rtlCol="0">
            <a:spAutoFit/>
          </a:bodyPr>
          <a:lstStyle/>
          <a:p>
            <a:r>
              <a:rPr lang="en-US" sz="2000" dirty="0" smtClean="0">
                <a:latin typeface="Avenir Medium"/>
                <a:cs typeface="Avenir Medium"/>
              </a:rPr>
              <a:t>Batteries store &amp; release energy using </a:t>
            </a:r>
            <a:r>
              <a:rPr lang="en-US" sz="2000" dirty="0" smtClean="0">
                <a:latin typeface="Avenir Black"/>
                <a:cs typeface="Avenir Black"/>
              </a:rPr>
              <a:t>reduction-oxidation reactions</a:t>
            </a:r>
            <a:r>
              <a:rPr lang="en-US" sz="2000" dirty="0" smtClean="0">
                <a:latin typeface="Avenir Medium"/>
                <a:cs typeface="Avenir Medium"/>
              </a:rPr>
              <a:t>.</a:t>
            </a:r>
          </a:p>
        </p:txBody>
      </p:sp>
      <p:pic>
        <p:nvPicPr>
          <p:cNvPr id="7" name="Picture 6" descr="electrochemical-batteries.jpg"/>
          <p:cNvPicPr>
            <a:picLocks noChangeAspect="1"/>
          </p:cNvPicPr>
          <p:nvPr/>
        </p:nvPicPr>
        <p:blipFill rotWithShape="1">
          <a:blip r:embed="rId3">
            <a:extLst>
              <a:ext uri="{28A0092B-C50C-407E-A947-70E740481C1C}">
                <a14:useLocalDpi xmlns:a14="http://schemas.microsoft.com/office/drawing/2010/main" val="0"/>
              </a:ext>
            </a:extLst>
          </a:blip>
          <a:srcRect l="13118" r="27006" b="7431"/>
          <a:stretch/>
        </p:blipFill>
        <p:spPr>
          <a:xfrm>
            <a:off x="4162780" y="2610123"/>
            <a:ext cx="4293243" cy="4247876"/>
          </a:xfrm>
          <a:prstGeom prst="rect">
            <a:avLst/>
          </a:prstGeom>
        </p:spPr>
      </p:pic>
    </p:spTree>
    <p:extLst>
      <p:ext uri="{BB962C8B-B14F-4D97-AF65-F5344CB8AC3E}">
        <p14:creationId xmlns:p14="http://schemas.microsoft.com/office/powerpoint/2010/main" val="131781315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943519"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Flow batteries</a:t>
            </a:r>
            <a:endParaRPr lang="en-US" sz="3200" dirty="0">
              <a:solidFill>
                <a:schemeClr val="bg1"/>
              </a:solidFill>
              <a:latin typeface="Avenir Heavy"/>
              <a:cs typeface="Avenir Heavy"/>
            </a:endParaRPr>
          </a:p>
        </p:txBody>
      </p:sp>
      <p:sp>
        <p:nvSpPr>
          <p:cNvPr id="3" name="TextBox 2"/>
          <p:cNvSpPr txBox="1"/>
          <p:nvPr/>
        </p:nvSpPr>
        <p:spPr>
          <a:xfrm rot="16200000">
            <a:off x="6407376" y="4211471"/>
            <a:ext cx="5054179" cy="307777"/>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discovermagazine.com</a:t>
            </a:r>
            <a:r>
              <a:rPr lang="en-US" sz="1400" dirty="0">
                <a:latin typeface="Avenir Medium"/>
                <a:cs typeface="Avenir Medium"/>
              </a:rPr>
              <a:t>/2015/</a:t>
            </a:r>
            <a:r>
              <a:rPr lang="en-US" sz="1400" dirty="0" err="1">
                <a:latin typeface="Avenir Medium"/>
                <a:cs typeface="Avenir Medium"/>
              </a:rPr>
              <a:t>july-aug</a:t>
            </a:r>
            <a:r>
              <a:rPr lang="en-US" sz="1400" dirty="0">
                <a:latin typeface="Avenir Medium"/>
                <a:cs typeface="Avenir Medium"/>
              </a:rPr>
              <a:t>/26-power-stash</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101600" y="1572007"/>
            <a:ext cx="4596130" cy="1631216"/>
          </a:xfrm>
          <a:prstGeom prst="rect">
            <a:avLst/>
          </a:prstGeom>
          <a:solidFill>
            <a:srgbClr val="FFFFFF"/>
          </a:solidFill>
        </p:spPr>
        <p:txBody>
          <a:bodyPr wrap="none" rtlCol="0">
            <a:spAutoFit/>
          </a:bodyPr>
          <a:lstStyle/>
          <a:p>
            <a:endParaRPr lang="en-US" sz="2000" dirty="0">
              <a:latin typeface="Avenir Medium"/>
              <a:cs typeface="Avenir Medium"/>
            </a:endParaRPr>
          </a:p>
          <a:p>
            <a:pPr marL="342900" indent="-342900">
              <a:buFont typeface="Arial"/>
              <a:buChar char="•"/>
            </a:pPr>
            <a:r>
              <a:rPr lang="en-US" sz="2000" u="sng" dirty="0">
                <a:latin typeface="Avenir Medium"/>
                <a:cs typeface="Avenir Medium"/>
              </a:rPr>
              <a:t>Pros</a:t>
            </a:r>
            <a:r>
              <a:rPr lang="en-US" sz="2000" dirty="0">
                <a:latin typeface="Avenir Medium"/>
                <a:cs typeface="Avenir Medium"/>
              </a:rPr>
              <a:t>: </a:t>
            </a:r>
            <a:r>
              <a:rPr lang="en-US" sz="2000" dirty="0" smtClean="0">
                <a:latin typeface="Avenir Medium"/>
                <a:cs typeface="Avenir Medium"/>
              </a:rPr>
              <a:t>Proven, rapid response.</a:t>
            </a:r>
            <a:endParaRPr lang="en-US" sz="2000" dirty="0">
              <a:latin typeface="Avenir Medium"/>
              <a:cs typeface="Avenir Medium"/>
            </a:endParaRPr>
          </a:p>
          <a:p>
            <a:endParaRPr lang="en-US" sz="2000" dirty="0">
              <a:latin typeface="Avenir Medium"/>
              <a:cs typeface="Avenir Medium"/>
            </a:endParaRPr>
          </a:p>
          <a:p>
            <a:pPr marL="342900" indent="-342900">
              <a:buFont typeface="Arial"/>
              <a:buChar char="•"/>
            </a:pPr>
            <a:r>
              <a:rPr lang="en-US" sz="2000" u="sng" dirty="0">
                <a:latin typeface="Avenir Medium"/>
                <a:cs typeface="Avenir Medium"/>
              </a:rPr>
              <a:t>Cons</a:t>
            </a:r>
            <a:r>
              <a:rPr lang="en-US" sz="2000" dirty="0">
                <a:latin typeface="Avenir Medium"/>
                <a:cs typeface="Avenir Medium"/>
              </a:rPr>
              <a:t>: </a:t>
            </a:r>
            <a:r>
              <a:rPr lang="en-US" sz="2000" dirty="0" smtClean="0">
                <a:latin typeface="Avenir Medium"/>
                <a:cs typeface="Avenir Medium"/>
              </a:rPr>
              <a:t>Less reliable than solid state.</a:t>
            </a:r>
            <a:br>
              <a:rPr lang="en-US" sz="2000" dirty="0" smtClean="0">
                <a:latin typeface="Avenir Medium"/>
                <a:cs typeface="Avenir Medium"/>
              </a:rPr>
            </a:br>
            <a:r>
              <a:rPr lang="en-US" sz="2000" dirty="0" smtClean="0">
                <a:latin typeface="Avenir Medium"/>
                <a:cs typeface="Avenir Medium"/>
              </a:rPr>
              <a:t>          Risk of pollution from leaks.</a:t>
            </a:r>
            <a:endParaRPr lang="en-US" sz="2000" u="sng" dirty="0">
              <a:latin typeface="Avenir Black"/>
              <a:cs typeface="Avenir Black"/>
            </a:endParaRPr>
          </a:p>
        </p:txBody>
      </p:sp>
      <p:sp>
        <p:nvSpPr>
          <p:cNvPr id="2" name="TextBox 1"/>
          <p:cNvSpPr txBox="1"/>
          <p:nvPr/>
        </p:nvSpPr>
        <p:spPr>
          <a:xfrm>
            <a:off x="228600" y="842210"/>
            <a:ext cx="8741611" cy="1015663"/>
          </a:xfrm>
          <a:prstGeom prst="rect">
            <a:avLst/>
          </a:prstGeom>
          <a:noFill/>
        </p:spPr>
        <p:txBody>
          <a:bodyPr wrap="square" rtlCol="0">
            <a:spAutoFit/>
          </a:bodyPr>
          <a:lstStyle/>
          <a:p>
            <a:r>
              <a:rPr lang="en-US" sz="2000" dirty="0" smtClean="0">
                <a:latin typeface="Avenir Medium"/>
                <a:cs typeface="Avenir Medium"/>
              </a:rPr>
              <a:t>Flow batteries operate on the same principle as solid state batteries but can store much larger amounts of energy since redox reactants are stored in </a:t>
            </a:r>
            <a:r>
              <a:rPr lang="en-US" sz="2000" dirty="0" smtClean="0">
                <a:latin typeface="Avenir Black"/>
                <a:cs typeface="Avenir Black"/>
              </a:rPr>
              <a:t>massive tanks</a:t>
            </a:r>
            <a:r>
              <a:rPr lang="en-US" sz="2000" dirty="0" smtClean="0">
                <a:latin typeface="Avenir Medium"/>
                <a:cs typeface="Avenir Medium"/>
              </a:rPr>
              <a:t>.</a:t>
            </a:r>
          </a:p>
        </p:txBody>
      </p:sp>
      <p:pic>
        <p:nvPicPr>
          <p:cNvPr id="6" name="Picture 5" descr="flow-batteries.jpg"/>
          <p:cNvPicPr>
            <a:picLocks noChangeAspect="1"/>
          </p:cNvPicPr>
          <p:nvPr/>
        </p:nvPicPr>
        <p:blipFill rotWithShape="1">
          <a:blip r:embed="rId3">
            <a:extLst>
              <a:ext uri="{28A0092B-C50C-407E-A947-70E740481C1C}">
                <a14:useLocalDpi xmlns:a14="http://schemas.microsoft.com/office/drawing/2010/main" val="0"/>
              </a:ext>
            </a:extLst>
          </a:blip>
          <a:srcRect t="9655" r="3366" b="8569"/>
          <a:stretch/>
        </p:blipFill>
        <p:spPr>
          <a:xfrm>
            <a:off x="1072444" y="3217334"/>
            <a:ext cx="7138563" cy="3534004"/>
          </a:xfrm>
          <a:prstGeom prst="rect">
            <a:avLst/>
          </a:prstGeom>
        </p:spPr>
      </p:pic>
      <p:sp>
        <p:nvSpPr>
          <p:cNvPr id="10" name="TextBox 9"/>
          <p:cNvSpPr txBox="1"/>
          <p:nvPr/>
        </p:nvSpPr>
        <p:spPr>
          <a:xfrm>
            <a:off x="4680697" y="1962831"/>
            <a:ext cx="3781777" cy="1200329"/>
          </a:xfrm>
          <a:prstGeom prst="rect">
            <a:avLst/>
          </a:prstGeom>
          <a:noFill/>
        </p:spPr>
        <p:txBody>
          <a:bodyPr wrap="square" rtlCol="0">
            <a:spAutoFit/>
          </a:bodyPr>
          <a:lstStyle/>
          <a:p>
            <a:r>
              <a:rPr lang="en-US" dirty="0" smtClean="0">
                <a:solidFill>
                  <a:srgbClr val="0000FF"/>
                </a:solidFill>
              </a:rPr>
              <a:t>Biological molecules called </a:t>
            </a:r>
            <a:r>
              <a:rPr lang="en-US" dirty="0" err="1" smtClean="0">
                <a:solidFill>
                  <a:srgbClr val="0000FF"/>
                </a:solidFill>
              </a:rPr>
              <a:t>quinones</a:t>
            </a:r>
            <a:r>
              <a:rPr lang="en-US" dirty="0" smtClean="0">
                <a:solidFill>
                  <a:srgbClr val="0000FF"/>
                </a:solidFill>
              </a:rPr>
              <a:t>, used for photosynthetic redox, have been used to create flow batteries.</a:t>
            </a:r>
          </a:p>
          <a:p>
            <a:r>
              <a:rPr lang="en-US" i="1" dirty="0" smtClean="0">
                <a:solidFill>
                  <a:srgbClr val="0000FF"/>
                </a:solidFill>
              </a:rPr>
              <a:t>‘Rhubarb battery’</a:t>
            </a:r>
            <a:endParaRPr lang="en-US" i="1" dirty="0">
              <a:solidFill>
                <a:srgbClr val="0000FF"/>
              </a:solidFill>
            </a:endParaRPr>
          </a:p>
        </p:txBody>
      </p:sp>
    </p:spTree>
    <p:extLst>
      <p:ext uri="{BB962C8B-B14F-4D97-AF65-F5344CB8AC3E}">
        <p14:creationId xmlns:p14="http://schemas.microsoft.com/office/powerpoint/2010/main" val="163903879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931254"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Molten salt storage</a:t>
            </a:r>
            <a:endParaRPr lang="en-US" sz="3200" dirty="0">
              <a:solidFill>
                <a:schemeClr val="bg1"/>
              </a:solidFill>
              <a:latin typeface="Avenir Heavy"/>
              <a:cs typeface="Avenir Heavy"/>
            </a:endParaRPr>
          </a:p>
        </p:txBody>
      </p:sp>
      <p:sp>
        <p:nvSpPr>
          <p:cNvPr id="3" name="TextBox 2"/>
          <p:cNvSpPr txBox="1"/>
          <p:nvPr/>
        </p:nvSpPr>
        <p:spPr>
          <a:xfrm rot="16200000">
            <a:off x="6407376" y="4211471"/>
            <a:ext cx="5054179" cy="307777"/>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discovermagazine.com</a:t>
            </a:r>
            <a:r>
              <a:rPr lang="en-US" sz="1400" dirty="0">
                <a:latin typeface="Avenir Medium"/>
                <a:cs typeface="Avenir Medium"/>
              </a:rPr>
              <a:t>/2015/</a:t>
            </a:r>
            <a:r>
              <a:rPr lang="en-US" sz="1400" dirty="0" err="1">
                <a:latin typeface="Avenir Medium"/>
                <a:cs typeface="Avenir Medium"/>
              </a:rPr>
              <a:t>july-aug</a:t>
            </a:r>
            <a:r>
              <a:rPr lang="en-US" sz="1400" dirty="0">
                <a:latin typeface="Avenir Medium"/>
                <a:cs typeface="Avenir Medium"/>
              </a:rPr>
              <a:t>/26-power-stash</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101600" y="1572007"/>
            <a:ext cx="4057521" cy="1323439"/>
          </a:xfrm>
          <a:prstGeom prst="rect">
            <a:avLst/>
          </a:prstGeom>
          <a:solidFill>
            <a:srgbClr val="FFFFFF"/>
          </a:solidFill>
        </p:spPr>
        <p:txBody>
          <a:bodyPr wrap="none" rtlCol="0">
            <a:spAutoFit/>
          </a:bodyPr>
          <a:lstStyle/>
          <a:p>
            <a:endParaRPr lang="en-US" sz="2000" dirty="0">
              <a:latin typeface="Avenir Medium"/>
              <a:cs typeface="Avenir Medium"/>
            </a:endParaRPr>
          </a:p>
          <a:p>
            <a:pPr marL="342900" indent="-342900">
              <a:buFont typeface="Arial"/>
              <a:buChar char="•"/>
            </a:pPr>
            <a:r>
              <a:rPr lang="en-US" sz="2000" u="sng" dirty="0">
                <a:latin typeface="Avenir Medium"/>
                <a:cs typeface="Avenir Medium"/>
              </a:rPr>
              <a:t>Pros</a:t>
            </a:r>
            <a:r>
              <a:rPr lang="en-US" sz="2000" dirty="0">
                <a:latin typeface="Avenir Medium"/>
                <a:cs typeface="Avenir Medium"/>
              </a:rPr>
              <a:t>: </a:t>
            </a:r>
            <a:r>
              <a:rPr lang="en-US" sz="2000" dirty="0" smtClean="0">
                <a:latin typeface="Avenir Medium"/>
                <a:cs typeface="Avenir Medium"/>
              </a:rPr>
              <a:t>Proven &amp; in use.</a:t>
            </a:r>
            <a:endParaRPr lang="en-US" sz="2000" dirty="0">
              <a:latin typeface="Avenir Medium"/>
              <a:cs typeface="Avenir Medium"/>
            </a:endParaRPr>
          </a:p>
          <a:p>
            <a:endParaRPr lang="en-US" sz="2000" dirty="0">
              <a:latin typeface="Avenir Medium"/>
              <a:cs typeface="Avenir Medium"/>
            </a:endParaRPr>
          </a:p>
          <a:p>
            <a:pPr marL="342900" indent="-342900">
              <a:buFont typeface="Arial"/>
              <a:buChar char="•"/>
            </a:pPr>
            <a:r>
              <a:rPr lang="en-US" sz="2000" u="sng" dirty="0">
                <a:latin typeface="Avenir Medium"/>
                <a:cs typeface="Avenir Medium"/>
              </a:rPr>
              <a:t>Cons</a:t>
            </a:r>
            <a:r>
              <a:rPr lang="en-US" sz="2000" dirty="0">
                <a:latin typeface="Avenir Medium"/>
                <a:cs typeface="Avenir Medium"/>
              </a:rPr>
              <a:t>: </a:t>
            </a:r>
            <a:r>
              <a:rPr lang="en-US" sz="2000" dirty="0" smtClean="0">
                <a:latin typeface="Avenir Medium"/>
                <a:cs typeface="Avenir Medium"/>
              </a:rPr>
              <a:t>Space needed for tanks.</a:t>
            </a:r>
            <a:endParaRPr lang="en-US" sz="2000" u="sng" dirty="0">
              <a:latin typeface="Avenir Black"/>
              <a:cs typeface="Avenir Black"/>
            </a:endParaRPr>
          </a:p>
        </p:txBody>
      </p:sp>
      <p:sp>
        <p:nvSpPr>
          <p:cNvPr id="2" name="TextBox 1"/>
          <p:cNvSpPr txBox="1"/>
          <p:nvPr/>
        </p:nvSpPr>
        <p:spPr>
          <a:xfrm>
            <a:off x="228600" y="842210"/>
            <a:ext cx="8741611" cy="1015663"/>
          </a:xfrm>
          <a:prstGeom prst="rect">
            <a:avLst/>
          </a:prstGeom>
          <a:noFill/>
        </p:spPr>
        <p:txBody>
          <a:bodyPr wrap="square" rtlCol="0">
            <a:spAutoFit/>
          </a:bodyPr>
          <a:lstStyle/>
          <a:p>
            <a:r>
              <a:rPr lang="en-US" sz="2000" dirty="0" smtClean="0">
                <a:latin typeface="Avenir Medium"/>
                <a:cs typeface="Avenir Medium"/>
              </a:rPr>
              <a:t>At low demand, mirrors focus sunlight on tanks of molten salt, heating them to nearly 1,000 F. When demand rises, the </a:t>
            </a:r>
            <a:r>
              <a:rPr lang="en-US" sz="2000" dirty="0" smtClean="0">
                <a:latin typeface="Avenir Black"/>
                <a:cs typeface="Avenir Black"/>
              </a:rPr>
              <a:t>salt’s heat is used to produce steam, driving turbines</a:t>
            </a:r>
            <a:r>
              <a:rPr lang="en-US" sz="2000" dirty="0" smtClean="0">
                <a:latin typeface="Avenir Medium"/>
                <a:cs typeface="Avenir Medium"/>
              </a:rPr>
              <a:t> to make electricity.</a:t>
            </a:r>
          </a:p>
        </p:txBody>
      </p:sp>
      <p:pic>
        <p:nvPicPr>
          <p:cNvPr id="7" name="Picture 6" descr="molten-salt-storage.jpg"/>
          <p:cNvPicPr>
            <a:picLocks noChangeAspect="1"/>
          </p:cNvPicPr>
          <p:nvPr/>
        </p:nvPicPr>
        <p:blipFill rotWithShape="1">
          <a:blip r:embed="rId3">
            <a:extLst>
              <a:ext uri="{28A0092B-C50C-407E-A947-70E740481C1C}">
                <a14:useLocalDpi xmlns:a14="http://schemas.microsoft.com/office/drawing/2010/main" val="0"/>
              </a:ext>
            </a:extLst>
          </a:blip>
          <a:srcRect l="4628" t="3597" r="1902" b="5101"/>
          <a:stretch/>
        </p:blipFill>
        <p:spPr>
          <a:xfrm>
            <a:off x="1072443" y="2965577"/>
            <a:ext cx="7144181" cy="3892422"/>
          </a:xfrm>
          <a:prstGeom prst="rect">
            <a:avLst/>
          </a:prstGeom>
        </p:spPr>
      </p:pic>
    </p:spTree>
    <p:extLst>
      <p:ext uri="{BB962C8B-B14F-4D97-AF65-F5344CB8AC3E}">
        <p14:creationId xmlns:p14="http://schemas.microsoft.com/office/powerpoint/2010/main" val="56693218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781941"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Thermal energy storage</a:t>
            </a:r>
            <a:endParaRPr lang="en-US" sz="3200" dirty="0">
              <a:solidFill>
                <a:schemeClr val="bg1"/>
              </a:solidFill>
              <a:latin typeface="Avenir Heavy"/>
              <a:cs typeface="Avenir Heavy"/>
            </a:endParaRPr>
          </a:p>
        </p:txBody>
      </p:sp>
      <p:sp>
        <p:nvSpPr>
          <p:cNvPr id="3" name="TextBox 2"/>
          <p:cNvSpPr txBox="1"/>
          <p:nvPr/>
        </p:nvSpPr>
        <p:spPr>
          <a:xfrm rot="16200000">
            <a:off x="6407376" y="4211471"/>
            <a:ext cx="5054179" cy="307777"/>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discovermagazine.com</a:t>
            </a:r>
            <a:r>
              <a:rPr lang="en-US" sz="1400" dirty="0">
                <a:latin typeface="Avenir Medium"/>
                <a:cs typeface="Avenir Medium"/>
              </a:rPr>
              <a:t>/2015/</a:t>
            </a:r>
            <a:r>
              <a:rPr lang="en-US" sz="1400" dirty="0" err="1">
                <a:latin typeface="Avenir Medium"/>
                <a:cs typeface="Avenir Medium"/>
              </a:rPr>
              <a:t>july-aug</a:t>
            </a:r>
            <a:r>
              <a:rPr lang="en-US" sz="1400" dirty="0">
                <a:latin typeface="Avenir Medium"/>
                <a:cs typeface="Avenir Medium"/>
              </a:rPr>
              <a:t>/26-power-stash</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101600" y="1289787"/>
            <a:ext cx="6622326" cy="1323439"/>
          </a:xfrm>
          <a:prstGeom prst="rect">
            <a:avLst/>
          </a:prstGeom>
          <a:solidFill>
            <a:srgbClr val="FFFFFF"/>
          </a:solidFill>
        </p:spPr>
        <p:txBody>
          <a:bodyPr wrap="none" rtlCol="0">
            <a:spAutoFit/>
          </a:bodyPr>
          <a:lstStyle/>
          <a:p>
            <a:endParaRPr lang="en-US" sz="2000" dirty="0">
              <a:latin typeface="Avenir Medium"/>
              <a:cs typeface="Avenir Medium"/>
            </a:endParaRPr>
          </a:p>
          <a:p>
            <a:pPr marL="342900" indent="-342900">
              <a:buFont typeface="Arial"/>
              <a:buChar char="•"/>
            </a:pPr>
            <a:r>
              <a:rPr lang="en-US" sz="2000" u="sng" dirty="0">
                <a:latin typeface="Avenir Medium"/>
                <a:cs typeface="Avenir Medium"/>
              </a:rPr>
              <a:t>Pros</a:t>
            </a:r>
            <a:r>
              <a:rPr lang="en-US" sz="2000" dirty="0">
                <a:latin typeface="Avenir Medium"/>
                <a:cs typeface="Avenir Medium"/>
              </a:rPr>
              <a:t>: </a:t>
            </a:r>
            <a:r>
              <a:rPr lang="en-US" sz="2000" dirty="0" smtClean="0">
                <a:latin typeface="Avenir Medium"/>
                <a:cs typeface="Avenir Medium"/>
              </a:rPr>
              <a:t>Simple, cheap, reliable</a:t>
            </a:r>
            <a:endParaRPr lang="en-US" sz="2000" dirty="0">
              <a:latin typeface="Avenir Medium"/>
              <a:cs typeface="Avenir Medium"/>
            </a:endParaRPr>
          </a:p>
          <a:p>
            <a:endParaRPr lang="en-US" sz="2000" dirty="0">
              <a:latin typeface="Avenir Medium"/>
              <a:cs typeface="Avenir Medium"/>
            </a:endParaRPr>
          </a:p>
          <a:p>
            <a:pPr marL="342900" indent="-342900">
              <a:buFont typeface="Arial"/>
              <a:buChar char="•"/>
            </a:pPr>
            <a:r>
              <a:rPr lang="en-US" sz="2000" u="sng" dirty="0">
                <a:latin typeface="Avenir Medium"/>
                <a:cs typeface="Avenir Medium"/>
              </a:rPr>
              <a:t>Cons</a:t>
            </a:r>
            <a:r>
              <a:rPr lang="en-US" sz="2000" dirty="0">
                <a:latin typeface="Avenir Medium"/>
                <a:cs typeface="Avenir Medium"/>
              </a:rPr>
              <a:t>: </a:t>
            </a:r>
            <a:r>
              <a:rPr lang="en-US" sz="2000" dirty="0" smtClean="0">
                <a:latin typeface="Avenir Medium"/>
                <a:cs typeface="Avenir Medium"/>
              </a:rPr>
              <a:t>Cools but does not heat or produce electricity.</a:t>
            </a:r>
            <a:endParaRPr lang="en-US" sz="2000" u="sng" dirty="0">
              <a:latin typeface="Avenir Black"/>
              <a:cs typeface="Avenir Black"/>
            </a:endParaRPr>
          </a:p>
        </p:txBody>
      </p:sp>
      <p:sp>
        <p:nvSpPr>
          <p:cNvPr id="2" name="TextBox 1"/>
          <p:cNvSpPr txBox="1"/>
          <p:nvPr/>
        </p:nvSpPr>
        <p:spPr>
          <a:xfrm>
            <a:off x="228600" y="842210"/>
            <a:ext cx="8741611" cy="707886"/>
          </a:xfrm>
          <a:prstGeom prst="rect">
            <a:avLst/>
          </a:prstGeom>
          <a:noFill/>
        </p:spPr>
        <p:txBody>
          <a:bodyPr wrap="square" rtlCol="0">
            <a:spAutoFit/>
          </a:bodyPr>
          <a:lstStyle/>
          <a:p>
            <a:r>
              <a:rPr lang="en-US" sz="2000" dirty="0" smtClean="0">
                <a:latin typeface="Avenir Medium"/>
                <a:cs typeface="Avenir Medium"/>
              </a:rPr>
              <a:t>At low demand, electricity is used to freeze or cool tanks of liquid. When demand rises, the </a:t>
            </a:r>
            <a:r>
              <a:rPr lang="en-US" sz="2000" dirty="0" smtClean="0">
                <a:latin typeface="Avenir Black"/>
                <a:cs typeface="Avenir Black"/>
              </a:rPr>
              <a:t>cold water is used for cooling</a:t>
            </a:r>
          </a:p>
        </p:txBody>
      </p:sp>
      <p:pic>
        <p:nvPicPr>
          <p:cNvPr id="6" name="Picture 5" descr="thermal-energy-storage.jpg"/>
          <p:cNvPicPr>
            <a:picLocks noChangeAspect="1"/>
          </p:cNvPicPr>
          <p:nvPr/>
        </p:nvPicPr>
        <p:blipFill rotWithShape="1">
          <a:blip r:embed="rId3">
            <a:extLst>
              <a:ext uri="{28A0092B-C50C-407E-A947-70E740481C1C}">
                <a14:useLocalDpi xmlns:a14="http://schemas.microsoft.com/office/drawing/2010/main" val="0"/>
              </a:ext>
            </a:extLst>
          </a:blip>
          <a:srcRect l="2500" t="13067" r="3974" b="5131"/>
          <a:stretch/>
        </p:blipFill>
        <p:spPr>
          <a:xfrm>
            <a:off x="228600" y="2794000"/>
            <a:ext cx="8551977" cy="3824111"/>
          </a:xfrm>
          <a:prstGeom prst="rect">
            <a:avLst/>
          </a:prstGeom>
        </p:spPr>
      </p:pic>
    </p:spTree>
    <p:extLst>
      <p:ext uri="{BB962C8B-B14F-4D97-AF65-F5344CB8AC3E}">
        <p14:creationId xmlns:p14="http://schemas.microsoft.com/office/powerpoint/2010/main" val="370144180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750849" cy="584776"/>
          </a:xfrm>
          <a:prstGeom prst="rect">
            <a:avLst/>
          </a:prstGeom>
          <a:noFill/>
        </p:spPr>
        <p:txBody>
          <a:bodyPr wrap="none" rtlCol="0">
            <a:spAutoFit/>
          </a:bodyPr>
          <a:lstStyle/>
          <a:p>
            <a:pPr defTabSz="914400"/>
            <a:r>
              <a:rPr lang="en-US" sz="3200" dirty="0" smtClean="0">
                <a:solidFill>
                  <a:schemeClr val="bg1"/>
                </a:solidFill>
                <a:latin typeface="Avenir Heavy"/>
                <a:cs typeface="Avenir Heavy"/>
              </a:rPr>
              <a:t>Hydrolysis to create hydrogen gas</a:t>
            </a:r>
            <a:endParaRPr lang="en-US" sz="3200" dirty="0">
              <a:solidFill>
                <a:schemeClr val="bg1"/>
              </a:solidFill>
              <a:latin typeface="Avenir Heavy"/>
              <a:cs typeface="Avenir Heavy"/>
            </a:endParaRPr>
          </a:p>
        </p:txBody>
      </p:sp>
      <p:sp>
        <p:nvSpPr>
          <p:cNvPr id="3" name="TextBox 2"/>
          <p:cNvSpPr txBox="1"/>
          <p:nvPr/>
        </p:nvSpPr>
        <p:spPr>
          <a:xfrm rot="16200000">
            <a:off x="5801427" y="3563815"/>
            <a:ext cx="5976095" cy="738664"/>
          </a:xfrm>
          <a:prstGeom prst="rect">
            <a:avLst/>
          </a:prstGeom>
          <a:noFill/>
        </p:spPr>
        <p:txBody>
          <a:bodyPr wrap="none" rtlCol="0">
            <a:spAutoFit/>
          </a:bodyPr>
          <a:lstStyle/>
          <a:p>
            <a:r>
              <a:rPr lang="en-US" sz="1400" dirty="0">
                <a:latin typeface="Avenir Medium"/>
                <a:cs typeface="Avenir Medium"/>
                <a:hlinkClick r:id="rId2"/>
              </a:rPr>
              <a:t>https://en.wikipedia.org/wiki/Power-to-</a:t>
            </a:r>
            <a:r>
              <a:rPr lang="en-US" sz="1400" dirty="0" smtClean="0">
                <a:latin typeface="Avenir Medium"/>
                <a:cs typeface="Avenir Medium"/>
                <a:hlinkClick r:id="rId2"/>
              </a:rPr>
              <a:t>gas</a:t>
            </a:r>
            <a:endParaRPr lang="en-US" sz="1400" dirty="0" smtClean="0">
              <a:latin typeface="Avenir Medium"/>
              <a:cs typeface="Avenir Medium"/>
            </a:endParaRPr>
          </a:p>
          <a:p>
            <a:r>
              <a:rPr lang="en-US" sz="1400" dirty="0">
                <a:latin typeface="Avenir Medium"/>
                <a:cs typeface="Avenir Medium"/>
                <a:hlinkClick r:id="rId3"/>
              </a:rPr>
              <a:t>https://www.technologyreview.com/s/530331/germany-and-canada-</a:t>
            </a:r>
            <a:r>
              <a:rPr lang="en-US" sz="1400" dirty="0" smtClean="0">
                <a:latin typeface="Avenir Medium"/>
                <a:cs typeface="Avenir Medium"/>
                <a:hlinkClick r:id="rId3"/>
              </a:rPr>
              <a:t>are</a:t>
            </a:r>
            <a:endParaRPr lang="en-US" sz="1400" dirty="0" smtClean="0">
              <a:latin typeface="Avenir Medium"/>
              <a:cs typeface="Avenir Medium"/>
            </a:endParaRPr>
          </a:p>
          <a:p>
            <a:r>
              <a:rPr lang="en-US" sz="1400" dirty="0" smtClean="0">
                <a:latin typeface="Avenir Medium"/>
                <a:cs typeface="Avenir Medium"/>
              </a:rPr>
              <a:t>-</a:t>
            </a:r>
            <a:r>
              <a:rPr lang="en-US" sz="1400" dirty="0">
                <a:latin typeface="Avenir Medium"/>
                <a:cs typeface="Avenir Medium"/>
              </a:rPr>
              <a:t>building-water-splitters-to-store-renewable-energy/</a:t>
            </a:r>
          </a:p>
        </p:txBody>
      </p:sp>
      <p:pic>
        <p:nvPicPr>
          <p:cNvPr id="8" name="Picture 7" descr="ecological-energy-plug-symbol-with-cord-and-a-leaf_318-62261.jpg"/>
          <p:cNvPicPr>
            <a:picLocks noChangeAspect="1"/>
          </p:cNvPicPr>
          <p:nvPr/>
        </p:nvPicPr>
        <p:blipFill>
          <a:blip r:embed="rId4">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sp>
        <p:nvSpPr>
          <p:cNvPr id="9" name="TextBox 8"/>
          <p:cNvSpPr txBox="1"/>
          <p:nvPr/>
        </p:nvSpPr>
        <p:spPr>
          <a:xfrm>
            <a:off x="101600" y="1586118"/>
            <a:ext cx="5801588" cy="1631216"/>
          </a:xfrm>
          <a:prstGeom prst="rect">
            <a:avLst/>
          </a:prstGeom>
          <a:solidFill>
            <a:srgbClr val="FFFFFF"/>
          </a:solidFill>
        </p:spPr>
        <p:txBody>
          <a:bodyPr wrap="none" rtlCol="0">
            <a:spAutoFit/>
          </a:bodyPr>
          <a:lstStyle/>
          <a:p>
            <a:endParaRPr lang="en-US" sz="2000" dirty="0">
              <a:latin typeface="Avenir Medium"/>
              <a:cs typeface="Avenir Medium"/>
            </a:endParaRPr>
          </a:p>
          <a:p>
            <a:pPr marL="342900" indent="-342900">
              <a:buFont typeface="Arial"/>
              <a:buChar char="•"/>
            </a:pPr>
            <a:r>
              <a:rPr lang="en-US" sz="2000" u="sng" dirty="0">
                <a:latin typeface="Avenir Medium"/>
                <a:cs typeface="Avenir Medium"/>
              </a:rPr>
              <a:t>Pros</a:t>
            </a:r>
            <a:r>
              <a:rPr lang="en-US" sz="2000" dirty="0">
                <a:latin typeface="Avenir Medium"/>
                <a:cs typeface="Avenir Medium"/>
              </a:rPr>
              <a:t>: </a:t>
            </a:r>
            <a:r>
              <a:rPr lang="en-US" sz="2000" dirty="0" smtClean="0">
                <a:latin typeface="Avenir Medium"/>
                <a:cs typeface="Avenir Medium"/>
              </a:rPr>
              <a:t>Simple, cheap, reliable</a:t>
            </a:r>
            <a:endParaRPr lang="en-US" sz="2000" dirty="0">
              <a:latin typeface="Avenir Medium"/>
              <a:cs typeface="Avenir Medium"/>
            </a:endParaRPr>
          </a:p>
          <a:p>
            <a:endParaRPr lang="en-US" sz="2000" dirty="0">
              <a:latin typeface="Avenir Medium"/>
              <a:cs typeface="Avenir Medium"/>
            </a:endParaRPr>
          </a:p>
          <a:p>
            <a:pPr marL="342900" indent="-342900">
              <a:buFont typeface="Arial"/>
              <a:buChar char="•"/>
            </a:pPr>
            <a:r>
              <a:rPr lang="en-US" sz="2000" u="sng" dirty="0">
                <a:latin typeface="Avenir Medium"/>
                <a:cs typeface="Avenir Medium"/>
              </a:rPr>
              <a:t>Cons</a:t>
            </a:r>
            <a:r>
              <a:rPr lang="en-US" sz="2000" dirty="0">
                <a:latin typeface="Avenir Medium"/>
                <a:cs typeface="Avenir Medium"/>
              </a:rPr>
              <a:t>: </a:t>
            </a:r>
            <a:r>
              <a:rPr lang="en-US" sz="2000" dirty="0" smtClean="0">
                <a:latin typeface="Avenir Medium"/>
                <a:cs typeface="Avenir Medium"/>
              </a:rPr>
              <a:t>The gas is small &amp; can be hard to store.</a:t>
            </a:r>
            <a:br>
              <a:rPr lang="en-US" sz="2000" dirty="0" smtClean="0">
                <a:latin typeface="Avenir Medium"/>
                <a:cs typeface="Avenir Medium"/>
              </a:rPr>
            </a:br>
            <a:r>
              <a:rPr lang="en-US" sz="2000" dirty="0" smtClean="0">
                <a:latin typeface="Avenir Medium"/>
                <a:cs typeface="Avenir Medium"/>
              </a:rPr>
              <a:t>           Fuel cells not yet economic.</a:t>
            </a:r>
            <a:endParaRPr lang="en-US" sz="2000" u="sng" dirty="0">
              <a:latin typeface="Avenir Black"/>
              <a:cs typeface="Avenir Black"/>
            </a:endParaRPr>
          </a:p>
        </p:txBody>
      </p:sp>
      <p:sp>
        <p:nvSpPr>
          <p:cNvPr id="2" name="TextBox 1"/>
          <p:cNvSpPr txBox="1"/>
          <p:nvPr/>
        </p:nvSpPr>
        <p:spPr>
          <a:xfrm>
            <a:off x="228600" y="842210"/>
            <a:ext cx="8741611" cy="1015663"/>
          </a:xfrm>
          <a:prstGeom prst="rect">
            <a:avLst/>
          </a:prstGeom>
          <a:noFill/>
        </p:spPr>
        <p:txBody>
          <a:bodyPr wrap="square" rtlCol="0">
            <a:spAutoFit/>
          </a:bodyPr>
          <a:lstStyle/>
          <a:p>
            <a:r>
              <a:rPr lang="en-US" sz="2000" dirty="0" smtClean="0">
                <a:latin typeface="Avenir Medium"/>
                <a:cs typeface="Avenir Medium"/>
              </a:rPr>
              <a:t>At low demand, electricity is used for </a:t>
            </a:r>
            <a:r>
              <a:rPr lang="en-US" sz="2000" dirty="0" smtClean="0">
                <a:latin typeface="Avenir Black"/>
                <a:cs typeface="Avenir Black"/>
              </a:rPr>
              <a:t>hydrolysis</a:t>
            </a:r>
            <a:r>
              <a:rPr lang="en-US" sz="2000" dirty="0" smtClean="0">
                <a:latin typeface="Avenir Medium"/>
                <a:cs typeface="Avenir Medium"/>
              </a:rPr>
              <a:t>, breaking water into hydrogen &amp; oxygen gases. Hydrogen gas is then used to power a fuel </a:t>
            </a:r>
            <a:br>
              <a:rPr lang="en-US" sz="2000" dirty="0" smtClean="0">
                <a:latin typeface="Avenir Medium"/>
                <a:cs typeface="Avenir Medium"/>
              </a:rPr>
            </a:br>
            <a:r>
              <a:rPr lang="en-US" sz="2000" dirty="0" smtClean="0">
                <a:latin typeface="Avenir Medium"/>
                <a:cs typeface="Avenir Medium"/>
              </a:rPr>
              <a:t>&amp; produce electricity, or transported in NG lines &amp; combusted.</a:t>
            </a:r>
          </a:p>
        </p:txBody>
      </p:sp>
      <p:pic>
        <p:nvPicPr>
          <p:cNvPr id="7" name="Picture 6" descr="Power_to_Gas_HGas.jpg"/>
          <p:cNvPicPr>
            <a:picLocks noChangeAspect="1"/>
          </p:cNvPicPr>
          <p:nvPr/>
        </p:nvPicPr>
        <p:blipFill rotWithShape="1">
          <a:blip r:embed="rId5">
            <a:extLst>
              <a:ext uri="{28A0092B-C50C-407E-A947-70E740481C1C}">
                <a14:useLocalDpi xmlns:a14="http://schemas.microsoft.com/office/drawing/2010/main" val="0"/>
              </a:ext>
            </a:extLst>
          </a:blip>
          <a:srcRect t="21345" b="12281"/>
          <a:stretch/>
        </p:blipFill>
        <p:spPr>
          <a:xfrm>
            <a:off x="3768601" y="3683000"/>
            <a:ext cx="4613401" cy="3062112"/>
          </a:xfrm>
          <a:prstGeom prst="rect">
            <a:avLst/>
          </a:prstGeom>
        </p:spPr>
      </p:pic>
      <p:sp>
        <p:nvSpPr>
          <p:cNvPr id="10" name="TextBox 9"/>
          <p:cNvSpPr txBox="1"/>
          <p:nvPr/>
        </p:nvSpPr>
        <p:spPr>
          <a:xfrm>
            <a:off x="5003073" y="6324221"/>
            <a:ext cx="3360089" cy="369332"/>
          </a:xfrm>
          <a:prstGeom prst="rect">
            <a:avLst/>
          </a:prstGeom>
          <a:solidFill>
            <a:srgbClr val="FFFFFF"/>
          </a:solidFill>
        </p:spPr>
        <p:txBody>
          <a:bodyPr wrap="none" rtlCol="0">
            <a:spAutoFit/>
          </a:bodyPr>
          <a:lstStyle/>
          <a:p>
            <a:r>
              <a:rPr lang="en-US" b="1" i="1" dirty="0" smtClean="0"/>
              <a:t>Containerized power to gas unit.</a:t>
            </a:r>
            <a:endParaRPr lang="en-US" b="1" i="1" dirty="0"/>
          </a:p>
        </p:txBody>
      </p:sp>
      <p:pic>
        <p:nvPicPr>
          <p:cNvPr id="12" name="Picture 11" descr="hydrogenicsx29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265" y="3347156"/>
            <a:ext cx="3397956" cy="3397956"/>
          </a:xfrm>
          <a:prstGeom prst="rect">
            <a:avLst/>
          </a:prstGeom>
        </p:spPr>
      </p:pic>
    </p:spTree>
    <p:extLst>
      <p:ext uri="{BB962C8B-B14F-4D97-AF65-F5344CB8AC3E}">
        <p14:creationId xmlns:p14="http://schemas.microsoft.com/office/powerpoint/2010/main" val="35709369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5893</TotalTime>
  <Words>6544</Words>
  <Application>Microsoft Macintosh PowerPoint</Application>
  <PresentationFormat>On-screen Show (4:3)</PresentationFormat>
  <Paragraphs>864</Paragraphs>
  <Slides>96</Slides>
  <Notes>0</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Richmond-Hall</dc:creator>
  <cp:lastModifiedBy>Joan Richmond-Hall</cp:lastModifiedBy>
  <cp:revision>351</cp:revision>
  <cp:lastPrinted>2017-10-31T01:48:49Z</cp:lastPrinted>
  <dcterms:created xsi:type="dcterms:W3CDTF">2017-04-16T16:24:29Z</dcterms:created>
  <dcterms:modified xsi:type="dcterms:W3CDTF">2017-11-02T14:19:12Z</dcterms:modified>
</cp:coreProperties>
</file>