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50" r:id="rId3"/>
    <p:sldId id="287" r:id="rId4"/>
    <p:sldId id="323" r:id="rId5"/>
    <p:sldId id="324" r:id="rId6"/>
    <p:sldId id="325" r:id="rId7"/>
    <p:sldId id="326" r:id="rId8"/>
    <p:sldId id="327" r:id="rId9"/>
    <p:sldId id="309" r:id="rId10"/>
    <p:sldId id="400" r:id="rId11"/>
    <p:sldId id="367" r:id="rId12"/>
    <p:sldId id="368" r:id="rId13"/>
    <p:sldId id="314" r:id="rId14"/>
    <p:sldId id="377" r:id="rId15"/>
    <p:sldId id="407" r:id="rId16"/>
    <p:sldId id="401" r:id="rId17"/>
    <p:sldId id="374" r:id="rId18"/>
    <p:sldId id="375" r:id="rId19"/>
    <p:sldId id="40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5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7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9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DE96-CD76-E045-809B-76B834AB334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5581-2A35-5D42-971E-E62D97F7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imate.nasa.gov/evidenc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imate.nasa.gov/evidenc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imate.nasa.gov/evidence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ashingtonpost.com/graphics/2019/national/climate-environment/climate-change-america/?wpisrc=nl_most&amp;wpmm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ashingtonpost.com/graphics/2019/national/climate-environment/climate-change-america/?wpisrc=nl_most&amp;wpmm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imate.nasa.gov/evidence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imate.nasa.gov/evidence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7828682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lack"/>
                <a:cs typeface="Avenir Black"/>
              </a:rPr>
              <a:t>2. Global climate change</a:t>
            </a:r>
          </a:p>
          <a:p>
            <a:endParaRPr lang="en-US" sz="900" dirty="0">
              <a:latin typeface="Avenir Black"/>
              <a:cs typeface="Avenir Black"/>
            </a:endParaRPr>
          </a:p>
          <a:p>
            <a:endParaRPr lang="en-US" sz="900" dirty="0">
              <a:latin typeface="Avenir Black"/>
              <a:cs typeface="Avenir Black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2.1:  </a:t>
            </a:r>
            <a:r>
              <a:rPr lang="en-US" sz="2400" dirty="0">
                <a:latin typeface="Avenir Medium"/>
                <a:cs typeface="Avenir Medium"/>
              </a:rPr>
              <a:t>The elephant in the room: What is GCC?</a:t>
            </a:r>
          </a:p>
          <a:p>
            <a:pPr lvl="1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2.2:  </a:t>
            </a:r>
            <a:r>
              <a:rPr lang="en-US" sz="2400" dirty="0">
                <a:latin typeface="Avenir Medium"/>
                <a:cs typeface="Avenir Medium"/>
              </a:rPr>
              <a:t>What is the evidence of GCC?</a:t>
            </a:r>
          </a:p>
          <a:p>
            <a:pPr lvl="2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2.3:  </a:t>
            </a:r>
            <a:r>
              <a:rPr lang="en-US" sz="2400" dirty="0">
                <a:latin typeface="Avenir Medium"/>
                <a:cs typeface="Avenir Medium"/>
              </a:rPr>
              <a:t>What are the cause(s) of GCC?</a:t>
            </a:r>
          </a:p>
          <a:p>
            <a:pPr lvl="1"/>
            <a:endParaRPr lang="en-US" sz="24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2.4:  </a:t>
            </a:r>
            <a:r>
              <a:rPr lang="en-US" sz="2400" dirty="0">
                <a:latin typeface="Avenir Medium"/>
                <a:cs typeface="Avenir Medium"/>
              </a:rPr>
              <a:t>Paradigms, change, revolutions and transitions</a:t>
            </a:r>
          </a:p>
          <a:p>
            <a:pPr lvl="1"/>
            <a:endParaRPr lang="en-US" sz="24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2.5:  </a:t>
            </a:r>
            <a:r>
              <a:rPr lang="en-US" sz="2400" dirty="0">
                <a:latin typeface="Avenir Medium"/>
                <a:cs typeface="Avenir Medium"/>
              </a:rPr>
              <a:t>Decarbonization and the energy trilemma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EA035-DF48-5247-84F4-ED9F15F0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7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Iceland’s first glacier </a:t>
            </a:r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has disappeared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623" y="6530777"/>
            <a:ext cx="795602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https://</a:t>
            </a:r>
            <a:r>
              <a:rPr lang="en-US" sz="1200" dirty="0" err="1">
                <a:latin typeface="Avenir Medium"/>
                <a:cs typeface="Avenir Medium"/>
              </a:rPr>
              <a:t>www.theguardian.com</a:t>
            </a:r>
            <a:r>
              <a:rPr lang="en-US" sz="1200" dirty="0">
                <a:latin typeface="Avenir Medium"/>
                <a:cs typeface="Avenir Medium"/>
              </a:rPr>
              <a:t>/environment/2019/</a:t>
            </a:r>
            <a:r>
              <a:rPr lang="en-US" sz="1200" dirty="0" err="1">
                <a:latin typeface="Avenir Medium"/>
                <a:cs typeface="Avenir Medium"/>
              </a:rPr>
              <a:t>jul</a:t>
            </a:r>
            <a:r>
              <a:rPr lang="en-US" sz="1200" dirty="0">
                <a:latin typeface="Avenir Medium"/>
                <a:cs typeface="Avenir Medium"/>
              </a:rPr>
              <a:t>/22/memorial-to-mark-</a:t>
            </a:r>
            <a:r>
              <a:rPr lang="en-US" sz="1200" dirty="0" err="1">
                <a:latin typeface="Avenir Medium"/>
                <a:cs typeface="Avenir Medium"/>
              </a:rPr>
              <a:t>icelandic</a:t>
            </a:r>
            <a:r>
              <a:rPr lang="en-US" sz="1200" dirty="0">
                <a:latin typeface="Avenir Medium"/>
                <a:cs typeface="Avenir Medium"/>
              </a:rPr>
              <a:t>-glacier-lost-to-climate-crisis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F7622-35E3-CE49-9195-A14E739B09D9}"/>
              </a:ext>
            </a:extLst>
          </p:cNvPr>
          <p:cNvSpPr txBox="1"/>
          <p:nvPr/>
        </p:nvSpPr>
        <p:spPr>
          <a:xfrm>
            <a:off x="287664" y="766719"/>
            <a:ext cx="857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And a </a:t>
            </a:r>
            <a:r>
              <a:rPr lang="en-US" sz="2000" b="1" dirty="0">
                <a:latin typeface="Avenir Medium"/>
                <a:cs typeface="Avenir Medium"/>
              </a:rPr>
              <a:t>memorial plaque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has been placed at the site.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1247D2-3D73-994A-B9E2-6DFAC27E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C4C86-5AE1-DE41-84A0-E383F1CD1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93" y="1191778"/>
            <a:ext cx="5123941" cy="4661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AF2FE0-F78C-1D46-8EA9-EF11A1305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47" y="1614968"/>
            <a:ext cx="53848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87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Extreme weather 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694" y="6330856"/>
            <a:ext cx="840890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  <a:hlinkClick r:id="rId2"/>
              </a:rPr>
              <a:t>https://climate.nasa.gov/evidence/</a:t>
            </a:r>
            <a:endParaRPr lang="en-US" sz="1400">
              <a:latin typeface="Avenir Medium"/>
              <a:cs typeface="Avenir Medium"/>
            </a:endParaRPr>
          </a:p>
          <a:p>
            <a:r>
              <a:rPr lang="en-US" sz="1400">
                <a:latin typeface="Avenir Medium"/>
                <a:cs typeface="Avenir Medium"/>
              </a:rPr>
              <a:t>https://</a:t>
            </a:r>
            <a:r>
              <a:rPr lang="en-US" sz="1400" err="1">
                <a:latin typeface="Avenir Medium"/>
                <a:cs typeface="Avenir Medium"/>
              </a:rPr>
              <a:t>www.dw.com</a:t>
            </a:r>
            <a:r>
              <a:rPr lang="en-US" sz="1400">
                <a:latin typeface="Avenir Medium"/>
                <a:cs typeface="Avenir Medium"/>
              </a:rPr>
              <a:t>/</a:t>
            </a:r>
            <a:r>
              <a:rPr lang="en-US" sz="1400" err="1">
                <a:latin typeface="Avenir Medium"/>
                <a:cs typeface="Avenir Medium"/>
              </a:rPr>
              <a:t>en</a:t>
            </a:r>
            <a:r>
              <a:rPr lang="en-US" sz="1400">
                <a:latin typeface="Avenir Medium"/>
                <a:cs typeface="Avenir Medium"/>
              </a:rPr>
              <a:t>/climate-change-and-extreme-weather-science-is-proving-the-link/a-43323706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8CF89-E51E-D744-9A9A-153DB1F7D3AA}"/>
              </a:ext>
            </a:extLst>
          </p:cNvPr>
          <p:cNvSpPr txBox="1"/>
          <p:nvPr/>
        </p:nvSpPr>
        <p:spPr>
          <a:xfrm>
            <a:off x="228600" y="701570"/>
            <a:ext cx="8524449" cy="14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Increasing: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Record high temperature events (decreasing lows);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Intense rainfall and storm events.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8916F0-F429-4B45-B956-B48DAB31C842}"/>
              </a:ext>
            </a:extLst>
          </p:cNvPr>
          <p:cNvSpPr txBox="1"/>
          <p:nvPr/>
        </p:nvSpPr>
        <p:spPr>
          <a:xfrm>
            <a:off x="2019424" y="3429000"/>
            <a:ext cx="4761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/>
              <a:t>2012 Arctic Sea ice minimum – lowest on record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F6EB4-DA6F-7C49-B2FB-0ABA58F0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03" y="2110630"/>
            <a:ext cx="7476441" cy="42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48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Ocean acidification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9464" y="6334780"/>
            <a:ext cx="501425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  <a:hlinkClick r:id="rId2"/>
              </a:rPr>
              <a:t>https://climate.nasa.gov/evidence/</a:t>
            </a:r>
            <a:endParaRPr lang="en-US" sz="1400">
              <a:latin typeface="Avenir Medium"/>
              <a:cs typeface="Avenir Medium"/>
            </a:endParaRPr>
          </a:p>
          <a:p>
            <a:r>
              <a:rPr lang="en-US" sz="1400">
                <a:latin typeface="Avenir Medium"/>
                <a:cs typeface="Avenir Medium"/>
              </a:rPr>
              <a:t>https://</a:t>
            </a:r>
            <a:r>
              <a:rPr lang="en-US" sz="1400" err="1">
                <a:latin typeface="Avenir Medium"/>
                <a:cs typeface="Avenir Medium"/>
              </a:rPr>
              <a:t>www.pmel.noaa.gov</a:t>
            </a:r>
            <a:r>
              <a:rPr lang="en-US" sz="1400">
                <a:latin typeface="Avenir Medium"/>
                <a:cs typeface="Avenir Medium"/>
              </a:rPr>
              <a:t>/co2/story/</a:t>
            </a:r>
            <a:r>
              <a:rPr lang="en-US" sz="1400" err="1">
                <a:latin typeface="Avenir Medium"/>
                <a:cs typeface="Avenir Medium"/>
              </a:rPr>
              <a:t>Ocean+Acidification</a:t>
            </a:r>
            <a:endParaRPr lang="en-US" sz="1400">
              <a:latin typeface="Avenir Medium"/>
              <a:cs typeface="Avenir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8CF89-E51E-D744-9A9A-153DB1F7D3AA}"/>
              </a:ext>
            </a:extLst>
          </p:cNvPr>
          <p:cNvSpPr txBox="1"/>
          <p:nvPr/>
        </p:nvSpPr>
        <p:spPr>
          <a:xfrm>
            <a:off x="228600" y="701570"/>
            <a:ext cx="85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Since the industrial revolution (starting in the 1860’s) acidity of surface waters has increased by 30% due to increased carbon emissions.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CO2 absorbed by the ocean has increased by 2 b tons/year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3BF9F-49CB-0747-8786-CA345ECB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2" y="1717233"/>
            <a:ext cx="8210156" cy="46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7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17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Ecosystems are changing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E4536-FA3F-494C-9C29-EA267AC86848}"/>
              </a:ext>
            </a:extLst>
          </p:cNvPr>
          <p:cNvSpPr txBox="1"/>
          <p:nvPr/>
        </p:nvSpPr>
        <p:spPr>
          <a:xfrm>
            <a:off x="5012208" y="6436675"/>
            <a:ext cx="404950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</a:rPr>
              <a:t>National Geographic: Effects of global warming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4AA366-0B4C-374D-ADF8-7B22F608EA4D}"/>
              </a:ext>
            </a:extLst>
          </p:cNvPr>
          <p:cNvCxnSpPr>
            <a:cxnSpLocks/>
          </p:cNvCxnSpPr>
          <p:nvPr/>
        </p:nvCxnSpPr>
        <p:spPr>
          <a:xfrm flipV="1">
            <a:off x="1108381" y="1605776"/>
            <a:ext cx="0" cy="3485230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04DC2D-DE5B-2547-B167-6C1A90BC9A23}"/>
              </a:ext>
            </a:extLst>
          </p:cNvPr>
          <p:cNvSpPr txBox="1"/>
          <p:nvPr/>
        </p:nvSpPr>
        <p:spPr>
          <a:xfrm>
            <a:off x="228600" y="5091006"/>
            <a:ext cx="2949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butterflies</a:t>
            </a:r>
          </a:p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foxes</a:t>
            </a:r>
          </a:p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alpine plants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9B5DE-A45D-374A-8C79-4ECB3CA05206}"/>
              </a:ext>
            </a:extLst>
          </p:cNvPr>
          <p:cNvSpPr txBox="1"/>
          <p:nvPr/>
        </p:nvSpPr>
        <p:spPr>
          <a:xfrm>
            <a:off x="2094885" y="1810940"/>
            <a:ext cx="352478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rgbClr val="6666FF"/>
                </a:solidFill>
                <a:latin typeface="Avenir Medium"/>
                <a:cs typeface="Avenir Medium"/>
              </a:rPr>
              <a:t>Adelie</a:t>
            </a:r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 penguin populations are collapsing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A58EA-3D0B-3743-8ED2-3C4E93B0926F}"/>
              </a:ext>
            </a:extLst>
          </p:cNvPr>
          <p:cNvSpPr txBox="1"/>
          <p:nvPr/>
        </p:nvSpPr>
        <p:spPr>
          <a:xfrm>
            <a:off x="287664" y="766719"/>
            <a:ext cx="857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Medium"/>
                <a:cs typeface="Avenir Medium"/>
              </a:rPr>
              <a:t>And species are moving.</a:t>
            </a:r>
            <a:endParaRPr lang="en-US" sz="2000">
              <a:latin typeface="Avenir Medium"/>
              <a:cs typeface="Avenir Medium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2F2691-E930-744A-8848-B8E61C009851}"/>
              </a:ext>
            </a:extLst>
          </p:cNvPr>
          <p:cNvCxnSpPr>
            <a:cxnSpLocks/>
          </p:cNvCxnSpPr>
          <p:nvPr/>
        </p:nvCxnSpPr>
        <p:spPr>
          <a:xfrm>
            <a:off x="3857279" y="3565266"/>
            <a:ext cx="0" cy="1561979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1F3E6B-5358-A74D-937F-DCB37FD9C5CC}"/>
              </a:ext>
            </a:extLst>
          </p:cNvPr>
          <p:cNvSpPr txBox="1"/>
          <p:nvPr/>
        </p:nvSpPr>
        <p:spPr>
          <a:xfrm>
            <a:off x="522945" y="3128917"/>
            <a:ext cx="58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2037E-43C1-3E4D-A8A8-9D4EBE1B8113}"/>
              </a:ext>
            </a:extLst>
          </p:cNvPr>
          <p:cNvSpPr txBox="1"/>
          <p:nvPr/>
        </p:nvSpPr>
        <p:spPr>
          <a:xfrm>
            <a:off x="6251196" y="3292013"/>
            <a:ext cx="236985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mosquitos</a:t>
            </a:r>
          </a:p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ticks</a:t>
            </a:r>
          </a:p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jellyfish</a:t>
            </a:r>
          </a:p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crop pests</a:t>
            </a:r>
          </a:p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diseases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27ACE8-EAF7-364C-A2C5-6669D8450843}"/>
              </a:ext>
            </a:extLst>
          </p:cNvPr>
          <p:cNvCxnSpPr>
            <a:cxnSpLocks/>
          </p:cNvCxnSpPr>
          <p:nvPr/>
        </p:nvCxnSpPr>
        <p:spPr>
          <a:xfrm>
            <a:off x="7985331" y="4481722"/>
            <a:ext cx="824071" cy="0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919E10-534F-9C49-A329-FEB643195AF5}"/>
              </a:ext>
            </a:extLst>
          </p:cNvPr>
          <p:cNvCxnSpPr>
            <a:cxnSpLocks/>
          </p:cNvCxnSpPr>
          <p:nvPr/>
        </p:nvCxnSpPr>
        <p:spPr>
          <a:xfrm flipH="1">
            <a:off x="5404624" y="5542438"/>
            <a:ext cx="819873" cy="339859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BE59A3-6BBE-904E-A2C8-2F4A84B11016}"/>
              </a:ext>
            </a:extLst>
          </p:cNvPr>
          <p:cNvCxnSpPr>
            <a:cxnSpLocks/>
          </p:cNvCxnSpPr>
          <p:nvPr/>
        </p:nvCxnSpPr>
        <p:spPr>
          <a:xfrm flipH="1">
            <a:off x="5286722" y="4526861"/>
            <a:ext cx="868350" cy="0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E3825B-3BD4-5F48-A071-4F26F822F6A9}"/>
              </a:ext>
            </a:extLst>
          </p:cNvPr>
          <p:cNvCxnSpPr>
            <a:cxnSpLocks/>
          </p:cNvCxnSpPr>
          <p:nvPr/>
        </p:nvCxnSpPr>
        <p:spPr>
          <a:xfrm flipH="1" flipV="1">
            <a:off x="7226567" y="2477959"/>
            <a:ext cx="1" cy="814054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0A81A5-F0E9-B649-BF08-09421C525F39}"/>
              </a:ext>
            </a:extLst>
          </p:cNvPr>
          <p:cNvCxnSpPr>
            <a:cxnSpLocks/>
          </p:cNvCxnSpPr>
          <p:nvPr/>
        </p:nvCxnSpPr>
        <p:spPr>
          <a:xfrm flipH="1" flipV="1">
            <a:off x="7226567" y="2602646"/>
            <a:ext cx="1" cy="814054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01398E-B9D5-3044-AE1E-F689B03876B8}"/>
              </a:ext>
            </a:extLst>
          </p:cNvPr>
          <p:cNvCxnSpPr>
            <a:cxnSpLocks/>
          </p:cNvCxnSpPr>
          <p:nvPr/>
        </p:nvCxnSpPr>
        <p:spPr>
          <a:xfrm>
            <a:off x="8053307" y="5567456"/>
            <a:ext cx="688118" cy="523825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082F56-1E93-E84B-B988-5A2B9951C48A}"/>
              </a:ext>
            </a:extLst>
          </p:cNvPr>
          <p:cNvCxnSpPr>
            <a:cxnSpLocks/>
          </p:cNvCxnSpPr>
          <p:nvPr/>
        </p:nvCxnSpPr>
        <p:spPr>
          <a:xfrm flipV="1">
            <a:off x="8053307" y="2709756"/>
            <a:ext cx="344059" cy="570340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163492-9C24-ED4C-B4EC-FFD3C8C062E6}"/>
              </a:ext>
            </a:extLst>
          </p:cNvPr>
          <p:cNvCxnSpPr>
            <a:cxnSpLocks/>
          </p:cNvCxnSpPr>
          <p:nvPr/>
        </p:nvCxnSpPr>
        <p:spPr>
          <a:xfrm flipH="1" flipV="1">
            <a:off x="5610864" y="3452082"/>
            <a:ext cx="574519" cy="368229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7EFFECF-8B58-C349-9C23-4325E28F3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39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Today’s planetary vital signs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1426" y="6499999"/>
            <a:ext cx="301717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  <a:hlinkClick r:id="rId2"/>
              </a:rPr>
              <a:t>https://climate.nasa.gov/evidence/</a:t>
            </a:r>
            <a:endParaRPr lang="en-US" sz="1400">
              <a:latin typeface="Avenir Medium"/>
              <a:cs typeface="Avenir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8CF89-E51E-D744-9A9A-153DB1F7D3AA}"/>
              </a:ext>
            </a:extLst>
          </p:cNvPr>
          <p:cNvSpPr txBox="1"/>
          <p:nvPr/>
        </p:nvSpPr>
        <p:spPr>
          <a:xfrm>
            <a:off x="2520388" y="1673843"/>
            <a:ext cx="370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enir Black" panose="02000503020000020003" pitchFamily="2" charset="0"/>
                <a:cs typeface="Avenir Medium"/>
              </a:rPr>
              <a:t>CO</a:t>
            </a:r>
            <a:r>
              <a:rPr lang="en-US" sz="2800" b="1" baseline="-25000">
                <a:latin typeface="Avenir Black" panose="02000503020000020003" pitchFamily="2" charset="0"/>
                <a:cs typeface="Avenir Medium"/>
              </a:rPr>
              <a:t>2 </a:t>
            </a:r>
            <a:r>
              <a:rPr lang="en-US" sz="2800" b="1">
                <a:latin typeface="Avenir Black" panose="02000503020000020003" pitchFamily="2" charset="0"/>
                <a:cs typeface="Avenir Medium"/>
              </a:rPr>
              <a:t> =  412 ppm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78139-E236-4244-947C-55B8D9D7EE8D}"/>
              </a:ext>
            </a:extLst>
          </p:cNvPr>
          <p:cNvSpPr txBox="1"/>
          <p:nvPr/>
        </p:nvSpPr>
        <p:spPr>
          <a:xfrm>
            <a:off x="2520387" y="2441131"/>
            <a:ext cx="487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enir Black" panose="02000503020000020003" pitchFamily="2" charset="0"/>
                <a:cs typeface="Avenir Medium"/>
              </a:rPr>
              <a:t>Temperature up 0.8ºC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6A576-C67F-F14D-8A92-46CAA194D8A7}"/>
              </a:ext>
            </a:extLst>
          </p:cNvPr>
          <p:cNvSpPr txBox="1"/>
          <p:nvPr/>
        </p:nvSpPr>
        <p:spPr>
          <a:xfrm>
            <a:off x="2520387" y="3208419"/>
            <a:ext cx="487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enir Black" panose="02000503020000020003" pitchFamily="2" charset="0"/>
                <a:cs typeface="Avenir Medium"/>
              </a:rPr>
              <a:t>Arctic Sea ice down 12.8%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4BF8-580F-3D48-BBCB-BF311C62C3F3}"/>
              </a:ext>
            </a:extLst>
          </p:cNvPr>
          <p:cNvSpPr txBox="1"/>
          <p:nvPr/>
        </p:nvSpPr>
        <p:spPr>
          <a:xfrm>
            <a:off x="2520387" y="3975707"/>
            <a:ext cx="487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enir Black" panose="02000503020000020003" pitchFamily="2" charset="0"/>
                <a:cs typeface="Avenir Medium"/>
              </a:rPr>
              <a:t>Ice sheets down 127.0%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23258-BCD0-EA41-8A75-8871EB0DE840}"/>
              </a:ext>
            </a:extLst>
          </p:cNvPr>
          <p:cNvSpPr txBox="1"/>
          <p:nvPr/>
        </p:nvSpPr>
        <p:spPr>
          <a:xfrm>
            <a:off x="2520387" y="4742996"/>
            <a:ext cx="487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enir Black" panose="02000503020000020003" pitchFamily="2" charset="0"/>
                <a:cs typeface="Avenir Medium"/>
              </a:rPr>
              <a:t>Sea levels up 3.3%</a:t>
            </a:r>
          </a:p>
        </p:txBody>
      </p:sp>
    </p:spTree>
    <p:extLst>
      <p:ext uri="{BB962C8B-B14F-4D97-AF65-F5344CB8AC3E}">
        <p14:creationId xmlns:p14="http://schemas.microsoft.com/office/powerpoint/2010/main" val="180935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10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US: warming more quickly than expected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431A7-F4A0-444F-8E1C-96B11698D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" y="1101680"/>
            <a:ext cx="9004145" cy="5516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2D770E-6307-5F44-8378-714646451F2E}"/>
              </a:ext>
            </a:extLst>
          </p:cNvPr>
          <p:cNvSpPr txBox="1"/>
          <p:nvPr/>
        </p:nvSpPr>
        <p:spPr>
          <a:xfrm>
            <a:off x="228594" y="701570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NB: The Paris Accord suggested a maximal 2ºC increase.</a:t>
            </a:r>
            <a:endParaRPr lang="en-US" sz="2000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94000"/>
            <a:ext cx="5764720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venir Medium"/>
                <a:cs typeface="Avenir Medium"/>
                <a:hlinkClick r:id="rId4"/>
              </a:rPr>
              <a:t>https://www.washingtonpost.com/graphics/2019/national/climate-environment/climate</a:t>
            </a:r>
            <a:br>
              <a:rPr lang="en-US" sz="1100" dirty="0">
                <a:latin typeface="Avenir Medium"/>
                <a:cs typeface="Avenir Medium"/>
                <a:hlinkClick r:id="rId4"/>
              </a:rPr>
            </a:br>
            <a:r>
              <a:rPr lang="en-US" sz="1100" dirty="0">
                <a:latin typeface="Avenir Medium"/>
                <a:cs typeface="Avenir Medium"/>
                <a:hlinkClick r:id="rId4"/>
              </a:rPr>
              <a:t>-change-america/?wpisrc=nl_most&amp;wpmm=1</a:t>
            </a:r>
            <a:endParaRPr lang="en-US" sz="1100" dirty="0">
              <a:latin typeface="Avenir Medium"/>
              <a:cs typeface="Avenir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B333F-62F1-3C4B-B724-D15AD447753E}"/>
              </a:ext>
            </a:extLst>
          </p:cNvPr>
          <p:cNvSpPr txBox="1"/>
          <p:nvPr/>
        </p:nvSpPr>
        <p:spPr>
          <a:xfrm>
            <a:off x="125698" y="5302924"/>
            <a:ext cx="2550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Medium" panose="02000503020000020003" pitchFamily="2" charset="0"/>
                <a:cs typeface="Avenir Medium"/>
              </a:rPr>
              <a:t>Washington Post analysis of more than a century of NOAA temperature data across the Lower 48 states and 3,107 counties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CF785-7E17-2A46-A966-F438DECE182C}"/>
              </a:ext>
            </a:extLst>
          </p:cNvPr>
          <p:cNvSpPr txBox="1"/>
          <p:nvPr/>
        </p:nvSpPr>
        <p:spPr>
          <a:xfrm>
            <a:off x="7874684" y="4801362"/>
            <a:ext cx="114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Medium" panose="02000503020000020003" pitchFamily="2" charset="0"/>
                <a:cs typeface="Avenir Medium"/>
              </a:rPr>
              <a:t>Alaska is warming most quickly.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CBA912-3F47-E74E-8C96-47C0ACC7B9E6}"/>
              </a:ext>
            </a:extLst>
          </p:cNvPr>
          <p:cNvSpPr txBox="1"/>
          <p:nvPr/>
        </p:nvSpPr>
        <p:spPr>
          <a:xfrm>
            <a:off x="7784583" y="979420"/>
            <a:ext cx="661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venir Medium" panose="02000503020000020003" pitchFamily="2" charset="0"/>
                <a:cs typeface="Avenir Medium"/>
              </a:rPr>
              <a:t>5.4ºF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7C0EC-9310-EE41-BBB9-6EE9511F7FE0}"/>
              </a:ext>
            </a:extLst>
          </p:cNvPr>
          <p:cNvCxnSpPr>
            <a:cxnSpLocks/>
          </p:cNvCxnSpPr>
          <p:nvPr/>
        </p:nvCxnSpPr>
        <p:spPr>
          <a:xfrm flipH="1">
            <a:off x="8044406" y="1217880"/>
            <a:ext cx="117432" cy="367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4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34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NE is a hotspot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AB568-B31A-054F-A9D4-AF6D288E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092" y="868603"/>
            <a:ext cx="6368175" cy="59097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5967907" y="3726040"/>
            <a:ext cx="5764720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venir Medium"/>
                <a:cs typeface="Avenir Medium"/>
                <a:hlinkClick r:id="rId4"/>
              </a:rPr>
              <a:t>https://www.washingtonpost.com/graphics/2019/national/climate-environment/climate</a:t>
            </a:r>
            <a:br>
              <a:rPr lang="en-US" sz="1100" dirty="0">
                <a:latin typeface="Avenir Medium"/>
                <a:cs typeface="Avenir Medium"/>
                <a:hlinkClick r:id="rId4"/>
              </a:rPr>
            </a:br>
            <a:r>
              <a:rPr lang="en-US" sz="1100" dirty="0">
                <a:latin typeface="Avenir Medium"/>
                <a:cs typeface="Avenir Medium"/>
                <a:hlinkClick r:id="rId4"/>
              </a:rPr>
              <a:t>-change-america/?wpisrc=nl_most&amp;wpmm=1</a:t>
            </a:r>
            <a:endParaRPr lang="en-US" sz="1100" dirty="0">
              <a:latin typeface="Avenir Medium"/>
              <a:cs typeface="Avenir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D770E-6307-5F44-8378-714646451F2E}"/>
              </a:ext>
            </a:extLst>
          </p:cNvPr>
          <p:cNvSpPr txBox="1"/>
          <p:nvPr/>
        </p:nvSpPr>
        <p:spPr>
          <a:xfrm>
            <a:off x="228594" y="701570"/>
            <a:ext cx="31341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Why?</a:t>
            </a:r>
          </a:p>
          <a:p>
            <a:endParaRPr lang="en-US" sz="2000" b="1" dirty="0">
              <a:latin typeface="Avenir Black" panose="02000503020000020003" pitchFamily="2" charset="0"/>
              <a:cs typeface="Avenir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lack" panose="02000503020000020003" pitchFamily="2" charset="0"/>
                <a:cs typeface="Avenir Medium"/>
              </a:rPr>
              <a:t>Losing winters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that</a:t>
            </a:r>
            <a:br>
              <a:rPr lang="en-US" sz="2000" dirty="0">
                <a:latin typeface="Avenir Medium" panose="02000503020000020003" pitchFamily="2" charset="0"/>
                <a:cs typeface="Avenir Medium"/>
              </a:rPr>
            </a:br>
            <a:r>
              <a:rPr lang="en-US" sz="2000" dirty="0">
                <a:latin typeface="Avenir Medium" panose="02000503020000020003" pitchFamily="2" charset="0"/>
                <a:cs typeface="Avenir Medium"/>
              </a:rPr>
              <a:t>lower our average</a:t>
            </a:r>
            <a:br>
              <a:rPr lang="en-US" sz="2000" dirty="0">
                <a:latin typeface="Avenir Medium" panose="02000503020000020003" pitchFamily="2" charset="0"/>
                <a:cs typeface="Avenir Medium"/>
              </a:rPr>
            </a:br>
            <a:r>
              <a:rPr lang="en-US" sz="2000" dirty="0">
                <a:latin typeface="Avenir Medium" panose="02000503020000020003" pitchFamily="2" charset="0"/>
                <a:cs typeface="Avenir Medium"/>
              </a:rPr>
              <a:t>annual temperatures.</a:t>
            </a:r>
            <a:br>
              <a:rPr lang="en-US" sz="800" dirty="0">
                <a:latin typeface="Avenir Medium" panose="02000503020000020003" pitchFamily="2" charset="0"/>
                <a:cs typeface="Avenir Medium"/>
              </a:rPr>
            </a:br>
            <a:br>
              <a:rPr lang="en-US" sz="800" dirty="0">
                <a:latin typeface="Avenir Medium" panose="02000503020000020003" pitchFamily="2" charset="0"/>
                <a:cs typeface="Avenir Medium"/>
              </a:rPr>
            </a:br>
            <a:r>
              <a:rPr lang="en-US" sz="2000" dirty="0">
                <a:latin typeface="Avenir Medium" panose="02000503020000020003" pitchFamily="2" charset="0"/>
                <a:cs typeface="Avenir Medium"/>
              </a:rPr>
              <a:t>Loss of the albedo</a:t>
            </a:r>
            <a:br>
              <a:rPr lang="en-US" sz="2000" dirty="0">
                <a:latin typeface="Avenir Medium" panose="02000503020000020003" pitchFamily="2" charset="0"/>
                <a:cs typeface="Avenir Medium"/>
              </a:rPr>
            </a:br>
            <a:r>
              <a:rPr lang="en-US" sz="2000" dirty="0">
                <a:latin typeface="Avenir Medium" panose="02000503020000020003" pitchFamily="2" charset="0"/>
                <a:cs typeface="Avenir Medium"/>
              </a:rPr>
              <a:t>effect.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venir Medium" panose="02000503020000020003" pitchFamily="2" charset="0"/>
              <a:cs typeface="Avenir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Medium" panose="02000503020000020003" pitchFamily="2" charset="0"/>
                <a:cs typeface="Avenir Medium"/>
              </a:rPr>
              <a:t>Warming waters</a:t>
            </a:r>
            <a:br>
              <a:rPr lang="en-US" sz="2000" dirty="0">
                <a:latin typeface="Avenir Medium" panose="02000503020000020003" pitchFamily="2" charset="0"/>
                <a:cs typeface="Avenir Medium"/>
              </a:rPr>
            </a:br>
            <a:r>
              <a:rPr lang="en-US" sz="2000" dirty="0">
                <a:latin typeface="Avenir Medium" panose="02000503020000020003" pitchFamily="2" charset="0"/>
                <a:cs typeface="Avenir Medium"/>
              </a:rPr>
              <a:t>along the coast.</a:t>
            </a:r>
          </a:p>
        </p:txBody>
      </p:sp>
    </p:spTree>
    <p:extLst>
      <p:ext uri="{BB962C8B-B14F-4D97-AF65-F5344CB8AC3E}">
        <p14:creationId xmlns:p14="http://schemas.microsoft.com/office/powerpoint/2010/main" val="16560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14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Predictions of future change in the US?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0712" y="6499999"/>
            <a:ext cx="301717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  <a:hlinkClick r:id="rId2"/>
              </a:rPr>
              <a:t>https://climate.nasa.gov/evidence/</a:t>
            </a:r>
            <a:endParaRPr lang="en-US" sz="1400">
              <a:latin typeface="Avenir Medium"/>
              <a:cs typeface="Avenir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8CF89-E51E-D744-9A9A-153DB1F7D3AA}"/>
              </a:ext>
            </a:extLst>
          </p:cNvPr>
          <p:cNvSpPr txBox="1"/>
          <p:nvPr/>
        </p:nvSpPr>
        <p:spPr>
          <a:xfrm>
            <a:off x="228594" y="701570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  <a:cs typeface="Avenir Medium"/>
              </a:rPr>
              <a:t>Change will continue 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through 2100…. And 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2D5F3-4026-244F-94F6-B2D7D3001E6E}"/>
              </a:ext>
            </a:extLst>
          </p:cNvPr>
          <p:cNvSpPr txBox="1"/>
          <p:nvPr/>
        </p:nvSpPr>
        <p:spPr>
          <a:xfrm>
            <a:off x="228594" y="1297148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  <a:cs typeface="Avenir Medium"/>
              </a:rPr>
              <a:t>Temperatures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 will continue to rise.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5AB1F-0D2C-2144-A715-54950E038C76}"/>
              </a:ext>
            </a:extLst>
          </p:cNvPr>
          <p:cNvSpPr txBox="1"/>
          <p:nvPr/>
        </p:nvSpPr>
        <p:spPr>
          <a:xfrm>
            <a:off x="228594" y="1892726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  <a:cs typeface="Avenir Medium"/>
              </a:rPr>
              <a:t>Growing seasons 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will lengthen.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EA61A-83D7-C646-B991-D63913564AF6}"/>
              </a:ext>
            </a:extLst>
          </p:cNvPr>
          <p:cNvSpPr txBox="1"/>
          <p:nvPr/>
        </p:nvSpPr>
        <p:spPr>
          <a:xfrm>
            <a:off x="228594" y="2488304"/>
            <a:ext cx="8524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Northern US: </a:t>
            </a:r>
            <a:r>
              <a:rPr lang="en-US" sz="2000" b="1">
                <a:latin typeface="Avenir Black" panose="02000503020000020003" pitchFamily="2" charset="0"/>
                <a:cs typeface="Avenir Medium"/>
              </a:rPr>
              <a:t>more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 winter and spring precipitation</a:t>
            </a:r>
            <a:br>
              <a:rPr lang="en-US" sz="2000">
                <a:latin typeface="Avenir Medium" panose="02000503020000020003" pitchFamily="2" charset="0"/>
                <a:cs typeface="Avenir Medium"/>
              </a:rPr>
            </a:br>
            <a:r>
              <a:rPr lang="en-US" sz="2000">
                <a:latin typeface="Avenir Medium" panose="02000503020000020003" pitchFamily="2" charset="0"/>
                <a:cs typeface="Avenir Medium"/>
              </a:rPr>
              <a:t>Southwest US: </a:t>
            </a:r>
            <a:r>
              <a:rPr lang="en-US" sz="2000" b="1">
                <a:latin typeface="Avenir Black" panose="02000503020000020003" pitchFamily="2" charset="0"/>
                <a:cs typeface="Avenir Medium"/>
              </a:rPr>
              <a:t>less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 precipitation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4BDD2-26ED-3047-89FF-BC0E387E325C}"/>
              </a:ext>
            </a:extLst>
          </p:cNvPr>
          <p:cNvSpPr txBox="1"/>
          <p:nvPr/>
        </p:nvSpPr>
        <p:spPr>
          <a:xfrm>
            <a:off x="228594" y="3391658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  <a:cs typeface="Avenir Medium"/>
              </a:rPr>
              <a:t>Droughts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 in the Southwest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71257-7ED9-FC49-8650-CB3F664A0E48}"/>
              </a:ext>
            </a:extLst>
          </p:cNvPr>
          <p:cNvSpPr txBox="1"/>
          <p:nvPr/>
        </p:nvSpPr>
        <p:spPr>
          <a:xfrm>
            <a:off x="228594" y="3987236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  <a:cs typeface="Avenir Medium"/>
              </a:rPr>
              <a:t>Heatwaves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 will increase across the country.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3AF4C4-4137-0742-97B6-C5CBA707B529}"/>
              </a:ext>
            </a:extLst>
          </p:cNvPr>
          <p:cNvSpPr txBox="1"/>
          <p:nvPr/>
        </p:nvSpPr>
        <p:spPr>
          <a:xfrm>
            <a:off x="228594" y="4582814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  <a:cs typeface="Avenir Medium"/>
              </a:rPr>
              <a:t>Hurricanes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 will become stronger and more intense.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0686F8-4786-C442-9218-633643D313A0}"/>
              </a:ext>
            </a:extLst>
          </p:cNvPr>
          <p:cNvSpPr txBox="1"/>
          <p:nvPr/>
        </p:nvSpPr>
        <p:spPr>
          <a:xfrm>
            <a:off x="228594" y="5178392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  <a:cs typeface="Avenir Medium"/>
              </a:rPr>
              <a:t>Sea level 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will rise 1 - 4 feet by 2100.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6D5F6D-6B66-9341-9F44-EFFA68363D95}"/>
              </a:ext>
            </a:extLst>
          </p:cNvPr>
          <p:cNvSpPr txBox="1"/>
          <p:nvPr/>
        </p:nvSpPr>
        <p:spPr>
          <a:xfrm>
            <a:off x="228594" y="5773973"/>
            <a:ext cx="85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Arctic Sea will become </a:t>
            </a:r>
            <a:r>
              <a:rPr lang="en-US" sz="2000" b="1">
                <a:latin typeface="Avenir Black" panose="02000503020000020003" pitchFamily="2" charset="0"/>
                <a:cs typeface="Avenir Medium"/>
              </a:rPr>
              <a:t>ice-free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 in summer by ~2050.</a:t>
            </a:r>
          </a:p>
        </p:txBody>
      </p:sp>
    </p:spTree>
    <p:extLst>
      <p:ext uri="{BB962C8B-B14F-4D97-AF65-F5344CB8AC3E}">
        <p14:creationId xmlns:p14="http://schemas.microsoft.com/office/powerpoint/2010/main" val="36289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12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Regional predictions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0712" y="6499999"/>
            <a:ext cx="301717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  <a:hlinkClick r:id="rId2"/>
              </a:rPr>
              <a:t>https://climate.nasa.gov/evidence/</a:t>
            </a:r>
            <a:endParaRPr lang="en-US" sz="1400">
              <a:latin typeface="Avenir Medium"/>
              <a:cs typeface="Avenir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8CF89-E51E-D744-9A9A-153DB1F7D3AA}"/>
              </a:ext>
            </a:extLst>
          </p:cNvPr>
          <p:cNvSpPr txBox="1"/>
          <p:nvPr/>
        </p:nvSpPr>
        <p:spPr>
          <a:xfrm>
            <a:off x="228594" y="733469"/>
            <a:ext cx="85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Northeast: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		heat waves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heavy downpours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sea-level rise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CD70B4-4968-8249-A6F9-D27A218C2D78}"/>
              </a:ext>
            </a:extLst>
          </p:cNvPr>
          <p:cNvSpPr txBox="1"/>
          <p:nvPr/>
        </p:nvSpPr>
        <p:spPr>
          <a:xfrm>
            <a:off x="228593" y="1853430"/>
            <a:ext cx="8524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Northwest: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		reduced supplies of freshwater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sea-level rise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erosion and inundation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effects from increasing ocean acidity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increasing wildfire, insect damage to forests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8B897-4536-D747-B5DD-F56F57B49947}"/>
              </a:ext>
            </a:extLst>
          </p:cNvPr>
          <p:cNvSpPr txBox="1"/>
          <p:nvPr/>
        </p:nvSpPr>
        <p:spPr>
          <a:xfrm>
            <a:off x="228592" y="3538906"/>
            <a:ext cx="85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Southeast: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		sea-level rise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extreme heat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decreased availability of freshwater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CD713-E17E-6D4A-A5A0-7732CDB9E551}"/>
              </a:ext>
            </a:extLst>
          </p:cNvPr>
          <p:cNvSpPr txBox="1"/>
          <p:nvPr/>
        </p:nvSpPr>
        <p:spPr>
          <a:xfrm>
            <a:off x="228591" y="4618322"/>
            <a:ext cx="85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Midwest: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		extreme heat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heavy downpours and flooding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many changes and risks to Great Lakes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7CD9B4-A7EB-594C-A13A-0857BE90241E}"/>
              </a:ext>
            </a:extLst>
          </p:cNvPr>
          <p:cNvSpPr txBox="1"/>
          <p:nvPr/>
        </p:nvSpPr>
        <p:spPr>
          <a:xfrm>
            <a:off x="228590" y="5687105"/>
            <a:ext cx="85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Southwest:</a:t>
            </a:r>
            <a:r>
              <a:rPr lang="en-US" sz="2000">
                <a:latin typeface="Avenir Medium" panose="02000503020000020003" pitchFamily="2" charset="0"/>
                <a:cs typeface="Avenir Medium"/>
              </a:rPr>
              <a:t>		increased and extreme heat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drought</a:t>
            </a:r>
          </a:p>
          <a:p>
            <a:r>
              <a:rPr lang="en-US" sz="2000">
                <a:latin typeface="Avenir Medium" panose="02000503020000020003" pitchFamily="2" charset="0"/>
                <a:cs typeface="Avenir Medium"/>
              </a:rPr>
              <a:t>				wildfires and insect outbreaks</a:t>
            </a: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1E925067-D118-4E4F-A17D-63548C131D50}"/>
              </a:ext>
            </a:extLst>
          </p:cNvPr>
          <p:cNvSpPr/>
          <p:nvPr/>
        </p:nvSpPr>
        <p:spPr>
          <a:xfrm>
            <a:off x="7201202" y="790098"/>
            <a:ext cx="85060" cy="5709901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4A1910-8571-874B-BD03-CA663116B29F}"/>
              </a:ext>
            </a:extLst>
          </p:cNvPr>
          <p:cNvSpPr txBox="1"/>
          <p:nvPr/>
        </p:nvSpPr>
        <p:spPr>
          <a:xfrm>
            <a:off x="6843640" y="3645048"/>
            <a:ext cx="207682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ecosystems</a:t>
            </a:r>
          </a:p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agriculture</a:t>
            </a:r>
          </a:p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fisheries</a:t>
            </a:r>
          </a:p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water supplies</a:t>
            </a:r>
          </a:p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health</a:t>
            </a:r>
          </a:p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Infrastructure</a:t>
            </a:r>
          </a:p>
          <a:p>
            <a:endParaRPr lang="en-US" sz="2000" b="1">
              <a:latin typeface="Avenir Black" panose="02000503020000020003" pitchFamily="2" charset="0"/>
              <a:cs typeface="Avenir Medium"/>
            </a:endParaRPr>
          </a:p>
          <a:p>
            <a:r>
              <a:rPr lang="en-US" sz="2000" b="1">
                <a:latin typeface="Avenir Black" panose="02000503020000020003" pitchFamily="2" charset="0"/>
                <a:cs typeface="Avenir Medium"/>
              </a:rPr>
              <a:t>economy</a:t>
            </a:r>
            <a:endParaRPr lang="en-US" sz="2000">
              <a:latin typeface="Avenir Medium" panose="02000503020000020003" pitchFamily="2" charset="0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55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779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Predictions for Vermont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794" y="6337752"/>
            <a:ext cx="434580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Roger Hill, Climate change comes to Vermont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www.youtube.com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watch?v</a:t>
            </a:r>
            <a:r>
              <a:rPr lang="en-US" sz="1400" dirty="0">
                <a:latin typeface="Avenir Medium"/>
                <a:cs typeface="Avenir Medium"/>
              </a:rPr>
              <a:t>=5A03kOcTLdA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8CF89-E51E-D744-9A9A-153DB1F7D3AA}"/>
              </a:ext>
            </a:extLst>
          </p:cNvPr>
          <p:cNvSpPr txBox="1"/>
          <p:nvPr/>
        </p:nvSpPr>
        <p:spPr>
          <a:xfrm>
            <a:off x="228594" y="733469"/>
            <a:ext cx="8524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Roger Hill, longtime Vermont weather forecaster, recently gave a talk about the what Vermont can expect to see from climate change.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D0D7-D3FD-0546-AFDC-81AB05BFB0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20F42-26EA-C149-9FE5-D28554A5B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8" y="1427599"/>
            <a:ext cx="8832823" cy="4976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5E5C2A-F9BB-AE45-8D67-4CF92D6D4BDE}"/>
              </a:ext>
            </a:extLst>
          </p:cNvPr>
          <p:cNvSpPr txBox="1"/>
          <p:nvPr/>
        </p:nvSpPr>
        <p:spPr>
          <a:xfrm>
            <a:off x="309774" y="1580350"/>
            <a:ext cx="8524449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100 years storms may come every 10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ADF73-D329-0749-8CAB-AB29ED90AAD9}"/>
              </a:ext>
            </a:extLst>
          </p:cNvPr>
          <p:cNvSpPr txBox="1"/>
          <p:nvPr/>
        </p:nvSpPr>
        <p:spPr>
          <a:xfrm>
            <a:off x="309774" y="2337728"/>
            <a:ext cx="8524449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Within 20 years, summers will be like those in Kentucky though we will still have some winter snows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BA7A1C-BF76-CC4D-81C6-D866FE9115E1}"/>
              </a:ext>
            </a:extLst>
          </p:cNvPr>
          <p:cNvSpPr txBox="1"/>
          <p:nvPr/>
        </p:nvSpPr>
        <p:spPr>
          <a:xfrm>
            <a:off x="309774" y="3402882"/>
            <a:ext cx="8524449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Weather chaos is the first phase of change, so heavy snowfalls – perhaps 6 – 10 feet on </a:t>
            </a:r>
            <a:r>
              <a:rPr lang="en-US" sz="2000" dirty="0" err="1">
                <a:latin typeface="Avenir Medium" panose="02000503020000020003" pitchFamily="2" charset="0"/>
                <a:cs typeface="Avenir Medium"/>
              </a:rPr>
              <a:t>ocaission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, will still occur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CCB9EB-A3E2-6342-8F8F-96C9C787CDC5}"/>
              </a:ext>
            </a:extLst>
          </p:cNvPr>
          <p:cNvSpPr txBox="1"/>
          <p:nvPr/>
        </p:nvSpPr>
        <p:spPr>
          <a:xfrm>
            <a:off x="309774" y="4468035"/>
            <a:ext cx="8524449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Significant increases in flooding, particularly in river valleys</a:t>
            </a:r>
          </a:p>
        </p:txBody>
      </p:sp>
    </p:spTree>
    <p:extLst>
      <p:ext uri="{BB962C8B-B14F-4D97-AF65-F5344CB8AC3E}">
        <p14:creationId xmlns:p14="http://schemas.microsoft.com/office/powerpoint/2010/main" val="8091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6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2. Global climate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797" y="2938887"/>
            <a:ext cx="6484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2800" i="1">
                <a:latin typeface="Avenir Black"/>
                <a:cs typeface="Avenir Black"/>
              </a:rPr>
              <a:t>2.2: What is the evidence of GCC?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13A13-619F-D84E-8103-2D32DC37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8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97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Atmospheric carbon is way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026" y="6490457"/>
            <a:ext cx="301717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</a:rPr>
              <a:t>https://</a:t>
            </a:r>
            <a:r>
              <a:rPr lang="en-US" sz="1400" err="1">
                <a:latin typeface="Avenir Medium"/>
                <a:cs typeface="Avenir Medium"/>
              </a:rPr>
              <a:t>climate.nasa.gov</a:t>
            </a:r>
            <a:r>
              <a:rPr lang="en-US" sz="1400">
                <a:latin typeface="Avenir Medium"/>
                <a:cs typeface="Avenir Medium"/>
              </a:rPr>
              <a:t>/evidence/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B4822-AE30-F44A-A759-47883B494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501"/>
            <a:ext cx="9144000" cy="36861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487F08-5A5E-2546-9CC2-0D8438048874}"/>
              </a:ext>
            </a:extLst>
          </p:cNvPr>
          <p:cNvCxnSpPr/>
          <p:nvPr/>
        </p:nvCxnSpPr>
        <p:spPr>
          <a:xfrm>
            <a:off x="7187878" y="3210820"/>
            <a:ext cx="0" cy="1680644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00F3FD-4015-114B-A3F2-CE29455AC327}"/>
              </a:ext>
            </a:extLst>
          </p:cNvPr>
          <p:cNvSpPr txBox="1"/>
          <p:nvPr/>
        </p:nvSpPr>
        <p:spPr>
          <a:xfrm>
            <a:off x="6157732" y="2894733"/>
            <a:ext cx="20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Human civilization?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8CF89-E51E-D744-9A9A-153DB1F7D3AA}"/>
              </a:ext>
            </a:extLst>
          </p:cNvPr>
          <p:cNvSpPr txBox="1"/>
          <p:nvPr/>
        </p:nvSpPr>
        <p:spPr>
          <a:xfrm>
            <a:off x="228600" y="898339"/>
            <a:ext cx="8524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  <a:cs typeface="Avenir Black"/>
              </a:rPr>
              <a:t>Our current spike in atmospheric CO</a:t>
            </a:r>
            <a:r>
              <a:rPr lang="en-US" sz="2000" baseline="-25000">
                <a:latin typeface="Avenir Medium" panose="02000503020000020003" pitchFamily="2" charset="0"/>
                <a:cs typeface="Avenir Black"/>
              </a:rPr>
              <a:t>2</a:t>
            </a:r>
            <a:r>
              <a:rPr lang="en-US" sz="2000">
                <a:latin typeface="Avenir Medium" panose="02000503020000020003" pitchFamily="2" charset="0"/>
                <a:cs typeface="Avenir Black"/>
              </a:rPr>
              <a:t> follows both: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The rise of human civilization;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  <a:cs typeface="Avenir Medium"/>
              </a:rPr>
              <a:t>A number of revolutions, driven by extraction and combustion of fossil fuels.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97DCAD-2A5B-4D49-A563-783D6E3453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8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714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Vital signs: CO</a:t>
            </a:r>
            <a:r>
              <a:rPr lang="en-US" sz="3200" baseline="-25000" dirty="0">
                <a:solidFill>
                  <a:prstClr val="white"/>
                </a:solidFill>
                <a:latin typeface="Avenir Heavy"/>
                <a:cs typeface="Avenir Heavy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levels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8881" y="65220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climate.nasa.gov</a:t>
            </a:r>
            <a:r>
              <a:rPr lang="en-US" sz="1400" dirty="0"/>
              <a:t>/evidence/</a:t>
            </a:r>
          </a:p>
        </p:txBody>
      </p:sp>
      <p:pic>
        <p:nvPicPr>
          <p:cNvPr id="3" name="Picture 2" descr="Screen Shot 2018-08-27 at 6.27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0" y="789441"/>
            <a:ext cx="8417317" cy="5701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0F971-4C99-D042-8B1E-96B9E0C6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1172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Vital signs: global 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8881" y="65220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climate.nasa.gov</a:t>
            </a:r>
            <a:r>
              <a:rPr lang="en-US" sz="1400" dirty="0"/>
              <a:t>/evidence/</a:t>
            </a:r>
          </a:p>
        </p:txBody>
      </p:sp>
      <p:pic>
        <p:nvPicPr>
          <p:cNvPr id="2" name="Picture 1" descr="Screen Shot 2018-08-27 at 6.29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7" y="804333"/>
            <a:ext cx="8265288" cy="564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61E6E-B598-BD46-A7D3-886C95D370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733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Vital signs: Artic sea 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8881" y="65220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climate.nasa.gov</a:t>
            </a:r>
            <a:r>
              <a:rPr lang="en-US" sz="1400" dirty="0"/>
              <a:t>/evidence/</a:t>
            </a:r>
          </a:p>
        </p:txBody>
      </p:sp>
      <p:pic>
        <p:nvPicPr>
          <p:cNvPr id="3" name="Picture 2" descr="Screen Shot 2018-08-27 at 6.3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1" y="766235"/>
            <a:ext cx="8507523" cy="5656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C6CD8-E2C9-A049-99C6-32D76095F7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775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Vital signs: ice sheets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8881" y="65220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climate.nasa.gov</a:t>
            </a:r>
            <a:r>
              <a:rPr lang="en-US" sz="1400" dirty="0"/>
              <a:t>/evidence/</a:t>
            </a:r>
          </a:p>
        </p:txBody>
      </p:sp>
      <p:pic>
        <p:nvPicPr>
          <p:cNvPr id="2" name="Picture 1" descr="Screen Shot 2018-08-27 at 6.3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9" y="750300"/>
            <a:ext cx="8390770" cy="5828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37B13-3594-2541-9B98-B168190B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042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Vital signs: sea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8881" y="65220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climate.nasa.gov</a:t>
            </a:r>
            <a:r>
              <a:rPr lang="en-US" sz="1400" dirty="0"/>
              <a:t>/evidence/</a:t>
            </a:r>
          </a:p>
        </p:txBody>
      </p:sp>
      <p:pic>
        <p:nvPicPr>
          <p:cNvPr id="3" name="Picture 2" descr="Screen Shot 2018-08-27 at 6.3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" y="804334"/>
            <a:ext cx="8546221" cy="5672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AB56A-69A0-6244-86C0-986EE2A6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02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Example: Glacier National Park, MT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2208" y="6436675"/>
            <a:ext cx="404950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</a:rPr>
              <a:t>National Geographic: Effects of global warming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F7622-35E3-CE49-9195-A14E739B09D9}"/>
              </a:ext>
            </a:extLst>
          </p:cNvPr>
          <p:cNvSpPr txBox="1"/>
          <p:nvPr/>
        </p:nvSpPr>
        <p:spPr>
          <a:xfrm>
            <a:off x="287664" y="766719"/>
            <a:ext cx="857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Medium"/>
                <a:cs typeface="Avenir Medium"/>
              </a:rPr>
              <a:t>Montana’s Glacier National Park</a:t>
            </a:r>
            <a:endParaRPr lang="en-US" sz="2000">
              <a:latin typeface="Avenir Medium"/>
              <a:cs typeface="Avenir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A2F45-A3C2-F04E-B24E-48D2E593CAA1}"/>
              </a:ext>
            </a:extLst>
          </p:cNvPr>
          <p:cNvSpPr txBox="1"/>
          <p:nvPr/>
        </p:nvSpPr>
        <p:spPr>
          <a:xfrm>
            <a:off x="1592849" y="1691954"/>
            <a:ext cx="428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venir Book" panose="02000503020000020003" pitchFamily="2" charset="0"/>
                <a:cs typeface="Avenir Medium"/>
              </a:rPr>
              <a:t>1910: </a:t>
            </a:r>
            <a:r>
              <a:rPr lang="en-US" sz="3600" b="1">
                <a:latin typeface="Avenir Black" panose="02000503020000020003" pitchFamily="2" charset="0"/>
                <a:cs typeface="Avenir Medium"/>
              </a:rPr>
              <a:t>150</a:t>
            </a:r>
            <a:r>
              <a:rPr lang="en-US" sz="3600" b="1">
                <a:latin typeface="Avenir Book" panose="02000503020000020003" pitchFamily="2" charset="0"/>
                <a:cs typeface="Avenir Medium"/>
              </a:rPr>
              <a:t> glaciers</a:t>
            </a:r>
            <a:endParaRPr lang="en-US" sz="3600">
              <a:latin typeface="Avenir Book" panose="02000503020000020003" pitchFamily="2" charset="0"/>
              <a:cs typeface="Avenir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20DBC-BD78-9C4B-9173-CC4399F7EFC8}"/>
              </a:ext>
            </a:extLst>
          </p:cNvPr>
          <p:cNvSpPr txBox="1"/>
          <p:nvPr/>
        </p:nvSpPr>
        <p:spPr>
          <a:xfrm>
            <a:off x="5200616" y="5305368"/>
            <a:ext cx="370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2019: </a:t>
            </a:r>
            <a:r>
              <a:rPr lang="en-US" sz="3600" b="1">
                <a:solidFill>
                  <a:srgbClr val="6666FF"/>
                </a:solidFill>
                <a:latin typeface="Avenir Black" panose="02000503020000020003" pitchFamily="2" charset="0"/>
                <a:cs typeface="Avenir Medium"/>
              </a:rPr>
              <a:t>30</a:t>
            </a:r>
            <a:r>
              <a:rPr lang="en-US" sz="3600">
                <a:solidFill>
                  <a:srgbClr val="6666FF"/>
                </a:solidFill>
                <a:latin typeface="Avenir Medium"/>
                <a:cs typeface="Avenir Medium"/>
              </a:rPr>
              <a:t> glaciers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01F468-E246-E84A-8E0D-C462E0CFB023}"/>
              </a:ext>
            </a:extLst>
          </p:cNvPr>
          <p:cNvCxnSpPr>
            <a:cxnSpLocks/>
          </p:cNvCxnSpPr>
          <p:nvPr/>
        </p:nvCxnSpPr>
        <p:spPr>
          <a:xfrm>
            <a:off x="5423899" y="2338285"/>
            <a:ext cx="0" cy="2902788"/>
          </a:xfrm>
          <a:prstGeom prst="straightConnector1">
            <a:avLst/>
          </a:prstGeom>
          <a:ln>
            <a:solidFill>
              <a:srgbClr val="66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D0CD03-C2A1-4549-BB5D-91C33897DC5C}"/>
              </a:ext>
            </a:extLst>
          </p:cNvPr>
          <p:cNvSpPr txBox="1"/>
          <p:nvPr/>
        </p:nvSpPr>
        <p:spPr>
          <a:xfrm>
            <a:off x="686278" y="3411720"/>
            <a:ext cx="428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6666FF"/>
                </a:solidFill>
                <a:latin typeface="Avenir Medium"/>
                <a:cs typeface="Avenir Medium"/>
              </a:rPr>
              <a:t>Globally, glaciers store ¾ of the world’s freshwater.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1247D2-3D73-994A-B9E2-6DFAC27E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767</Words>
  <Application>Microsoft Macintosh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Black</vt:lpstr>
      <vt:lpstr>Avenir Book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2019-08-15T14:33:42Z</dcterms:created>
  <dcterms:modified xsi:type="dcterms:W3CDTF">2019-08-15T14:34:48Z</dcterms:modified>
</cp:coreProperties>
</file>