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87" r:id="rId3"/>
    <p:sldId id="261" r:id="rId4"/>
    <p:sldId id="262" r:id="rId5"/>
    <p:sldId id="263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8965-3174-584E-B53A-76E370C69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60B25-DFC8-1540-8CD2-3A81CDD71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D023A-D56C-1E4C-9090-75F6FDD8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9D3D3-6921-B743-A532-9321A503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298B-44A5-584E-9F46-7A141482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2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FD29-E05C-A44D-91E6-F68DC318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59A9A-30D7-3349-B1E8-9CDFD6179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054A5-768B-B849-869D-ACABAFE1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76371-7EA4-8A4F-A0F6-B70F4DA5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4F960-6E09-414D-8FC6-A769D63A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3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23664-9481-B245-AE7B-CBF699EEA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52A4B-DD44-EC4B-89DB-BABF9EB33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4363B-4145-8047-9709-DF46A78F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0B34E-0968-FF43-89E1-D4D8B68A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66A5C-E0F6-034F-9A27-7DA66043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9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FB84-C885-4044-902D-99F6D7E0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F5600-A551-5448-B892-2A9A8953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C1685-B1FB-0541-B410-E03644D6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C3D70-51E4-DA49-B4F5-0CB2EDF3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7B39-64FA-924D-9333-9ABE4B64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E9B9-1ADB-FA4E-A79D-35E5FE7D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CE5E1-3A6E-5046-8A10-75C869176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046AE-6846-A04C-B8F5-252424A3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2338B-1CBE-9B4E-BED9-0A98B519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6C004-D28A-BD48-B03D-202EA771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1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1FB6-FCB7-D741-A449-3A9BEC82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6F8D7-6CCE-8F42-A14A-C2F689AAC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57D65-A025-804F-A1BC-34F27FF39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9DCC4-6188-244B-A848-7A291398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024B-A998-FA46-A58A-EC0FDD08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806C1-DAB1-A844-866A-F35D10B6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2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4DE6-12DF-2948-A597-A6C2D86C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9B15C-F0DB-D44A-A568-8FD3796C8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DF018-C155-A542-87E9-DBCB4073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845F5-94AC-1043-A66B-70125DC08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A7AB7-CE6B-214B-894D-C18C0DDD3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A4EB5D-FE7E-894D-9284-09EB935F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D4C77-428C-3547-AFE5-1B90B12C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6D058-FF2D-1F48-B945-36CC2426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C7E8-422D-9244-9274-1CE0B397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09117-B045-BA48-9F6D-3EA30928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EC077-AB75-5640-AC21-4E8E8377E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A7D6D-E719-A846-A9E0-52C99753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5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97D5C-59B2-5C49-8053-C049191B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8079D-050C-CC4C-844F-FCD86B64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50961-7D0E-F444-B6F7-E088BA2A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0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A657-7D3A-2D4B-95C2-0BE92AB6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5967D-4A40-EF44-B52D-71D80A44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96EB0-9488-B84B-8D04-47AA5B61B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73011-2A8D-5F41-A939-BF6F5FE9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FC628-59ED-7C4E-B7B3-82BBC9AB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E876F-21B9-134A-A356-87FF6AC1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1D3E-8E40-A04E-8AB9-E0021F01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726F7-503C-664D-AB19-D81DF2EBC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A47AC-9AC2-1C44-B5BF-301491501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135BB-F5E4-8F41-A26F-C5975340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3EC2A-7944-0E42-B523-7E2AB507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7201B-28F2-E94A-A8BE-BA28F626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8F95A3-8006-3F48-8B78-EF72B501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74337-4B97-6940-9261-EFE01136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093BC-2555-B04E-9B99-C9785726B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7BF6-3B80-7F43-8A10-2DE7229A346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81C4E-16CB-FE42-A215-C88E7B8A0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B178D-90F2-604F-AB7E-EDB7CC507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18EA-A6AF-E344-9B04-D0669ED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57" y="714084"/>
            <a:ext cx="5481180" cy="5650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5. Oil and natural gas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5.1:  </a:t>
            </a:r>
            <a:r>
              <a:rPr lang="en-US" sz="2400" dirty="0">
                <a:latin typeface="Avenir Medium"/>
                <a:cs typeface="Avenir Medium"/>
              </a:rPr>
              <a:t>Origins &amp; geology of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5.2:  </a:t>
            </a:r>
            <a:r>
              <a:rPr lang="en-US" sz="2400" dirty="0">
                <a:latin typeface="Avenir Medium"/>
                <a:cs typeface="Avenir Medium"/>
              </a:rPr>
              <a:t>Origins of oil &amp; gas industries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5.3:  </a:t>
            </a:r>
            <a:r>
              <a:rPr lang="en-US" sz="2400" dirty="0">
                <a:latin typeface="Avenir Medium"/>
                <a:cs typeface="Avenir Medium"/>
              </a:rPr>
              <a:t>Finding &amp; producing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5.4:  </a:t>
            </a:r>
            <a:r>
              <a:rPr lang="en-US" sz="2400" dirty="0">
                <a:latin typeface="Avenir Medium"/>
                <a:cs typeface="Avenir Medium"/>
              </a:rPr>
              <a:t>Petroleum refining &amp; products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5.5:  </a:t>
            </a:r>
            <a:r>
              <a:rPr lang="en-US" sz="2400" dirty="0">
                <a:latin typeface="Avenir Medium"/>
                <a:cs typeface="Avenir Medium"/>
              </a:rPr>
              <a:t>Oil today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5.6:  </a:t>
            </a:r>
            <a:r>
              <a:rPr lang="en-US" sz="2400" dirty="0">
                <a:latin typeface="Avenir Medium"/>
                <a:cs typeface="Avenir Medium"/>
              </a:rPr>
              <a:t>Natural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5.7:  </a:t>
            </a:r>
            <a:r>
              <a:rPr lang="en-US" sz="2400" dirty="0">
                <a:latin typeface="Avenir Medium"/>
                <a:cs typeface="Avenir Medium"/>
              </a:rPr>
              <a:t>Rise &amp; fall of North Sea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5.8:  </a:t>
            </a:r>
            <a:r>
              <a:rPr lang="en-US" sz="2400" dirty="0">
                <a:latin typeface="Avenir Medium"/>
                <a:cs typeface="Avenir Medium"/>
              </a:rPr>
              <a:t>Why are oil &amp; gas so special?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5.9:  </a:t>
            </a:r>
            <a:r>
              <a:rPr lang="en-US" sz="2400" dirty="0">
                <a:latin typeface="Avenir Medium"/>
                <a:cs typeface="Avenir Medium"/>
              </a:rPr>
              <a:t>Conversion technologies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5.10:  </a:t>
            </a:r>
            <a:r>
              <a:rPr lang="en-US" sz="2400" dirty="0">
                <a:latin typeface="Avenir Medium"/>
                <a:cs typeface="Avenir Medium"/>
              </a:rPr>
              <a:t>Unconventional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5.11:  </a:t>
            </a:r>
            <a:r>
              <a:rPr lang="en-US" sz="2400" dirty="0">
                <a:latin typeface="Avenir Medium"/>
                <a:cs typeface="Avenir Medium"/>
              </a:rPr>
              <a:t>Methane leaks and GCC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1A3D6-5394-9945-9206-C43AA4CA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5. Oil &amp; 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5.3: Finding &amp; producing petroleum</a:t>
            </a:r>
            <a:endParaRPr lang="is-IS" sz="2800" i="1" dirty="0">
              <a:latin typeface="Avenir Black"/>
              <a:cs typeface="Avenir Blac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CDC51-9BDC-ED4A-A2C9-E4B8F164AC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1573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Oil prospecting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36714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Modern </a:t>
            </a:r>
            <a:r>
              <a:rPr lang="en-US" sz="2000" dirty="0">
                <a:latin typeface="Avenir Black"/>
                <a:cs typeface="Avenir Black"/>
              </a:rPr>
              <a:t>survey methods </a:t>
            </a:r>
            <a:r>
              <a:rPr lang="en-US" sz="2000" dirty="0">
                <a:latin typeface="Avenir Medium"/>
                <a:cs typeface="Avenir Medium"/>
              </a:rPr>
              <a:t>make drilling the last step.</a:t>
            </a:r>
            <a:endParaRPr lang="en-US" sz="2000" u="sng" dirty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4478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73" b="10675"/>
          <a:stretch/>
        </p:blipFill>
        <p:spPr>
          <a:xfrm>
            <a:off x="3068218" y="2140345"/>
            <a:ext cx="5969950" cy="421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599" y="1557852"/>
            <a:ext cx="2747383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Gravimetric survey: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oil-bearing rock is less dense than most rock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666" y="2777216"/>
            <a:ext cx="274738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Geomagnetic survey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looks for variation in magnetic field. Sedimentary rock is iron-poor &amp; not magnetic.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733" y="5114179"/>
            <a:ext cx="2747383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Seismic survey: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reflection &amp; refraction of waves may reveal pockets of oil.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ADFD07-B592-8247-AB7A-5F45EA9340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8195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Oil wells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4478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25506"/>
            <a:ext cx="3831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Wells as deep as </a:t>
            </a:r>
            <a:r>
              <a:rPr lang="en-US" sz="2000" dirty="0">
                <a:latin typeface="Avenir Black"/>
                <a:cs typeface="Avenir Black"/>
              </a:rPr>
              <a:t>4500 m </a:t>
            </a:r>
            <a:r>
              <a:rPr lang="en-US" sz="2000" dirty="0">
                <a:latin typeface="Avenir Medium"/>
                <a:cs typeface="Avenir Medium"/>
              </a:rPr>
              <a:t>are</a:t>
            </a:r>
            <a:r>
              <a:rPr lang="en-US" sz="2000" dirty="0">
                <a:latin typeface="Avenir Black"/>
                <a:cs typeface="Avenir Black"/>
              </a:rPr>
              <a:t> </a:t>
            </a:r>
            <a:r>
              <a:rPr lang="en-US" sz="2000" dirty="0">
                <a:latin typeface="Avenir Medium"/>
                <a:cs typeface="Avenir Medium"/>
              </a:rPr>
              <a:t>possible depending on geology.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167640"/>
            <a:ext cx="3831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If the initial well finds oil, more</a:t>
            </a:r>
          </a:p>
          <a:p>
            <a:r>
              <a:rPr lang="en-US" sz="2000" dirty="0">
                <a:latin typeface="Avenir Black"/>
                <a:cs typeface="Avenir Black"/>
              </a:rPr>
              <a:t>appraisal wells </a:t>
            </a:r>
            <a:r>
              <a:rPr lang="en-US" sz="2000" dirty="0">
                <a:latin typeface="Avenir Medium"/>
                <a:cs typeface="Avenir Medium"/>
              </a:rPr>
              <a:t>are drilled to assess the size &amp; shape of the deposit or oil field.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347033"/>
            <a:ext cx="3831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Finally, </a:t>
            </a:r>
            <a:r>
              <a:rPr lang="en-US" sz="2000" dirty="0">
                <a:latin typeface="Avenir Black"/>
                <a:cs typeface="Avenir Black"/>
              </a:rPr>
              <a:t>production wells </a:t>
            </a:r>
            <a:r>
              <a:rPr lang="en-US" sz="2000" dirty="0">
                <a:latin typeface="Avenir Medium"/>
                <a:cs typeface="Avenir Medium"/>
              </a:rPr>
              <a:t>are drilled used to extract maximum amounts of oil.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912"/>
          <a:stretch/>
        </p:blipFill>
        <p:spPr>
          <a:xfrm>
            <a:off x="4010168" y="832447"/>
            <a:ext cx="5037511" cy="5617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805940"/>
            <a:ext cx="3831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Deviation wells </a:t>
            </a:r>
            <a:r>
              <a:rPr lang="en-US" sz="2000" dirty="0">
                <a:latin typeface="Avenir Medium"/>
                <a:cs typeface="Avenir Medium"/>
              </a:rPr>
              <a:t>can be drilled from a single platform to extract oil from a larger area.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Use in the North Sea.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6F143A-1E48-DD48-A4E7-D51811217C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62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Offshore oil well technology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4478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12393"/>
            <a:ext cx="8716433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After depleting easily harvested oil, we’ve developed technology that allows us to drill for oil in more challenging conditions.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“Necessity is the mother of invention.”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333"/>
          <a:stretch/>
        </p:blipFill>
        <p:spPr>
          <a:xfrm>
            <a:off x="321772" y="2256367"/>
            <a:ext cx="8623261" cy="4157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DA8155-7393-7146-8C32-AC5814D9D5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327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The three Ps of the oil &amp; gas industry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4478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801" y="812393"/>
            <a:ext cx="2717799" cy="414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Oil &amp; gas exploration is a form of informed gambling.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How lucky to you feel?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1P = 90%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2P = 50%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3P = 10%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049"/>
          <a:stretch/>
        </p:blipFill>
        <p:spPr>
          <a:xfrm>
            <a:off x="2812382" y="812393"/>
            <a:ext cx="6162284" cy="5635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7E4EFC-48A7-5F4D-B021-FC507F63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5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9669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Oil 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12393"/>
            <a:ext cx="8572499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Primary recovery: </a:t>
            </a:r>
            <a:r>
              <a:rPr lang="en-US" sz="2000" dirty="0">
                <a:latin typeface="Avenir Medium"/>
                <a:cs typeface="Avenir Medium"/>
              </a:rPr>
              <a:t>pumping oil from freshly drilled &amp; capped wells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High pressure makes this simple.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574" y="1681865"/>
            <a:ext cx="8331200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Secondary recovery: </a:t>
            </a:r>
            <a:r>
              <a:rPr lang="en-US" sz="2000" dirty="0">
                <a:latin typeface="Avenir Medium"/>
                <a:cs typeface="Avenir Medium"/>
              </a:rPr>
              <a:t>becomes necessary after well pressure falls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Pressure is increased by pumping in NG or water.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Secondary recovery may be very slow.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Saudi Arabia pumps seawater across the desert.</a:t>
            </a:r>
          </a:p>
        </p:txBody>
      </p:sp>
      <p:sp>
        <p:nvSpPr>
          <p:cNvPr id="7" name="Right Bracket 6"/>
          <p:cNvSpPr/>
          <p:nvPr/>
        </p:nvSpPr>
        <p:spPr>
          <a:xfrm>
            <a:off x="7886700" y="812393"/>
            <a:ext cx="193536" cy="2210207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80236" y="1513205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30 – 50%</a:t>
            </a:r>
          </a:p>
          <a:p>
            <a:r>
              <a:rPr lang="en-US" dirty="0">
                <a:solidFill>
                  <a:srgbClr val="0000FF"/>
                </a:solidFill>
              </a:rPr>
              <a:t>recovery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294765"/>
            <a:ext cx="8331200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Tertiary recovery </a:t>
            </a:r>
            <a:r>
              <a:rPr lang="en-US" sz="2000" dirty="0">
                <a:latin typeface="Avenir Medium"/>
                <a:cs typeface="Avenir Medium"/>
              </a:rPr>
              <a:t>(aka enhanced oil recovery)</a:t>
            </a:r>
            <a:r>
              <a:rPr lang="en-US" sz="2000" dirty="0">
                <a:latin typeface="Avenir Black"/>
                <a:cs typeface="Avenir Black"/>
              </a:rPr>
              <a:t>: </a:t>
            </a:r>
            <a:r>
              <a:rPr lang="en-US" sz="2000" dirty="0">
                <a:latin typeface="Avenir Medium"/>
                <a:cs typeface="Avenir Medium"/>
              </a:rPr>
              <a:t>more extreme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Injecting steam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Injecting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 or N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Energy intensive &amp; slow</a:t>
            </a:r>
          </a:p>
        </p:txBody>
      </p:sp>
      <p:sp>
        <p:nvSpPr>
          <p:cNvPr id="13" name="Right Bracket 12"/>
          <p:cNvSpPr/>
          <p:nvPr/>
        </p:nvSpPr>
        <p:spPr>
          <a:xfrm>
            <a:off x="3314700" y="3659505"/>
            <a:ext cx="215900" cy="1102866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92500" y="3884545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– 15%</a:t>
            </a:r>
          </a:p>
          <a:p>
            <a:r>
              <a:rPr lang="en-US" dirty="0">
                <a:solidFill>
                  <a:srgbClr val="0000FF"/>
                </a:solidFill>
              </a:rPr>
              <a:t>recovery</a:t>
            </a:r>
          </a:p>
        </p:txBody>
      </p:sp>
      <p:pic>
        <p:nvPicPr>
          <p:cNvPr id="6" name="Picture 5" descr="Scanbot Oct 2, 2017 9.15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6586" y="3023262"/>
            <a:ext cx="2886460" cy="4609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33C65-8883-0645-92D2-89265FB253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434</Words>
  <Application>Microsoft Macintosh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2019-09-20T23:14:27Z</dcterms:created>
  <dcterms:modified xsi:type="dcterms:W3CDTF">2019-09-20T23:15:14Z</dcterms:modified>
</cp:coreProperties>
</file>