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344" r:id="rId3"/>
    <p:sldId id="289" r:id="rId4"/>
    <p:sldId id="345" r:id="rId5"/>
    <p:sldId id="346" r:id="rId6"/>
    <p:sldId id="347" r:id="rId7"/>
    <p:sldId id="290" r:id="rId8"/>
    <p:sldId id="291" r:id="rId9"/>
    <p:sldId id="29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4"/>
    <p:restoredTop sz="94663"/>
  </p:normalViewPr>
  <p:slideViewPr>
    <p:cSldViewPr snapToGrid="0" snapToObjects="1">
      <p:cViewPr varScale="1">
        <p:scale>
          <a:sx n="120" d="100"/>
          <a:sy n="120" d="100"/>
        </p:scale>
        <p:origin x="11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D92C5-1618-CF44-9BC4-577B8BADCFCC}" type="datetimeFigureOut">
              <a:rPr lang="en-US" smtClean="0"/>
              <a:t>9/29/19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1F532-C25D-A742-A6C7-B7CEA0AA9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40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D92C5-1618-CF44-9BC4-577B8BADCFCC}" type="datetimeFigureOut">
              <a:rPr lang="en-US" smtClean="0"/>
              <a:t>9/29/19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1F532-C25D-A742-A6C7-B7CEA0AA9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31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D92C5-1618-CF44-9BC4-577B8BADCFCC}" type="datetimeFigureOut">
              <a:rPr lang="en-US" smtClean="0"/>
              <a:t>9/29/19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1F532-C25D-A742-A6C7-B7CEA0AA9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2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D92C5-1618-CF44-9BC4-577B8BADCFCC}" type="datetimeFigureOut">
              <a:rPr lang="en-US" smtClean="0"/>
              <a:t>9/29/19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1F532-C25D-A742-A6C7-B7CEA0AA9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26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D92C5-1618-CF44-9BC4-577B8BADCFCC}" type="datetimeFigureOut">
              <a:rPr lang="en-US" smtClean="0"/>
              <a:t>9/29/19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1F532-C25D-A742-A6C7-B7CEA0AA9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56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D92C5-1618-CF44-9BC4-577B8BADCFCC}" type="datetimeFigureOut">
              <a:rPr lang="en-US" smtClean="0"/>
              <a:t>9/29/19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1F532-C25D-A742-A6C7-B7CEA0AA9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89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D92C5-1618-CF44-9BC4-577B8BADCFCC}" type="datetimeFigureOut">
              <a:rPr lang="en-US" smtClean="0"/>
              <a:t>9/29/19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1F532-C25D-A742-A6C7-B7CEA0AA9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64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D92C5-1618-CF44-9BC4-577B8BADCFCC}" type="datetimeFigureOut">
              <a:rPr lang="en-US" smtClean="0"/>
              <a:t>9/29/19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1F532-C25D-A742-A6C7-B7CEA0AA9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30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D92C5-1618-CF44-9BC4-577B8BADCFCC}" type="datetimeFigureOut">
              <a:rPr lang="en-US" smtClean="0"/>
              <a:t>9/29/19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1F532-C25D-A742-A6C7-B7CEA0AA9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6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D92C5-1618-CF44-9BC4-577B8BADCFCC}" type="datetimeFigureOut">
              <a:rPr lang="en-US" smtClean="0"/>
              <a:t>9/29/19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1F532-C25D-A742-A6C7-B7CEA0AA9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84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D92C5-1618-CF44-9BC4-577B8BADCFCC}" type="datetimeFigureOut">
              <a:rPr lang="en-US" smtClean="0"/>
              <a:t>9/29/19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1F532-C25D-A742-A6C7-B7CEA0AA9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62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D92C5-1618-CF44-9BC4-577B8BADCFCC}" type="datetimeFigureOut">
              <a:rPr lang="en-US" smtClean="0"/>
              <a:t>9/29/19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1F532-C25D-A742-A6C7-B7CEA0AA9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02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://en.wikipedia.org/wiki/File:Deuterium-tritium_fusion.sv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asers.llnl.gov/science/icf/how-icf-works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84048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SSC 2030: Energy Systems &amp; Sustainability</a:t>
            </a:r>
          </a:p>
        </p:txBody>
      </p:sp>
      <p:pic>
        <p:nvPicPr>
          <p:cNvPr id="6" name="Picture 5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9697" y="959620"/>
            <a:ext cx="5279394" cy="5649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latin typeface="Avenir Black"/>
                <a:cs typeface="Avenir Black"/>
              </a:rPr>
              <a:t>6. Nuclear power</a:t>
            </a:r>
          </a:p>
          <a:p>
            <a:pPr>
              <a:lnSpc>
                <a:spcPct val="120000"/>
              </a:lnSpc>
            </a:pPr>
            <a:endParaRPr lang="en-US" sz="1000" dirty="0">
              <a:latin typeface="Avenir Black"/>
              <a:cs typeface="Avenir Black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6.1: </a:t>
            </a:r>
            <a:r>
              <a:rPr lang="en-US" sz="2400" dirty="0">
                <a:latin typeface="Avenir Medium"/>
                <a:cs typeface="Avenir Medium"/>
              </a:rPr>
              <a:t>Nuclear power: an introduction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6.2: </a:t>
            </a:r>
            <a:r>
              <a:rPr lang="en-US" sz="2400" dirty="0">
                <a:latin typeface="Avenir Medium"/>
                <a:cs typeface="Avenir Medium"/>
              </a:rPr>
              <a:t>Nuclei: a brief summary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6.3: </a:t>
            </a:r>
            <a:r>
              <a:rPr lang="en-US" sz="2400" dirty="0">
                <a:latin typeface="Avenir Medium"/>
                <a:cs typeface="Avenir Medium"/>
              </a:rPr>
              <a:t>Radioactivity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6.4: </a:t>
            </a:r>
            <a:r>
              <a:rPr lang="en-US" sz="2400" dirty="0">
                <a:latin typeface="Avenir Medium"/>
                <a:cs typeface="Avenir Medium"/>
              </a:rPr>
              <a:t>Nuclear fission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6.5: </a:t>
            </a:r>
            <a:r>
              <a:rPr lang="en-US" sz="2400" dirty="0">
                <a:latin typeface="Avenir Medium"/>
                <a:cs typeface="Avenir Medium"/>
              </a:rPr>
              <a:t>Thermal fission reactors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6.6: </a:t>
            </a:r>
            <a:r>
              <a:rPr lang="en-US" sz="2400" dirty="0">
                <a:latin typeface="Avenir Medium"/>
                <a:cs typeface="Avenir Medium"/>
              </a:rPr>
              <a:t>Types of thermal fission reactors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6.7: </a:t>
            </a:r>
            <a:r>
              <a:rPr lang="en-US" sz="2400" dirty="0">
                <a:latin typeface="Avenir Medium"/>
                <a:cs typeface="Avenir Medium"/>
              </a:rPr>
              <a:t>Nuclear fuel cycles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6.8: </a:t>
            </a:r>
            <a:r>
              <a:rPr lang="en-US" sz="2400" dirty="0">
                <a:latin typeface="Avenir Medium"/>
                <a:cs typeface="Avenir Medium"/>
              </a:rPr>
              <a:t>Fast neutron reactors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6.9: </a:t>
            </a:r>
            <a:r>
              <a:rPr lang="en-US" sz="2400" dirty="0">
                <a:latin typeface="Avenir Medium"/>
                <a:cs typeface="Avenir Medium"/>
              </a:rPr>
              <a:t>Newer nuclear reactor designs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6.10: </a:t>
            </a:r>
            <a:r>
              <a:rPr lang="en-US" sz="2400" dirty="0">
                <a:latin typeface="Avenir Medium"/>
                <a:cs typeface="Avenir Medium"/>
              </a:rPr>
              <a:t>Nuclear power in Vermont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6.11: </a:t>
            </a:r>
            <a:r>
              <a:rPr lang="en-US" sz="2400" dirty="0">
                <a:latin typeface="Avenir Medium"/>
                <a:cs typeface="Avenir Medium"/>
              </a:rPr>
              <a:t>Power from fusion</a:t>
            </a:r>
          </a:p>
        </p:txBody>
      </p:sp>
    </p:spTree>
    <p:extLst>
      <p:ext uri="{BB962C8B-B14F-4D97-AF65-F5344CB8AC3E}">
        <p14:creationId xmlns:p14="http://schemas.microsoft.com/office/powerpoint/2010/main" val="961414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35076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6. Nuclear power</a:t>
            </a:r>
          </a:p>
        </p:txBody>
      </p:sp>
      <p:pic>
        <p:nvPicPr>
          <p:cNvPr id="6" name="Picture 5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2518284"/>
            <a:ext cx="8524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800" i="1" dirty="0">
                <a:latin typeface="Avenir Black"/>
                <a:cs typeface="Avenir Black"/>
              </a:rPr>
              <a:t>6.11: Power from fusion</a:t>
            </a:r>
            <a:endParaRPr lang="en-US" sz="2800" i="1" dirty="0"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3033965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31023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What is fusion?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09608" y="6448003"/>
            <a:ext cx="159530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Avenir Medium"/>
                <a:cs typeface="Avenir Medium"/>
              </a:rPr>
              <a:t>www.eia.doe.gov</a:t>
            </a:r>
            <a:endParaRPr lang="en-US" sz="1400" dirty="0">
              <a:latin typeface="Avenir Medium"/>
              <a:cs typeface="Avenir Medium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9659" y="738952"/>
            <a:ext cx="8528008" cy="17799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000000"/>
                </a:solidFill>
                <a:latin typeface="Avenir Medium"/>
                <a:cs typeface="Avenir Medium"/>
              </a:rPr>
              <a:t>Fusion of two isotopes of hydrogen, deuterium (</a:t>
            </a:r>
            <a:r>
              <a:rPr lang="en-US" sz="2000" baseline="30000" dirty="0">
                <a:solidFill>
                  <a:srgbClr val="000000"/>
                </a:solidFill>
                <a:latin typeface="Avenir Medium"/>
                <a:cs typeface="Avenir Medium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Avenir Medium"/>
                <a:cs typeface="Avenir Medium"/>
              </a:rPr>
              <a:t>H) and tritium (</a:t>
            </a:r>
            <a:r>
              <a:rPr lang="en-US" sz="2000" baseline="30000" dirty="0">
                <a:solidFill>
                  <a:srgbClr val="000000"/>
                </a:solidFill>
                <a:latin typeface="Avenir Medium"/>
                <a:cs typeface="Avenir Medium"/>
              </a:rPr>
              <a:t>3</a:t>
            </a:r>
            <a:r>
              <a:rPr lang="en-US" sz="2000" dirty="0">
                <a:solidFill>
                  <a:srgbClr val="000000"/>
                </a:solidFill>
                <a:latin typeface="Avenir Medium"/>
                <a:cs typeface="Avenir Medium"/>
              </a:rPr>
              <a:t>H), creates helium-4.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Avenir Medium"/>
                <a:cs typeface="Avenir Medium"/>
              </a:rPr>
              <a:t>A neutron is freed.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Avenir Black"/>
                <a:cs typeface="Avenir Black"/>
              </a:rPr>
              <a:t>17.59 MeV of energy </a:t>
            </a:r>
            <a:r>
              <a:rPr lang="en-US" sz="2000" dirty="0">
                <a:solidFill>
                  <a:srgbClr val="000000"/>
                </a:solidFill>
                <a:latin typeface="Avenir Medium"/>
                <a:cs typeface="Avenir Medium"/>
              </a:rPr>
              <a:t>is released when matter is converted to energy according to E = mc</a:t>
            </a:r>
            <a:r>
              <a:rPr lang="en-US" sz="2000" baseline="30000" dirty="0">
                <a:solidFill>
                  <a:srgbClr val="000000"/>
                </a:solidFill>
                <a:latin typeface="Avenir Medium"/>
                <a:cs typeface="Avenir Medium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Avenir Medium"/>
                <a:cs typeface="Avenir Medium"/>
              </a:rPr>
              <a:t>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27"/>
          <a:stretch/>
        </p:blipFill>
        <p:spPr bwMode="auto">
          <a:xfrm>
            <a:off x="3031983" y="3746579"/>
            <a:ext cx="6003697" cy="166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99377" y="6448003"/>
            <a:ext cx="419152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10</a:t>
            </a:r>
          </a:p>
        </p:txBody>
      </p:sp>
      <p:pic>
        <p:nvPicPr>
          <p:cNvPr id="13" name="Picture 2" descr="http://upload.wikimedia.org/wikipedia/commons/thumb/3/3b/Deuterium-tritium_fusion.svg/180px-Deuterium-tritium_fusion.svg.png">
            <a:hlinkClick r:id="rId4" tooltip="Fusion of deuterium with tritium creating helium-4, freeing a neutron, and releasing 17.59 MeV of energy by conversion of mass in accord with E=mc2.[1]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454" y="2915323"/>
            <a:ext cx="2930647" cy="3385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02729" y="2747342"/>
            <a:ext cx="5763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lack"/>
                <a:cs typeface="Avenir Black"/>
              </a:rPr>
              <a:t>Fusion powers the sun</a:t>
            </a:r>
            <a:r>
              <a:rPr lang="en-US" sz="2000" dirty="0">
                <a:latin typeface="Avenir Medium"/>
                <a:cs typeface="Avenir Medium"/>
              </a:rPr>
              <a:t>, &amp; thus is the ultimate source of power for life on our planet.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71754" y="5468540"/>
            <a:ext cx="5763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Products are not radioactive or hazardous.</a:t>
            </a:r>
          </a:p>
        </p:txBody>
      </p:sp>
    </p:spTree>
    <p:extLst>
      <p:ext uri="{BB962C8B-B14F-4D97-AF65-F5344CB8AC3E}">
        <p14:creationId xmlns:p14="http://schemas.microsoft.com/office/powerpoint/2010/main" val="168603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514756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Energy released by fusion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09608" y="6448003"/>
            <a:ext cx="159530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Avenir Medium"/>
                <a:cs typeface="Avenir Medium"/>
              </a:rPr>
              <a:t>www.eia.doe.gov</a:t>
            </a:r>
            <a:endParaRPr lang="en-US" sz="1400" dirty="0">
              <a:latin typeface="Avenir Medium"/>
              <a:cs typeface="Avenir Medium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9659" y="738952"/>
            <a:ext cx="8528008" cy="76431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000000"/>
                </a:solidFill>
                <a:latin typeface="Avenir Medium"/>
                <a:cs typeface="Avenir Medium"/>
              </a:rPr>
              <a:t>How much energy is released when one atom of deuterium fuses with one atom of tritium to create an atom of helium and a neutron?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99377" y="6448003"/>
            <a:ext cx="419152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10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393752" y="1602526"/>
          <a:ext cx="4453461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7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5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particle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mass (atomic mass units)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deuterium</a:t>
                      </a:r>
                      <a:r>
                        <a:rPr lang="en-US" baseline="0" dirty="0"/>
                        <a:t> atom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2.0136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tritium atom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3.0155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helium atom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4.0015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neutron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1.0087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393752" y="3658519"/>
            <a:ext cx="3853251" cy="86177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aseline="30000" dirty="0">
                <a:latin typeface="Avenir Black"/>
                <a:cs typeface="Avenir Black"/>
              </a:rPr>
              <a:t>   2</a:t>
            </a:r>
            <a:r>
              <a:rPr lang="en-US" dirty="0">
                <a:latin typeface="Avenir Black"/>
                <a:cs typeface="Avenir Black"/>
              </a:rPr>
              <a:t>H    +    </a:t>
            </a:r>
            <a:r>
              <a:rPr lang="en-US" baseline="30000" dirty="0">
                <a:latin typeface="Avenir Black"/>
                <a:cs typeface="Avenir Black"/>
              </a:rPr>
              <a:t>3</a:t>
            </a:r>
            <a:r>
              <a:rPr lang="en-US" dirty="0">
                <a:latin typeface="Avenir Black"/>
                <a:cs typeface="Avenir Black"/>
              </a:rPr>
              <a:t>H     </a:t>
            </a:r>
            <a:r>
              <a:rPr lang="en-US" dirty="0">
                <a:latin typeface="Avenir Black"/>
                <a:cs typeface="Avenir Black"/>
                <a:sym typeface="Wingdings"/>
              </a:rPr>
              <a:t>     </a:t>
            </a:r>
            <a:r>
              <a:rPr lang="en-US" baseline="30000" dirty="0">
                <a:latin typeface="Avenir Black"/>
                <a:cs typeface="Avenir Black"/>
                <a:sym typeface="Wingdings"/>
              </a:rPr>
              <a:t>4</a:t>
            </a:r>
            <a:r>
              <a:rPr lang="en-US" dirty="0">
                <a:latin typeface="Avenir Black"/>
                <a:cs typeface="Avenir Black"/>
                <a:sym typeface="Wingdings"/>
              </a:rPr>
              <a:t>He  +  1 n</a:t>
            </a:r>
          </a:p>
          <a:p>
            <a:r>
              <a:rPr lang="en-US" sz="1600" dirty="0">
                <a:latin typeface="Avenir Medium"/>
                <a:cs typeface="Avenir Medium"/>
                <a:sym typeface="Wingdings"/>
              </a:rPr>
              <a:t>2.0136 + 3.0155        4.0015 + 1.0087</a:t>
            </a:r>
          </a:p>
          <a:p>
            <a:r>
              <a:rPr lang="en-US" sz="1600" dirty="0">
                <a:latin typeface="Avenir Medium"/>
                <a:cs typeface="Avenir Medium"/>
                <a:sym typeface="Wingdings"/>
              </a:rPr>
              <a:t>        5.0291                      5.0102</a:t>
            </a:r>
            <a:endParaRPr lang="en-US" sz="1600" dirty="0">
              <a:latin typeface="Avenir Medium"/>
              <a:cs typeface="Avenir Mediu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9908" y="4154127"/>
            <a:ext cx="19794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venir Medium"/>
                <a:cs typeface="Avenir Medium"/>
              </a:rPr>
              <a:t>Loss of 0.0189 </a:t>
            </a:r>
            <a:r>
              <a:rPr lang="en-US" sz="1600" dirty="0" err="1">
                <a:latin typeface="Avenir Medium"/>
                <a:cs typeface="Avenir Medium"/>
              </a:rPr>
              <a:t>amu</a:t>
            </a:r>
            <a:endParaRPr lang="en-US" sz="1600" dirty="0">
              <a:latin typeface="Avenir Medium"/>
              <a:cs typeface="Avenir Medium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4352" y="4692851"/>
            <a:ext cx="8647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Energy = (0.0189 </a:t>
            </a:r>
            <a:r>
              <a:rPr lang="en-US" sz="2000" dirty="0" err="1">
                <a:latin typeface="Avenir Medium"/>
                <a:cs typeface="Avenir Medium"/>
              </a:rPr>
              <a:t>amu</a:t>
            </a:r>
            <a:r>
              <a:rPr lang="en-US" sz="2000" dirty="0">
                <a:latin typeface="Avenir Medium"/>
                <a:cs typeface="Avenir Medium"/>
              </a:rPr>
              <a:t>)(931 MeV/</a:t>
            </a:r>
            <a:r>
              <a:rPr lang="en-US" sz="2000" dirty="0" err="1">
                <a:latin typeface="Avenir Medium"/>
                <a:cs typeface="Avenir Medium"/>
              </a:rPr>
              <a:t>amu</a:t>
            </a:r>
            <a:r>
              <a:rPr lang="en-US" sz="2000" dirty="0">
                <a:latin typeface="Avenir Medium"/>
                <a:cs typeface="Avenir Medium"/>
              </a:rPr>
              <a:t>) = 17.6 MeV </a:t>
            </a:r>
            <a:r>
              <a:rPr lang="en-US" sz="2000" dirty="0">
                <a:latin typeface="Avenir Medium"/>
                <a:cs typeface="Avenir Medium"/>
                <a:sym typeface="Wingdings"/>
              </a:rPr>
              <a:t> 2.82 E-12 J / event</a:t>
            </a:r>
            <a:endParaRPr lang="en-US" sz="2000" dirty="0">
              <a:latin typeface="Avenir Medium"/>
              <a:cs typeface="Avenir Medium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352" y="5383441"/>
            <a:ext cx="6944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venir Black"/>
                <a:cs typeface="Avenir Black"/>
              </a:rPr>
              <a:t>Fusion of 2 kg of deuterium &amp; 3 kg of tritium </a:t>
            </a:r>
            <a:r>
              <a:rPr lang="en-US" sz="2000" dirty="0">
                <a:latin typeface="Avenir Black"/>
                <a:cs typeface="Avenir Black"/>
                <a:sym typeface="Wingdings"/>
              </a:rPr>
              <a:t>  350 TJ</a:t>
            </a:r>
            <a:endParaRPr lang="en-US" sz="2000" dirty="0"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8117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29500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Fuel for fusion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09608" y="6448003"/>
            <a:ext cx="159530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Avenir Medium"/>
                <a:cs typeface="Avenir Medium"/>
              </a:rPr>
              <a:t>www.eia.doe.gov</a:t>
            </a:r>
            <a:endParaRPr lang="en-US" sz="1400" dirty="0">
              <a:latin typeface="Avenir Medium"/>
              <a:cs typeface="Avenir Medium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9659" y="738952"/>
            <a:ext cx="8528008" cy="76431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000000"/>
                </a:solidFill>
                <a:latin typeface="Avenir Black"/>
                <a:cs typeface="Avenir Black"/>
              </a:rPr>
              <a:t>Deuterium</a:t>
            </a:r>
            <a:r>
              <a:rPr lang="en-US" sz="2000" dirty="0">
                <a:solidFill>
                  <a:srgbClr val="000000"/>
                </a:solidFill>
                <a:latin typeface="Avenir Medium"/>
                <a:cs typeface="Avenir Medium"/>
              </a:rPr>
              <a:t> occurs naturally at a very low abundance and can be extracted from large volumes of water.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99377" y="6448003"/>
            <a:ext cx="419152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10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7269" y="1697082"/>
            <a:ext cx="8528008" cy="110286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000000"/>
                </a:solidFill>
                <a:latin typeface="Avenir Black"/>
                <a:cs typeface="Avenir Black"/>
              </a:rPr>
              <a:t>Tritium </a:t>
            </a:r>
            <a:r>
              <a:rPr lang="en-US" sz="2000" dirty="0">
                <a:solidFill>
                  <a:srgbClr val="000000"/>
                </a:solidFill>
                <a:latin typeface="Avenir Medium"/>
                <a:cs typeface="Avenir Medium"/>
              </a:rPr>
              <a:t>is a radioactive isotope with a relatively short half-life of 12 years.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Avenir Medium"/>
                <a:cs typeface="Avenir Medium"/>
              </a:rPr>
              <a:t>Produced by bombarding Li-6. </a:t>
            </a:r>
          </a:p>
        </p:txBody>
      </p:sp>
      <p:pic>
        <p:nvPicPr>
          <p:cNvPr id="10" name="Picture 9" descr="Scanbot Nov 8, 2017 8.57 PM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8" t="37037" r="9812" b="44347"/>
          <a:stretch/>
        </p:blipFill>
        <p:spPr>
          <a:xfrm>
            <a:off x="613714" y="3166065"/>
            <a:ext cx="8008127" cy="254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95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369488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Barriers to fusion?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09608" y="6448003"/>
            <a:ext cx="159530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Avenir Medium"/>
                <a:cs typeface="Avenir Medium"/>
              </a:rPr>
              <a:t>www.eia.doe.gov</a:t>
            </a:r>
            <a:endParaRPr lang="en-US" sz="1400" dirty="0">
              <a:latin typeface="Avenir Medium"/>
              <a:cs typeface="Avenir Medium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9659" y="738952"/>
            <a:ext cx="8528008" cy="42575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000000"/>
                </a:solidFill>
                <a:latin typeface="Avenir Medium"/>
                <a:cs typeface="Avenir Medium"/>
              </a:rPr>
              <a:t>So if fusion is a better idea than fission, why aren’t we using it now?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99377" y="6448003"/>
            <a:ext cx="419152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7269" y="1443580"/>
            <a:ext cx="8528008" cy="31341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000000"/>
                </a:solidFill>
                <a:latin typeface="Avenir Medium"/>
                <a:cs typeface="Avenir Medium"/>
              </a:rPr>
              <a:t>It takes an </a:t>
            </a:r>
            <a:r>
              <a:rPr lang="en-US" sz="2000" dirty="0">
                <a:solidFill>
                  <a:srgbClr val="000000"/>
                </a:solidFill>
                <a:latin typeface="Avenir Black"/>
                <a:cs typeface="Avenir Black"/>
              </a:rPr>
              <a:t>enormous amount of energy</a:t>
            </a:r>
            <a:r>
              <a:rPr lang="en-US" sz="2000" dirty="0">
                <a:solidFill>
                  <a:srgbClr val="000000"/>
                </a:solidFill>
                <a:latin typeface="Avenir Medium"/>
                <a:cs typeface="Avenir Medium"/>
              </a:rPr>
              <a:t> to fuse two positively charged nuclei and initiate the fusion process.</a:t>
            </a:r>
          </a:p>
          <a:p>
            <a:pPr>
              <a:lnSpc>
                <a:spcPct val="110000"/>
              </a:lnSpc>
            </a:pPr>
            <a:endParaRPr lang="en-US" sz="1000" dirty="0">
              <a:solidFill>
                <a:srgbClr val="000000"/>
              </a:solidFill>
              <a:latin typeface="Avenir Medium"/>
              <a:cs typeface="Avenir Medium"/>
            </a:endParaRPr>
          </a:p>
          <a:p>
            <a:pPr>
              <a:lnSpc>
                <a:spcPct val="110000"/>
              </a:lnSpc>
            </a:pPr>
            <a:endParaRPr lang="en-US" sz="1000" dirty="0">
              <a:solidFill>
                <a:srgbClr val="000000"/>
              </a:solidFill>
              <a:latin typeface="Avenir Medium"/>
              <a:cs typeface="Avenir Medium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Avenir Medium"/>
                <a:cs typeface="Avenir Medium"/>
              </a:rPr>
              <a:t>Speed?</a:t>
            </a:r>
          </a:p>
          <a:p>
            <a:pPr>
              <a:lnSpc>
                <a:spcPct val="110000"/>
              </a:lnSpc>
            </a:pPr>
            <a:endParaRPr lang="en-US" sz="1000" dirty="0">
              <a:solidFill>
                <a:srgbClr val="000000"/>
              </a:solidFill>
              <a:latin typeface="Avenir Medium"/>
              <a:cs typeface="Avenir Medium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Avenir Medium"/>
                <a:cs typeface="Avenir Medium"/>
              </a:rPr>
              <a:t>Heating atoms will increase their speed, but change their physical state to plasma.</a:t>
            </a:r>
          </a:p>
          <a:p>
            <a:pPr>
              <a:lnSpc>
                <a:spcPct val="110000"/>
              </a:lnSpc>
            </a:pPr>
            <a:endParaRPr lang="en-US" sz="1000" dirty="0">
              <a:solidFill>
                <a:srgbClr val="000000"/>
              </a:solidFill>
              <a:latin typeface="Avenir Medium"/>
              <a:cs typeface="Avenir Medium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Avenir Medium"/>
                <a:cs typeface="Avenir Medium"/>
              </a:rPr>
              <a:t>How can plasma – the physical state of the sun – be contained?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Avenir Medium"/>
                <a:cs typeface="Avenir Medium"/>
              </a:rPr>
              <a:t>And stabilized?</a:t>
            </a:r>
          </a:p>
        </p:txBody>
      </p:sp>
    </p:spTree>
    <p:extLst>
      <p:ext uri="{BB962C8B-B14F-4D97-AF65-F5344CB8AC3E}">
        <p14:creationId xmlns:p14="http://schemas.microsoft.com/office/powerpoint/2010/main" val="428006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187743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err="1">
                <a:solidFill>
                  <a:prstClr val="white"/>
                </a:solidFill>
                <a:latin typeface="Avenir Heavy"/>
                <a:cs typeface="Avenir Heavy"/>
              </a:rPr>
              <a:t>Tokamak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09608" y="6448003"/>
            <a:ext cx="159530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Avenir Medium"/>
                <a:cs typeface="Avenir Medium"/>
              </a:rPr>
              <a:t>www.eia.doe.gov</a:t>
            </a:r>
            <a:endParaRPr lang="en-US" sz="1400" dirty="0">
              <a:latin typeface="Avenir Medium"/>
              <a:cs typeface="Avenir Medium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9659" y="738952"/>
            <a:ext cx="8528008" cy="245708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err="1">
                <a:solidFill>
                  <a:srgbClr val="000000"/>
                </a:solidFill>
                <a:latin typeface="Avenir Black"/>
                <a:cs typeface="Avenir Black"/>
              </a:rPr>
              <a:t>Tokamak</a:t>
            </a:r>
            <a:r>
              <a:rPr lang="en-US" sz="2000" dirty="0">
                <a:solidFill>
                  <a:srgbClr val="000000"/>
                </a:solidFill>
                <a:latin typeface="Avenir Black"/>
                <a:cs typeface="Avenir Black"/>
              </a:rPr>
              <a:t>: </a:t>
            </a:r>
            <a:r>
              <a:rPr lang="en-US" sz="2000" dirty="0">
                <a:solidFill>
                  <a:srgbClr val="000000"/>
                </a:solidFill>
                <a:latin typeface="Avenir Medium"/>
                <a:cs typeface="Avenir Medium"/>
              </a:rPr>
              <a:t>a machine that uses magnetic fields to contain plasma in a torus, or doughnut shaped space.</a:t>
            </a:r>
          </a:p>
          <a:p>
            <a:pPr>
              <a:lnSpc>
                <a:spcPct val="110000"/>
              </a:lnSpc>
            </a:pPr>
            <a:endParaRPr lang="en-US" sz="2000" dirty="0">
              <a:solidFill>
                <a:srgbClr val="000000"/>
              </a:solidFill>
              <a:latin typeface="Avenir Medium"/>
              <a:cs typeface="Avenir Medium"/>
            </a:endParaRP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000000"/>
                </a:solidFill>
                <a:latin typeface="Avenir Medium"/>
                <a:cs typeface="Avenir Medium"/>
              </a:rPr>
              <a:t>Breakthrough at MIT?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000000"/>
                </a:solidFill>
                <a:latin typeface="Avenir Medium"/>
                <a:cs typeface="Avenir Medium"/>
              </a:rPr>
              <a:t>Adding small amounts of </a:t>
            </a:r>
            <a:br>
              <a:rPr lang="en-US" sz="2000" dirty="0">
                <a:solidFill>
                  <a:srgbClr val="000000"/>
                </a:solidFill>
                <a:latin typeface="Avenir Medium"/>
                <a:cs typeface="Avenir Medium"/>
              </a:rPr>
            </a:br>
            <a:r>
              <a:rPr lang="en-US" sz="2000" baseline="30000" dirty="0">
                <a:solidFill>
                  <a:srgbClr val="000000"/>
                </a:solidFill>
                <a:latin typeface="Avenir Medium"/>
                <a:cs typeface="Avenir Medium"/>
              </a:rPr>
              <a:t>3</a:t>
            </a:r>
            <a:r>
              <a:rPr lang="en-US" sz="2000" dirty="0">
                <a:solidFill>
                  <a:srgbClr val="000000"/>
                </a:solidFill>
                <a:latin typeface="Avenir Medium"/>
                <a:cs typeface="Avenir Medium"/>
              </a:rPr>
              <a:t>-He seems to stabilize</a:t>
            </a:r>
            <a:br>
              <a:rPr lang="en-US" sz="2000" dirty="0">
                <a:solidFill>
                  <a:srgbClr val="000000"/>
                </a:solidFill>
                <a:latin typeface="Avenir Medium"/>
                <a:cs typeface="Avenir Medium"/>
              </a:rPr>
            </a:br>
            <a:r>
              <a:rPr lang="en-US" sz="2000" dirty="0">
                <a:solidFill>
                  <a:srgbClr val="000000"/>
                </a:solidFill>
                <a:latin typeface="Avenir Medium"/>
                <a:cs typeface="Avenir Medium"/>
              </a:rPr>
              <a:t>plasma &amp; increase efficiency.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38" y="6359560"/>
            <a:ext cx="918508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10</a:t>
            </a:r>
          </a:p>
          <a:p>
            <a:r>
              <a:rPr lang="en-US" sz="1400" dirty="0">
                <a:latin typeface="Avenir Medium"/>
                <a:cs typeface="Avenir Medium"/>
              </a:rPr>
              <a:t>http://</a:t>
            </a:r>
            <a:r>
              <a:rPr lang="en-US" sz="1400" dirty="0" err="1">
                <a:latin typeface="Avenir Medium"/>
                <a:cs typeface="Avenir Medium"/>
              </a:rPr>
              <a:t>www.popularmechanics.com</a:t>
            </a:r>
            <a:r>
              <a:rPr lang="en-US" sz="1400" dirty="0">
                <a:latin typeface="Avenir Medium"/>
                <a:cs typeface="Avenir Medium"/>
              </a:rPr>
              <a:t>/science/energy/a27961/</a:t>
            </a:r>
            <a:r>
              <a:rPr lang="en-US" sz="1400" dirty="0" err="1">
                <a:latin typeface="Avenir Medium"/>
                <a:cs typeface="Avenir Medium"/>
              </a:rPr>
              <a:t>mit</a:t>
            </a:r>
            <a:r>
              <a:rPr lang="en-US" sz="1400" dirty="0">
                <a:latin typeface="Avenir Medium"/>
                <a:cs typeface="Avenir Medium"/>
              </a:rPr>
              <a:t>-nuclear-fusion-experiment-increases-efficiency/</a:t>
            </a:r>
          </a:p>
        </p:txBody>
      </p:sp>
      <p:pic>
        <p:nvPicPr>
          <p:cNvPr id="11" name="Picture 3" descr="nuclear 17"/>
          <p:cNvPicPr>
            <a:picLocks noChangeAspect="1" noChangeArrowheads="1"/>
          </p:cNvPicPr>
          <p:nvPr/>
        </p:nvPicPr>
        <p:blipFill rotWithShape="1">
          <a:blip r:embed="rId3" cstate="print"/>
          <a:srcRect l="3363" t="4143" r="6809" b="14027"/>
          <a:stretch/>
        </p:blipFill>
        <p:spPr bwMode="auto">
          <a:xfrm>
            <a:off x="212725" y="3550393"/>
            <a:ext cx="5214937" cy="273886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2" name="Picture 1" descr="1503930674-1476810124-fusi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919" y="1529407"/>
            <a:ext cx="4857748" cy="32384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61447" y="4767906"/>
            <a:ext cx="2296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/>
              <a:t>Alcator</a:t>
            </a:r>
            <a:r>
              <a:rPr lang="en-US" b="1" i="1" dirty="0"/>
              <a:t> C-Mod @ MIT</a:t>
            </a:r>
          </a:p>
        </p:txBody>
      </p:sp>
    </p:spTree>
    <p:extLst>
      <p:ext uri="{BB962C8B-B14F-4D97-AF65-F5344CB8AC3E}">
        <p14:creationId xmlns:p14="http://schemas.microsoft.com/office/powerpoint/2010/main" val="3333951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70783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Inertial </a:t>
            </a:r>
            <a:r>
              <a:rPr lang="en-US" sz="3200" dirty="0" err="1">
                <a:solidFill>
                  <a:prstClr val="white"/>
                </a:solidFill>
                <a:latin typeface="Avenir Heavy"/>
                <a:cs typeface="Avenir Heavy"/>
              </a:rPr>
              <a:t>petawatt</a:t>
            </a:r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 laser confinement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9659" y="738952"/>
            <a:ext cx="8528008" cy="110286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000000"/>
                </a:solidFill>
                <a:latin typeface="Avenir Black"/>
                <a:cs typeface="Avenir Black"/>
              </a:rPr>
              <a:t>Inertial confinement fusion (ICF): </a:t>
            </a:r>
            <a:r>
              <a:rPr lang="en-US" sz="2000" dirty="0">
                <a:solidFill>
                  <a:srgbClr val="000000"/>
                </a:solidFill>
                <a:latin typeface="Avenir Medium"/>
                <a:cs typeface="Avenir Medium"/>
              </a:rPr>
              <a:t>fusion fuel is placed in a sphere which is held in a </a:t>
            </a:r>
            <a:r>
              <a:rPr lang="en-US" sz="2000" dirty="0" err="1">
                <a:solidFill>
                  <a:srgbClr val="000000"/>
                </a:solidFill>
                <a:latin typeface="Avenir Black"/>
                <a:cs typeface="Avenir Black"/>
              </a:rPr>
              <a:t>hohlraum</a:t>
            </a:r>
            <a:r>
              <a:rPr lang="en-US" sz="2000" dirty="0">
                <a:solidFill>
                  <a:srgbClr val="000000"/>
                </a:solidFill>
                <a:latin typeface="Avenir Medium"/>
                <a:cs typeface="Avenir Medium"/>
              </a:rPr>
              <a:t> (hollow area) &amp; then bombarded with many, many </a:t>
            </a:r>
            <a:r>
              <a:rPr lang="en-US" sz="2000" dirty="0">
                <a:solidFill>
                  <a:srgbClr val="000000"/>
                </a:solidFill>
                <a:latin typeface="Avenir Black"/>
                <a:cs typeface="Avenir Black"/>
              </a:rPr>
              <a:t>laser beams</a:t>
            </a:r>
            <a:r>
              <a:rPr lang="en-US" sz="2000" dirty="0">
                <a:solidFill>
                  <a:srgbClr val="000000"/>
                </a:solidFill>
                <a:latin typeface="Avenir Medium"/>
                <a:cs typeface="Avenir Medium"/>
              </a:rPr>
              <a:t>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22806" y="3770285"/>
            <a:ext cx="382352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3"/>
              </a:rPr>
              <a:t>https://lasers.llnl.gov/science/icf/how-icf-works</a:t>
            </a:r>
            <a:endParaRPr lang="en-US" sz="1400" dirty="0"/>
          </a:p>
          <a:p>
            <a:r>
              <a:rPr lang="en-US" sz="1400" dirty="0"/>
              <a:t>https://</a:t>
            </a:r>
            <a:r>
              <a:rPr lang="en-US" sz="1400" dirty="0" err="1"/>
              <a:t>www.youtube.com</a:t>
            </a:r>
            <a:r>
              <a:rPr lang="en-US" sz="1400" dirty="0"/>
              <a:t>/</a:t>
            </a:r>
            <a:r>
              <a:rPr lang="en-US" sz="1400" dirty="0" err="1"/>
              <a:t>watch?v</a:t>
            </a:r>
            <a:r>
              <a:rPr lang="en-US" sz="1400" dirty="0"/>
              <a:t>=yixhyPN0r3g</a:t>
            </a:r>
          </a:p>
        </p:txBody>
      </p:sp>
      <p:pic>
        <p:nvPicPr>
          <p:cNvPr id="6" name="Picture 5" descr="indirect-driv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83"/>
          <a:stretch/>
        </p:blipFill>
        <p:spPr>
          <a:xfrm>
            <a:off x="228600" y="1841818"/>
            <a:ext cx="4127500" cy="2564495"/>
          </a:xfrm>
          <a:prstGeom prst="rect">
            <a:avLst/>
          </a:prstGeom>
        </p:spPr>
      </p:pic>
      <p:pic>
        <p:nvPicPr>
          <p:cNvPr id="13" name="Picture 12" descr="indirect-driv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79"/>
          <a:stretch/>
        </p:blipFill>
        <p:spPr>
          <a:xfrm>
            <a:off x="2661334" y="4293505"/>
            <a:ext cx="6384992" cy="25644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46625" y="2206625"/>
            <a:ext cx="4101042" cy="1441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000000"/>
                </a:solidFill>
                <a:latin typeface="Avenir Medium"/>
                <a:cs typeface="Avenir Medium"/>
              </a:rPr>
              <a:t>The laser beams compact &amp; heat the fusion fuel</a:t>
            </a:r>
            <a:r>
              <a:rPr lang="is-IS" sz="2000" dirty="0">
                <a:solidFill>
                  <a:srgbClr val="000000"/>
                </a:solidFill>
                <a:latin typeface="Avenir Medium"/>
                <a:cs typeface="Avenir Medium"/>
              </a:rPr>
              <a:t>…</a:t>
            </a:r>
          </a:p>
          <a:p>
            <a:pPr>
              <a:lnSpc>
                <a:spcPct val="110000"/>
              </a:lnSpc>
            </a:pPr>
            <a:r>
              <a:rPr lang="is-IS" sz="2000" dirty="0">
                <a:solidFill>
                  <a:srgbClr val="000000"/>
                </a:solidFill>
                <a:latin typeface="Avenir Medium"/>
                <a:cs typeface="Avenir Medium"/>
              </a:rPr>
              <a:t>... </a:t>
            </a:r>
            <a:r>
              <a:rPr lang="en-US" sz="2000" dirty="0">
                <a:solidFill>
                  <a:srgbClr val="000000"/>
                </a:solidFill>
                <a:latin typeface="Avenir Medium"/>
                <a:cs typeface="Avenir Medium"/>
              </a:rPr>
              <a:t>c</a:t>
            </a:r>
            <a:r>
              <a:rPr lang="is-IS" sz="2000" dirty="0">
                <a:solidFill>
                  <a:srgbClr val="000000"/>
                </a:solidFill>
                <a:latin typeface="Avenir Medium"/>
                <a:cs typeface="Avenir Medium"/>
              </a:rPr>
              <a:t>reating a shock wave which causes fusion to begin</a:t>
            </a:r>
            <a:r>
              <a:rPr lang="en-US" sz="2000" dirty="0">
                <a:solidFill>
                  <a:srgbClr val="000000"/>
                </a:solidFill>
                <a:latin typeface="Avenir Medium"/>
                <a:cs typeface="Avenir Medium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7983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505688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Magnetized target fusion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9659" y="738952"/>
            <a:ext cx="8528008" cy="31341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000000"/>
                </a:solidFill>
                <a:latin typeface="Avenir Black"/>
                <a:cs typeface="Avenir Black"/>
              </a:rPr>
              <a:t>Magnetized target fusion: </a:t>
            </a:r>
            <a:r>
              <a:rPr lang="en-US" sz="2000" dirty="0">
                <a:solidFill>
                  <a:srgbClr val="000000"/>
                </a:solidFill>
                <a:latin typeface="Avenir Medium"/>
                <a:cs typeface="Avenir Medium"/>
              </a:rPr>
              <a:t>fusion fuel is confined by a </a:t>
            </a:r>
            <a:r>
              <a:rPr lang="en-US" sz="2000" dirty="0">
                <a:solidFill>
                  <a:srgbClr val="000000"/>
                </a:solidFill>
                <a:latin typeface="Avenir Black"/>
                <a:cs typeface="Avenir Black"/>
              </a:rPr>
              <a:t>magnetic field </a:t>
            </a:r>
            <a:r>
              <a:rPr lang="en-US" sz="2000" dirty="0">
                <a:solidFill>
                  <a:srgbClr val="000000"/>
                </a:solidFill>
                <a:latin typeface="Avenir Medium"/>
                <a:cs typeface="Avenir Medium"/>
              </a:rPr>
              <a:t>while heated to plasma-producing temperatures. Then </a:t>
            </a:r>
            <a:r>
              <a:rPr lang="en-US" sz="2000" dirty="0">
                <a:solidFill>
                  <a:srgbClr val="000000"/>
                </a:solidFill>
                <a:latin typeface="Avenir Black"/>
                <a:cs typeface="Avenir Black"/>
              </a:rPr>
              <a:t>pistons</a:t>
            </a:r>
            <a:r>
              <a:rPr lang="en-US" sz="2000" dirty="0">
                <a:solidFill>
                  <a:srgbClr val="000000"/>
                </a:solidFill>
                <a:latin typeface="Avenir Medium"/>
                <a:cs typeface="Avenir Medium"/>
              </a:rPr>
              <a:t> are used to quickly squeeze the plasma, increasing density and initiating fusion.</a:t>
            </a:r>
          </a:p>
          <a:p>
            <a:pPr>
              <a:lnSpc>
                <a:spcPct val="110000"/>
              </a:lnSpc>
            </a:pPr>
            <a:endParaRPr lang="en-US" sz="2000" dirty="0">
              <a:solidFill>
                <a:srgbClr val="000000"/>
              </a:solidFill>
              <a:latin typeface="Avenir Medium"/>
              <a:cs typeface="Avenir Medium"/>
            </a:endParaRP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000000"/>
                </a:solidFill>
                <a:latin typeface="Avenir Medium"/>
                <a:cs typeface="Avenir Medium"/>
              </a:rPr>
              <a:t>Pistons</a:t>
            </a:r>
            <a:br>
              <a:rPr lang="en-US" sz="2000" dirty="0">
                <a:solidFill>
                  <a:srgbClr val="000000"/>
                </a:solidFill>
                <a:latin typeface="Avenir Medium"/>
                <a:cs typeface="Avenir Medium"/>
              </a:rPr>
            </a:br>
            <a:r>
              <a:rPr lang="en-US" sz="2000" dirty="0">
                <a:solidFill>
                  <a:srgbClr val="000000"/>
                </a:solidFill>
                <a:latin typeface="Avenir Medium"/>
                <a:cs typeface="Avenir Medium"/>
              </a:rPr>
              <a:t>synchronize</a:t>
            </a:r>
            <a:br>
              <a:rPr lang="en-US" sz="2000" dirty="0">
                <a:solidFill>
                  <a:srgbClr val="000000"/>
                </a:solidFill>
                <a:latin typeface="Avenir Medium"/>
                <a:cs typeface="Avenir Medium"/>
              </a:rPr>
            </a:br>
            <a:r>
              <a:rPr lang="en-US" sz="2000" dirty="0">
                <a:solidFill>
                  <a:srgbClr val="000000"/>
                </a:solidFill>
                <a:latin typeface="Avenir Medium"/>
                <a:cs typeface="Avenir Medium"/>
              </a:rPr>
              <a:t>to create </a:t>
            </a:r>
            <a:br>
              <a:rPr lang="en-US" sz="2000" dirty="0">
                <a:solidFill>
                  <a:srgbClr val="000000"/>
                </a:solidFill>
                <a:latin typeface="Avenir Medium"/>
                <a:cs typeface="Avenir Medium"/>
              </a:rPr>
            </a:br>
            <a:r>
              <a:rPr lang="en-US" sz="2000" dirty="0">
                <a:solidFill>
                  <a:srgbClr val="000000"/>
                </a:solidFill>
                <a:latin typeface="Avenir Medium"/>
                <a:cs typeface="Avenir Medium"/>
              </a:rPr>
              <a:t>repeated</a:t>
            </a:r>
            <a:br>
              <a:rPr lang="en-US" sz="2000" dirty="0">
                <a:solidFill>
                  <a:srgbClr val="000000"/>
                </a:solidFill>
                <a:latin typeface="Avenir Medium"/>
                <a:cs typeface="Avenir Medium"/>
              </a:rPr>
            </a:br>
            <a:r>
              <a:rPr lang="en-US" sz="2000" dirty="0">
                <a:solidFill>
                  <a:srgbClr val="000000"/>
                </a:solidFill>
                <a:latin typeface="Avenir Medium"/>
                <a:cs typeface="Avenir Medium"/>
              </a:rPr>
              <a:t>‘hammering’.</a:t>
            </a:r>
          </a:p>
        </p:txBody>
      </p:sp>
      <p:pic>
        <p:nvPicPr>
          <p:cNvPr id="11" name="Picture 4" descr="http://static1.squarespace.com/static/54a2e4c1e4b043bf83114773/5592fccbe4b05a0812a3c86b/5592fcfde4b05a0812a3d504/1435696381834/general-fusion.jpg?format=orig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74" y="2071173"/>
            <a:ext cx="6629605" cy="437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6346748"/>
            <a:ext cx="419152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10; </a:t>
            </a:r>
          </a:p>
          <a:p>
            <a:r>
              <a:rPr lang="en-US" sz="1400" dirty="0"/>
              <a:t>https://</a:t>
            </a:r>
            <a:r>
              <a:rPr lang="en-US" sz="1400" dirty="0" err="1"/>
              <a:t>youtube</a:t>
            </a:r>
            <a:r>
              <a:rPr lang="en-US" sz="1400" dirty="0"/>
              <a:t>/b-LCfx9v4YQ</a:t>
            </a:r>
          </a:p>
        </p:txBody>
      </p:sp>
    </p:spTree>
    <p:extLst>
      <p:ext uri="{BB962C8B-B14F-4D97-AF65-F5344CB8AC3E}">
        <p14:creationId xmlns:p14="http://schemas.microsoft.com/office/powerpoint/2010/main" val="1317685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651</Words>
  <Application>Microsoft Macintosh PowerPoint</Application>
  <PresentationFormat>On-screen Show (4:3)</PresentationFormat>
  <Paragraphs>84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Avenir Black</vt:lpstr>
      <vt:lpstr>Avenir Heavy</vt:lpstr>
      <vt:lpstr>Avenir Medium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1</cp:revision>
  <dcterms:created xsi:type="dcterms:W3CDTF">2019-09-29T14:48:26Z</dcterms:created>
  <dcterms:modified xsi:type="dcterms:W3CDTF">2019-09-29T14:49:03Z</dcterms:modified>
</cp:coreProperties>
</file>