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34" r:id="rId3"/>
    <p:sldId id="279" r:id="rId4"/>
    <p:sldId id="351" r:id="rId5"/>
    <p:sldId id="350" r:id="rId6"/>
    <p:sldId id="349" r:id="rId7"/>
    <p:sldId id="352" r:id="rId8"/>
    <p:sldId id="353" r:id="rId9"/>
    <p:sldId id="34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2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9BA9-A7ED-5D4A-B4ED-B7620B3AE72E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A20B-C61D-324B-B865-23F2A078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fe-cycle_greenhouse-gas_emissions_of_energy_sourc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697" y="959620"/>
            <a:ext cx="5279394" cy="56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6. Nuclear power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6.1: </a:t>
            </a:r>
            <a:r>
              <a:rPr lang="en-US" sz="2400" dirty="0">
                <a:latin typeface="Avenir Medium"/>
                <a:cs typeface="Avenir Medium"/>
              </a:rPr>
              <a:t>Nuclear power: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6.2: </a:t>
            </a:r>
            <a:r>
              <a:rPr lang="en-US" sz="2400" dirty="0">
                <a:latin typeface="Avenir Medium"/>
                <a:cs typeface="Avenir Medium"/>
              </a:rPr>
              <a:t>Nuclei: a brief summary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6.3: </a:t>
            </a:r>
            <a:r>
              <a:rPr lang="en-US" sz="2400" dirty="0">
                <a:latin typeface="Avenir Medium"/>
                <a:cs typeface="Avenir Medium"/>
              </a:rPr>
              <a:t>Radioactivity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6.4: </a:t>
            </a:r>
            <a:r>
              <a:rPr lang="en-US" sz="2400" dirty="0">
                <a:latin typeface="Avenir Medium"/>
                <a:cs typeface="Avenir Medium"/>
              </a:rPr>
              <a:t>Nuclear fission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6.5: </a:t>
            </a:r>
            <a:r>
              <a:rPr lang="en-US" sz="2400" dirty="0">
                <a:latin typeface="Avenir Medium"/>
                <a:cs typeface="Avenir Medium"/>
              </a:rPr>
              <a:t>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6.6: </a:t>
            </a:r>
            <a:r>
              <a:rPr lang="en-US" sz="2400" dirty="0">
                <a:latin typeface="Avenir Medium"/>
                <a:cs typeface="Avenir Medium"/>
              </a:rPr>
              <a:t>Types of 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6.7: </a:t>
            </a:r>
            <a:r>
              <a:rPr lang="en-US" sz="2400" dirty="0">
                <a:latin typeface="Avenir Medium"/>
                <a:cs typeface="Avenir Medium"/>
              </a:rPr>
              <a:t>Nuclear fuel cycles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6.8: </a:t>
            </a:r>
            <a:r>
              <a:rPr lang="en-US" sz="2400" dirty="0">
                <a:latin typeface="Avenir Medium"/>
                <a:cs typeface="Avenir Medium"/>
              </a:rPr>
              <a:t>Fast neutron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6.9: </a:t>
            </a:r>
            <a:r>
              <a:rPr lang="en-US" sz="2400" dirty="0">
                <a:latin typeface="Avenir Medium"/>
                <a:cs typeface="Avenir Medium"/>
              </a:rPr>
              <a:t>Newer nuclear reactor designs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6.10: </a:t>
            </a:r>
            <a:r>
              <a:rPr lang="en-US" sz="2400" dirty="0">
                <a:latin typeface="Avenir Medium"/>
                <a:cs typeface="Avenir Medium"/>
              </a:rPr>
              <a:t>Nuclear power in Vermont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6.11: </a:t>
            </a:r>
            <a:r>
              <a:rPr lang="en-US" sz="2400" dirty="0">
                <a:latin typeface="Avenir Medium"/>
                <a:cs typeface="Avenir Medium"/>
              </a:rPr>
              <a:t>Power from fusion</a:t>
            </a:r>
          </a:p>
        </p:txBody>
      </p:sp>
    </p:spTree>
    <p:extLst>
      <p:ext uri="{BB962C8B-B14F-4D97-AF65-F5344CB8AC3E}">
        <p14:creationId xmlns:p14="http://schemas.microsoft.com/office/powerpoint/2010/main" val="70188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6. Nuclear power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6.9: Newer reactor designs</a:t>
            </a:r>
            <a:endParaRPr lang="en-US" sz="2800" i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492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856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Factors in the decline of nuclear power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1710" y="6546780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9" y="738952"/>
            <a:ext cx="8556872" cy="764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As we’ve seen, the construction of new nuclear plants slowed in the 1990s.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7334" y="1366768"/>
            <a:ext cx="438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the Thatcher &amp; Regan governments supported the free market vs. government</a:t>
            </a:r>
            <a:br>
              <a:rPr lang="en-US" dirty="0"/>
            </a:br>
            <a:r>
              <a:rPr lang="en-US" dirty="0"/>
              <a:t>backing needed to prop up nuclear in an era of cheap fossil fuels.</a:t>
            </a:r>
          </a:p>
        </p:txBody>
      </p:sp>
      <p:pic>
        <p:nvPicPr>
          <p:cNvPr id="9" name="Picture 8" descr="Scanbot Nov 8, 2017 8.55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>
          <a:xfrm>
            <a:off x="12330" y="2735369"/>
            <a:ext cx="9144000" cy="38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9128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Costs &amp; CO</a:t>
            </a:r>
            <a:r>
              <a:rPr lang="en-US" sz="3200" baseline="-25000" dirty="0">
                <a:solidFill>
                  <a:prstClr val="white"/>
                </a:solidFill>
                <a:latin typeface="Avenir Heavy"/>
                <a:cs typeface="Avenir Heavy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emissions of nuclear power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125" y="6516799"/>
            <a:ext cx="85789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  <a:hlinkClick r:id="rId3"/>
              </a:rPr>
              <a:t>https://en.wikipedia.org/wiki/Life-cycle_greenhouse-gas_emissions_of_energy_sources</a:t>
            </a:r>
            <a:r>
              <a:rPr lang="en-US" sz="1400" dirty="0">
                <a:latin typeface="Avenir Medium"/>
                <a:cs typeface="Avenir Medium"/>
              </a:rPr>
              <a:t>; 2014 IPCC; EIA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9" y="738952"/>
            <a:ext cx="8556872" cy="764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latin typeface="Avenir Medium"/>
                <a:cs typeface="Avenir Medium"/>
              </a:rPr>
              <a:t>Levelized</a:t>
            </a:r>
            <a:r>
              <a:rPr lang="en-US" sz="2000" dirty="0">
                <a:latin typeface="Avenir Medium"/>
                <a:cs typeface="Avenir Medium"/>
              </a:rPr>
              <a:t> costs of generation from EIA.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Median carbon dioxide values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31969" y="1797435"/>
          <a:ext cx="6341849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Fuel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LCOE</a:t>
                      </a:r>
                      <a:r>
                        <a:rPr lang="en-US" b="1" baseline="0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$</a:t>
                      </a:r>
                      <a:r>
                        <a:rPr lang="en-US" b="1" baseline="0" dirty="0">
                          <a:solidFill>
                            <a:srgbClr val="FFFFFF"/>
                          </a:solidFill>
                        </a:rPr>
                        <a:t> / </a:t>
                      </a:r>
                      <a:r>
                        <a:rPr lang="en-US" b="1" baseline="0" dirty="0" err="1">
                          <a:solidFill>
                            <a:srgbClr val="FFFFFF"/>
                          </a:solidFill>
                        </a:rPr>
                        <a:t>MWh</a:t>
                      </a:r>
                      <a:r>
                        <a:rPr lang="en-US" b="1" baseline="0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Grams CO</a:t>
                      </a:r>
                      <a:r>
                        <a:rPr lang="en-US" b="1" baseline="-25000" dirty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 / kWh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 (pulverized)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*140.0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NG (CCGT)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 PV (utility)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Concentrated</a:t>
                      </a:r>
                      <a:r>
                        <a:rPr lang="en-US" baseline="0" dirty="0"/>
                        <a:t> 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184.4 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Offshore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Nuclear,</a:t>
                      </a:r>
                      <a:r>
                        <a:rPr lang="en-US" baseline="0" dirty="0"/>
                        <a:t> advanced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Onshore wind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52.2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5973" y="6052670"/>
            <a:ext cx="8556872" cy="3924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Medium"/>
                <a:cs typeface="Avenir Medium"/>
              </a:rPr>
              <a:t>*EIA: 2016 </a:t>
            </a:r>
            <a:r>
              <a:rPr lang="en-US" dirty="0" err="1">
                <a:latin typeface="Avenir Medium"/>
                <a:cs typeface="Avenir Medium"/>
              </a:rPr>
              <a:t>levelized</a:t>
            </a:r>
            <a:r>
              <a:rPr lang="en-US" dirty="0">
                <a:latin typeface="Avenir Medium"/>
                <a:cs typeface="Avenir Medium"/>
              </a:rPr>
              <a:t> costs including capital, O&amp;M, transmission, tax credits.</a:t>
            </a:r>
          </a:p>
        </p:txBody>
      </p:sp>
    </p:spTree>
    <p:extLst>
      <p:ext uri="{BB962C8B-B14F-4D97-AF65-F5344CB8AC3E}">
        <p14:creationId xmlns:p14="http://schemas.microsoft.com/office/powerpoint/2010/main" val="344406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1985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Reducing the costs of nuclear power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9" y="738952"/>
            <a:ext cx="8556872" cy="764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To make nuclear power more competitive capital, operating &amp; maintenance costs must be reduced &amp;safety must be improved.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879" y="1751772"/>
            <a:ext cx="8556872" cy="19287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Design changes may lower costs and improve safety: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Modular</a:t>
            </a:r>
            <a:r>
              <a:rPr lang="en-US" sz="2000" dirty="0">
                <a:latin typeface="Avenir Medium"/>
                <a:cs typeface="Avenir Medium"/>
              </a:rPr>
              <a:t> design for factory construction and testing;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Simplified design with </a:t>
            </a:r>
            <a:r>
              <a:rPr lang="en-US" sz="2000" dirty="0">
                <a:latin typeface="Avenir Black"/>
                <a:cs typeface="Avenir Black"/>
              </a:rPr>
              <a:t>fewer components</a:t>
            </a:r>
            <a:r>
              <a:rPr lang="en-US" sz="2000" dirty="0">
                <a:latin typeface="Avenir Medium"/>
                <a:cs typeface="Avenir Medium"/>
              </a:rPr>
              <a:t>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Simplified fuel handling </a:t>
            </a:r>
            <a:r>
              <a:rPr lang="en-US" sz="2000" dirty="0">
                <a:latin typeface="Avenir Medium"/>
                <a:cs typeface="Avenir Medium"/>
              </a:rPr>
              <a:t>to reduce O&amp;M costs; &amp;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Increasing operating temperatures for </a:t>
            </a:r>
            <a:r>
              <a:rPr lang="en-US" sz="2000" dirty="0">
                <a:latin typeface="Avenir Black"/>
                <a:cs typeface="Avenir Black"/>
              </a:rPr>
              <a:t>improved efficiency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188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Shrink it: small modular reactor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659" y="738952"/>
            <a:ext cx="3758452" cy="49962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Example: </a:t>
            </a:r>
            <a:r>
              <a:rPr lang="en-US" sz="2000" dirty="0" err="1">
                <a:latin typeface="Avenir Black"/>
                <a:cs typeface="Avenir Black"/>
              </a:rPr>
              <a:t>NuScale</a:t>
            </a:r>
            <a:r>
              <a:rPr lang="en-US" sz="2000" dirty="0">
                <a:latin typeface="Avenir Black"/>
                <a:cs typeface="Avenir Black"/>
              </a:rPr>
              <a:t> Power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Self-contained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65’ tall, 9’ diameter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Built in factory &amp; shipped to site ready for installation in cooling pool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Passive coolant circulation operates without power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50 </a:t>
            </a:r>
            <a:r>
              <a:rPr lang="en-US" sz="2000" dirty="0" err="1">
                <a:latin typeface="Avenir Medium"/>
                <a:cs typeface="Avenir Medium"/>
              </a:rPr>
              <a:t>MWe</a:t>
            </a:r>
            <a:r>
              <a:rPr lang="en-US" sz="2000" dirty="0">
                <a:latin typeface="Avenir Medium"/>
                <a:cs typeface="Avenir Medium"/>
              </a:rPr>
              <a:t> electrical capacity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Cost ~ $5,100 / kW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12" name="Picture 11" descr="nuscale-power-mod-dissecti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2363" r="9866" b="6701"/>
          <a:stretch/>
        </p:blipFill>
        <p:spPr>
          <a:xfrm>
            <a:off x="4790289" y="738951"/>
            <a:ext cx="4300612" cy="6147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6" y="6545369"/>
            <a:ext cx="53838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www.nuscalepower.com</a:t>
            </a:r>
            <a:r>
              <a:rPr lang="en-US" sz="1400" dirty="0">
                <a:latin typeface="Avenir Medium"/>
                <a:cs typeface="Avenir Medium"/>
              </a:rPr>
              <a:t>/our-technology/design-advances</a:t>
            </a:r>
          </a:p>
        </p:txBody>
      </p:sp>
    </p:spTree>
    <p:extLst>
      <p:ext uri="{BB962C8B-B14F-4D97-AF65-F5344CB8AC3E}">
        <p14:creationId xmlns:p14="http://schemas.microsoft.com/office/powerpoint/2010/main" val="416032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0869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Westinghouse Advanced Passive AP1000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659" y="738952"/>
            <a:ext cx="8556872" cy="11028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In the </a:t>
            </a:r>
            <a:r>
              <a:rPr lang="en-US" sz="2000" dirty="0">
                <a:latin typeface="Avenir Black"/>
                <a:cs typeface="Avenir Black"/>
              </a:rPr>
              <a:t>US</a:t>
            </a:r>
            <a:r>
              <a:rPr lang="en-US" sz="2000" dirty="0">
                <a:latin typeface="Avenir Medium"/>
                <a:cs typeface="Avenir Medium"/>
              </a:rPr>
              <a:t>, four plants of this design were under construction in Georgia &amp; SC. Construction of the SC plants has been halted. The GA plants are under construction with issues.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820" y="1940582"/>
            <a:ext cx="8556872" cy="764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China</a:t>
            </a:r>
            <a:r>
              <a:rPr lang="en-US" sz="2000" dirty="0">
                <a:latin typeface="Avenir Medium"/>
                <a:cs typeface="Avenir Medium"/>
              </a:rPr>
              <a:t> has built plants with the AP1000 design at </a:t>
            </a:r>
            <a:r>
              <a:rPr lang="en-US" sz="2000" dirty="0" err="1">
                <a:latin typeface="Avenir Medium"/>
                <a:cs typeface="Avenir Medium"/>
              </a:rPr>
              <a:t>Sanmen</a:t>
            </a:r>
            <a:r>
              <a:rPr lang="en-US" sz="2000" dirty="0">
                <a:latin typeface="Avenir Medium"/>
                <a:cs typeface="Avenir Medium"/>
              </a:rPr>
              <a:t>. Start-up is expected in late 2017.</a:t>
            </a:r>
          </a:p>
        </p:txBody>
      </p:sp>
      <p:pic>
        <p:nvPicPr>
          <p:cNvPr id="2" name="Picture 1" descr="1400x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16" y="2814285"/>
            <a:ext cx="4793565" cy="3194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659" y="2954424"/>
            <a:ext cx="3920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AP1000 features: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Steel secondary containment;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Passive, gravity fed water cooling system;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Simplified design: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35% fewer pumps;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85% fewer control cables;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Also fewer safety system pumps;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Smaller size;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Modular construction.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993" y="6388441"/>
            <a:ext cx="84433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Energy Systems &amp; Sustainability, 2/e, Chapter 11;</a:t>
            </a:r>
          </a:p>
          <a:p>
            <a:r>
              <a:rPr lang="en-US" sz="1200" dirty="0">
                <a:latin typeface="Avenir Medium"/>
                <a:cs typeface="Avenir Medium"/>
              </a:rPr>
              <a:t>https://</a:t>
            </a:r>
            <a:r>
              <a:rPr lang="en-US" sz="1200" dirty="0" err="1">
                <a:latin typeface="Avenir Medium"/>
                <a:cs typeface="Avenir Medium"/>
              </a:rPr>
              <a:t>www.bloomberg.com</a:t>
            </a:r>
            <a:r>
              <a:rPr lang="en-US" sz="1200" dirty="0">
                <a:latin typeface="Avenir Medium"/>
                <a:cs typeface="Avenir Medium"/>
              </a:rPr>
              <a:t>/news/articles/2017-04-26/nuclear-reactor-treasure-seen-buried-in-wreck-of-</a:t>
            </a:r>
            <a:r>
              <a:rPr lang="en-US" sz="1200" dirty="0" err="1">
                <a:latin typeface="Avenir Medium"/>
                <a:cs typeface="Avenir Medium"/>
              </a:rPr>
              <a:t>westinghouse</a:t>
            </a:r>
            <a:endParaRPr lang="en-US" sz="12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26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97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Pebble-bed high temperature reactor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658" y="738952"/>
            <a:ext cx="8836671" cy="286386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Pebble-bed reactors </a:t>
            </a:r>
            <a:r>
              <a:rPr lang="en-US" sz="2000" dirty="0">
                <a:latin typeface="Avenir Medium"/>
                <a:cs typeface="Avenir Medium"/>
              </a:rPr>
              <a:t>have radically different fuel handling systems.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Pebbles: 1000s of small kernels of UO</a:t>
            </a:r>
            <a:r>
              <a:rPr lang="en-US" baseline="-25000" dirty="0">
                <a:latin typeface="Avenir Medium"/>
                <a:cs typeface="Avenir Medium"/>
              </a:rPr>
              <a:t>2</a:t>
            </a:r>
            <a:r>
              <a:rPr lang="en-US" dirty="0">
                <a:latin typeface="Avenir Medium"/>
                <a:cs typeface="Avenir Medium"/>
              </a:rPr>
              <a:t> coated with layers of graphite.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Combining many pebbles in a hopper achieves critical mass.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Cooled by pumping high-pressure He through the pebbles.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Operates at 900°C.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Drives a CCGT generation system.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Germany abandoned the design when a 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pebble jammed, was damaged &amp; leaked.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China is building pebble-bed reactors.</a:t>
            </a:r>
          </a:p>
        </p:txBody>
      </p:sp>
      <p:pic>
        <p:nvPicPr>
          <p:cNvPr id="11" name="Picture 10" descr="470px-Pebble_bed_reactor_scheme_(English).sv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r="9923" b="5825"/>
          <a:stretch/>
        </p:blipFill>
        <p:spPr>
          <a:xfrm>
            <a:off x="5314875" y="2174438"/>
            <a:ext cx="3841455" cy="4683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34780"/>
            <a:ext cx="41915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11;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/wiki/Pebble-</a:t>
            </a:r>
            <a:r>
              <a:rPr lang="en-US" sz="1400" dirty="0" err="1">
                <a:latin typeface="Avenir Medium"/>
                <a:cs typeface="Avenir Medium"/>
              </a:rPr>
              <a:t>bed_reactor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 descr="Scanbot Nov 8, 2017 8.56 P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31707" r="14575" b="32304"/>
          <a:stretch/>
        </p:blipFill>
        <p:spPr>
          <a:xfrm>
            <a:off x="726718" y="3602812"/>
            <a:ext cx="4451595" cy="2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0305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Molten-salt reactors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0796" y="6328152"/>
            <a:ext cx="41915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11;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Molten_salt_reactor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681115" cy="7643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Molten-salt reactors </a:t>
            </a:r>
            <a:r>
              <a:rPr lang="en-US" sz="2000" dirty="0">
                <a:latin typeface="Avenir Medium"/>
                <a:cs typeface="Avenir Medium"/>
              </a:rPr>
              <a:t>use a radically different design in which the coolant – which may be the fuel itself – is a molten salt.</a:t>
            </a:r>
          </a:p>
        </p:txBody>
      </p:sp>
      <p:pic>
        <p:nvPicPr>
          <p:cNvPr id="7" name="Picture 6" descr="600px-Molten_Salt_Reacto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17" y="1615270"/>
            <a:ext cx="6426656" cy="4712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388" y="1891386"/>
            <a:ext cx="2833570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Advantages: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High temp &amp;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thermal efficiency.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Liquid UF4 is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dissolved in coolant.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Circulation through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graphite core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causes criticality.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Medium"/>
              <a:cs typeface="Avenir Medium"/>
            </a:endParaRPr>
          </a:p>
          <a:p>
            <a:r>
              <a:rPr lang="en-US" dirty="0">
                <a:latin typeface="Avenir Black"/>
                <a:cs typeface="Avenir Black"/>
              </a:rPr>
              <a:t>Safety: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Loss of coolant is 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loss of fuel, so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stops criticality.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Overheating melts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a safety plug, draining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fuel into water cooling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pond, solidifying fuel.</a:t>
            </a:r>
          </a:p>
        </p:txBody>
      </p:sp>
    </p:spTree>
    <p:extLst>
      <p:ext uri="{BB962C8B-B14F-4D97-AF65-F5344CB8AC3E}">
        <p14:creationId xmlns:p14="http://schemas.microsoft.com/office/powerpoint/2010/main" val="12910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656</Words>
  <Application>Microsoft Macintosh PowerPoint</Application>
  <PresentationFormat>On-screen Show (4:3)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2019-09-29T14:46:53Z</dcterms:created>
  <dcterms:modified xsi:type="dcterms:W3CDTF">2019-09-29T14:47:28Z</dcterms:modified>
</cp:coreProperties>
</file>