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14"/>
  </p:handoutMasterIdLst>
  <p:sldIdLst>
    <p:sldId id="257" r:id="rId2"/>
    <p:sldId id="258" r:id="rId3"/>
    <p:sldId id="316" r:id="rId4"/>
    <p:sldId id="325" r:id="rId5"/>
    <p:sldId id="449" r:id="rId6"/>
    <p:sldId id="440" r:id="rId7"/>
    <p:sldId id="459" r:id="rId8"/>
    <p:sldId id="441" r:id="rId9"/>
    <p:sldId id="443" r:id="rId10"/>
    <p:sldId id="457" r:id="rId11"/>
    <p:sldId id="445" r:id="rId12"/>
    <p:sldId id="458" r:id="rId13"/>
    <p:sldId id="444" r:id="rId14"/>
    <p:sldId id="274" r:id="rId15"/>
    <p:sldId id="453" r:id="rId16"/>
    <p:sldId id="454" r:id="rId17"/>
    <p:sldId id="455" r:id="rId18"/>
    <p:sldId id="425" r:id="rId19"/>
    <p:sldId id="420" r:id="rId20"/>
    <p:sldId id="442" r:id="rId21"/>
    <p:sldId id="446" r:id="rId22"/>
    <p:sldId id="447" r:id="rId23"/>
    <p:sldId id="448" r:id="rId24"/>
    <p:sldId id="439" r:id="rId25"/>
    <p:sldId id="326" r:id="rId26"/>
    <p:sldId id="319" r:id="rId27"/>
    <p:sldId id="320" r:id="rId28"/>
    <p:sldId id="329" r:id="rId29"/>
    <p:sldId id="321" r:id="rId30"/>
    <p:sldId id="322" r:id="rId31"/>
    <p:sldId id="323" r:id="rId32"/>
    <p:sldId id="435" r:id="rId33"/>
    <p:sldId id="315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36" r:id="rId43"/>
    <p:sldId id="259" r:id="rId44"/>
    <p:sldId id="330" r:id="rId45"/>
    <p:sldId id="331" r:id="rId46"/>
    <p:sldId id="333" r:id="rId47"/>
    <p:sldId id="335" r:id="rId48"/>
    <p:sldId id="352" r:id="rId49"/>
    <p:sldId id="355" r:id="rId50"/>
    <p:sldId id="356" r:id="rId51"/>
    <p:sldId id="357" r:id="rId52"/>
    <p:sldId id="358" r:id="rId53"/>
    <p:sldId id="332" r:id="rId54"/>
    <p:sldId id="269" r:id="rId55"/>
    <p:sldId id="346" r:id="rId56"/>
    <p:sldId id="347" r:id="rId57"/>
    <p:sldId id="434" r:id="rId58"/>
    <p:sldId id="429" r:id="rId59"/>
    <p:sldId id="345" r:id="rId60"/>
    <p:sldId id="359" r:id="rId61"/>
    <p:sldId id="360" r:id="rId62"/>
    <p:sldId id="361" r:id="rId63"/>
    <p:sldId id="348" r:id="rId64"/>
    <p:sldId id="426" r:id="rId65"/>
    <p:sldId id="362" r:id="rId66"/>
    <p:sldId id="363" r:id="rId67"/>
    <p:sldId id="367" r:id="rId68"/>
    <p:sldId id="466" r:id="rId69"/>
    <p:sldId id="427" r:id="rId70"/>
    <p:sldId id="428" r:id="rId71"/>
    <p:sldId id="364" r:id="rId72"/>
    <p:sldId id="365" r:id="rId73"/>
    <p:sldId id="371" r:id="rId74"/>
    <p:sldId id="354" r:id="rId75"/>
    <p:sldId id="377" r:id="rId76"/>
    <p:sldId id="389" r:id="rId77"/>
    <p:sldId id="384" r:id="rId78"/>
    <p:sldId id="374" r:id="rId79"/>
    <p:sldId id="375" r:id="rId80"/>
    <p:sldId id="376" r:id="rId81"/>
    <p:sldId id="296" r:id="rId82"/>
    <p:sldId id="298" r:id="rId83"/>
    <p:sldId id="302" r:id="rId84"/>
    <p:sldId id="437" r:id="rId85"/>
    <p:sldId id="460" r:id="rId86"/>
    <p:sldId id="461" r:id="rId87"/>
    <p:sldId id="396" r:id="rId88"/>
    <p:sldId id="404" r:id="rId89"/>
    <p:sldId id="413" r:id="rId90"/>
    <p:sldId id="406" r:id="rId91"/>
    <p:sldId id="407" r:id="rId92"/>
    <p:sldId id="405" r:id="rId93"/>
    <p:sldId id="462" r:id="rId94"/>
    <p:sldId id="463" r:id="rId95"/>
    <p:sldId id="464" r:id="rId96"/>
    <p:sldId id="465" r:id="rId97"/>
    <p:sldId id="403" r:id="rId98"/>
    <p:sldId id="398" r:id="rId99"/>
    <p:sldId id="399" r:id="rId100"/>
    <p:sldId id="456" r:id="rId101"/>
    <p:sldId id="436" r:id="rId102"/>
    <p:sldId id="452" r:id="rId103"/>
    <p:sldId id="285" r:id="rId104"/>
    <p:sldId id="390" r:id="rId105"/>
    <p:sldId id="391" r:id="rId106"/>
    <p:sldId id="392" r:id="rId107"/>
    <p:sldId id="383" r:id="rId108"/>
    <p:sldId id="451" r:id="rId109"/>
    <p:sldId id="393" r:id="rId110"/>
    <p:sldId id="450" r:id="rId111"/>
    <p:sldId id="394" r:id="rId112"/>
    <p:sldId id="313" r:id="rId11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clrMru>
    <a:srgbClr val="0432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9" autoAdjust="0"/>
    <p:restoredTop sz="92749" autoAdjust="0"/>
  </p:normalViewPr>
  <p:slideViewPr>
    <p:cSldViewPr snapToGrid="0" snapToObjects="1">
      <p:cViewPr>
        <p:scale>
          <a:sx n="92" d="100"/>
          <a:sy n="92" d="100"/>
        </p:scale>
        <p:origin x="1104" y="7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38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0866C-62A2-974A-9ECA-206A84CB1A2D}" type="datetimeFigureOut">
              <a:rPr lang="en-US" smtClean="0">
                <a:latin typeface="Verdana" panose="020B0604030504040204" pitchFamily="34" charset="0"/>
              </a:rPr>
              <a:t>10/17/20</a:t>
            </a:fld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5D825-C12D-5B4D-800D-3B73339FCAA4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40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0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2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4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8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8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0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9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391A-43CC-3A4F-B2CB-5AAED158D50E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559E-EE4E-294F-8509-14A68711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3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D157391A-43CC-3A4F-B2CB-5AAED158D50E}" type="datetimeFigureOut">
              <a:rPr lang="en-US" smtClean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F426559E-EE4E-294F-8509-14A68711A5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4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a.org/solar-industry-research-dat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eia.org/solar-industry-research-dat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howstuffworks.com/environmental/green-tech/energy-production/china-flips-switch-on-world-s-largest-floating-solar-farm.htm" TargetMode="External"/><Relationship Id="rId2" Type="http://schemas.openxmlformats.org/officeDocument/2006/relationships/hyperlink" Target="https://e360.yale.edu/features/floating_solar_a_win-win_for_drought-stricken_lakes_in_u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tiff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en.wikipedia.org/wiki/Multi-junction_solar_cel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business-51799503" TargetMode="External"/><Relationship Id="rId2" Type="http://schemas.openxmlformats.org/officeDocument/2006/relationships/hyperlink" Target="https://insolight.ch/technolog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tiff"/><Relationship Id="rId5" Type="http://schemas.openxmlformats.org/officeDocument/2006/relationships/image" Target="../media/image103.tiff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rovskite#:~:text=Perovskite%20(pronunciation%3A%20%2Fp%C9%99,known%20as%20the%20perovskite%20structure" TargetMode="External"/><Relationship Id="rId7" Type="http://schemas.openxmlformats.org/officeDocument/2006/relationships/image" Target="../media/image10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6DVzpiNfI1o?feature=oembed" TargetMode="External"/><Relationship Id="rId6" Type="http://schemas.openxmlformats.org/officeDocument/2006/relationships/image" Target="../media/image1.png"/><Relationship Id="rId5" Type="http://schemas.openxmlformats.org/officeDocument/2006/relationships/hyperlink" Target="https://www.theguardian.com/business/2020/aug/15/uk-firms-solar-power-breakthrough-could-make-worlds-most-efficient-panels-by-2021" TargetMode="External"/><Relationship Id="rId4" Type="http://schemas.openxmlformats.org/officeDocument/2006/relationships/hyperlink" Target="https://www.bbc.com/news/business-51799503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s3tec.mit.edu/solar-thermophotovoltaics" TargetMode="External"/><Relationship Id="rId2" Type="http://schemas.openxmlformats.org/officeDocument/2006/relationships/hyperlink" Target="http://bgr.com/2016/05/25/solar-panels-efficiency-doubled-mit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hyperlink" Target="https://www.euronews.com/living/2020/02/05/reverse-solar-panel-technology-still-works-when-the-sun-goes-dow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brief.org/solar-is-now-cheapest-electricity-in-history-confirms-ie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review.com/s/601692/the-road-to-solar-fuels-hits-a-speed-bump/" TargetMode="Externa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eia.org/solar-industry-research-dat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brief.org/solar-is-now-cheapest-electricity-in-history-confirms-ie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a.org/solar-industry-research-dat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a.org/solar-industry-research-dat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a.org/solar-industry-research-dat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brief.org/solar-is-now-cheapest-electricity-in-history-confirms-ie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brief.org/solar-is-now-cheapest-electricity-in-history-confirms-ie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YLzss58CLs?feature=oembed" TargetMode="External"/><Relationship Id="rId5" Type="http://schemas.openxmlformats.org/officeDocument/2006/relationships/hyperlink" Target="https://www.youtube.com/watch?v=YYLzss58CLs&amp;feature=emb_logo" TargetMode="Externa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a.org/sites/default/files/resources/History%20of%20ITC%20Slides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://www.beach1electric.ca/solar-hot-air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orbes.com/sites/joshuarhodes/2020/02/03/the-us-solar-industry-in-2020/#5989e5035ed3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sevendaysvt.com/vermont/does-the-ultra-efficient-passive-house-point-the-way-to-carbon-neutrality/Content?oid=2500123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4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homepower.com/articles/solar-water-heating/equipmen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6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ntral_solar_heatin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cleanenergysolutions.org/sites/default/files/documents/June%205%20Per%20Alex%20Sorenson_MARSTAL_CHP%20DHC_05062014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arbonbrief.org/solar-is-now-cheapest-electricity-in-history-confirms-iea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://www.ecosolenergy.com/images/services/Solar_Trough_01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Solar_power_tower#cite_note-Kraemer-4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O5rUqeCFY4?feature=oembed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.com/content/dam/bp/business-sites/en/global/corporate/pdfs/energy-economics/statistical-review/bp-stats-review-2020-full-report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cleantechnica.com/2015/04/16/one-weird-trick-prevents-bird-deaths-solar-tower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5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mepower.com/articles/solar-electricity/equipment-products/peek-inside-pv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brief.org/solar-is-now-cheapest-electricity-in-history-confirms-ie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Kxrkht7CpY?feature=oembed" TargetMode="External"/><Relationship Id="rId4" Type="http://schemas.openxmlformats.org/officeDocument/2006/relationships/image" Target="../media/image7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en.wikipedia.org/wiki/Czochralski_process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post.com/wp-dyn/content/article/2008/03/08/AR2008030802595.html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2011.solarteam.org/news/recycling-methods-for-used-photovoltaic-panels" TargetMode="External"/><Relationship Id="rId4" Type="http://schemas.openxmlformats.org/officeDocument/2006/relationships/hyperlink" Target="https://news.nationalgeographic.com/news/energy/2014/11/141111-solar-panel-manufacturing-sustainability-ranking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olarpowerworldonline.com/2019/01/old-solar-panels-get-second-life-in-repurposing-and-recycling-markets/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olarpowerworldonline.com/2019/01/old-solar-panels-get-second-life-in-repurposing-and-recycling-market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5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brief.org/solar-is-now-cheapest-electricity-in-history-confirms-ie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www.solarpowerworldonline.com/2016/05/advantages-disadvantages-solar-tracker-syste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suncommon.com/vermonters-want-more-solar-in-their-towns/" TargetMode="External"/><Relationship Id="rId2" Type="http://schemas.openxmlformats.org/officeDocument/2006/relationships/hyperlink" Target="https://pv-magazine-usa.com/2019/11/26/92-percent-of-americans-want-moar-solar-power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nytimes.com/2020/03/18/nyregion/solar-energy-farms-ny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ccrenew.com/projects/bearridge/" TargetMode="External"/><Relationship Id="rId7" Type="http://schemas.openxmlformats.org/officeDocument/2006/relationships/image" Target="../media/image94.tiff"/><Relationship Id="rId2" Type="http://schemas.openxmlformats.org/officeDocument/2006/relationships/hyperlink" Target="https://www.nytimes.com/2020/03/18/nyregion/solar-energy-farms-ny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tiff"/><Relationship Id="rId5" Type="http://schemas.openxmlformats.org/officeDocument/2006/relationships/image" Target="../media/image1.png"/><Relationship Id="rId4" Type="http://schemas.openxmlformats.org/officeDocument/2006/relationships/hyperlink" Target="https://www.ourherald.com/articles/opposition-forms-around-big-solar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npr.org/2020/10/09/919225272/how-to-have-your-solar-farm-and-keep-your-regular-farm-too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tif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91596"/>
            <a:ext cx="9230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SSC2030: Energy Systems and Sustainability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9061" y="810054"/>
            <a:ext cx="7288277" cy="5806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Module 9. Solar energy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9.1: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 - types of solar energy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9.2: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Global, US and VT use of solar energy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9.3: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 and availability of solar radiation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9.4: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History of our use of solar energy)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9.5: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 passive solar heating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9.6: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solar heating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9.7: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Daylighting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9.8: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Concentrating solar power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9.9: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Photovoltaics: how PV works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9.10: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PV systems and arrays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9.11: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Trends PV applications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9.12: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developments in solar energy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8874" y="5814531"/>
            <a:ext cx="381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Verdana" panose="020B0604030504040204" pitchFamily="34" charset="0"/>
                <a:cs typeface="Verdana" panose="020B0604030504040204" pitchFamily="34" charset="0"/>
              </a:rPr>
              <a:t>Main source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: Boyle, Godfrey (ed) (2004) Renewable Energy: Power for a Sustainable Future, 2/e, Oxford University Press, 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90D33-E39F-6947-BC3C-C142FA7F3EF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6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Utility scale PV? Plans outpace installs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5579" y="5699584"/>
            <a:ext cx="225424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https://www.seia.org/solar-industry-research-data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8" name="Picture 7" descr="Chart, bar chart, line chart, histogram&#10;&#10;Description automatically generated">
            <a:extLst>
              <a:ext uri="{FF2B5EF4-FFF2-40B4-BE49-F238E27FC236}">
                <a16:creationId xmlns:a16="http://schemas.microsoft.com/office/drawing/2014/main" id="{0935AF91-0CE6-CB49-AB09-E750D7BE2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15" y="720222"/>
            <a:ext cx="8430419" cy="6084667"/>
          </a:xfrm>
          <a:prstGeom prst="rect">
            <a:avLst/>
          </a:prstGeom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63824626-9465-D24F-8128-054AB18A93BC}"/>
              </a:ext>
            </a:extLst>
          </p:cNvPr>
          <p:cNvSpPr/>
          <p:nvPr/>
        </p:nvSpPr>
        <p:spPr>
          <a:xfrm>
            <a:off x="9265446" y="1198428"/>
            <a:ext cx="2384476" cy="529919"/>
          </a:xfrm>
          <a:prstGeom prst="wedgeRoundRectCallout">
            <a:avLst>
              <a:gd name="adj1" fmla="val -103577"/>
              <a:gd name="adj2" fmla="val 10167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plans = pipeline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F864076-CBC2-5E40-A949-EE36C632A0D9}"/>
              </a:ext>
            </a:extLst>
          </p:cNvPr>
          <p:cNvSpPr/>
          <p:nvPr/>
        </p:nvSpPr>
        <p:spPr>
          <a:xfrm>
            <a:off x="9265446" y="4864694"/>
            <a:ext cx="2384476" cy="529919"/>
          </a:xfrm>
          <a:prstGeom prst="wedgeRoundRectCallout">
            <a:avLst>
              <a:gd name="adj1" fmla="val -116360"/>
              <a:gd name="adj2" fmla="val 10167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utility PV installs</a:t>
            </a:r>
          </a:p>
        </p:txBody>
      </p:sp>
    </p:spTree>
    <p:extLst>
      <p:ext uri="{BB962C8B-B14F-4D97-AF65-F5344CB8AC3E}">
        <p14:creationId xmlns:p14="http://schemas.microsoft.com/office/powerpoint/2010/main" val="20027188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6330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PV and energy storage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644" y="6042309"/>
            <a:ext cx="1947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https://www.seia.org/solar-industry-research-data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2" y="751595"/>
            <a:ext cx="2446042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PV systems and energy storage is useful for:</a:t>
            </a: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Remote, off-grid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create a flexible and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distributed grid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high levels of intermittent generation.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11195-E8C1-7F42-B117-90073C1E22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9D5126D4-0976-4D44-A938-319432674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643" y="954261"/>
            <a:ext cx="9386713" cy="55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348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5726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 PV to infrastructure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98183" y="6119336"/>
            <a:ext cx="2590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tnc.ch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/en/power-instead-noise-photovoltaic-noise-barriers-1</a:t>
            </a:r>
          </a:p>
        </p:txBody>
      </p:sp>
      <p:pic>
        <p:nvPicPr>
          <p:cNvPr id="15" name="Picture 14" descr="faltdisplay_a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75" y="1231762"/>
            <a:ext cx="8442865" cy="55538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1" y="751595"/>
            <a:ext cx="11963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Swiss have used PV in place of visual and noise barriers along roadways.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11195-E8C1-7F42-B117-90073C1E22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327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Floatovoltaics</a:t>
            </a:r>
            <a:endParaRPr lang="en-US" sz="28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207" y="5349705"/>
            <a:ext cx="4419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https://e360.yale.edu/features/floating_solar_a_win-win_for_drought-stricken_lakes_in_us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https://science.howstuffworks.com/environmental/green-tech/energy-production/china-flips-switch-on-world-s-largest-floating-solar-farm.htm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1" y="751595"/>
            <a:ext cx="11963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reservoirs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offer huge flat surfaces for installation of solar panels.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11195-E8C1-7F42-B117-90073C1E22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13863E-E49F-F54D-87AF-FF58FA836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491" y="2608252"/>
            <a:ext cx="7272302" cy="4082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B8A7D5-08C6-084F-A94B-A313406AF899}"/>
              </a:ext>
            </a:extLst>
          </p:cNvPr>
          <p:cNvSpPr txBox="1"/>
          <p:nvPr/>
        </p:nvSpPr>
        <p:spPr>
          <a:xfrm>
            <a:off x="228602" y="1279813"/>
            <a:ext cx="106195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cools the back of the panels and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efficiency by 10%.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E7641-6A44-2E4C-9695-B8A7CC4C0E35}"/>
              </a:ext>
            </a:extLst>
          </p:cNvPr>
          <p:cNvSpPr txBox="1"/>
          <p:nvPr/>
        </p:nvSpPr>
        <p:spPr>
          <a:xfrm>
            <a:off x="228603" y="1808031"/>
            <a:ext cx="106195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arable land is used.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8E3B0-0802-BE44-BA6A-590F7F8499B8}"/>
              </a:ext>
            </a:extLst>
          </p:cNvPr>
          <p:cNvSpPr txBox="1"/>
          <p:nvPr/>
        </p:nvSpPr>
        <p:spPr>
          <a:xfrm>
            <a:off x="228604" y="2336249"/>
            <a:ext cx="3844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Evaporation is reduced.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89AB15-6F78-EB41-8FA1-E1FA4C12F3ED}"/>
              </a:ext>
            </a:extLst>
          </p:cNvPr>
          <p:cNvSpPr txBox="1"/>
          <p:nvPr/>
        </p:nvSpPr>
        <p:spPr>
          <a:xfrm>
            <a:off x="228604" y="2864467"/>
            <a:ext cx="44195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 of algae is reduced.</a:t>
            </a:r>
          </a:p>
        </p:txBody>
      </p:sp>
    </p:spTree>
    <p:extLst>
      <p:ext uri="{BB962C8B-B14F-4D97-AF65-F5344CB8AC3E}">
        <p14:creationId xmlns:p14="http://schemas.microsoft.com/office/powerpoint/2010/main" val="16723772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5352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power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7854" y="3167390"/>
            <a:ext cx="8908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9.12: New developments in solar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4D194-2379-3542-8A6F-EE0ACC1A7B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727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368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Multi-junction PV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056" y="819372"/>
            <a:ext cx="1166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Multi-junction PV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cells essentially stack number of different n- and p-layers to create a cell that is responsive to photons of varying wavelengths, increasing the overall efficiency of the cell.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 efficiencies approach 50%.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38667" y="4632060"/>
            <a:ext cx="1621280" cy="180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https://en.wikipedia.org/wiki/Multi-junction_solar_cell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3" name="Picture 2" descr="StructureMJetspect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3"/>
          <a:stretch/>
        </p:blipFill>
        <p:spPr>
          <a:xfrm>
            <a:off x="129038" y="2193254"/>
            <a:ext cx="10451194" cy="4521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00F4C9-DAEB-1A43-8749-BF552104A3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60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6224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Concentrating PV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056" y="702408"/>
            <a:ext cx="117451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efficiency of any PV cell can be increased by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focusing (or concentrating)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more sunlight on each cell.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Lenses can be used to capture and focus sunlight.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must efficient cells should be used &amp; must be cooled.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array should track and be located where sunlight is abundant.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28951" y="4732831"/>
            <a:ext cx="16590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solaflect.com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faq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-what-about-future-advances-in-solar-technology/ </a:t>
            </a:r>
          </a:p>
        </p:txBody>
      </p:sp>
      <p:pic>
        <p:nvPicPr>
          <p:cNvPr id="2" name="Picture 1" descr="Concentrated-PV-SolFocu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22" y="2552765"/>
            <a:ext cx="6834094" cy="4277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773" y="2666504"/>
            <a:ext cx="52256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head-to-head study at Penn State showed that tracking concentrating PV can produce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53% more energy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than standard solar cells.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73% increase possible with cooling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4847F9-AC6C-CC43-BEA4-2367E07AB9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368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sphere PV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055" y="819372"/>
            <a:ext cx="8011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Spheres of doped silicon are placed in hexagonal reflective cups and mounted on a flexible foil surface: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 concentrators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6038628"/>
            <a:ext cx="3387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  <a:p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technologyreview.com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/s/409037/focusing-light-on-silicon-beads/ </a:t>
            </a:r>
          </a:p>
        </p:txBody>
      </p:sp>
      <p:pic>
        <p:nvPicPr>
          <p:cNvPr id="3" name="Picture 2" descr="spherical_cells_x2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63" y="180975"/>
            <a:ext cx="2487026" cy="6647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220" y="2128718"/>
            <a:ext cx="80114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Uses less silicon (only 20%).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Cuts manufacturing costs by up to 50%.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P-doped spheres are coated with n-doped surface and anti-reflective coating.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Bonded to an electrode at cup’s bottom.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needs to be improved.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DD209-8BB4-6F48-8DDB-242AB721A2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7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10575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Insolight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lenses focus light and increase efficiency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897" y="825963"/>
            <a:ext cx="533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array of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hexagonal lenses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focuses sunlight on small PV cells.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071" y="6242158"/>
            <a:ext cx="798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https://insolight.ch/technology/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https://www.bbc.com/news/business-51799503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F0605E-0C75-FE41-B782-D374720BEEA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8A765-626E-E946-A8F6-B59EDF7A4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872" y="712315"/>
            <a:ext cx="6823840" cy="6207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69BE21-EA2F-3B4D-9F20-6B6A0D84556A}"/>
              </a:ext>
            </a:extLst>
          </p:cNvPr>
          <p:cNvSpPr txBox="1"/>
          <p:nvPr/>
        </p:nvSpPr>
        <p:spPr>
          <a:xfrm>
            <a:off x="153897" y="1683861"/>
            <a:ext cx="51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efficiency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~19% to 30%.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72CE83-D761-5D4A-B057-B3A39F912A63}"/>
              </a:ext>
            </a:extLst>
          </p:cNvPr>
          <p:cNvSpPr txBox="1"/>
          <p:nvPr/>
        </p:nvSpPr>
        <p:spPr>
          <a:xfrm>
            <a:off x="153897" y="2541759"/>
            <a:ext cx="519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effects from shading.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E8CB3B-3123-BD45-A28F-25362A9841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023" b="16012"/>
          <a:stretch/>
        </p:blipFill>
        <p:spPr>
          <a:xfrm>
            <a:off x="595745" y="3021637"/>
            <a:ext cx="3851564" cy="31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7582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Perovskites: an alternative to silicon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590" y="728978"/>
            <a:ext cx="1181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Perovskites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a mineral, calcium titanium oxide (CaTiO3).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776" y="4886330"/>
            <a:ext cx="4621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https://en.wikipedia.org/wiki/Perovskite#:~:text=Perovskite%20(pronunciation%3A%20%2Fp%C9%99,known%20as%20the%20perovskite%20structure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. 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https://www.bbc.com/news/business-51799503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https://www.theguardian.com/business/2020/aug/15/uk-firms-solar-power-breakthrough-could-make-worlds-most-efficient-panels-by-2021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F0605E-0C75-FE41-B782-D374720BEEA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E8FF9E-016C-2F4C-8F77-9D9FCF24ED47}"/>
              </a:ext>
            </a:extLst>
          </p:cNvPr>
          <p:cNvSpPr txBox="1"/>
          <p:nvPr/>
        </p:nvSpPr>
        <p:spPr>
          <a:xfrm>
            <a:off x="278590" y="1213831"/>
            <a:ext cx="11816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Perovskites can be used in place of silicon to create PV cells with these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advantages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be used to make a thin (300 nm) flexible film to coat many objects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by applied with an ink jet printer from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 better with low light intensity – cloudy days; indoors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Inexpensive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stable?</a:t>
            </a:r>
          </a:p>
        </p:txBody>
      </p:sp>
      <p:pic>
        <p:nvPicPr>
          <p:cNvPr id="2" name="Online Media 1" descr="Perovskite technology on buildings - Skanska and Saule Technologies">
            <a:hlinkClick r:id="" action="ppaction://media"/>
            <a:extLst>
              <a:ext uri="{FF2B5EF4-FFF2-40B4-BE49-F238E27FC236}">
                <a16:creationId xmlns:a16="http://schemas.microsoft.com/office/drawing/2014/main" id="{29AB2110-A88F-AA45-90F0-112CFFD1AC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987410" y="2804211"/>
            <a:ext cx="7042796" cy="3961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4F47D9-650F-9147-BBFB-603DC44A4598}"/>
              </a:ext>
            </a:extLst>
          </p:cNvPr>
          <p:cNvSpPr txBox="1"/>
          <p:nvPr/>
        </p:nvSpPr>
        <p:spPr>
          <a:xfrm>
            <a:off x="278590" y="3161106"/>
            <a:ext cx="45705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Coating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conventional PV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cells increases effective wavelengths and increases efficiency to 30%.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 to 35%?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less expensive</a:t>
            </a:r>
          </a:p>
        </p:txBody>
      </p:sp>
    </p:spTree>
    <p:extLst>
      <p:ext uri="{BB962C8B-B14F-4D97-AF65-F5344CB8AC3E}">
        <p14:creationId xmlns:p14="http://schemas.microsoft.com/office/powerpoint/2010/main" val="4192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6357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</a:t>
            </a:r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thermophotovoltaic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056" y="759608"/>
            <a:ext cx="117728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Conventional PV panels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loose much of incoming photon’s energy as heat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Researchers at MIT to capture most of the energy of incoming solar radiation, focus all of it to a narrower wavelength tuned to a particular PV cell, and emit it at that cell at will.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efficiencies are about 20%.</a:t>
            </a:r>
          </a:p>
          <a:p>
            <a:pPr marL="342900" indent="-342900"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Promise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Storage of sunlight as heat with re-emission on demand.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53329" y="4992453"/>
            <a:ext cx="3238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http://bgr.com/2016/05/25/solar-panels-efficiency-doubled-mit/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https://s3tec.mit.edu/solar-thermophotovoltaics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https://www.euronews.com/living/2020/02/05/reverse-solar-panel-technology-still-works-when-the-sun-goes-down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" name="Picture 1" descr="STPV_concep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2364475"/>
            <a:ext cx="8288311" cy="4468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83723E-B97D-AB47-9085-EBA01ACABFD1}"/>
              </a:ext>
            </a:extLst>
          </p:cNvPr>
          <p:cNvSpPr txBox="1"/>
          <p:nvPr/>
        </p:nvSpPr>
        <p:spPr>
          <a:xfrm>
            <a:off x="9190636" y="2880980"/>
            <a:ext cx="2765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‘Revers’ solar panels could harvest heat from radiated into 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night sky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2603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8730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 on forecasted primary energy use?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5579" y="5699584"/>
            <a:ext cx="22542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https://www.carbonbrief.org/solar-is-now-cheapest-electricity-in-history-confirms-iea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A400A27-D04D-DA45-8F90-76D3B725A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70"/>
          <a:stretch/>
        </p:blipFill>
        <p:spPr>
          <a:xfrm>
            <a:off x="328647" y="756225"/>
            <a:ext cx="8878752" cy="6089075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2C05435-F700-7F40-B60F-9567732402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17" b="86062"/>
          <a:stretch/>
        </p:blipFill>
        <p:spPr>
          <a:xfrm>
            <a:off x="4094600" y="1136073"/>
            <a:ext cx="7861881" cy="954107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3B2F23A-B4B7-3849-B58B-54E2E0BE5026}"/>
              </a:ext>
            </a:extLst>
          </p:cNvPr>
          <p:cNvSpPr/>
          <p:nvPr/>
        </p:nvSpPr>
        <p:spPr>
          <a:xfrm>
            <a:off x="9366905" y="2169900"/>
            <a:ext cx="1970641" cy="641203"/>
          </a:xfrm>
          <a:prstGeom prst="wedgeRoundRectCallout">
            <a:avLst>
              <a:gd name="adj1" fmla="val -63887"/>
              <a:gd name="adj2" fmla="val -40436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STEPS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older model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13352084-74A2-D043-A6A0-E2BE586DD130}"/>
              </a:ext>
            </a:extLst>
          </p:cNvPr>
          <p:cNvSpPr/>
          <p:nvPr/>
        </p:nvSpPr>
        <p:spPr>
          <a:xfrm>
            <a:off x="9419848" y="3800762"/>
            <a:ext cx="1970641" cy="641203"/>
          </a:xfrm>
          <a:prstGeom prst="wedgeRoundRectCallout">
            <a:avLst>
              <a:gd name="adj1" fmla="val -63887"/>
              <a:gd name="adj2" fmla="val -40436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SDS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newer model</a:t>
            </a:r>
          </a:p>
        </p:txBody>
      </p:sp>
    </p:spTree>
    <p:extLst>
      <p:ext uri="{BB962C8B-B14F-4D97-AF65-F5344CB8AC3E}">
        <p14:creationId xmlns:p14="http://schemas.microsoft.com/office/powerpoint/2010/main" val="1966051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2725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 in space?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897" y="825963"/>
            <a:ext cx="80202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Satellite solar power system (SSPS):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 place PV arrays in geosynchronous orbit around the earth they would have access to 24/7 solar energy without absorbance by the atmosphere or any terrestrial shading. So, 1365 vs. 1000 W/m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power.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30-year old concept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Huge 50 km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arrays, each producing GW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Electricity would be converted to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microwaves and beamed from 1 km-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diameter antennas to 10 km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receiving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dishes on earth.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 transmission might be possible.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Hugely complex and expensive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072" y="6242158"/>
            <a:ext cx="6250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energy.gov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/articles/space-based-solar-power</a:t>
            </a:r>
          </a:p>
        </p:txBody>
      </p:sp>
      <p:pic>
        <p:nvPicPr>
          <p:cNvPr id="11" name="Picture 10" descr="Scanbot Nov 25, 2017 7.16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07" y="736312"/>
            <a:ext cx="3610510" cy="6071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F0605E-0C75-FE41-B782-D374720BEE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578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40-bionic-lea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88" y="1244982"/>
            <a:ext cx="2882963" cy="4674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2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5"/>
            <a:ext cx="532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Artificial photosynthesis?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7316958" y="5919502"/>
            <a:ext cx="4694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https://www.technologyreview.com/s/601692/the-road-to-solar-fuels-hits-a-speed-bump/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; </a:t>
            </a:r>
            <a:b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hms.harvard.edu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/news/bionic-leaf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057" y="821763"/>
            <a:ext cx="1177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Plants capture 1% of the sun’s energy in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photosynthesis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create sugars and carbon-based molecules. Let’s do that!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4075" y="2305609"/>
            <a:ext cx="7768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Researchers at Harvard have developed a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‘bionic leaf’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a cobalt-phosphorous allow that can capture 10% of sunlight’s energy.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is used to split water into H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Bacteria are then used to combine H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create hydrocarbons that could be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as liquid fuels.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026950"/>
            <a:ext cx="6573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Researchers at Lawrence Berkeley National labs have developed a solar device that uses sunlight to convert CO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formate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carbon-based molecule that can be converted to liquid fuels.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of 10%.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BDC14B-4182-C54A-994B-C8EF2D8AA6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67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90882"/>
            <a:ext cx="4754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energy summary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272" y="755521"/>
            <a:ext cx="115865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energy can be captured by </a:t>
            </a:r>
            <a:r>
              <a:rPr lang="en-C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passive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C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systems as heat.</a:t>
            </a:r>
          </a:p>
          <a:p>
            <a:endParaRPr lang="en-CA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radiation can be converted into electricity through </a:t>
            </a:r>
            <a:r>
              <a:rPr lang="en-C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engines or photovoltaics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CA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CA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Photovoltaic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devices are semiconducting diodes that produce currents when irradiated with photons</a:t>
            </a:r>
          </a:p>
          <a:p>
            <a:endParaRPr lang="en-CA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Photovoltaic systems cover a wide range of </a:t>
            </a:r>
            <a:r>
              <a:rPr lang="en-C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sizes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CA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PV systems </a:t>
            </a:r>
            <a:r>
              <a:rPr lang="en-C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connected to the grid 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the largest part of the current market.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Huge growth 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this sector is expected.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BE762-FBB2-D148-89B5-7B72127574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6718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Corporations are investing in PV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63824626-9465-D24F-8128-054AB18A93BC}"/>
              </a:ext>
            </a:extLst>
          </p:cNvPr>
          <p:cNvSpPr/>
          <p:nvPr/>
        </p:nvSpPr>
        <p:spPr>
          <a:xfrm>
            <a:off x="9265446" y="1198428"/>
            <a:ext cx="2384476" cy="529919"/>
          </a:xfrm>
          <a:prstGeom prst="wedgeRoundRectCallout">
            <a:avLst>
              <a:gd name="adj1" fmla="val -103577"/>
              <a:gd name="adj2" fmla="val 10167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plans = pipeline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7074BC9-7859-F445-9961-305A76124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3926"/>
            <a:ext cx="11839923" cy="6174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36011" y="2474104"/>
            <a:ext cx="225424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https://www.seia.org/solar-industry-research-data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64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847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Cheaper solar is killing coal more quickly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5579" y="5699584"/>
            <a:ext cx="22542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https://www.carbonbrief.org/solar-is-now-cheapest-electricity-in-history-confirms-iea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8" name="Picture 7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521B70EB-9676-3946-819C-641369195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06" y="790284"/>
            <a:ext cx="7644587" cy="5944175"/>
          </a:xfrm>
          <a:prstGeom prst="rect">
            <a:avLst/>
          </a:prstGeom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63824626-9465-D24F-8128-054AB18A93BC}"/>
              </a:ext>
            </a:extLst>
          </p:cNvPr>
          <p:cNvSpPr/>
          <p:nvPr/>
        </p:nvSpPr>
        <p:spPr>
          <a:xfrm>
            <a:off x="9015076" y="895424"/>
            <a:ext cx="2885216" cy="1135927"/>
          </a:xfrm>
          <a:prstGeom prst="wedgeRoundRectCallout">
            <a:avLst>
              <a:gd name="adj1" fmla="val -68816"/>
              <a:gd name="adj2" fmla="val -25923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86% drop 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expected increases in coal capacity</a:t>
            </a:r>
          </a:p>
        </p:txBody>
      </p:sp>
    </p:spTree>
    <p:extLst>
      <p:ext uri="{BB962C8B-B14F-4D97-AF65-F5344CB8AC3E}">
        <p14:creationId xmlns:p14="http://schemas.microsoft.com/office/powerpoint/2010/main" val="2258407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6349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 is now common in the US…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2685" y="6442509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Seia.org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http://www.seia.org/galleries/default-image/Solar_Grow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80" y="733826"/>
            <a:ext cx="9774998" cy="606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D21488-BB69-D64A-8ED3-66B6ADAB36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1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786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and US solar energy is still growing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81656" y="6137563"/>
            <a:ext cx="3110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https://www.seia.org/solar-industry-research-data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5467726-E3E1-364F-BF68-156B5BD3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66" y="685800"/>
            <a:ext cx="8192597" cy="617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9D3BA-14D3-AC40-B697-B53B234E14AB}"/>
              </a:ext>
            </a:extLst>
          </p:cNvPr>
          <p:cNvSpPr txBox="1"/>
          <p:nvPr/>
        </p:nvSpPr>
        <p:spPr>
          <a:xfrm>
            <a:off x="8624451" y="961098"/>
            <a:ext cx="3363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 growth due to: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ITC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(investment tax credit)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Falling prices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 demand</a:t>
            </a:r>
          </a:p>
        </p:txBody>
      </p:sp>
    </p:spTree>
    <p:extLst>
      <p:ext uri="{BB962C8B-B14F-4D97-AF65-F5344CB8AC3E}">
        <p14:creationId xmlns:p14="http://schemas.microsoft.com/office/powerpoint/2010/main" val="3086331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9773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deployment has grown as price has fallen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81656" y="6137563"/>
            <a:ext cx="3110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https://www.seia.org/solar-industry-research-data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9376BC7B-2693-D340-B809-C343E2D1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24" y="726209"/>
            <a:ext cx="8596413" cy="61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68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5163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use varies by state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81656" y="6137563"/>
            <a:ext cx="3110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https://www.seia.org/solar-industry-research-data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A4B0237-3B32-034C-8A76-74A4ECB23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91782"/>
            <a:ext cx="8781805" cy="62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544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far are we from 10%</a:t>
            </a:r>
          </a:p>
        </p:txBody>
      </p:sp>
      <p:pic>
        <p:nvPicPr>
          <p:cNvPr id="11" name="Picture 10" descr="http://dqbasmyouzti2.cloudfront.net/assets/content/cache/made/content/images/articles/sk4_600_33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95" y="739766"/>
            <a:ext cx="9261763" cy="61043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152685" y="6400179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Seia.org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F45AE-99A8-3240-B1BE-F050368AEF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23A821-8FF3-9442-8106-FEA98B81321F}"/>
              </a:ext>
            </a:extLst>
          </p:cNvPr>
          <p:cNvSpPr/>
          <p:nvPr/>
        </p:nvSpPr>
        <p:spPr>
          <a:xfrm>
            <a:off x="2563091" y="1648691"/>
            <a:ext cx="2036618" cy="35883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A7560492-1864-6A46-BE3D-4F309197FD65}"/>
              </a:ext>
            </a:extLst>
          </p:cNvPr>
          <p:cNvSpPr/>
          <p:nvPr/>
        </p:nvSpPr>
        <p:spPr>
          <a:xfrm>
            <a:off x="228601" y="5009870"/>
            <a:ext cx="1954681" cy="1108364"/>
          </a:xfrm>
          <a:prstGeom prst="wedgeRoundRectCallout">
            <a:avLst>
              <a:gd name="adj1" fmla="val 71309"/>
              <a:gd name="adj2" fmla="val -41250"/>
              <a:gd name="adj3" fmla="val 16667"/>
            </a:avLst>
          </a:prstGeom>
          <a:noFill/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X3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= 71.6 GW solar</a:t>
            </a:r>
          </a:p>
        </p:txBody>
      </p:sp>
    </p:spTree>
    <p:extLst>
      <p:ext uri="{BB962C8B-B14F-4D97-AF65-F5344CB8AC3E}">
        <p14:creationId xmlns:p14="http://schemas.microsoft.com/office/powerpoint/2010/main" val="254594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35" y="1563418"/>
            <a:ext cx="8724696" cy="52348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6792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Vermont’s solar electric capacity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1" y="744085"/>
            <a:ext cx="11963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Vermont’s first-in-the-nation feed-in tariff for renewable electricity jump-started installation of solar power.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Vermont’s total solar electric capacity:107 MW.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ranked 8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per capita solar power (270 W/person)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82325" y="5721017"/>
            <a:ext cx="241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</a:rPr>
              <a:t>https://</a:t>
            </a:r>
            <a:r>
              <a:rPr lang="en-US" sz="1600" dirty="0" err="1">
                <a:latin typeface="Verdana" panose="020B0604030504040204" pitchFamily="34" charset="0"/>
              </a:rPr>
              <a:t>www.seia.org</a:t>
            </a:r>
            <a:r>
              <a:rPr lang="en-US" sz="1600" dirty="0">
                <a:latin typeface="Verdana" panose="020B0604030504040204" pitchFamily="34" charset="0"/>
              </a:rPr>
              <a:t>/research-resources/top-10-solar-states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D90BEF2-3EC8-D944-BF80-ED0D930C0EAF}"/>
              </a:ext>
            </a:extLst>
          </p:cNvPr>
          <p:cNvSpPr/>
          <p:nvPr/>
        </p:nvSpPr>
        <p:spPr>
          <a:xfrm>
            <a:off x="9771174" y="2691384"/>
            <a:ext cx="1776983" cy="1475232"/>
          </a:xfrm>
          <a:prstGeom prst="wedgeRoundRectCallout">
            <a:avLst>
              <a:gd name="adj1" fmla="val -74489"/>
              <a:gd name="adj2" fmla="val 170057"/>
              <a:gd name="adj3" fmla="val 16667"/>
            </a:avLst>
          </a:prstGeom>
          <a:noFill/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X3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= 358.2 MW installed</a:t>
            </a:r>
          </a:p>
        </p:txBody>
      </p:sp>
    </p:spTree>
    <p:extLst>
      <p:ext uri="{BB962C8B-B14F-4D97-AF65-F5344CB8AC3E}">
        <p14:creationId xmlns:p14="http://schemas.microsoft.com/office/powerpoint/2010/main" val="134175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550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1" y="3167390"/>
            <a:ext cx="85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1"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9.1: Introduction: types of solar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4450" y="6485752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1B251E-538F-F541-9410-0F2CFAE1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0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9047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Caveat: the grid will need to change quickly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5579" y="5699584"/>
            <a:ext cx="22542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https://www.carbonbrief.org/solar-is-now-cheapest-electricity-in-history-confirms-iea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B9B53C-089E-1B4F-A4B3-C36607694B5E}"/>
              </a:ext>
            </a:extLst>
          </p:cNvPr>
          <p:cNvSpPr txBox="1"/>
          <p:nvPr/>
        </p:nvSpPr>
        <p:spPr>
          <a:xfrm>
            <a:off x="322543" y="2235772"/>
            <a:ext cx="11687285" cy="18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rise of variable renewable sources means that there is an increasing need for electricity grid flexibility, the IEA notes.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“Robust electricity networks, dispatchable power plants, storage technologies and demand response measures all play vital roles in meeting this,”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says.</a:t>
            </a:r>
          </a:p>
        </p:txBody>
      </p:sp>
    </p:spTree>
    <p:extLst>
      <p:ext uri="{BB962C8B-B14F-4D97-AF65-F5344CB8AC3E}">
        <p14:creationId xmlns:p14="http://schemas.microsoft.com/office/powerpoint/2010/main" val="115570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767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if the SDS forecast is accurate?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0073" y="6252805"/>
            <a:ext cx="55397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https://www.carbonbrief.org/solar-is-now-cheapest-electricity-in-history-confirms-iea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6B82B-C29D-A744-8545-1B7A04F6EA22}"/>
              </a:ext>
            </a:extLst>
          </p:cNvPr>
          <p:cNvSpPr txBox="1"/>
          <p:nvPr/>
        </p:nvSpPr>
        <p:spPr>
          <a:xfrm>
            <a:off x="322543" y="850316"/>
            <a:ext cx="1168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the SDS forecast is accurate what will 2040 look like?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1ECD9-4F49-D146-89A8-5E0E620D05E9}"/>
              </a:ext>
            </a:extLst>
          </p:cNvPr>
          <p:cNvSpPr txBox="1"/>
          <p:nvPr/>
        </p:nvSpPr>
        <p:spPr>
          <a:xfrm>
            <a:off x="322543" y="1662759"/>
            <a:ext cx="1168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Low-carbon primary energy sources would be up to 44% from 19% in 2019.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940932-AF21-6F41-B0FF-CA949978C02F}"/>
              </a:ext>
            </a:extLst>
          </p:cNvPr>
          <p:cNvSpPr txBox="1"/>
          <p:nvPr/>
        </p:nvSpPr>
        <p:spPr>
          <a:xfrm>
            <a:off x="322543" y="2475202"/>
            <a:ext cx="1168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Coal would be down to 10%, lowest since the industrial revolution.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6A1269-AEB5-A74E-9CC3-2194DDA69F8C}"/>
              </a:ext>
            </a:extLst>
          </p:cNvPr>
          <p:cNvSpPr txBox="1"/>
          <p:nvPr/>
        </p:nvSpPr>
        <p:spPr>
          <a:xfrm>
            <a:off x="322543" y="3287645"/>
            <a:ext cx="1168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Net-zero carbon wouldn’t occur until 2070.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BFF17-33FA-8142-A523-294D665495FC}"/>
              </a:ext>
            </a:extLst>
          </p:cNvPr>
          <p:cNvSpPr txBox="1"/>
          <p:nvPr/>
        </p:nvSpPr>
        <p:spPr>
          <a:xfrm>
            <a:off x="322543" y="4100088"/>
            <a:ext cx="1168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 in global temperatures would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 held to a 1.5ºC increase.</a:t>
            </a:r>
          </a:p>
        </p:txBody>
      </p:sp>
    </p:spTree>
    <p:extLst>
      <p:ext uri="{BB962C8B-B14F-4D97-AF65-F5344CB8AC3E}">
        <p14:creationId xmlns:p14="http://schemas.microsoft.com/office/powerpoint/2010/main" val="57860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10296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Biggest challenges to increased reliance on solar?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D6B82B-C29D-A744-8545-1B7A04F6EA22}"/>
              </a:ext>
            </a:extLst>
          </p:cNvPr>
          <p:cNvSpPr txBox="1"/>
          <p:nvPr/>
        </p:nvSpPr>
        <p:spPr>
          <a:xfrm>
            <a:off x="322543" y="850316"/>
            <a:ext cx="1168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intermittent nature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solar requires either (1) baseload alternatives or (2) storage or both.</a:t>
            </a:r>
          </a:p>
        </p:txBody>
      </p:sp>
      <p:pic>
        <p:nvPicPr>
          <p:cNvPr id="2" name="Online Media 1" descr="The 'duck curve' is solar energy's greatest challenge">
            <a:hlinkClick r:id="" action="ppaction://media"/>
            <a:extLst>
              <a:ext uri="{FF2B5EF4-FFF2-40B4-BE49-F238E27FC236}">
                <a16:creationId xmlns:a16="http://schemas.microsoft.com/office/drawing/2014/main" id="{2988BAAD-59E1-DF45-BD6D-8F1AFF5748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61550" y="1427020"/>
            <a:ext cx="9310254" cy="52370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C6D027-7B0D-7E45-8DD1-A701B3B6F5BE}"/>
              </a:ext>
            </a:extLst>
          </p:cNvPr>
          <p:cNvSpPr txBox="1"/>
          <p:nvPr/>
        </p:nvSpPr>
        <p:spPr>
          <a:xfrm>
            <a:off x="320195" y="3093816"/>
            <a:ext cx="2103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results in 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‘duck curve’.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1DE039-12AA-DF4D-8214-7756B5835A91}"/>
              </a:ext>
            </a:extLst>
          </p:cNvPr>
          <p:cNvSpPr txBox="1"/>
          <p:nvPr/>
        </p:nvSpPr>
        <p:spPr>
          <a:xfrm>
            <a:off x="214745" y="5660747"/>
            <a:ext cx="21033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5"/>
              </a:rPr>
              <a:t>https://www.youtube.com/watch?v=YYLzss58CLs&amp;feature=emb_logo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1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10397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Policy: tariffs on imported solar panels; falling ITC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D6B82B-C29D-A744-8545-1B7A04F6EA22}"/>
              </a:ext>
            </a:extLst>
          </p:cNvPr>
          <p:cNvSpPr txBox="1"/>
          <p:nvPr/>
        </p:nvSpPr>
        <p:spPr>
          <a:xfrm>
            <a:off x="322543" y="850316"/>
            <a:ext cx="1168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US produces a small number of solar panels, 6 GW capacity with a planned increase to 9 GW.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1DE039-12AA-DF4D-8214-7756B5835A91}"/>
              </a:ext>
            </a:extLst>
          </p:cNvPr>
          <p:cNvSpPr txBox="1"/>
          <p:nvPr/>
        </p:nvSpPr>
        <p:spPr>
          <a:xfrm>
            <a:off x="117763" y="6478167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https://www.seia.org/sites/default/files/resources/History%20of%20ITC%20Slides.pdf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92A04-BC1D-8948-BF29-F5F3FF75DAA0}"/>
              </a:ext>
            </a:extLst>
          </p:cNvPr>
          <p:cNvSpPr txBox="1"/>
          <p:nvPr/>
        </p:nvSpPr>
        <p:spPr>
          <a:xfrm>
            <a:off x="322543" y="1615631"/>
            <a:ext cx="1168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2018, the US government imposed a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 tariff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imported solar panels.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has increased the cost of solar installations and slowed the rate of installation.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E65B2-92C1-964D-9A7D-4ADA1F5C6851}"/>
              </a:ext>
            </a:extLst>
          </p:cNvPr>
          <p:cNvSpPr txBox="1"/>
          <p:nvPr/>
        </p:nvSpPr>
        <p:spPr>
          <a:xfrm>
            <a:off x="322543" y="2415647"/>
            <a:ext cx="116872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2005, the Federal Energy Policy Act created a 30%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 tax credit (ITC)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those who installed solar power. This ITC provided a critical incentive for expansion of the US solar industry.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Extended 2006 and 2008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2015: with drops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3C4BF6-C9F0-6F41-B27F-82EFA3B3F42A}"/>
              </a:ext>
            </a:extLst>
          </p:cNvPr>
          <p:cNvSpPr txBox="1"/>
          <p:nvPr/>
        </p:nvSpPr>
        <p:spPr>
          <a:xfrm>
            <a:off x="516507" y="4697189"/>
            <a:ext cx="3210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the ITC, the solar industry has had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annual growth of 52%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56CCC-CE13-6F47-87CC-A8C80057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598" y="3231255"/>
            <a:ext cx="7403179" cy="31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550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8901" y="3167390"/>
            <a:ext cx="933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9.3: Nature and availability of solar radiation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10652" y="6523488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0CE43-672D-C841-B799-9F0077221D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04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975"/>
            <a:ext cx="6402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Wavelengths of solar 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9" y="783654"/>
            <a:ext cx="6311656" cy="209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sun is a fission reactor that converts H to He at 4 million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/second.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earth receives solar radiation and re-radiates half back out to space.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Sunlight has a wide range of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wavelengths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07" y="6514354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10" name="Picture 9" descr="Scanbot Nov 20, 2017 1.20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8"/>
          <a:stretch/>
        </p:blipFill>
        <p:spPr>
          <a:xfrm>
            <a:off x="7017664" y="753346"/>
            <a:ext cx="5135981" cy="6054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57973" y="3136612"/>
            <a:ext cx="1595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cs typeface="Verdana" panose="020B0604030504040204" pitchFamily="34" charset="0"/>
              </a:rPr>
              <a:t>heat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: long-wave infrared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7870" y="3136612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PV: 380- 750 nm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1EB03E-85CD-A646-A613-5ED663A4C4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73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llustration of how the intensity of sunlight on the Earth varies with latitud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932" y="1707969"/>
            <a:ext cx="10295038" cy="508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843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271" y="81132"/>
            <a:ext cx="7402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Insolation: more intense at equator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50223"/>
            <a:ext cx="2599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Earthobservatory.nasa.gov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476" y="785525"/>
            <a:ext cx="1189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Insolation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thus the potential for solar energy, is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highest at the equator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because the density of light is highest there.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density of sunlight falls at higher latitudes.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63FF73-C61C-1641-984C-4BA2BBDE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2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975"/>
            <a:ext cx="6086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Seasonal angles of insolation</a:t>
            </a:r>
          </a:p>
        </p:txBody>
      </p:sp>
      <p:pic>
        <p:nvPicPr>
          <p:cNvPr id="7" name="Picture 8" descr="E:\SDT3111 Energy Systems and Sustainability\pictures\scan0054.jpg"/>
          <p:cNvPicPr>
            <a:picLocks noChangeAspect="1" noChangeArrowheads="1"/>
          </p:cNvPicPr>
          <p:nvPr/>
        </p:nvPicPr>
        <p:blipFill rotWithShape="1">
          <a:blip r:embed="rId2" cstate="print"/>
          <a:srcRect l="6020" t="2599" r="5083" b="12308"/>
          <a:stretch/>
        </p:blipFill>
        <p:spPr bwMode="auto">
          <a:xfrm>
            <a:off x="2740389" y="849111"/>
            <a:ext cx="9346382" cy="59269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879" y="6237514"/>
            <a:ext cx="248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001" y="923521"/>
            <a:ext cx="71664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angle of the earth’s axis is constant, but the tilt of the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earth relative to the sun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changes with the seasons.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9E2002-858D-9349-AA99-1E678C6AA4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17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0203"/>
            <a:ext cx="432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 of angle of tilt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67108" y="6499711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120" y="923522"/>
            <a:ext cx="116843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 tilt makes a difference, imperfect angles still produce significant and useful levels of power.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210365"/>
              </p:ext>
            </p:extLst>
          </p:nvPr>
        </p:nvGraphicFramePr>
        <p:xfrm>
          <a:off x="1742678" y="1806896"/>
          <a:ext cx="10046368" cy="28940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9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9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0361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tilt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(°)</a:t>
                      </a:r>
                      <a:endParaRPr lang="en-US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annual total radiation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(kWh/m</a:t>
                      </a:r>
                      <a:r>
                        <a:rPr lang="en-US" b="1" baseline="300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June total radiation (kWh/m</a:t>
                      </a:r>
                      <a:r>
                        <a:rPr lang="en-US" b="1" baseline="300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December total radiation (kWh/m</a:t>
                      </a:r>
                      <a:r>
                        <a:rPr lang="en-US" b="1" baseline="300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1,068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90°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745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42678" y="4836172"/>
            <a:ext cx="6006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*Data from London England (</a:t>
            </a:r>
            <a:r>
              <a:rPr lang="en-US" sz="1600" dirty="0" err="1">
                <a:latin typeface="Verdana" panose="020B0604030504040204" pitchFamily="34" charset="0"/>
                <a:cs typeface="Verdana" panose="020B0604030504040204" pitchFamily="34" charset="0"/>
              </a:rPr>
              <a:t>Achard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1600" dirty="0" err="1">
                <a:latin typeface="Verdana" panose="020B0604030504040204" pitchFamily="34" charset="0"/>
                <a:cs typeface="Verdana" panose="020B0604030504040204" pitchFamily="34" charset="0"/>
              </a:rPr>
              <a:t>Gicquel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, 1986)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120" y="5853380"/>
            <a:ext cx="118512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Likewise,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south-east to south-west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orientation to the sun, while imperfect can be used for effective solar power.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C17FC6-A9E4-BF4E-A488-C887388384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999EEC4-5CFB-8944-B17E-564EC52C8671}"/>
              </a:ext>
            </a:extLst>
          </p:cNvPr>
          <p:cNvSpPr/>
          <p:nvPr/>
        </p:nvSpPr>
        <p:spPr>
          <a:xfrm>
            <a:off x="228600" y="2180418"/>
            <a:ext cx="1318135" cy="554082"/>
          </a:xfrm>
          <a:prstGeom prst="wedgeRoundRectCallout">
            <a:avLst>
              <a:gd name="adj1" fmla="val 67870"/>
              <a:gd name="adj2" fmla="val 54383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equator</a:t>
            </a:r>
            <a:endParaRPr lang="en-US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6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6356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Insolation varies with location</a:t>
            </a:r>
          </a:p>
        </p:txBody>
      </p:sp>
      <p:pic>
        <p:nvPicPr>
          <p:cNvPr id="2" name="Picture 1" descr="pvmap_nre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1233" r="1053" b="1531"/>
          <a:stretch/>
        </p:blipFill>
        <p:spPr>
          <a:xfrm>
            <a:off x="1363711" y="715780"/>
            <a:ext cx="9259319" cy="6123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520EC-8233-A845-AA04-0333993E47F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5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4536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solar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7" y="950898"/>
            <a:ext cx="11687285" cy="513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Passive solar heating: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(1) Space heating via a hot air collector or solar porch</a:t>
            </a:r>
          </a:p>
          <a:p>
            <a:pPr marL="461963" indent="-452438"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(2) Integrated while building design that optimizes solar energy use and minimizes the use of fossil fuels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solar heating: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uses a solar collector and produces low-temperature hot water for domestic hot water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Daylighting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making best use of natural lighting (sunlight) at all seasons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Concentrating solar power (CSP):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complex solar collectors that produce high-temperature heat that can produce steam and thus electricity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Photovoltaic (PV) electric generation: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conversion of solar energy directly into electricity using a solid-state device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4450" y="6499711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92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6"/>
            <a:ext cx="5437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NREL’s insolation stations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0487794" y="6432953"/>
            <a:ext cx="1591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NREL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0472" y="699694"/>
            <a:ext cx="7588003" cy="615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FC997B-CF63-BE44-95C7-7466CA0364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0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5974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data for Burlington, VT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0356871" y="6479132"/>
            <a:ext cx="1591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NREL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054" t="2557" r="4462"/>
          <a:stretch/>
        </p:blipFill>
        <p:spPr bwMode="auto">
          <a:xfrm>
            <a:off x="1807629" y="696804"/>
            <a:ext cx="8550573" cy="645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A110A-9381-8B47-9DAE-DEDD4236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34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citing analysis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0447972" y="6471447"/>
            <a:ext cx="1591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NREL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012" y="1971134"/>
            <a:ext cx="7627494" cy="480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4317" y="2094561"/>
            <a:ext cx="3256489" cy="420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399" y="771122"/>
            <a:ext cx="11887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 tools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like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PVmapper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GIS, can be used for 5,000-foot level mapping of solar resources. But location of arrays within a site are better assessed using solar pathfinder tools that look at shading from trees and buildings.</a:t>
            </a:r>
          </a:p>
        </p:txBody>
      </p:sp>
    </p:spTree>
    <p:extLst>
      <p:ext uri="{BB962C8B-B14F-4D97-AF65-F5344CB8AC3E}">
        <p14:creationId xmlns:p14="http://schemas.microsoft.com/office/powerpoint/2010/main" val="1385631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0679" y="3084327"/>
            <a:ext cx="87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(9.4: History of our use of solar energy)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50692" y="6499711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CAEA99-66EA-674D-ABD7-300192F3BD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70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340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Ancient peoples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29224"/>
            <a:ext cx="8142816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Anasazi people of the American southwest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0" y="6500906"/>
            <a:ext cx="763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Butti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Perlin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, A Golden Thread – 2500 Years of Solar Architecture and Technology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80" y="2466383"/>
            <a:ext cx="46282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“Some very sophisticated solar communities were built by the Pueblo Indian tribes of the American Southwest….south facing cliff dwellings and others on the open plateaus – that display a remarkable sensitivity to the suns daily and seasonal movements.”</a:t>
            </a:r>
          </a:p>
        </p:txBody>
      </p:sp>
      <p:pic>
        <p:nvPicPr>
          <p:cNvPr id="12" name="Picture 2" descr="DSC_0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41" y="1658640"/>
            <a:ext cx="6892614" cy="4577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D41976-0138-0741-8754-E78ADD8D9CB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0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340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Ancient peoples</a:t>
            </a:r>
          </a:p>
        </p:txBody>
      </p:sp>
      <p:pic>
        <p:nvPicPr>
          <p:cNvPr id="9" name="Picture 8" descr="http://c1cleantechnicacom.wpengine.netdna-cdn.com/files/2014/12/perlinyol-2-ch2_006low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" y="1154981"/>
            <a:ext cx="6457336" cy="5309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greenbuildingelements.com/wp-content/uploads/2014/09/solar-furnace-rome-ch3_009low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87" y="2743200"/>
            <a:ext cx="5607092" cy="3819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6512856"/>
            <a:ext cx="783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Butti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and Perlin, A Golden Thread – 2500 Years of Solar Architecture and Technology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682" y="729224"/>
            <a:ext cx="11938318" cy="3994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Romans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oriented their cities towards the sun and used glass to let the sun in.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2E25C7-0489-CA4C-8EF9-2FCCD26A7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8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467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Enlightenment Europe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95799" y="2677941"/>
            <a:ext cx="3452734" cy="1753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Scientists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like chemist Antoine Lavoisier experimented with sunlight and used it as a tool.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91573" y="6041035"/>
            <a:ext cx="2590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csirosolarthermal.wordpress.com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/tag/solar-furnace/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" y="767939"/>
            <a:ext cx="8027820" cy="6069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C3C848-ED4E-BD4F-B17C-2489F3BF970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89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5314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Enlightenment Europe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6" y="685801"/>
            <a:ext cx="7554247" cy="61432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30379" y="1917047"/>
            <a:ext cx="4154828" cy="3023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mid-1860s, France ran short of cheap coal. Innovation with concentrated solar power flowered, producing solar powered printing presses, wine stills, cookers and refrigerators.</a:t>
            </a:r>
          </a:p>
          <a:p>
            <a:endParaRPr lang="en-US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Concentrated solar energy was focuses on a steam boiler.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67642" y="6415790"/>
            <a:ext cx="406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www.uh.edu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/engines/epi2871.htm</a:t>
            </a:r>
          </a:p>
        </p:txBody>
      </p:sp>
    </p:spTree>
    <p:extLst>
      <p:ext uri="{BB962C8B-B14F-4D97-AF65-F5344CB8AC3E}">
        <p14:creationId xmlns:p14="http://schemas.microsoft.com/office/powerpoint/2010/main" val="38866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328" y="-29980"/>
            <a:ext cx="12180338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262" y="49317"/>
            <a:ext cx="7114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thermal: domestic hot water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54710" y="6026045"/>
            <a:ext cx="4646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www.renewableenergyhub.co.uk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/solar-thermal-information/the-history-of-solar-thermal-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technology.html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307" r="6758"/>
          <a:stretch/>
        </p:blipFill>
        <p:spPr>
          <a:xfrm>
            <a:off x="71622" y="1933731"/>
            <a:ext cx="6398646" cy="4830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82" y="1195151"/>
            <a:ext cx="5420537" cy="40136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261" y="767002"/>
            <a:ext cx="8993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Clarence Kemp’s ‘batch solar water heater’ from 1891</a:t>
            </a:r>
          </a:p>
        </p:txBody>
      </p:sp>
    </p:spTree>
    <p:extLst>
      <p:ext uri="{BB962C8B-B14F-4D97-AF65-F5344CB8AC3E}">
        <p14:creationId xmlns:p14="http://schemas.microsoft.com/office/powerpoint/2010/main" val="2648673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38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0245"/>
            <a:ext cx="7114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thermal: domestic hot water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19148" y="5853381"/>
            <a:ext cx="3091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www.renewableenergyhub.co.uk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/solar-thermal-information/the-history-of-solar-thermal-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technology.html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http://users.humboldt.edu/kbimler/project_imler_clip_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19" y="729579"/>
            <a:ext cx="7389196" cy="6068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E2D8E-ED86-4344-9515-465AE127EB1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1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550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7128" y="3167390"/>
            <a:ext cx="874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9.2: Global, US and VT use of solar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10652" y="6523488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0CE43-672D-C841-B799-9F0077221D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7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6917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California – always a solar leader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8561"/>
            <a:ext cx="11853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1900 there were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1600 solar water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heaters in southern California.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modern flat-plate solar collector was invented by William Bailey in 1909. Sold by his ‘Day and Night’ company.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a separate hot water storage tank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36479" b="8663"/>
          <a:stretch/>
        </p:blipFill>
        <p:spPr>
          <a:xfrm>
            <a:off x="421534" y="2461403"/>
            <a:ext cx="11419204" cy="4377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5F774-3FA9-144C-B5D4-22AB23D1E4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09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4307"/>
            <a:ext cx="6882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solar milestones, 20</a:t>
            </a:r>
            <a:r>
              <a:rPr lang="en-US" sz="2800" b="1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99" y="6485916"/>
            <a:ext cx="5661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https://www1.eere.energy.gov/solar/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pdfs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solar_timeline.pdf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9" y="768561"/>
            <a:ext cx="1177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1920: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cheap NG ends the solar boom in California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1327318"/>
            <a:ext cx="1177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1950: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electrical costs in Florida end its solar boom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599" y="1886075"/>
            <a:ext cx="1177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1970s: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Arab oil embargoes lower oil supplies and increase oil prices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599" y="2444832"/>
            <a:ext cx="11778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1970s: 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…so wood &amp; solar heating make a comeback</a:t>
            </a:r>
          </a:p>
          <a:p>
            <a:pPr marL="1257300" lvl="2" indent="-342900">
              <a:buFont typeface="Arial"/>
              <a:buChar char="•"/>
            </a:pP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government incentives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599" y="3242645"/>
            <a:ext cx="1177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1979: 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Jimmy Carter – White House solar thermal panels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9" y="3876107"/>
            <a:ext cx="1177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1986: 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Ronald Regan removes those solar thermal panels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509570"/>
            <a:ext cx="11552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2000s: 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 price volatility increases;solar makes a comeback</a:t>
            </a:r>
          </a:p>
          <a:p>
            <a:pPr marL="1257300" lvl="2" indent="-342900">
              <a:buFont typeface="Arial"/>
              <a:buChar char="•"/>
            </a:pP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 booms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 driven air-to-air heat pumps become popular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42C208-E359-DC48-B95C-FFD160A24C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85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550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3954" y="3167390"/>
            <a:ext cx="744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9.5: Modern passive solar heating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50692" y="6499711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10A7CC-2D5C-0943-A702-C28D7F67ED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95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394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magic of glass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810136"/>
            <a:ext cx="11552178" cy="10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‘Certain inventions have come about within our own memory – the use of window panes which admit light through a transparent material.’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														- Seneca, AD 65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599" y="2121060"/>
            <a:ext cx="11763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Glass keeps wind and weather out but admits light from the visible to 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short-wave infrared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portion of the spectrum.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Glass does not let through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long-wave infrared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lower energy heat that is re-radiated from solar collectors or buildings.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10782" y="6499711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317211"/>
              </p:ext>
            </p:extLst>
          </p:nvPr>
        </p:nvGraphicFramePr>
        <p:xfrm>
          <a:off x="972444" y="3627622"/>
          <a:ext cx="10523523" cy="26848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1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8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954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material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thickness (mm)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solar transmittance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long-wave</a:t>
                      </a:r>
                      <a:r>
                        <a:rPr lang="en-US" sz="2000" b="1" baseline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infrared transmittance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9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float 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9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low-iron 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96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acrylic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9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polyvinyl</a:t>
                      </a:r>
                      <a:r>
                        <a:rPr lang="en-US" sz="20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fluoride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744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polyester (</a:t>
                      </a:r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mylar)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0.87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0.18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2D61C90-1208-C146-8555-22BCD6FA46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4217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loss and terms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773594"/>
            <a:ext cx="11473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 of heat flow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glass depends on three factors: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 in temperature on either side;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area; and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Insulating properties of the glazing.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6" y="6492776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1" y="3503271"/>
            <a:ext cx="421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Insulators: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resist the flow of heat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is a good insulator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1" y="4201780"/>
            <a:ext cx="61524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Convection: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warming air (or fluid) becomes less dense and rises; as it cools it sinks back down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Filling air spaces with denser, thus less mobile gases, reduces convection.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 the size of the space reduces convection: triple glazing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Vacuum stops convection but is technically difficult</a:t>
            </a:r>
          </a:p>
        </p:txBody>
      </p:sp>
      <p:pic>
        <p:nvPicPr>
          <p:cNvPr id="15" name="Picture 7" descr="scan0004.jpg"/>
          <p:cNvPicPr>
            <a:picLocks noChangeAspect="1"/>
          </p:cNvPicPr>
          <p:nvPr/>
        </p:nvPicPr>
        <p:blipFill>
          <a:blip r:embed="rId2" cstate="print"/>
          <a:srcRect l="12070" r="10345" b="4919"/>
          <a:stretch>
            <a:fillRect/>
          </a:stretch>
        </p:blipFill>
        <p:spPr bwMode="auto">
          <a:xfrm>
            <a:off x="6586195" y="1277842"/>
            <a:ext cx="5456355" cy="545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1980732"/>
            <a:ext cx="586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Thermal conduction: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of heat from hot to cold areas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58" y="2689338"/>
            <a:ext cx="615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Radiation: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 (emission) coatings cut radiated heat loss across panes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06F40-FB3C-A448-8FB8-F6A46343B0A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695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loss characteristics, U-value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773593"/>
            <a:ext cx="11745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U-value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 practical measurement of the loss of energy through a material.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U-value is better.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loss can be calculated using U-value, square footage and the temperature differential.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0652" y="6495516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353537"/>
              </p:ext>
            </p:extLst>
          </p:nvPr>
        </p:nvGraphicFramePr>
        <p:xfrm>
          <a:off x="294370" y="3081979"/>
          <a:ext cx="6034978" cy="3541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5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711">
                <a:tc>
                  <a:txBody>
                    <a:bodyPr/>
                    <a:lstStyle/>
                    <a:p>
                      <a:endParaRPr lang="en-US" sz="1800" b="0" i="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</a:t>
                      </a:r>
                      <a:r>
                        <a:rPr lang="en-US" sz="1800" b="1" baseline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type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U-value</a:t>
                      </a:r>
                    </a:p>
                    <a:p>
                      <a:pPr algn="r"/>
                      <a:r>
                        <a:rPr lang="en-US" sz="1800" b="1" baseline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(W/m</a:t>
                      </a:r>
                      <a:r>
                        <a:rPr lang="en-US" sz="1800" b="1" baseline="3000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800" b="1" baseline="0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/°C)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single glazed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double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glazed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low-E coating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 heavy gas filling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719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 plastic films and heavy gas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273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 evacuated with low-E coating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 cm opaque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fiberglass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0.4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09657" y="2957509"/>
            <a:ext cx="5682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2-square meter single-glazed window is used with indoor and outdoor temperatures of 20°C and 5°C.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8794" y="4183493"/>
            <a:ext cx="4817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loss rate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(6 W/m</a:t>
            </a:r>
            <a:r>
              <a:rPr lang="en-US" sz="2000" baseline="30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/°C)(2 m</a:t>
            </a:r>
            <a:r>
              <a:rPr lang="en-US" sz="2000" baseline="30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)(15°C)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180 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6417" y="5323021"/>
            <a:ext cx="4817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 of more efficient windows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(1 W/m</a:t>
            </a:r>
            <a:r>
              <a:rPr lang="en-US" sz="2000" baseline="30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/°C)(2 m</a:t>
            </a:r>
            <a:r>
              <a:rPr lang="en-US" sz="2000" baseline="30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)(15°C) 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30 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54E9B5-85D0-2E4A-ACEC-BCA75AA590E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0203"/>
            <a:ext cx="6681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Providing low-temperature heat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773594"/>
            <a:ext cx="1187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UK (2003) most domestic end-of-use fuel was used for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low-temperature heating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58% space heating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24% water heating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20712" y="6484721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444" y="2404904"/>
            <a:ext cx="11669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Efficient means of providing this heat include: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District heating systems using waste heat;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Small-scale CHP; and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pumps.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5DCB17-39BA-5340-BFA6-3A2C88BEA8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7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455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hot air collector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33547" y="4676816"/>
            <a:ext cx="22635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2;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http://www.beach1electric.ca/solar-hot-air.html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www.beebehavior.com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/images/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SolarCollector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/air_solar_collector_2.jpg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2941" y="762406"/>
            <a:ext cx="118191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hot air collectors: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a modular, after-market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Trombe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wall.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Cold air flows into the bottom of the panel.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energy is captured by an absorber and heats the air.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Rising hot air is blown into the house when the heated air is warmer than inside air.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 to 50°C increase</a:t>
            </a:r>
          </a:p>
        </p:txBody>
      </p:sp>
      <p:pic>
        <p:nvPicPr>
          <p:cNvPr id="3" name="Picture 2" descr="86013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51" y="2604348"/>
            <a:ext cx="5130386" cy="4156676"/>
          </a:xfrm>
          <a:prstGeom prst="rect">
            <a:avLst/>
          </a:prstGeom>
        </p:spPr>
      </p:pic>
      <p:pic>
        <p:nvPicPr>
          <p:cNvPr id="6" name="Picture 5" descr="air_solar_collector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6" y="2470228"/>
            <a:ext cx="4344865" cy="3915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7B750-1F87-8C4F-884F-A2E28F30D87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998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723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Passive solar heating: tied to glass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721672"/>
            <a:ext cx="11963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Romans could make large glazed windows. After the fall of Rome this art disappeared and didn’t resurface until the late 1700s in France.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push for sanitation &amp; health made use of sunlight a priority in building in late 1880s.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334" y="1812780"/>
            <a:ext cx="8990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gain design: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area of south-facing glazing;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Thermally heavy construction to store / retain heat until night;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Thick insulation to retain heat.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001" y="6435072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3" name="Picture 2" descr="Scanbot Nov 25, 2017 7.06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r="20457"/>
          <a:stretch/>
        </p:blipFill>
        <p:spPr>
          <a:xfrm rot="16200000">
            <a:off x="6714206" y="1419919"/>
            <a:ext cx="3229637" cy="7501829"/>
          </a:xfrm>
          <a:prstGeom prst="rect">
            <a:avLst/>
          </a:prstGeom>
        </p:spPr>
      </p:pic>
      <p:pic>
        <p:nvPicPr>
          <p:cNvPr id="10" name="Picture 9" descr="Scanbot Nov 25, 2017 7.06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r="54084"/>
          <a:stretch/>
        </p:blipFill>
        <p:spPr>
          <a:xfrm rot="16200000">
            <a:off x="1397002" y="1991582"/>
            <a:ext cx="2318698" cy="4655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08C850-FF68-0A47-A566-6D386A70B9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3552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5027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 energy balance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38582"/>
            <a:ext cx="1196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 energy balance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looks at the possible thermal gain (net energy benefit) from placing a window in a south-facing wall.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Dependent on location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Shoulder seasons vs. total heating season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092" y="6261422"/>
            <a:ext cx="2215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3" name="Picture 2" descr="Scanbot Nov 25, 2017 7.08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092" y="2032041"/>
            <a:ext cx="7696238" cy="4800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5FA59-DE22-8948-B46E-033137E71B0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44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6123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use of solar PV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A5C3DC-0B40-B74D-A438-767676DE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29" y="712355"/>
            <a:ext cx="9236360" cy="6090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4167" y="5749635"/>
            <a:ext cx="31103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https://www.forbes.com/sites/joshuarhodes/2020/02/03/the-us-solar-industry-in-2020/#5989e5035ed3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692F4-C4C4-2641-A2D4-2E7F474F0E48}"/>
              </a:ext>
            </a:extLst>
          </p:cNvPr>
          <p:cNvSpPr txBox="1"/>
          <p:nvPr/>
        </p:nvSpPr>
        <p:spPr>
          <a:xfrm>
            <a:off x="9178784" y="1707501"/>
            <a:ext cx="2601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 	    	258 GW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 	94 GW</a:t>
            </a:r>
          </a:p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			62 GW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5E10745C-6974-0B43-9CDD-8B4EEF678995}"/>
              </a:ext>
            </a:extLst>
          </p:cNvPr>
          <p:cNvSpPr/>
          <p:nvPr/>
        </p:nvSpPr>
        <p:spPr>
          <a:xfrm>
            <a:off x="8076015" y="4338630"/>
            <a:ext cx="945594" cy="416365"/>
          </a:xfrm>
          <a:prstGeom prst="wedgeRoundRectCallout">
            <a:avLst>
              <a:gd name="adj1" fmla="val -104348"/>
              <a:gd name="adj2" fmla="val 62500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3.9%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72BE358-593A-0F4A-8874-1227CCC89021}"/>
              </a:ext>
            </a:extLst>
          </p:cNvPr>
          <p:cNvSpPr/>
          <p:nvPr/>
        </p:nvSpPr>
        <p:spPr>
          <a:xfrm>
            <a:off x="7562478" y="5810323"/>
            <a:ext cx="945594" cy="416365"/>
          </a:xfrm>
          <a:prstGeom prst="wedgeRoundRectCallout">
            <a:avLst>
              <a:gd name="adj1" fmla="val -99953"/>
              <a:gd name="adj2" fmla="val -30670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2.8%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1F932300-596B-0147-8DBE-493E407EB2B8}"/>
              </a:ext>
            </a:extLst>
          </p:cNvPr>
          <p:cNvSpPr/>
          <p:nvPr/>
        </p:nvSpPr>
        <p:spPr>
          <a:xfrm>
            <a:off x="6616884" y="6386215"/>
            <a:ext cx="945594" cy="416365"/>
          </a:xfrm>
          <a:prstGeom prst="wedgeRoundRectCallout">
            <a:avLst>
              <a:gd name="adj1" fmla="val -127791"/>
              <a:gd name="adj2" fmla="val -107203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7.6%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E574E517-66C6-4444-9CB7-C27C9FD70298}"/>
              </a:ext>
            </a:extLst>
          </p:cNvPr>
          <p:cNvSpPr/>
          <p:nvPr/>
        </p:nvSpPr>
        <p:spPr>
          <a:xfrm>
            <a:off x="7887095" y="2135682"/>
            <a:ext cx="945594" cy="416365"/>
          </a:xfrm>
          <a:prstGeom prst="wedgeRoundRectCallout">
            <a:avLst>
              <a:gd name="adj1" fmla="val 87589"/>
              <a:gd name="adj2" fmla="val -33998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4.9%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C26E1887-5371-CC4D-85E5-089DF1A6980F}"/>
              </a:ext>
            </a:extLst>
          </p:cNvPr>
          <p:cNvSpPr/>
          <p:nvPr/>
        </p:nvSpPr>
        <p:spPr>
          <a:xfrm>
            <a:off x="3462010" y="6352950"/>
            <a:ext cx="945594" cy="416365"/>
          </a:xfrm>
          <a:prstGeom prst="wedgeRoundRectCallout">
            <a:avLst>
              <a:gd name="adj1" fmla="val 71472"/>
              <a:gd name="adj2" fmla="val -123841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8.6%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30C6318F-D1E9-C44E-A15F-8391D48B01FB}"/>
              </a:ext>
            </a:extLst>
          </p:cNvPr>
          <p:cNvSpPr/>
          <p:nvPr/>
        </p:nvSpPr>
        <p:spPr>
          <a:xfrm>
            <a:off x="2057216" y="5393958"/>
            <a:ext cx="945594" cy="416365"/>
          </a:xfrm>
          <a:prstGeom prst="wedgeRoundRectCallout">
            <a:avLst>
              <a:gd name="adj1" fmla="val 169638"/>
              <a:gd name="adj2" fmla="val -110531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7.5%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4FF3F302-EDEE-C34D-B398-72AEEAE6C15C}"/>
              </a:ext>
            </a:extLst>
          </p:cNvPr>
          <p:cNvSpPr/>
          <p:nvPr/>
        </p:nvSpPr>
        <p:spPr>
          <a:xfrm>
            <a:off x="1179697" y="4870433"/>
            <a:ext cx="945594" cy="416365"/>
          </a:xfrm>
          <a:prstGeom prst="wedgeRoundRectCallout">
            <a:avLst>
              <a:gd name="adj1" fmla="val 231175"/>
              <a:gd name="adj2" fmla="val -107203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7.5%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6BBDE5DA-F7E7-8A43-ABEC-9E0A3A90FB7C}"/>
              </a:ext>
            </a:extLst>
          </p:cNvPr>
          <p:cNvSpPr/>
          <p:nvPr/>
        </p:nvSpPr>
        <p:spPr>
          <a:xfrm>
            <a:off x="1272403" y="4338629"/>
            <a:ext cx="945594" cy="416365"/>
          </a:xfrm>
          <a:prstGeom prst="wedgeRoundRectCallout">
            <a:avLst>
              <a:gd name="adj1" fmla="val 228245"/>
              <a:gd name="adj2" fmla="val -100548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4.0%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488A7DF8-7A30-0B42-B51C-B05D9945BA7B}"/>
              </a:ext>
            </a:extLst>
          </p:cNvPr>
          <p:cNvSpPr/>
          <p:nvPr/>
        </p:nvSpPr>
        <p:spPr>
          <a:xfrm>
            <a:off x="918259" y="3220817"/>
            <a:ext cx="945594" cy="416365"/>
          </a:xfrm>
          <a:prstGeom prst="wedgeRoundRectCallout">
            <a:avLst>
              <a:gd name="adj1" fmla="val 270735"/>
              <a:gd name="adj2" fmla="val 19242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2.4%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7F55D7F4-2742-5344-BCCF-95001769EFF5}"/>
              </a:ext>
            </a:extLst>
          </p:cNvPr>
          <p:cNvSpPr/>
          <p:nvPr/>
        </p:nvSpPr>
        <p:spPr>
          <a:xfrm>
            <a:off x="445462" y="2661911"/>
            <a:ext cx="945594" cy="416365"/>
          </a:xfrm>
          <a:prstGeom prst="wedgeRoundRectCallout">
            <a:avLst>
              <a:gd name="adj1" fmla="val 323481"/>
              <a:gd name="adj2" fmla="val 115739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3.1%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F689DE69-EF15-C242-B714-D78AD1394083}"/>
              </a:ext>
            </a:extLst>
          </p:cNvPr>
          <p:cNvSpPr/>
          <p:nvPr/>
        </p:nvSpPr>
        <p:spPr>
          <a:xfrm>
            <a:off x="9361046" y="3382667"/>
            <a:ext cx="1040153" cy="416365"/>
          </a:xfrm>
          <a:prstGeom prst="wedgeRoundRectCallout">
            <a:avLst>
              <a:gd name="adj1" fmla="val 87589"/>
              <a:gd name="adj2" fmla="val -33998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666737-B286-4E49-9369-52AD1176CFC2}"/>
              </a:ext>
            </a:extLst>
          </p:cNvPr>
          <p:cNvSpPr txBox="1"/>
          <p:nvPr/>
        </p:nvSpPr>
        <p:spPr>
          <a:xfrm>
            <a:off x="10748944" y="3220603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7851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nbot Nov 25, 2017 7.09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9"/>
          <a:stretch/>
        </p:blipFill>
        <p:spPr>
          <a:xfrm>
            <a:off x="153649" y="2174763"/>
            <a:ext cx="6221615" cy="327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5575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Contribution of solar gain?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768562"/>
            <a:ext cx="11748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ability of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gain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play a significant role in total building heating need depends on a number of factors: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Location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and insulation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633" y="5535055"/>
            <a:ext cx="230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</a:rPr>
              <a:t>14% passive solar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0756" y="6488060"/>
            <a:ext cx="559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Verdana" panose="020B0604030504040204" pitchFamily="34" charset="0"/>
              </a:rPr>
              <a:t>18% passive solar and better insulation</a:t>
            </a:r>
          </a:p>
        </p:txBody>
      </p:sp>
      <p:pic>
        <p:nvPicPr>
          <p:cNvPr id="11" name="Picture 10" descr="Scanbot Nov 25, 2017 7.09 PM - 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" b="16708"/>
          <a:stretch/>
        </p:blipFill>
        <p:spPr>
          <a:xfrm>
            <a:off x="6082303" y="3233628"/>
            <a:ext cx="5969787" cy="3277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58B3A9-030B-F048-BCC7-722C77ABB9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ED90CB-CCA4-0147-91CB-002AE6B058A8}"/>
              </a:ext>
            </a:extLst>
          </p:cNvPr>
          <p:cNvSpPr txBox="1"/>
          <p:nvPr/>
        </p:nvSpPr>
        <p:spPr>
          <a:xfrm>
            <a:off x="139910" y="6470926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</p:spTree>
    <p:extLst>
      <p:ext uri="{BB962C8B-B14F-4D97-AF65-F5344CB8AC3E}">
        <p14:creationId xmlns:p14="http://schemas.microsoft.com/office/powerpoint/2010/main" val="2835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7045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Passive solar heating techniques?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768561"/>
            <a:ext cx="11553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Buildings meant to use passive solar gain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well insulated;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responsive and efficient heating systems;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Face south with most-used rooms open to the south;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Avoid over-shading; 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thermally massive to hold heat and summer cool.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13476" y="6224349"/>
            <a:ext cx="198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3" name="Picture 2" descr="Scanbot Nov 25, 2017 7.10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2" y="2707552"/>
            <a:ext cx="9539503" cy="40711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6245" y="3028890"/>
            <a:ext cx="53960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 cost = 2.5%;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payback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4 years</a:t>
            </a:r>
          </a:p>
        </p:txBody>
      </p:sp>
    </p:spTree>
    <p:extLst>
      <p:ext uri="{BB962C8B-B14F-4D97-AF65-F5344CB8AC3E}">
        <p14:creationId xmlns:p14="http://schemas.microsoft.com/office/powerpoint/2010/main" val="274651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72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569"/>
            <a:ext cx="4806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passive home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70833"/>
            <a:ext cx="1165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passive home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built by Habitat for Humanity in Charlotte in 2011.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Super-insulated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Heated by the sun, appliances and occupants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electricity is solar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Uses 90% less energy than an average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10427" y="4221621"/>
            <a:ext cx="18845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https://www.sevendaysvt.com/vermont/does-the-ultra-efficient-passive-house-point-the-way-to-carbon-neutrality/Content?oid=2500123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 descr="f-coverfeature1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73"/>
          <a:stretch/>
        </p:blipFill>
        <p:spPr>
          <a:xfrm>
            <a:off x="5479942" y="2484810"/>
            <a:ext cx="4256783" cy="4199024"/>
          </a:xfrm>
          <a:prstGeom prst="rect">
            <a:avLst/>
          </a:prstGeom>
        </p:spPr>
      </p:pic>
      <p:pic>
        <p:nvPicPr>
          <p:cNvPr id="2" name="Picture 1" descr="f-coverfeature1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3" b="78197"/>
          <a:stretch/>
        </p:blipFill>
        <p:spPr>
          <a:xfrm>
            <a:off x="7843540" y="3289938"/>
            <a:ext cx="1837764" cy="834838"/>
          </a:xfrm>
          <a:prstGeom prst="rect">
            <a:avLst/>
          </a:prstGeom>
        </p:spPr>
      </p:pic>
      <p:pic>
        <p:nvPicPr>
          <p:cNvPr id="3" name="Picture 2" descr="f-coverfeature1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r="25193" b="8396"/>
          <a:stretch/>
        </p:blipFill>
        <p:spPr>
          <a:xfrm>
            <a:off x="372312" y="2461093"/>
            <a:ext cx="4940022" cy="4222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723D4F-6CCE-B548-B821-40E101D1CA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2300" y="3084327"/>
            <a:ext cx="586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9.6: Active solar heating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2171" y="6499711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32AD0F-AD82-D74D-9827-C6771C10AE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26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297"/>
            <a:ext cx="6046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active solar heating?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8561"/>
            <a:ext cx="11700164" cy="387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solar heating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uses water to collect, move and store the heat of the sun. Water is used as the storage medium and is then circulated to heat a space or as hot water.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Unglazed panels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plate water collectors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plate air collectors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Evacuated tube collectors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 focus collectors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 focus collectors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1712" y="6454344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5BEDC1-DD5A-7D48-978C-44BB7746FC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42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6208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Unglazed, flat plate collectors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671" y="4302174"/>
            <a:ext cx="19303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homepower.com/articles/solar-water-heating/equipment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-products/flat-plate-evacuated-tube-solar-thermal-collectors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alternative-energy-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tutorials.com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/solar-hot-water/flat-plate-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collector.html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768562"/>
            <a:ext cx="1192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Unglazed panels: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black boxes to run water through for low-level heating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10°C increase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Swimming pool heaters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1817502"/>
            <a:ext cx="11552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plate water collectors: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box with single or double glazing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Black absorber plate that collects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90% of solar energy.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thermal conductivity to transfer heat to water pipes.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 to 50°C increase</a:t>
            </a:r>
          </a:p>
        </p:txBody>
      </p:sp>
      <p:pic>
        <p:nvPicPr>
          <p:cNvPr id="2" name="Picture 1" descr="3_Flat-Plate-detail-shad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44" y="3479969"/>
            <a:ext cx="4148528" cy="3261780"/>
          </a:xfrm>
          <a:prstGeom prst="rect">
            <a:avLst/>
          </a:prstGeom>
        </p:spPr>
      </p:pic>
      <p:pic>
        <p:nvPicPr>
          <p:cNvPr id="6" name="Picture 5" descr="alt3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97" y="2141900"/>
            <a:ext cx="5546033" cy="4641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358E0-E1BF-D44F-AE59-646D3377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5381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Evacuated tube collectors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715688"/>
            <a:ext cx="11853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Evacuated tube collectors: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evacuated glass tubes are used as the collector box to prevent convective heat loss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Strip of absorber runs down each tube along with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  <a:p>
            <a:pPr marL="342900" indent="-342900">
              <a:buFont typeface="Arial"/>
              <a:buChar char="•"/>
            </a:pP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closed copper tube containing alcohol.</a:t>
            </a:r>
          </a:p>
          <a:p>
            <a:pPr marL="342900" indent="-342900">
              <a:buFont typeface="Arial"/>
              <a:buChar char="•"/>
            </a:pP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energy boils the alcohol, steam (vapor) rise to the top...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 transfers heat to a manifold heat exchanger.</a:t>
            </a:r>
          </a:p>
          <a:p>
            <a:pPr marL="342900" indent="-342900">
              <a:buFont typeface="Arial"/>
              <a:buChar char="•"/>
            </a:pP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– 150°C increase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how-evac-tubes-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88" y="2703371"/>
            <a:ext cx="4465281" cy="4104118"/>
          </a:xfrm>
          <a:prstGeom prst="rect">
            <a:avLst/>
          </a:prstGeom>
        </p:spPr>
      </p:pic>
      <p:pic>
        <p:nvPicPr>
          <p:cNvPr id="13" name="Picture 12" descr="solar-thermal-500x5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" y="2996477"/>
            <a:ext cx="3878705" cy="3878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E4EB78-4562-FD44-9866-319CC4E721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49544" y="6218724"/>
            <a:ext cx="373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www.siliconsolar.com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/30-vacuum-tube-collector-p-18102.html</a:t>
            </a:r>
          </a:p>
        </p:txBody>
      </p:sp>
    </p:spTree>
    <p:extLst>
      <p:ext uri="{BB962C8B-B14F-4D97-AF65-F5344CB8AC3E}">
        <p14:creationId xmlns:p14="http://schemas.microsoft.com/office/powerpoint/2010/main" val="2871799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10104"/>
          <a:stretch/>
        </p:blipFill>
        <p:spPr bwMode="auto">
          <a:xfrm>
            <a:off x="1094277" y="660542"/>
            <a:ext cx="7704944" cy="62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4043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Collector efficiency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0406839" y="6432954"/>
            <a:ext cx="1591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NREL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3911" y="1520168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  Temperature at collector inlet</a:t>
            </a:r>
          </a:p>
          <a:p>
            <a:pPr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Air temperature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951E01-878B-1945-AC34-21427C9DF2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6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99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4307"/>
            <a:ext cx="688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Pressurized heat transfer system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9398727" y="6040850"/>
            <a:ext cx="27932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www.intermtnwindandsolar.com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/pressurized-glycol-system/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345" y="1119363"/>
            <a:ext cx="8758265" cy="578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17797" y="753620"/>
            <a:ext cx="87582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Pressurized glycol systems: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 choice for very cold climates.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19118" y="1153731"/>
            <a:ext cx="8758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Active, closed-loop system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Incoming potable water is routed to the solar storage tank.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water and antifreeze mixture circulates from the collectors through a coil of pipe in the solar tank, and then is pumped back through the collectors.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B9A70E-CFE1-A04D-AE58-D0B8C07642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3552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9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11-20 at 3.28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3719" b="9657"/>
          <a:stretch/>
        </p:blipFill>
        <p:spPr>
          <a:xfrm>
            <a:off x="3502815" y="2143593"/>
            <a:ext cx="8460586" cy="4635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443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District solar heating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8561"/>
            <a:ext cx="115521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2002,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 district solar heating systems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Denmark, Sweden and Germany had more than 500 m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collector area each.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of 110,000 m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Peak output of 50 MW of heat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Residential service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9" y="5146810"/>
            <a:ext cx="28443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https://en.wikipedia.org/wiki/Central_solar_heating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https://cleanenergysolutions.org/sites/default/files/documents/June%205%20Per%20Alex%20Sorenson_MARSTAL_CHP%20DHC_05062014.pdf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39C690-AE6C-3E4C-9B20-FD81F7631C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1059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energy is new less expensive then fossil fuels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89651C-D7D9-F147-A791-DE89A90F3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56" y="1404792"/>
            <a:ext cx="11872343" cy="5453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620" y="5392427"/>
            <a:ext cx="18218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https://www.carbonbrief.org/solar-is-now-cheapest-electricity-in-history-confirms-iea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7" y="729223"/>
            <a:ext cx="11687285" cy="7379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LCOE data confirms a trend.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is now the least expensive form of electricity in history.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3965C-79A4-1943-B402-C4EA292F1ACC}"/>
              </a:ext>
            </a:extLst>
          </p:cNvPr>
          <p:cNvSpPr txBox="1"/>
          <p:nvPr/>
        </p:nvSpPr>
        <p:spPr>
          <a:xfrm>
            <a:off x="7223635" y="4131396"/>
            <a:ext cx="4349325" cy="7379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cost of solar is 20-50% lower than forecast in 2019.</a:t>
            </a:r>
            <a:endParaRPr lang="en-US" sz="2000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4CE9F-18E2-BE48-B7EB-94D3B909B09B}"/>
              </a:ext>
            </a:extLst>
          </p:cNvPr>
          <p:cNvSpPr txBox="1"/>
          <p:nvPr/>
        </p:nvSpPr>
        <p:spPr>
          <a:xfrm>
            <a:off x="7223635" y="4869355"/>
            <a:ext cx="4349325" cy="3994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true for wind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16ABAB7E-0C28-F545-90CB-B9373748433B}"/>
              </a:ext>
            </a:extLst>
          </p:cNvPr>
          <p:cNvSpPr/>
          <p:nvPr/>
        </p:nvSpPr>
        <p:spPr>
          <a:xfrm>
            <a:off x="4813219" y="2278007"/>
            <a:ext cx="2885216" cy="1135927"/>
          </a:xfrm>
          <a:prstGeom prst="wedgeRoundRectCallout">
            <a:avLst>
              <a:gd name="adj1" fmla="val -31852"/>
              <a:gd name="adj2" fmla="val 115309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Guaranteed price supports push costs down.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DE437AE-7019-0C43-9D56-80C3E023E0A0}"/>
              </a:ext>
            </a:extLst>
          </p:cNvPr>
          <p:cNvSpPr/>
          <p:nvPr/>
        </p:nvSpPr>
        <p:spPr>
          <a:xfrm>
            <a:off x="4813218" y="2278007"/>
            <a:ext cx="2885216" cy="1135927"/>
          </a:xfrm>
          <a:prstGeom prst="wedgeRoundRectCallout">
            <a:avLst>
              <a:gd name="adj1" fmla="val 4643"/>
              <a:gd name="adj2" fmla="val 120188"/>
              <a:gd name="adj3" fmla="val 16667"/>
            </a:avLst>
          </a:prstGeom>
          <a:solidFill>
            <a:schemeClr val="bg1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Guaranteed price supports push costs down.</a:t>
            </a:r>
          </a:p>
        </p:txBody>
      </p:sp>
    </p:spTree>
    <p:extLst>
      <p:ext uri="{BB962C8B-B14F-4D97-AF65-F5344CB8AC3E}">
        <p14:creationId xmlns:p14="http://schemas.microsoft.com/office/powerpoint/2010/main" val="100935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77027"/>
            <a:ext cx="640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1863" y="3167390"/>
            <a:ext cx="4094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9.7: Daylighting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1235" y="6390750"/>
            <a:ext cx="3281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E9FE7-1E32-F442-A2C4-9EA6F1F8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24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o-natural-artificial-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83" y="1099408"/>
            <a:ext cx="5380111" cy="5676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2507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Daylighting</a:t>
            </a:r>
            <a:endParaRPr lang="en-US" sz="28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768561"/>
            <a:ext cx="11552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Daylighting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the design of a building to make maximal use of natural (sun)light and minimize use of electrical lighting.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206" y="6036761"/>
            <a:ext cx="3704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  <a:p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sunproject.com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/sustainable-design/energy-daylight-management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614628"/>
            <a:ext cx="6684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Techniques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Shallow-plan design for good light penetrance;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 wells at the center of the building;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Roof lights;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Tall windows; 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Task lighting vs. room lighting.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DD35C9-8B84-5F46-8B1F-A03C29701A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550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0884" y="3331145"/>
            <a:ext cx="733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9.8: Concentrating solar power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41377" y="6499711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EF20CC-1BEC-504A-A0AF-9B127F9611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89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6354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 and point focus collectors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5358" y="5824595"/>
            <a:ext cx="5011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http://www.ecosolenergy.com/images/services/Solar_Trough_01.jpg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www.homepower.com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/articles/image/7353/3319?template=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colorbox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715687"/>
            <a:ext cx="866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 or point focus collectors: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concentrate solar energy using parabolic mirrors and heat water to steam.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Typically used for generating electricity.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Mirrors may follow or track the sun.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– 150°C increase</a:t>
            </a:r>
          </a:p>
        </p:txBody>
      </p:sp>
      <p:pic>
        <p:nvPicPr>
          <p:cNvPr id="11" name="Picture 10" descr="13_EuroDishSBP_fro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9" y="2335767"/>
            <a:ext cx="6479280" cy="4442935"/>
          </a:xfrm>
          <a:prstGeom prst="rect">
            <a:avLst/>
          </a:prstGeom>
        </p:spPr>
      </p:pic>
      <p:pic>
        <p:nvPicPr>
          <p:cNvPr id="7" name="Picture 6" descr="Solar_Trough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822" y="1531295"/>
            <a:ext cx="4170118" cy="4170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D47D06-6581-5041-99ED-9B109C4FC02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23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9297"/>
            <a:ext cx="658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thermal engine schematic</a:t>
            </a:r>
          </a:p>
        </p:txBody>
      </p:sp>
      <p:pic>
        <p:nvPicPr>
          <p:cNvPr id="10" name="Picture 4" descr="http://www.volker-quaschning.de/articles/fundamentals2/figure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" y="686651"/>
            <a:ext cx="11538929" cy="6096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2" y="6310860"/>
            <a:ext cx="479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</a:rPr>
              <a:t>www.volker-quaschning.de</a:t>
            </a:r>
            <a:r>
              <a:rPr lang="en-US" sz="1400" dirty="0">
                <a:latin typeface="Verdana" panose="020B0604030504040204" pitchFamily="34" charset="0"/>
              </a:rPr>
              <a:t>/articles/fundamentals2/</a:t>
            </a:r>
            <a:r>
              <a:rPr lang="en-US" sz="1400" dirty="0" err="1">
                <a:latin typeface="Verdana" panose="020B0604030504040204" pitchFamily="34" charset="0"/>
              </a:rPr>
              <a:t>index_e.php</a:t>
            </a:r>
            <a:endParaRPr lang="en-US" sz="1400" dirty="0">
              <a:latin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62279-7074-314A-97BD-DAA7F739F8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860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778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Electric Generating systems, 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074" y="5987588"/>
            <a:ext cx="5079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Solar_Energy_Generating_Systems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873201"/>
            <a:ext cx="6130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Electricity Generating Systems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CA (Mojave Desert)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Nine generating plants of 13 – 80MW each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&gt;936,000 mirrors on 1,600 acres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232,500 homes, displacing 3,800 tons of pollution</a:t>
            </a:r>
          </a:p>
          <a:p>
            <a:pPr lvl="1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Fields of parabolic trough solar collectors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focused on pipes carrying synthetic oil to 390°C.</a:t>
            </a:r>
          </a:p>
          <a:p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 high-temperature steam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drive Rankin cycle steam turbines.</a:t>
            </a:r>
          </a:p>
          <a:p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 – 20% efficient</a:t>
            </a:r>
          </a:p>
          <a:p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LCOE higher than PV NG.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 runs the turbines at night.</a:t>
            </a:r>
          </a:p>
        </p:txBody>
      </p:sp>
      <p:pic>
        <p:nvPicPr>
          <p:cNvPr id="6" name="Picture 5" descr="Solar_Plant_k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4679"/>
            <a:ext cx="5965926" cy="4018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1347C7-4B71-6747-A0E8-E796D0F5F9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5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90882"/>
            <a:ext cx="43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SEGS, Mojave Desert</a:t>
            </a:r>
          </a:p>
        </p:txBody>
      </p:sp>
      <p:pic>
        <p:nvPicPr>
          <p:cNvPr id="13" name="Picture 12" descr="kramer-junction_1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19" y="685800"/>
            <a:ext cx="8089384" cy="617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92F55-D2BE-CC49-94F6-796B6F91D5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061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172"/>
            <a:ext cx="859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Concentrating solar-thermal power (CSP)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8562"/>
            <a:ext cx="1171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towers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(aka solar furnace) focus the solar energy from fields of heliostat mirrors upon a boiler located atop a central tower. Heat exchange produces high-temperature steam and thus electricity.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851925"/>
            <a:ext cx="11714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transfer medium?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Synthetic oil was used in the 1980s.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Molten sodium metal allows heat storage as well as transfer.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Molten salts 		“				“					“</a:t>
            </a:r>
          </a:p>
        </p:txBody>
      </p:sp>
      <p:pic>
        <p:nvPicPr>
          <p:cNvPr id="3" name="Picture 2" descr="Ivanpah_Solar_Power_Facility_On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36" y="3040134"/>
            <a:ext cx="5573934" cy="3718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0E3907-51C2-EC48-9390-D4F70C13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88" y="3243064"/>
            <a:ext cx="4744723" cy="35517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0648" y="6230756"/>
            <a:ext cx="6931134" cy="5282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https://en.wikipedia.org/wiki/Solar_power_tower#cite_note-Kraemer-4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www.energy.gov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eere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/solar/concentrating-solar-thermal-power</a:t>
            </a:r>
          </a:p>
        </p:txBody>
      </p:sp>
    </p:spTree>
    <p:extLst>
      <p:ext uri="{BB962C8B-B14F-4D97-AF65-F5344CB8AC3E}">
        <p14:creationId xmlns:p14="http://schemas.microsoft.com/office/powerpoint/2010/main" val="2052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172"/>
            <a:ext cx="859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Concentrating solar-thermal power (CSP)</a:t>
            </a:r>
          </a:p>
        </p:txBody>
      </p:sp>
      <p:pic>
        <p:nvPicPr>
          <p:cNvPr id="6" name="Online Media 5" descr="Energy 101: Concentrating Solar Power">
            <a:hlinkClick r:id="" action="ppaction://media"/>
            <a:extLst>
              <a:ext uri="{FF2B5EF4-FFF2-40B4-BE49-F238E27FC236}">
                <a16:creationId xmlns:a16="http://schemas.microsoft.com/office/drawing/2014/main" id="{57DCF421-F33C-6F47-9B46-3F28C58CD9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8919" y="845127"/>
            <a:ext cx="10330942" cy="58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4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5848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PS10 in Seville, Spain (CSP)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7915987" y="6224857"/>
            <a:ext cx="387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/wiki/PS10_solar_power_plant</a:t>
            </a:r>
          </a:p>
        </p:txBody>
      </p:sp>
      <p:pic>
        <p:nvPicPr>
          <p:cNvPr id="10" name="Picture 2" descr="PS10 solar thermal power plant, built be Abengoa, is one of many designs that industry players -- including eSolar and BrightSource Energy -- use for point focus concentra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7" y="791954"/>
            <a:ext cx="5978930" cy="5978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63051" y="2507535"/>
            <a:ext cx="4646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Europe's first commercial concentrating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PS10 CSP tower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operating near the sunny southern Spanish city of Seville. 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MW solar power tower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 electricity with 624 large movable mirrors called heliostats.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23EA89-2509-3242-9CDE-BEF728CDEF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14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is a major source of global 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20" y="6037361"/>
            <a:ext cx="703229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https://www.bp.com/content/dam/bp/business-sites/en/global/corporate/pdfs/energy-economics/statistical-review/bp-stats-review-2020-full-report.pdf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E81DA208-5267-E74F-ABE0-DBB82DAE9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482899"/>
              </p:ext>
            </p:extLst>
          </p:nvPr>
        </p:nvGraphicFramePr>
        <p:xfrm>
          <a:off x="2193636" y="1961819"/>
          <a:ext cx="7105245" cy="2320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555">
                  <a:extLst>
                    <a:ext uri="{9D8B030D-6E8A-4147-A177-3AD203B41FA5}">
                      <a16:colId xmlns:a16="http://schemas.microsoft.com/office/drawing/2014/main" val="2568861938"/>
                    </a:ext>
                  </a:extLst>
                </a:gridCol>
                <a:gridCol w="2706254">
                  <a:extLst>
                    <a:ext uri="{9D8B030D-6E8A-4147-A177-3AD203B41FA5}">
                      <a16:colId xmlns:a16="http://schemas.microsoft.com/office/drawing/2014/main" val="4279867528"/>
                    </a:ext>
                  </a:extLst>
                </a:gridCol>
                <a:gridCol w="3006436">
                  <a:extLst>
                    <a:ext uri="{9D8B030D-6E8A-4147-A177-3AD203B41FA5}">
                      <a16:colId xmlns:a16="http://schemas.microsoft.com/office/drawing/2014/main" val="592834162"/>
                    </a:ext>
                  </a:extLst>
                </a:gridCol>
              </a:tblGrid>
              <a:tr h="735062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2019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 production (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TWh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 production (%)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175827"/>
                  </a:ext>
                </a:extLst>
              </a:tr>
              <a:tr h="36857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1429.6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51.0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754542"/>
                  </a:ext>
                </a:extLst>
              </a:tr>
              <a:tr h="36857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724.1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25.8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38454"/>
                  </a:ext>
                </a:extLst>
              </a:tr>
              <a:tr h="36857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other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651.8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23.2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035446"/>
                  </a:ext>
                </a:extLst>
              </a:tr>
              <a:tr h="368576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 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2805.5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72899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D641B12-70CE-2146-89E9-5D05311B9212}"/>
              </a:ext>
            </a:extLst>
          </p:cNvPr>
          <p:cNvSpPr txBox="1"/>
          <p:nvPr/>
        </p:nvSpPr>
        <p:spPr>
          <a:xfrm>
            <a:off x="319657" y="729223"/>
            <a:ext cx="11687285" cy="7379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hydropower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isn’t included in this analysis of renewable energy.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Biofuels and all other forms of RE are included.</a:t>
            </a:r>
          </a:p>
        </p:txBody>
      </p:sp>
    </p:spTree>
    <p:extLst>
      <p:ext uri="{BB962C8B-B14F-4D97-AF65-F5344CB8AC3E}">
        <p14:creationId xmlns:p14="http://schemas.microsoft.com/office/powerpoint/2010/main" val="24644082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5349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Ivanpah, California (CSP)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9822870" y="5965103"/>
            <a:ext cx="2189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en.wikipedia.org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Ivanpah_Solar_Power_Facility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 descr="Solar power plant in Ivanpah, Califor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4" y="1556461"/>
            <a:ext cx="9528249" cy="5202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672945" y="872687"/>
            <a:ext cx="3335266" cy="286232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2014 - The world's largest solar thermal plant, the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Ivanpah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Solar Electric Generating System in California. The array produces a total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392 MW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power through 173,500 multi-mirror units.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8573E-F7D6-224F-88B5-6416DE1B1C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290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5455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Crescent Dunes, NV (CSP)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949976"/>
            <a:ext cx="3754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  <a:p>
            <a:r>
              <a:rPr lang="en-US" sz="1200" dirty="0" err="1">
                <a:latin typeface="Verdana" panose="020B0604030504040204" pitchFamily="34" charset="0"/>
                <a:cs typeface="Verdana" panose="020B0604030504040204" pitchFamily="34" charset="0"/>
              </a:rPr>
              <a:t>breakingenergy.com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/2015/02/10/solarreserve-crescent-dunes-solar-tower-will-power-up-in-march-without-ivanpahs-woes/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716877"/>
            <a:ext cx="8815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sold to NV Energy for $0.135 / kWh, 25-year agreement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500,000 MW output at capacity factor of 52% (110 MW plant)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640-foot tower with molten salt energy storage (1.1 GW)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$737 m loan guarantee from the Federal Government</a:t>
            </a:r>
          </a:p>
        </p:txBody>
      </p:sp>
      <p:pic>
        <p:nvPicPr>
          <p:cNvPr id="3" name="Picture 2" descr="Crescent-Dunes_2-©SolarReserve-Jun2014_hi-1-1024x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19" y="2016331"/>
            <a:ext cx="7214917" cy="4791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11A2EF-2829-F245-9525-C23975B99B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369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5301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 bird mortalities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9" y="716908"/>
            <a:ext cx="11963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first months of operation, a solar tower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killed hundreds of birds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flew through its solar halo.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Reworking operations has lowered bird deaths.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spot in the pancake is equivalent to ‘only’ four suns.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30314" y="4221724"/>
            <a:ext cx="1738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2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https://cleantechnica.com/2015/04/16/one-weird-trick-prevents-bird-deaths-solar-towers/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" name="Picture 1" descr="How-not-to-focus-heliosta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t="4807" r="28015" b="25511"/>
          <a:stretch/>
        </p:blipFill>
        <p:spPr>
          <a:xfrm>
            <a:off x="581646" y="2348549"/>
            <a:ext cx="3502367" cy="3619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238" y="5965543"/>
            <a:ext cx="398318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Solar halo formed by heliostats</a:t>
            </a:r>
            <a:b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in standby position</a:t>
            </a:r>
          </a:p>
        </p:txBody>
      </p:sp>
      <p:pic>
        <p:nvPicPr>
          <p:cNvPr id="6" name="Picture 5" descr="BLM-sketch-of-Crescent-Dunes-4-sun-solu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32" y="2390114"/>
            <a:ext cx="5301663" cy="35344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2883" y="5965543"/>
            <a:ext cx="526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</a:rPr>
              <a:t>Algorithms were used to reshape the ‘halo’ into a less dangerous ‘pancake’.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98D35-393D-1F44-A08D-51BCA83F967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884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4382" y="3304374"/>
            <a:ext cx="761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9.9: Photovoltaics: how PV 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97381" y="6446169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080C82-703A-9447-8989-98F4763A2E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9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4131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Photoelectric effect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8562"/>
            <a:ext cx="11769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1839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French physicist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Alexandre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-Edmund Becquerel found that the voltage of a wet cell battery he was developing increased when its silver plates were exposed to sunlight.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4419743"/>
            <a:ext cx="11769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1905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Albert Einstein discovered that the photoelectric effect was resulted from the quantum nature of matter at the subatomic scale.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1955641"/>
            <a:ext cx="1176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1876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William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Grylls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Adams and his student, Richard Evans Day, discovered that an electrical current could be started in selenium solely by exposing it to light.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pioneering work portended quantum mechanics long before most chemists and physicist had accepted the reality of atoms.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2108" y="6451615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3646111"/>
            <a:ext cx="11769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1883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Charles Edgar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Fritts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made a selenium solar cell with 1% efficiency.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5468123"/>
            <a:ext cx="11769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1953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team of Chapin-Fuller-Pearson at Bell Labs produced ‘doped’ silicon that had much better PV efficiency.</a:t>
            </a:r>
          </a:p>
        </p:txBody>
      </p:sp>
    </p:spTree>
    <p:extLst>
      <p:ext uri="{BB962C8B-B14F-4D97-AF65-F5344CB8AC3E}">
        <p14:creationId xmlns:p14="http://schemas.microsoft.com/office/powerpoint/2010/main" val="14871591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X:\CD Final\rgCD\Virtual CD PVSRG\Final CD\ppt\01\PVS0106.jpg"/>
          <p:cNvPicPr>
            <a:picLocks noChangeAspect="1" noChangeArrowheads="1"/>
          </p:cNvPicPr>
          <p:nvPr/>
        </p:nvPicPr>
        <p:blipFill rotWithShape="1">
          <a:blip r:embed="rId2" cstate="print"/>
          <a:srcRect t="5916" b="3770"/>
          <a:stretch/>
        </p:blipFill>
        <p:spPr bwMode="auto">
          <a:xfrm>
            <a:off x="6253495" y="2367178"/>
            <a:ext cx="3205837" cy="444530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6522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makes PV cells practical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51596"/>
            <a:ext cx="118525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While researching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its possible applications in electronics, Gerald Pearson, an empirical physicist at Bell Laboratories, inadvertently made a solar cell that was far more efficient than solar cells made from selenium. Two other Bell Labs scientists - Daryl Chapin and Calvin Fuller - refined this discovery and developed the first solar cell capable of converting enough of the sun's energy into power electrical equipment.</a:t>
            </a:r>
          </a:p>
        </p:txBody>
      </p:sp>
      <p:pic>
        <p:nvPicPr>
          <p:cNvPr id="9" name="Picture 8" descr="X:\CD Final\rgCD\Virtual CD PVSRG\Final CD\ppt\01\PVS0105.jpg"/>
          <p:cNvPicPr>
            <a:picLocks noChangeAspect="1" noChangeArrowheads="1"/>
          </p:cNvPicPr>
          <p:nvPr/>
        </p:nvPicPr>
        <p:blipFill rotWithShape="1">
          <a:blip r:embed="rId3" cstate="print"/>
          <a:srcRect t="7946" b="4845"/>
          <a:stretch/>
        </p:blipFill>
        <p:spPr bwMode="auto">
          <a:xfrm>
            <a:off x="1741705" y="2568124"/>
            <a:ext cx="4326592" cy="40833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098125" y="6192980"/>
            <a:ext cx="19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6970CA-68FB-734E-BC9A-9C2A96FCD8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719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5958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Evolution of PV technologies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98483" y="6461225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NREL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964" y="735117"/>
            <a:ext cx="11920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 the efficiencies of newer technologies are low, they will likely increase as development continues. Printed panels offer some obvious advantages.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60A366-B10B-654C-96BA-7745B853EC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BAB2F-75B6-DA47-B01B-44041E99F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436897"/>
            <a:ext cx="10172503" cy="534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49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Semiconductors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02D93A-B8ED-2141-9306-A4C5198A86AD}"/>
              </a:ext>
            </a:extLst>
          </p:cNvPr>
          <p:cNvGrpSpPr/>
          <p:nvPr/>
        </p:nvGrpSpPr>
        <p:grpSpPr>
          <a:xfrm>
            <a:off x="977501" y="1885558"/>
            <a:ext cx="10466357" cy="5014007"/>
            <a:chOff x="76952" y="1843993"/>
            <a:chExt cx="9025108" cy="4292269"/>
          </a:xfrm>
        </p:grpSpPr>
        <p:pic>
          <p:nvPicPr>
            <p:cNvPr id="11" name="Picture 1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133"/>
            <a:stretch/>
          </p:blipFill>
          <p:spPr>
            <a:xfrm>
              <a:off x="76952" y="1843993"/>
              <a:ext cx="9025108" cy="429226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933294" y="3379579"/>
              <a:ext cx="511817" cy="1592459"/>
            </a:xfrm>
            <a:prstGeom prst="rect">
              <a:avLst/>
            </a:prstGeom>
            <a:noFill/>
            <a:ln w="762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Verdana" panose="020B060403050404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00810" y="2849497"/>
              <a:ext cx="511817" cy="2122541"/>
            </a:xfrm>
            <a:prstGeom prst="rect">
              <a:avLst/>
            </a:prstGeom>
            <a:noFill/>
            <a:ln w="762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Verdana" panose="020B060403050404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22234" y="3892181"/>
              <a:ext cx="511817" cy="1098815"/>
            </a:xfrm>
            <a:prstGeom prst="rect">
              <a:avLst/>
            </a:prstGeom>
            <a:noFill/>
            <a:ln w="7620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Verdana" panose="020B060403050404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14143" y="3892181"/>
              <a:ext cx="511817" cy="1098815"/>
            </a:xfrm>
            <a:prstGeom prst="rect">
              <a:avLst/>
            </a:prstGeom>
            <a:noFill/>
            <a:ln w="7620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Verdana" panose="020B060403050404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45111" y="3342402"/>
              <a:ext cx="511817" cy="549778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Verdana" panose="020B060403050404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78627" y="2732038"/>
            <a:ext cx="39889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Group IV semiconductors</a:t>
            </a:r>
          </a:p>
          <a:p>
            <a:r>
              <a:rPr lang="en-US" dirty="0">
                <a:solidFill>
                  <a:srgbClr val="008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Group III-V semiconductors</a:t>
            </a:r>
          </a:p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Group II-V semiconductors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778" y="830887"/>
            <a:ext cx="12008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Semiconductors: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materials or elements whose ability to conduct electrons is intermediate between conductors (metals) and insulators (like glass).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Don’t have an abundance of electrons in the ‘conduction band’.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3E1EC-E48B-BE4A-ACFE-20B84D994F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3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6588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Semiconductors and doping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75192"/>
            <a:ext cx="11755582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 cells are a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junction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between two thin layers of silicon.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 layer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(positive)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layer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(negative)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5008" y="6212295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solarjourneyusa.com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bandgaps.php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04041" y="1704373"/>
            <a:ext cx="541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Doped with P (surplus electrons so negative)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9291" y="1260345"/>
            <a:ext cx="641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Doped with B (electron-deficient, so positive) = holes</a:t>
            </a:r>
          </a:p>
        </p:txBody>
      </p:sp>
      <p:pic>
        <p:nvPicPr>
          <p:cNvPr id="3" name="Picture 2" descr="PN-jun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91" y="2067996"/>
            <a:ext cx="5410007" cy="4790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E0312F-AFF2-4643-8600-BD2913729A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074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_HP132_pg58_Hren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3570" b="42002"/>
          <a:stretch/>
        </p:blipFill>
        <p:spPr>
          <a:xfrm>
            <a:off x="1180583" y="1545492"/>
            <a:ext cx="11011417" cy="5312508"/>
          </a:xfrm>
          <a:prstGeom prst="rect">
            <a:avLst/>
          </a:prstGeom>
        </p:spPr>
      </p:pic>
      <p:pic>
        <p:nvPicPr>
          <p:cNvPr id="11" name="Picture 10" descr="7_HP132_pg58_Hren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0" r="57552" b="2528"/>
          <a:stretch/>
        </p:blipFill>
        <p:spPr>
          <a:xfrm>
            <a:off x="-7246" y="600248"/>
            <a:ext cx="3900374" cy="2516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7027"/>
            <a:ext cx="4281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a PV cell works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6" y="4841981"/>
            <a:ext cx="1052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www.homepower.com/articles/solar-electricity/equipment-products/peek-inside-pv</a:t>
            </a:r>
            <a:r>
              <a:rPr lang="en-US" sz="12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1E132B-8126-2C45-ABE1-D894E1EAA5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9647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Solar’s low cost has boosted its forecasted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5579" y="5699584"/>
            <a:ext cx="22542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https://www.carbonbrief.org/solar-is-now-cheapest-electricity-in-history-confirms-iea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45B07B06-D254-5948-8A5F-98049CABF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2" y="767775"/>
            <a:ext cx="9098207" cy="6008250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196E4B96-247A-364B-8032-50D4D9792728}"/>
              </a:ext>
            </a:extLst>
          </p:cNvPr>
          <p:cNvSpPr/>
          <p:nvPr/>
        </p:nvSpPr>
        <p:spPr>
          <a:xfrm>
            <a:off x="9061479" y="1162059"/>
            <a:ext cx="1628629" cy="529919"/>
          </a:xfrm>
          <a:prstGeom prst="wedgeRoundRectCallout">
            <a:avLst>
              <a:gd name="adj1" fmla="val -58263"/>
              <a:gd name="adj2" fmla="val 104332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WEO 2020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4368AC63-F798-7442-81FA-B026B08AEBB5}"/>
              </a:ext>
            </a:extLst>
          </p:cNvPr>
          <p:cNvSpPr/>
          <p:nvPr/>
        </p:nvSpPr>
        <p:spPr>
          <a:xfrm>
            <a:off x="9601582" y="1691978"/>
            <a:ext cx="1628629" cy="529919"/>
          </a:xfrm>
          <a:prstGeom prst="wedgeRoundRectCallout">
            <a:avLst>
              <a:gd name="adj1" fmla="val -93141"/>
              <a:gd name="adj2" fmla="val 75573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WEO 2019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EB0060C-442E-9A4D-8935-EA834C09378B}"/>
              </a:ext>
            </a:extLst>
          </p:cNvPr>
          <p:cNvSpPr/>
          <p:nvPr/>
        </p:nvSpPr>
        <p:spPr>
          <a:xfrm>
            <a:off x="10141685" y="2221897"/>
            <a:ext cx="1628629" cy="529919"/>
          </a:xfrm>
          <a:prstGeom prst="wedgeRoundRectCallout">
            <a:avLst>
              <a:gd name="adj1" fmla="val -128019"/>
              <a:gd name="adj2" fmla="val 65115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WEO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01E31-8CA9-7448-B8DE-8BFA9149C7E8}"/>
              </a:ext>
            </a:extLst>
          </p:cNvPr>
          <p:cNvSpPr txBox="1"/>
          <p:nvPr/>
        </p:nvSpPr>
        <p:spPr>
          <a:xfrm>
            <a:off x="1478039" y="1427018"/>
            <a:ext cx="6848543" cy="1076513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costs have pushed the cost for solar capital (investments) down.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should boost investment and deployment.</a:t>
            </a:r>
          </a:p>
        </p:txBody>
      </p:sp>
    </p:spTree>
    <p:extLst>
      <p:ext uri="{BB962C8B-B14F-4D97-AF65-F5344CB8AC3E}">
        <p14:creationId xmlns:p14="http://schemas.microsoft.com/office/powerpoint/2010/main" val="66897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9317"/>
            <a:ext cx="6417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solar panels work?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3F70C-95F7-EB49-9814-CD791EFA06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2" name="Online Media 1" descr="How do solar panels work? - Richard Komp">
            <a:hlinkClick r:id="" action="ppaction://media"/>
            <a:extLst>
              <a:ext uri="{FF2B5EF4-FFF2-40B4-BE49-F238E27FC236}">
                <a16:creationId xmlns:a16="http://schemas.microsoft.com/office/drawing/2014/main" id="{FE6BF8CD-F6C9-C24B-BD97-8C67085F98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2687" y="735117"/>
            <a:ext cx="10795326" cy="60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6670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Monocrystalline</a:t>
            </a:r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ingots via C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0" b="3337"/>
          <a:stretch>
            <a:fillRect/>
          </a:stretch>
        </p:blipFill>
        <p:spPr bwMode="auto">
          <a:xfrm>
            <a:off x="6082151" y="730142"/>
            <a:ext cx="4800352" cy="603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8213" y="6439351"/>
            <a:ext cx="37369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cs typeface="Verdana" panose="020B0604030504040204" pitchFamily="34" charset="0"/>
              </a:rPr>
              <a:t>single silicon crystals or ingots</a:t>
            </a:r>
          </a:p>
        </p:txBody>
      </p:sp>
      <p:pic>
        <p:nvPicPr>
          <p:cNvPr id="9" name="Picture 8" descr="image00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66" y="2561426"/>
            <a:ext cx="3709715" cy="4173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58" y="819372"/>
            <a:ext cx="58287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 crystals, or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ingots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of silicon can be formed using the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Czochralski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process, developed by accident when he dipped his pen nib in tin instead of ink and pulled a single crystal of tin out.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8898" y="5595888"/>
            <a:ext cx="11731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hlinkClick r:id="rId4"/>
              </a:rPr>
              <a:t>https://en.wikipedia.org/wiki/Czochralski_process</a:t>
            </a:r>
            <a:r>
              <a:rPr lang="en-US" sz="1400" dirty="0"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5C8036-EBC2-4646-9743-837C0BD335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384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6917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expensive forms of Si for PV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3" y="1627770"/>
            <a:ext cx="1839124" cy="493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solarproductsstore.com/wp-content/uploads/solar-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12953"/>
          <a:stretch/>
        </p:blipFill>
        <p:spPr bwMode="auto">
          <a:xfrm>
            <a:off x="3536199" y="3773853"/>
            <a:ext cx="6868569" cy="3027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9056" y="766207"/>
            <a:ext cx="11675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Pulling single crystals requires very pure silicon and is slow and painstaking.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pure, and less expensive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forms of silicon can be used to make PV cells.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8724" y="6052115"/>
            <a:ext cx="1510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6892" y="1536814"/>
            <a:ext cx="8922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Polycrystalline silicon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made from many small grains of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monocystalline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silicon.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Formed into cubic ingots; sawn into wafers.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9882" y="2708122"/>
            <a:ext cx="9149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Ribbons and sheets of silicon can be drawn from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multicrystalline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silicon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melt.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Pulled via dies, cut with lasers and formed into sheets.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884B10-7202-D24C-8000-9738C5BEE2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591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Assembling cells into panels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3489" y="699474"/>
            <a:ext cx="5306838" cy="392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042" y="699474"/>
            <a:ext cx="3573548" cy="39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Sandia National Labs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218" y="4189051"/>
            <a:ext cx="7922323" cy="261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5D9FF-CADE-6948-869C-69AF3C4F93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10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45" y="798253"/>
            <a:ext cx="3897055" cy="5981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570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 costs of PV?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588" y="825963"/>
            <a:ext cx="89008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processing of making silicon for PV panels uses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hazardous and toxic chemicals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 sulfuric acid, hydrofluoric acid, and heavy metals; creates hazardous waste like silicon tetrafluoride.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Serious effects on human health, 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 health: compromised water quality and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infertile soils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2008, there were reports of chemical dumping in China.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2014, a study of 37 PV manufacturers by Solar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Scorecard ranked one Chinese company as most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responsible, followed by a US firm.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6150" y="3712975"/>
            <a:ext cx="26732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hlinkClick r:id="rId3"/>
              </a:rPr>
              <a:t>http://www.washingtonpost.com/wp-dyn/content/article/2008/03/08/AR2008030802595.html</a:t>
            </a:r>
            <a:endParaRPr lang="en-US" sz="1400" dirty="0">
              <a:latin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hlinkClick r:id="rId4"/>
              </a:rPr>
              <a:t>https://news.nationalgeographic.com/news/energy/2014/11/141111-solar-panel-manufacturing-sustainability-ranking/</a:t>
            </a:r>
            <a:endParaRPr lang="en-US" sz="1400" dirty="0">
              <a:latin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hlinkClick r:id="rId5"/>
              </a:rPr>
              <a:t>http://2011.solarteam.org/news/recycling-methods-for-used-photovoltaic-panels</a:t>
            </a:r>
            <a:r>
              <a:rPr lang="en-US" sz="140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176" y="4156327"/>
            <a:ext cx="57232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PV panels age out, they will need to be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recycled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avoid releasing hazardous chemicals, like the toxic heavy metals in many panels.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 panels are recycled in Europe.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Recycling hasn’t begun in the US;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sufficient need.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3F122-2117-AE47-BC61-6C13E46CC3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5586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Repurposing old PV panels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76" y="1768072"/>
            <a:ext cx="8900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Replacement parts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old PV systems.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24319" y="6032037"/>
            <a:ext cx="4458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hlinkClick r:id="rId2"/>
              </a:rPr>
              <a:t>https://www.solarpowerworldonline.com/2019/01/old-solar-panels-get-second-life-in-repurposing-and-recycling-markets/</a:t>
            </a:r>
            <a:r>
              <a:rPr lang="en-US" sz="1400" dirty="0"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3F122-2117-AE47-BC61-6C13E46CC3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16F2F-23FD-414F-A165-71E06A6E62E4}"/>
              </a:ext>
            </a:extLst>
          </p:cNvPr>
          <p:cNvSpPr txBox="1"/>
          <p:nvPr/>
        </p:nvSpPr>
        <p:spPr>
          <a:xfrm>
            <a:off x="228601" y="922191"/>
            <a:ext cx="11754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number of businesses have now sprung up to repurpose solar panels at the end of their efficient lifespan, or that are replaced to increase the efficiency of existing arrays.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D0FD5F-0963-6C4F-BD61-8FE57FB54648}"/>
              </a:ext>
            </a:extLst>
          </p:cNvPr>
          <p:cNvSpPr txBox="1"/>
          <p:nvPr/>
        </p:nvSpPr>
        <p:spPr>
          <a:xfrm>
            <a:off x="228601" y="2473890"/>
            <a:ext cx="11552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Installation of systems that need not be super efficient.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3983D-9686-9B45-BFFC-8058C193C727}"/>
              </a:ext>
            </a:extLst>
          </p:cNvPr>
          <p:cNvSpPr txBox="1"/>
          <p:nvPr/>
        </p:nvSpPr>
        <p:spPr>
          <a:xfrm>
            <a:off x="248026" y="3179708"/>
            <a:ext cx="11552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Missionary work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 ’Working for the Son Solar’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Sell and install degrading panels for volunteer projects and use the proceeds to create solar + storage microgrids at missionary projects in Mexico.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recycle some of the panels, recovering 90% of the solar module.</a:t>
            </a:r>
          </a:p>
        </p:txBody>
      </p:sp>
    </p:spTree>
    <p:extLst>
      <p:ext uri="{BB962C8B-B14F-4D97-AF65-F5344CB8AC3E}">
        <p14:creationId xmlns:p14="http://schemas.microsoft.com/office/powerpoint/2010/main" val="40486935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496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Recycling old PV panels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275" y="6274048"/>
            <a:ext cx="651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hlinkClick r:id="rId2"/>
              </a:rPr>
              <a:t>https://www.solarpowerworldonline.com/2019/01/old-solar-panels-get-second-life-in-repurposing-and-recycling-markets/</a:t>
            </a:r>
            <a:r>
              <a:rPr lang="en-US" sz="1400" dirty="0"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3F122-2117-AE47-BC61-6C13E46CC3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16F2F-23FD-414F-A165-71E06A6E62E4}"/>
              </a:ext>
            </a:extLst>
          </p:cNvPr>
          <p:cNvSpPr txBox="1"/>
          <p:nvPr/>
        </p:nvSpPr>
        <p:spPr>
          <a:xfrm>
            <a:off x="228601" y="922191"/>
            <a:ext cx="6283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2018,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RecyclePV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opened a plant designed to recycle PV panels opened in Arizona.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Uses European techniques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F69A8-D694-0A4E-8B25-0C7EA251F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801" y="736313"/>
            <a:ext cx="5352023" cy="6027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8F9222-984B-E64E-B83A-622CA0858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036" y="3427055"/>
            <a:ext cx="4136634" cy="2688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4D8B2-8A68-6A49-8A37-8329F5ADDAD6}"/>
              </a:ext>
            </a:extLst>
          </p:cNvPr>
          <p:cNvSpPr txBox="1"/>
          <p:nvPr/>
        </p:nvSpPr>
        <p:spPr>
          <a:xfrm>
            <a:off x="209176" y="2104970"/>
            <a:ext cx="628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recover up to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98%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materials which can then be used to make new panels.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91C6D-2705-9740-B784-711B53F3C163}"/>
              </a:ext>
            </a:extLst>
          </p:cNvPr>
          <p:cNvSpPr txBox="1"/>
          <p:nvPr/>
        </p:nvSpPr>
        <p:spPr>
          <a:xfrm>
            <a:off x="189752" y="2982947"/>
            <a:ext cx="31907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the panels used in the current PV boom age out, reuse and recycling will be critical.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56AA6D-B768-B143-846B-EC922D40D570}"/>
              </a:ext>
            </a:extLst>
          </p:cNvPr>
          <p:cNvSpPr txBox="1"/>
          <p:nvPr/>
        </p:nvSpPr>
        <p:spPr>
          <a:xfrm>
            <a:off x="170328" y="4803040"/>
            <a:ext cx="3190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states will need to enact PV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recycling mandates.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so today.</a:t>
            </a:r>
          </a:p>
        </p:txBody>
      </p:sp>
    </p:spTree>
    <p:extLst>
      <p:ext uri="{BB962C8B-B14F-4D97-AF65-F5344CB8AC3E}">
        <p14:creationId xmlns:p14="http://schemas.microsoft.com/office/powerpoint/2010/main" val="14884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550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7182" y="3167390"/>
            <a:ext cx="85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9.10: Types of PV systems and arrays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3526" y="6458146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A451F-A901-D440-AEAB-1523020ADA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990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6426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Fixed-mount rooftop PV arrays</a:t>
            </a:r>
          </a:p>
        </p:txBody>
      </p:sp>
      <p:pic>
        <p:nvPicPr>
          <p:cNvPr id="13" name="Picture 2" descr="http://u.jimdo.com/www17/o/s4c4fda802449a4ef/img/icce4fcf5aec51296/1375505636/std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89" y="3981430"/>
            <a:ext cx="3596998" cy="2697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solarprofessional.com/sites/default/files/articles/images/3_Ballasted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4" y="3980018"/>
            <a:ext cx="5683955" cy="2705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netzerorenewableresources.com/wp-content/uploads/2010/10/Roof-Moun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78" y="119167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766" y="738680"/>
            <a:ext cx="12045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Generally less expensive and a bit less efficient than pole-mount or trackers.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598" y="1450040"/>
            <a:ext cx="4710583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Siting is never controversial.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Permitting is minimal.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Electrical service is present.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DB9B4E-E462-8146-A0EF-8D7C2EED393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510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1607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7710"/>
            <a:ext cx="8573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 and cost for a household PV system?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765" y="717073"/>
            <a:ext cx="11857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average Vermont household uses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569 kWh per month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(2015),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6,828 kW per year.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887" y="1592681"/>
            <a:ext cx="11479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2012 study looked at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kW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rooftop-mounted residential PV systems in Vermont.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$25,000 total cost installed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10-year payback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$34,956 profit over a 25-year life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73715" y="6375388"/>
            <a:ext cx="5898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</a:rPr>
              <a:t>https://</a:t>
            </a:r>
            <a:r>
              <a:rPr lang="en-US" sz="1600" dirty="0" err="1">
                <a:latin typeface="Verdana" panose="020B0604030504040204" pitchFamily="34" charset="0"/>
              </a:rPr>
              <a:t>en.wikipedia.org</a:t>
            </a:r>
            <a:r>
              <a:rPr lang="en-US" sz="1600" dirty="0">
                <a:latin typeface="Verdana" panose="020B0604030504040204" pitchFamily="34" charset="0"/>
              </a:rPr>
              <a:t>/wiki/</a:t>
            </a:r>
            <a:r>
              <a:rPr lang="en-US" sz="1600" dirty="0" err="1">
                <a:latin typeface="Verdana" panose="020B0604030504040204" pitchFamily="34" charset="0"/>
              </a:rPr>
              <a:t>Solar_power_in_Vermont</a:t>
            </a:r>
            <a:endParaRPr lang="en-US" sz="1600" dirty="0"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828" y="3390151"/>
            <a:ext cx="11479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2020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prices had fallen dramatically to $2.64 to $3.56/W.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kW system would now be ~ $15,000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Vermont, the average solar payback period is 10.05 years.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635C9-4BFE-8F40-959E-F77FCA432F4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2280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8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1975"/>
            <a:ext cx="10910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capacity is rising and seems to be accelerating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FCBB8-DE82-9840-87C2-7DC057FE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5579" y="5699584"/>
            <a:ext cx="22542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https://www.carbonbrief.org/solar-is-now-cheapest-electricity-in-history-confirms-iea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E8A8DD7-9EB5-3F4A-A579-D5A0B2458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36"/>
          <a:stretch/>
        </p:blipFill>
        <p:spPr>
          <a:xfrm>
            <a:off x="694792" y="767775"/>
            <a:ext cx="8360071" cy="6049815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3B9816F4-D6EB-B740-B216-24ED37FFB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77" r="16031" b="92087"/>
          <a:stretch/>
        </p:blipFill>
        <p:spPr>
          <a:xfrm>
            <a:off x="1114944" y="767775"/>
            <a:ext cx="6809860" cy="639630"/>
          </a:xfrm>
          <a:prstGeom prst="rect">
            <a:avLst/>
          </a:prstGeom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63824626-9465-D24F-8128-054AB18A93BC}"/>
              </a:ext>
            </a:extLst>
          </p:cNvPr>
          <p:cNvSpPr/>
          <p:nvPr/>
        </p:nvSpPr>
        <p:spPr>
          <a:xfrm>
            <a:off x="9265446" y="895424"/>
            <a:ext cx="2384476" cy="1135927"/>
          </a:xfrm>
          <a:prstGeom prst="wedgeRoundRectCallout">
            <a:avLst>
              <a:gd name="adj1" fmla="val -69296"/>
              <a:gd name="adj2" fmla="val -55195"/>
              <a:gd name="adj3" fmla="val 16667"/>
            </a:avLst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Includes replacement of </a:t>
            </a:r>
            <a:r>
              <a:rPr lang="en-US" sz="2000" dirty="0" err="1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out-dated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solar</a:t>
            </a:r>
          </a:p>
        </p:txBody>
      </p:sp>
    </p:spTree>
    <p:extLst>
      <p:ext uri="{BB962C8B-B14F-4D97-AF65-F5344CB8AC3E}">
        <p14:creationId xmlns:p14="http://schemas.microsoft.com/office/powerpoint/2010/main" val="226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Pole-mount PV arrays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15055" y="5503799"/>
            <a:ext cx="23458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https://www.solarpowerworldonline.com/2016/05/advantages-disadvantages-solar-tracker-system/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2" descr="DPW Top of Pole Mou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09" y="2883647"/>
            <a:ext cx="5315042" cy="385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58" y="2303900"/>
            <a:ext cx="3814206" cy="313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/>
          <a:stretch/>
        </p:blipFill>
        <p:spPr bwMode="auto">
          <a:xfrm>
            <a:off x="9035864" y="955303"/>
            <a:ext cx="2887525" cy="35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765363"/>
            <a:ext cx="773795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Trackers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follow the sun while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pole-mount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arrays do not.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Trackers generate more electricity, but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a bit more expensive and ...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bit more complex.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F13488-D92A-BE4E-B6D1-035135CC150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162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7"/>
            <a:ext cx="4881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Building-integrated</a:t>
            </a:r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PV</a:t>
            </a:r>
          </a:p>
        </p:txBody>
      </p:sp>
      <p:pic>
        <p:nvPicPr>
          <p:cNvPr id="12" name="Picture 4" descr="X:\CD Final\rgCD\Virtual CD PVSRG\Final CD\ppt\10\pvs1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2" y="707407"/>
            <a:ext cx="6917733" cy="613214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6982" y="1095621"/>
            <a:ext cx="3565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Integration could contribute to making new buildings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self-sufficient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F9C7F-AB7A-9E44-9606-4D53EF7CC87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29056E-9C36-204E-AEE3-FE2416278F1D}"/>
              </a:ext>
            </a:extLst>
          </p:cNvPr>
          <p:cNvSpPr txBox="1"/>
          <p:nvPr/>
        </p:nvSpPr>
        <p:spPr>
          <a:xfrm>
            <a:off x="7716981" y="2413337"/>
            <a:ext cx="35650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Perovskite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thin films should make building-integrated PV easier, more efficient and less expensive.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more later</a:t>
            </a:r>
          </a:p>
        </p:txBody>
      </p:sp>
    </p:spTree>
    <p:extLst>
      <p:ext uri="{BB962C8B-B14F-4D97-AF65-F5344CB8AC3E}">
        <p14:creationId xmlns:p14="http://schemas.microsoft.com/office/powerpoint/2010/main" val="25400368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3268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Utility-scale PV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47564" y="6007285"/>
            <a:ext cx="2092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fortune.com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/2015/05/18/solar-power-</a:t>
            </a:r>
            <a:r>
              <a:rPr lang="en-US" sz="1400" dirty="0" err="1">
                <a:latin typeface="Verdana" panose="020B0604030504040204" pitchFamily="34" charset="0"/>
                <a:cs typeface="Verdana" panose="020B0604030504040204" pitchFamily="34" charset="0"/>
              </a:rPr>
              <a:t>ripasso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 descr="https://fortunedotcom.files.wordpress.com/2015/05/473035982.jpg?quality=80&amp;w=840&amp;h=485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8" y="1543939"/>
            <a:ext cx="9081656" cy="5243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01005"/>
            <a:ext cx="1181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Utility scale-PV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large field of fixed-angle or tracking PV panels or solar tower powers.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Vermont, the cap for net-metering is a 1-MW solar array.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4B47E-A627-9641-89E1-954A52E717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971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1042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Americans: wildly in favor of expanding solar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981" y="5813011"/>
            <a:ext cx="4641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https://pv-magazine-usa.com/2019/11/26/92-percent-of-americans-want-moar-solar-power/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https://suncommon.com/vermonters-want-more-solar-in-their-towns/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01005"/>
            <a:ext cx="4772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 Americans can have pretty NIMBY attitudes towards many things the vast majority favor increased use of solar power.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4B47E-A627-9641-89E1-954A52E7175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4DA1B8-2F36-E648-B959-B7B55C6F0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509" y="720014"/>
            <a:ext cx="7190510" cy="6123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FD385E-F8F3-9046-9B8D-92326B8DFECC}"/>
              </a:ext>
            </a:extLst>
          </p:cNvPr>
          <p:cNvSpPr txBox="1"/>
          <p:nvPr/>
        </p:nvSpPr>
        <p:spPr>
          <a:xfrm>
            <a:off x="228601" y="2383824"/>
            <a:ext cx="4509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 2016 poll,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76% of Vermonters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were in favor of expanding solar power.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0BC387-DBF4-C543-B9B3-2A39BC0FF097}"/>
              </a:ext>
            </a:extLst>
          </p:cNvPr>
          <p:cNvSpPr/>
          <p:nvPr/>
        </p:nvSpPr>
        <p:spPr>
          <a:xfrm>
            <a:off x="11430000" y="2576945"/>
            <a:ext cx="665019" cy="623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 build="allAtOnce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10467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some fear that solar will displace farms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981" y="6311777"/>
            <a:ext cx="11346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https://www.nytimes.com/2020/03/18/nyregion/solar-energy-farms-ny.html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801005"/>
            <a:ext cx="1172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opposition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often more passionate than support.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4B47E-A627-9641-89E1-954A52E717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1026" name="Picture 2" descr="Timothy Masters, the town building inspector in Lewiston, N.Y., has been condemned by some neighbors for allowing an energy company to place a field of solar panels on his land.">
            <a:extLst>
              <a:ext uri="{FF2B5EF4-FFF2-40B4-BE49-F238E27FC236}">
                <a16:creationId xmlns:a16="http://schemas.microsoft.com/office/drawing/2014/main" id="{191AB108-79B7-784E-BB7F-56E643C8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45" y="902408"/>
            <a:ext cx="4281055" cy="285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A35097-ACF9-B643-9AE5-6E80ADCF7F19}"/>
              </a:ext>
            </a:extLst>
          </p:cNvPr>
          <p:cNvSpPr txBox="1"/>
          <p:nvPr/>
        </p:nvSpPr>
        <p:spPr>
          <a:xfrm>
            <a:off x="228601" y="1417723"/>
            <a:ext cx="7335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Lewiston NY (upstate) a landowner, who had leased 18 acres to a farmer, switched his lease to a power company who created a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 farm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The landowner’s income increased 20%.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F9F1C-71D0-7548-83FE-11186B783ADC}"/>
              </a:ext>
            </a:extLst>
          </p:cNvPr>
          <p:cNvSpPr txBox="1"/>
          <p:nvPr/>
        </p:nvSpPr>
        <p:spPr>
          <a:xfrm>
            <a:off x="228601" y="2866358"/>
            <a:ext cx="7335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community is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angry and concerned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 of farmland available to small farmers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 of biodiversity and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Glare that could endanger drivers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Aesthetics and loss of property value for neighbors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27795-2EF3-6D41-9E58-29E660FD21DA}"/>
              </a:ext>
            </a:extLst>
          </p:cNvPr>
          <p:cNvSpPr txBox="1"/>
          <p:nvPr/>
        </p:nvSpPr>
        <p:spPr>
          <a:xfrm>
            <a:off x="228601" y="4652851"/>
            <a:ext cx="1134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“At least a dozen towns in New York State have placed moratoriums on new solar projects, and several others are weighing temporary bans.”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61DC10-D0D1-CF48-8897-23BE9F40F1C7}"/>
              </a:ext>
            </a:extLst>
          </p:cNvPr>
          <p:cNvSpPr txBox="1"/>
          <p:nvPr/>
        </p:nvSpPr>
        <p:spPr>
          <a:xfrm>
            <a:off x="228601" y="5572334"/>
            <a:ext cx="1134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backlashes are occurring in other states like Virginia.</a:t>
            </a:r>
          </a:p>
        </p:txBody>
      </p:sp>
    </p:spTree>
    <p:extLst>
      <p:ext uri="{BB962C8B-B14F-4D97-AF65-F5344CB8AC3E}">
        <p14:creationId xmlns:p14="http://schemas.microsoft.com/office/powerpoint/2010/main" val="372683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693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Big solar vs. neighborhood solar?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981" y="5552380"/>
            <a:ext cx="4946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https://www.nytimes.com/2020/03/18/nyregion/solar-energy-farms-ny.html</a:t>
            </a:r>
            <a:endParaRPr lang="en-US" sz="14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3"/>
              </a:rPr>
              <a:t>https://ccrenew.com/projects/bearridge/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https://www.ourherald.com/articles/opposition-forms-around-big-solar/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01005"/>
            <a:ext cx="7335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in upstate NY, a power company is planning 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Bear Ridge Solar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900 acres – much prime agricultural 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for 15 – 20,000 homes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Offset 160,000 tons of CO2 ~ 15,000 cars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4B47E-A627-9641-89E1-954A52E717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B54B61-C787-E948-B8DF-C1B08A3B6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678" y="750167"/>
            <a:ext cx="4433341" cy="6062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2A4049-8849-B345-A2B5-C59694B2AD2E}"/>
              </a:ext>
            </a:extLst>
          </p:cNvPr>
          <p:cNvSpPr txBox="1"/>
          <p:nvPr/>
        </p:nvSpPr>
        <p:spPr>
          <a:xfrm>
            <a:off x="228600" y="3017732"/>
            <a:ext cx="7335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2018, a solar developer proposed a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20-MW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array in Randolph Center, just down the road from the college.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acres – much on prime agricultural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 acres of woods would be cleared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credits would be sold to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CT so that project wouldn’t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could towards Vermont’s RE goals.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27F19-DD60-0B45-A130-593B355FD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150" y="4433577"/>
            <a:ext cx="4373883" cy="23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7899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solar PV and agriculture co-exist?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590" y="6022223"/>
            <a:ext cx="4201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https://www.npr.org/2020/10/09/919225272/how-to-have-your-solar-farm-and-keep-your-regular-farm-too</a:t>
            </a:r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01005"/>
            <a:ext cx="1165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evidence – and evolving business models – that suggest that solar farming and agricultural farming can co-exist and use the same land.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4B47E-A627-9641-89E1-954A52E717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34778-7F7F-9B46-896C-BC01A98C8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85" b="35039"/>
          <a:stretch/>
        </p:blipFill>
        <p:spPr>
          <a:xfrm>
            <a:off x="4204475" y="4060744"/>
            <a:ext cx="7817805" cy="26091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3B2BFA-938A-6B4D-BE48-026B1373D5EB}"/>
              </a:ext>
            </a:extLst>
          </p:cNvPr>
          <p:cNvSpPr txBox="1"/>
          <p:nvPr/>
        </p:nvSpPr>
        <p:spPr>
          <a:xfrm>
            <a:off x="299696" y="1605541"/>
            <a:ext cx="1165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NJ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sheep farmer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looking for more land for her folk, drove past a solar farm and had an epiphany. She now pastures sheep at a number of solar farms where they graze the land and take the place mowing equipment.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68EEC7-847D-8040-BE66-CECBF13557F7}"/>
              </a:ext>
            </a:extLst>
          </p:cNvPr>
          <p:cNvSpPr txBox="1"/>
          <p:nvPr/>
        </p:nvSpPr>
        <p:spPr>
          <a:xfrm>
            <a:off x="299696" y="2753599"/>
            <a:ext cx="1165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Others are grazing beef, chickens or goats and some are farming vegetables, some of which grow better in partial shade.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Agrivoltaics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6398C-348C-CF49-9AEB-87DC5DB9839D}"/>
              </a:ext>
            </a:extLst>
          </p:cNvPr>
          <p:cNvSpPr txBox="1"/>
          <p:nvPr/>
        </p:nvSpPr>
        <p:spPr>
          <a:xfrm>
            <a:off x="299697" y="3977616"/>
            <a:ext cx="3773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racks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leave sufficient space beneath them.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Universities are investigating systems that optimize both ‘crop’ yields.</a:t>
            </a:r>
          </a:p>
        </p:txBody>
      </p:sp>
    </p:spTree>
    <p:extLst>
      <p:ext uri="{BB962C8B-B14F-4D97-AF65-F5344CB8AC3E}">
        <p14:creationId xmlns:p14="http://schemas.microsoft.com/office/powerpoint/2010/main" val="154174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882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9. Solar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111" y="3167390"/>
            <a:ext cx="672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9.11: Trends in PV application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5818" y="6432314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D1453-EA57-834F-BEDE-82B121A964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684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820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PV: of use where grids don’t go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054" y="759608"/>
            <a:ext cx="11745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(or off-grid) PV is used to power devices in areas that don’t have access to the electrical grid.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Battery storage is sometimes included to allow power to extend beyond daylight hours.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02833" y="6422080"/>
            <a:ext cx="328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cs typeface="Verdana" panose="020B0604030504040204" pitchFamily="34" charset="0"/>
              </a:rPr>
              <a:t>Renewable Energy, 2/e, Chapter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054" y="2202574"/>
            <a:ext cx="117451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limited only by human imagination, but are often prioritized by a community’s needs: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Pumping water;</a:t>
            </a:r>
          </a:p>
          <a:p>
            <a:pPr marL="342900" indent="-342900">
              <a:buFont typeface="Arial"/>
              <a:buChar char="•"/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Refrigerators;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Keeping medicines and vaccines cold;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for homes and community centers; and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Telecommunications.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C14A5-0630-AF48-AE70-3F3F8B6AA0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7027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Who’s got power?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054" y="759607"/>
            <a:ext cx="11855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 data showing the percent of global and national populations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access to an electrical grid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10.5%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global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9A1F0-8981-4F40-8AF1-BA3AADEE26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2685" y="50512"/>
            <a:ext cx="628093" cy="584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CEBF9-65AD-D741-B0FA-28B20B50F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30" y="1200909"/>
            <a:ext cx="9036897" cy="55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69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15405</TotalTime>
  <Words>6920</Words>
  <Application>Microsoft Macintosh PowerPoint</Application>
  <PresentationFormat>Widescreen</PresentationFormat>
  <Paragraphs>781</Paragraphs>
  <Slides>112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6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Richmond-Hall</dc:creator>
  <cp:lastModifiedBy>Joan Richmond-Hall</cp:lastModifiedBy>
  <cp:revision>881</cp:revision>
  <cp:lastPrinted>2020-10-19T02:39:24Z</cp:lastPrinted>
  <dcterms:created xsi:type="dcterms:W3CDTF">2017-11-11T00:48:37Z</dcterms:created>
  <dcterms:modified xsi:type="dcterms:W3CDTF">2020-10-19T20:19:32Z</dcterms:modified>
</cp:coreProperties>
</file>