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82" r:id="rId3"/>
    <p:sldId id="309" r:id="rId4"/>
    <p:sldId id="330" r:id="rId5"/>
    <p:sldId id="341" r:id="rId6"/>
    <p:sldId id="331" r:id="rId7"/>
    <p:sldId id="363" r:id="rId8"/>
    <p:sldId id="334" r:id="rId9"/>
    <p:sldId id="364" r:id="rId10"/>
    <p:sldId id="338" r:id="rId11"/>
    <p:sldId id="373" r:id="rId12"/>
    <p:sldId id="333" r:id="rId13"/>
    <p:sldId id="339" r:id="rId14"/>
    <p:sldId id="383" r:id="rId15"/>
    <p:sldId id="384" r:id="rId16"/>
    <p:sldId id="340" r:id="rId17"/>
    <p:sldId id="342" r:id="rId18"/>
    <p:sldId id="343" r:id="rId19"/>
    <p:sldId id="344" r:id="rId20"/>
    <p:sldId id="345" r:id="rId21"/>
    <p:sldId id="346" r:id="rId22"/>
    <p:sldId id="385" r:id="rId23"/>
    <p:sldId id="329" r:id="rId24"/>
    <p:sldId id="348" r:id="rId25"/>
    <p:sldId id="349" r:id="rId26"/>
    <p:sldId id="351" r:id="rId27"/>
    <p:sldId id="352" r:id="rId28"/>
    <p:sldId id="350" r:id="rId29"/>
    <p:sldId id="368" r:id="rId30"/>
    <p:sldId id="353" r:id="rId31"/>
    <p:sldId id="355" r:id="rId32"/>
    <p:sldId id="369" r:id="rId33"/>
    <p:sldId id="370" r:id="rId34"/>
    <p:sldId id="362" r:id="rId35"/>
    <p:sldId id="354" r:id="rId36"/>
    <p:sldId id="356" r:id="rId37"/>
    <p:sldId id="386" r:id="rId38"/>
    <p:sldId id="357" r:id="rId39"/>
    <p:sldId id="358" r:id="rId40"/>
    <p:sldId id="310" r:id="rId41"/>
    <p:sldId id="359" r:id="rId42"/>
    <p:sldId id="360" r:id="rId43"/>
    <p:sldId id="374" r:id="rId44"/>
    <p:sldId id="387" r:id="rId45"/>
    <p:sldId id="308" r:id="rId46"/>
    <p:sldId id="372" r:id="rId47"/>
    <p:sldId id="318" r:id="rId48"/>
    <p:sldId id="319" r:id="rId49"/>
    <p:sldId id="320" r:id="rId50"/>
    <p:sldId id="321" r:id="rId51"/>
    <p:sldId id="322" r:id="rId52"/>
    <p:sldId id="375" r:id="rId53"/>
    <p:sldId id="376" r:id="rId54"/>
    <p:sldId id="377" r:id="rId55"/>
    <p:sldId id="378" r:id="rId56"/>
    <p:sldId id="388" r:id="rId57"/>
    <p:sldId id="380" r:id="rId58"/>
    <p:sldId id="382" r:id="rId59"/>
    <p:sldId id="398" r:id="rId60"/>
    <p:sldId id="389" r:id="rId61"/>
    <p:sldId id="390" r:id="rId62"/>
    <p:sldId id="391" r:id="rId63"/>
    <p:sldId id="392" r:id="rId64"/>
    <p:sldId id="395" r:id="rId65"/>
    <p:sldId id="396" r:id="rId66"/>
    <p:sldId id="397" r:id="rId67"/>
    <p:sldId id="399" r:id="rId68"/>
    <p:sldId id="400" r:id="rId69"/>
    <p:sldId id="401" r:id="rId70"/>
    <p:sldId id="402" r:id="rId71"/>
    <p:sldId id="403" r:id="rId72"/>
    <p:sldId id="404" r:id="rId73"/>
    <p:sldId id="405" r:id="rId74"/>
    <p:sldId id="406" r:id="rId75"/>
    <p:sldId id="407" r:id="rId76"/>
    <p:sldId id="412" r:id="rId77"/>
    <p:sldId id="408" r:id="rId78"/>
    <p:sldId id="409" r:id="rId79"/>
    <p:sldId id="410" r:id="rId80"/>
    <p:sldId id="411" r:id="rId81"/>
    <p:sldId id="413" r:id="rId82"/>
    <p:sldId id="414" r:id="rId83"/>
    <p:sldId id="415" r:id="rId84"/>
    <p:sldId id="416" r:id="rId85"/>
    <p:sldId id="381" r:id="rId86"/>
    <p:sldId id="337" r:id="rId87"/>
    <p:sldId id="417" r:id="rId88"/>
    <p:sldId id="418"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71"/>
    <p:restoredTop sz="94663"/>
  </p:normalViewPr>
  <p:slideViewPr>
    <p:cSldViewPr snapToGrid="0" snapToObjects="1">
      <p:cViewPr>
        <p:scale>
          <a:sx n="84" d="100"/>
          <a:sy n="84" d="100"/>
        </p:scale>
        <p:origin x="544" y="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4F2618-BDD7-C446-9154-2FCB79EAC6D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66332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F2618-BDD7-C446-9154-2FCB79EAC6D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24100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F2618-BDD7-C446-9154-2FCB79EAC6D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204616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F2618-BDD7-C446-9154-2FCB79EAC6D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288345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F2618-BDD7-C446-9154-2FCB79EAC6D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323720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4F2618-BDD7-C446-9154-2FCB79EAC6D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165221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4F2618-BDD7-C446-9154-2FCB79EAC6DE}" type="datetimeFigureOut">
              <a:rPr lang="en-US" smtClean="0"/>
              <a:t>10/10/19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103288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4F2618-BDD7-C446-9154-2FCB79EAC6DE}" type="datetimeFigureOut">
              <a:rPr lang="en-US" smtClean="0"/>
              <a:t>10/10/19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361302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F2618-BDD7-C446-9154-2FCB79EAC6DE}" type="datetimeFigureOut">
              <a:rPr lang="en-US" smtClean="0"/>
              <a:t>10/10/19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77025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F2618-BDD7-C446-9154-2FCB79EAC6D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425076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F2618-BDD7-C446-9154-2FCB79EAC6D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A459F-54BC-4C47-AFDA-E70FEA7EB426}" type="slidenum">
              <a:rPr lang="en-US" smtClean="0"/>
              <a:t>‹#›</a:t>
            </a:fld>
            <a:endParaRPr lang="en-US"/>
          </a:p>
        </p:txBody>
      </p:sp>
    </p:spTree>
    <p:extLst>
      <p:ext uri="{BB962C8B-B14F-4D97-AF65-F5344CB8AC3E}">
        <p14:creationId xmlns:p14="http://schemas.microsoft.com/office/powerpoint/2010/main" val="177401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F2618-BDD7-C446-9154-2FCB79EAC6DE}" type="datetimeFigureOut">
              <a:rPr lang="en-US" smtClean="0"/>
              <a:t>10/10/19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A459F-54BC-4C47-AFDA-E70FEA7EB426}" type="slidenum">
              <a:rPr lang="en-US" smtClean="0"/>
              <a:t>‹#›</a:t>
            </a:fld>
            <a:endParaRPr lang="en-US"/>
          </a:p>
        </p:txBody>
      </p:sp>
    </p:spTree>
    <p:extLst>
      <p:ext uri="{BB962C8B-B14F-4D97-AF65-F5344CB8AC3E}">
        <p14:creationId xmlns:p14="http://schemas.microsoft.com/office/powerpoint/2010/main" val="1961668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power-eng.com/articles/2016/10/hydroelectric-plants-include-nine-out-of-the-10-biggest-in-the-world.html"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earth-policy.org/data_highlights/2012/highlights29" TargetMode="External"/><Relationship Id="rId4" Type="http://schemas.openxmlformats.org/officeDocument/2006/relationships/hyperlink" Target="https://en.wikipedia.org/wiki/Hydroelectricity#/media/File:Top_5_Hydropower-Producing_Countries.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vox.com/2014/10/28/7083487/the-world-is-building-thousands-of-new-dams-is-that-really-a-good-idea"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usbr.gov/lc/hooverda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quora.com/What-is-the-difference-between-a-barrage-and-a-dam"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rivers.bee.oregonstate.edu/book/export/html/35"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hydroreform.org/abouthydro/impacts-on-river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cidev.net/global/energy/news/dams-raise-global-warming-gas.html"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hydroreform.org/abouthydro/impacts-on-rivers"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hydroreform.org/abouthydro/impacts-on-rivers"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onlinelibrary.wiley.com/doi/full/10.1111/conl.12000" TargetMode="External"/><Relationship Id="rId2" Type="http://schemas.openxmlformats.org/officeDocument/2006/relationships/hyperlink" Target="https://e360.yale.edu/features/blocked_migration_fish_ladders_on_us_dams_are_not_effective"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log.nationalgeographic.org/2012/07/20/nepals-mountain-villages-tap-the-power-of-eternal-snows-with-micro-hydro/"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nergy.gov/eere/articles/5-promising-water-power-technologie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lanvalley.org.uk/discover/reservoirs-dams/hydropow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lanvalley.org.uk/discover/reservoirs-dams/hydropower"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bouldercolorado.gov/water/hydroelectricity"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en.wikipedia.org/wiki/Run-of-the-river_hydroelectricity"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Run-of-the-river_hydroelectricity"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mart-hydro.de/renewable-energy-systems/hydrokinetic-turbines-river-cana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hyperlink" Target="https://www.smart-hydro.de/renewable-energy-systems/hydrokinetic-turbines-river-canal/" TargetMode="External"/><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en.wikipedia.org/wiki/Severn_Estuary"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alternative-energy-tutorials.com/tidal-energy/tidal-barrage.htm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df.fr/en/the-edf-group/industrial-provider/renewable-energies/marine-energy/tidal-power"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hyperlink" Target="https://www.theguardian.com/environment/2015/aug/07/revolutionary-tidal-fence-set-to-trap-seas-power" TargetMode="External"/><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3.tiff"/><Relationship Id="rId4" Type="http://schemas.openxmlformats.org/officeDocument/2006/relationships/hyperlink" Target="https://www.treehugger.com/renewable-energy/tidal-power-alternative-to-the-severn-barrage-touted.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i-sis.org.uk/reefReplaceBarrage.php" TargetMode="External"/><Relationship Id="rId2" Type="http://schemas.openxmlformats.org/officeDocument/2006/relationships/hyperlink" Target="http://news.bbc.co.uk/2/hi/uk_news/wales/south_east/7748431.stm"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4.tiff"/></Relationships>
</file>

<file path=ppt/slides/_rels/slide6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hyperlink" Target="http://www.i-sis.org.uk/reefReplaceBarrage.php"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2.philly.com/philly/business/energy/can-this-giant-turbine-turn-the-tide-for-ocean-energy-20170901.htm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hyperlink" Target="https://www.forbes.com/sites/jamesconca/2017/07/27/tidal-energy-all-renewables-are-not-created-equal/#6e5b69134f4e" TargetMode="External"/><Relationship Id="rId2" Type="http://schemas.openxmlformats.org/officeDocument/2006/relationships/hyperlink" Target="https://simecatlantis.com/services/turbines/history/"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8.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blog.ansi.org/2016/01/tidal-power-turbines-in-east-river/#gref" TargetMode="External"/><Relationship Id="rId2" Type="http://schemas.openxmlformats.org/officeDocument/2006/relationships/hyperlink" Target="https://www.verdantpower.com/riteproject"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hyperlink" Target="https://www.power-technology.com/news/minesto-completes-sea-trials-dg500-marine-energy-kite/" TargetMode="External"/><Relationship Id="rId2" Type="http://schemas.openxmlformats.org/officeDocument/2006/relationships/hyperlink" Target="https://minesto.com/our-technology"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geni.org/globalenergy/library/renewable-energy-resources/ocean.shtml"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hyperlink" Target="http://www.emec.org.uk/marine-energy/wave-devices/" TargetMode="Externa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7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hyperlink" Target="http://www.emec.org.uk/about-us/wave-clients/pelamis-wave-pow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hyperlink" Target="http://www.emec.org.uk/about-us/wave-clients/pelamis-wave-pow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boltseapower.com/"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1.tiff"/></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hyperlink" Target="https://www.carnegiece.com/wave/what-is-ceto/"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hyperlink" Target="http://bps.energy/biowave"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ello.eu/the-penguin/technology/"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5.tiff"/></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c.europa.eu/environment/integration/research/newsalert/pdf/271na4_en.pdf"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nmrec.oregonstate.edu/education/effects-environment"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technologyreview.com/s/608949/evaporation-engines-could-produce-more-power-than-coal-with-a-huge-caveat/"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echnologyreview.com/s/608949/evaporation-engines-could-produce-more-power-than-coal-with-a-huge-caveat/"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p.com/content/dam/bp/en/corporate/pdf/energy-economics/statistical-review/bp-stats-review-2018-full-report.pd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125516"/>
            <a:ext cx="7664278"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&amp; Sustainability</a:t>
            </a:r>
          </a:p>
        </p:txBody>
      </p:sp>
      <p:sp>
        <p:nvSpPr>
          <p:cNvPr id="8" name="TextBox 7"/>
          <p:cNvSpPr txBox="1"/>
          <p:nvPr/>
        </p:nvSpPr>
        <p:spPr>
          <a:xfrm>
            <a:off x="594360" y="1066398"/>
            <a:ext cx="7646645" cy="4485139"/>
          </a:xfrm>
          <a:prstGeom prst="rect">
            <a:avLst/>
          </a:prstGeom>
          <a:noFill/>
        </p:spPr>
        <p:txBody>
          <a:bodyPr wrap="none" rtlCol="0">
            <a:spAutoFit/>
          </a:bodyPr>
          <a:lstStyle/>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7A. Conventional baseload RE: hydropower</a:t>
            </a:r>
          </a:p>
          <a:p>
            <a:pPr>
              <a:lnSpc>
                <a:spcPct val="150000"/>
              </a:lnSpc>
            </a:pPr>
            <a:endParaRPr lang="en-US"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7.1: </a:t>
            </a:r>
            <a:r>
              <a:rPr lang="en-US" sz="2000" dirty="0">
                <a:latin typeface="Verdana" panose="020B0604030504040204" pitchFamily="34" charset="0"/>
                <a:ea typeface="Verdana" panose="020B0604030504040204" pitchFamily="34" charset="0"/>
                <a:cs typeface="Verdana" panose="020B0604030504040204" pitchFamily="34" charset="0"/>
              </a:rPr>
              <a:t> Hydropower history and global use</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7.2:  </a:t>
            </a:r>
            <a:r>
              <a:rPr lang="en-US" sz="2000" dirty="0">
                <a:latin typeface="Verdana" panose="020B0604030504040204" pitchFamily="34" charset="0"/>
                <a:ea typeface="Verdana" panose="020B0604030504040204" pitchFamily="34" charset="0"/>
                <a:cs typeface="Verdana" panose="020B0604030504040204" pitchFamily="34" charset="0"/>
              </a:rPr>
              <a:t>Hydropower technology</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7.3:  </a:t>
            </a:r>
            <a:r>
              <a:rPr lang="en-US" sz="2000" dirty="0">
                <a:latin typeface="Verdana" panose="020B0604030504040204" pitchFamily="34" charset="0"/>
                <a:ea typeface="Verdana" panose="020B0604030504040204" pitchFamily="34" charset="0"/>
                <a:cs typeface="Verdana" panose="020B0604030504040204" pitchFamily="34" charset="0"/>
              </a:rPr>
              <a:t>Large and medium dams and barrages</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7.4:  </a:t>
            </a:r>
            <a:r>
              <a:rPr lang="en-US" sz="2000" dirty="0">
                <a:latin typeface="Verdana" panose="020B0604030504040204" pitchFamily="34" charset="0"/>
                <a:ea typeface="Verdana" panose="020B0604030504040204" pitchFamily="34" charset="0"/>
                <a:cs typeface="Verdana" panose="020B0604030504040204" pitchFamily="34" charset="0"/>
              </a:rPr>
              <a:t>Small-scale hydropower</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7.5:  </a:t>
            </a:r>
            <a:r>
              <a:rPr lang="en-US" sz="2000" dirty="0">
                <a:latin typeface="Verdana" panose="020B0604030504040204" pitchFamily="34" charset="0"/>
                <a:ea typeface="Verdana" panose="020B0604030504040204" pitchFamily="34" charset="0"/>
                <a:cs typeface="Verdana" panose="020B0604030504040204" pitchFamily="34" charset="0"/>
              </a:rPr>
              <a:t>Hydropower without dams</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7.6:  </a:t>
            </a:r>
            <a:r>
              <a:rPr lang="en-US" sz="2000" dirty="0">
                <a:latin typeface="Verdana" panose="020B0604030504040204" pitchFamily="34" charset="0"/>
                <a:ea typeface="Verdana" panose="020B0604030504040204" pitchFamily="34" charset="0"/>
                <a:cs typeface="Verdana" panose="020B0604030504040204" pitchFamily="34" charset="0"/>
              </a:rPr>
              <a:t>Tidal power</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7.7:  </a:t>
            </a:r>
            <a:r>
              <a:rPr lang="en-US" sz="2000" dirty="0">
                <a:latin typeface="Verdana" panose="020B0604030504040204" pitchFamily="34" charset="0"/>
                <a:ea typeface="Verdana" panose="020B0604030504040204" pitchFamily="34" charset="0"/>
                <a:cs typeface="Verdana" panose="020B0604030504040204" pitchFamily="34" charset="0"/>
              </a:rPr>
              <a:t>Ocean and wave power without barrages</a:t>
            </a:r>
          </a:p>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7.8:  </a:t>
            </a:r>
            <a:r>
              <a:rPr lang="en-US" sz="2000" dirty="0">
                <a:latin typeface="Verdana" panose="020B0604030504040204" pitchFamily="34" charset="0"/>
                <a:ea typeface="Verdana" panose="020B0604030504040204" pitchFamily="34" charset="0"/>
                <a:cs typeface="Verdana" panose="020B0604030504040204" pitchFamily="34" charset="0"/>
              </a:rPr>
              <a:t>What about evaporation engines?</a:t>
            </a:r>
          </a:p>
        </p:txBody>
      </p:sp>
      <p:pic>
        <p:nvPicPr>
          <p:cNvPr id="7" name="Picture 6">
            <a:extLst>
              <a:ext uri="{FF2B5EF4-FFF2-40B4-BE49-F238E27FC236}">
                <a16:creationId xmlns:a16="http://schemas.microsoft.com/office/drawing/2014/main" id="{E1E1A3D6-5394-9945-9206-C43AA4CA4216}"/>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491746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17188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Global hydropower potential?</a:t>
            </a:r>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794649"/>
            <a:ext cx="821045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In 2000, global output was roughly 18% of technical potential.</a:t>
            </a:r>
          </a:p>
        </p:txBody>
      </p:sp>
      <p:graphicFrame>
        <p:nvGraphicFramePr>
          <p:cNvPr id="2" name="Table 1">
            <a:extLst>
              <a:ext uri="{FF2B5EF4-FFF2-40B4-BE49-F238E27FC236}">
                <a16:creationId xmlns:a16="http://schemas.microsoft.com/office/drawing/2014/main" id="{E2FB3A5E-1FE2-384E-AEB9-E31D85A8D3B3}"/>
              </a:ext>
            </a:extLst>
          </p:cNvPr>
          <p:cNvGraphicFramePr>
            <a:graphicFrameLocks noGrp="1"/>
          </p:cNvGraphicFramePr>
          <p:nvPr/>
        </p:nvGraphicFramePr>
        <p:xfrm>
          <a:off x="644742" y="1382524"/>
          <a:ext cx="4561105" cy="4092952"/>
        </p:xfrm>
        <a:graphic>
          <a:graphicData uri="http://schemas.openxmlformats.org/drawingml/2006/table">
            <a:tbl>
              <a:tblPr firstRow="1" bandRow="1">
                <a:tableStyleId>{5C22544A-7EE6-4342-B048-85BDC9FD1C3A}</a:tableStyleId>
              </a:tblPr>
              <a:tblGrid>
                <a:gridCol w="2069904">
                  <a:extLst>
                    <a:ext uri="{9D8B030D-6E8A-4147-A177-3AD203B41FA5}">
                      <a16:colId xmlns:a16="http://schemas.microsoft.com/office/drawing/2014/main" val="3188819903"/>
                    </a:ext>
                  </a:extLst>
                </a:gridCol>
                <a:gridCol w="2491201">
                  <a:extLst>
                    <a:ext uri="{9D8B030D-6E8A-4147-A177-3AD203B41FA5}">
                      <a16:colId xmlns:a16="http://schemas.microsoft.com/office/drawing/2014/main" val="523429707"/>
                    </a:ext>
                  </a:extLst>
                </a:gridCol>
              </a:tblGrid>
              <a:tr h="511619">
                <a:tc>
                  <a:txBody>
                    <a:bodyPr/>
                    <a:lstStyle/>
                    <a:p>
                      <a:r>
                        <a:rPr lang="en-US" sz="2000"/>
                        <a:t>Region</a:t>
                      </a:r>
                    </a:p>
                  </a:txBody>
                  <a:tcPr>
                    <a:solidFill>
                      <a:srgbClr val="7A81FF"/>
                    </a:solidFill>
                  </a:tcPr>
                </a:tc>
                <a:tc>
                  <a:txBody>
                    <a:bodyPr/>
                    <a:lstStyle/>
                    <a:p>
                      <a:pPr algn="ctr"/>
                      <a:r>
                        <a:rPr lang="en-US" sz="2000"/>
                        <a:t>technical potential*</a:t>
                      </a:r>
                    </a:p>
                  </a:txBody>
                  <a:tcPr>
                    <a:solidFill>
                      <a:srgbClr val="7A81FF"/>
                    </a:solidFill>
                  </a:tcPr>
                </a:tc>
                <a:extLst>
                  <a:ext uri="{0D108BD9-81ED-4DB2-BD59-A6C34878D82A}">
                    <a16:rowId xmlns:a16="http://schemas.microsoft.com/office/drawing/2014/main" val="1560998008"/>
                  </a:ext>
                </a:extLst>
              </a:tr>
              <a:tr h="511619">
                <a:tc>
                  <a:txBody>
                    <a:bodyPr/>
                    <a:lstStyle/>
                    <a:p>
                      <a:r>
                        <a:rPr lang="en-US" sz="2000"/>
                        <a:t>N. America</a:t>
                      </a:r>
                    </a:p>
                  </a:txBody>
                  <a:tcPr>
                    <a:noFill/>
                  </a:tcPr>
                </a:tc>
                <a:tc>
                  <a:txBody>
                    <a:bodyPr/>
                    <a:lstStyle/>
                    <a:p>
                      <a:pPr algn="ctr"/>
                      <a:r>
                        <a:rPr lang="en-US" sz="2000"/>
                        <a:t>1668</a:t>
                      </a:r>
                    </a:p>
                  </a:txBody>
                  <a:tcPr>
                    <a:noFill/>
                  </a:tcPr>
                </a:tc>
                <a:extLst>
                  <a:ext uri="{0D108BD9-81ED-4DB2-BD59-A6C34878D82A}">
                    <a16:rowId xmlns:a16="http://schemas.microsoft.com/office/drawing/2014/main" val="1619458242"/>
                  </a:ext>
                </a:extLst>
              </a:tr>
              <a:tr h="511619">
                <a:tc>
                  <a:txBody>
                    <a:bodyPr/>
                    <a:lstStyle/>
                    <a:p>
                      <a:r>
                        <a:rPr lang="en-US" sz="2000"/>
                        <a:t>S. America</a:t>
                      </a:r>
                    </a:p>
                  </a:txBody>
                  <a:tcPr>
                    <a:noFill/>
                  </a:tcPr>
                </a:tc>
                <a:tc>
                  <a:txBody>
                    <a:bodyPr/>
                    <a:lstStyle/>
                    <a:p>
                      <a:pPr algn="ctr"/>
                      <a:r>
                        <a:rPr lang="en-US" sz="2000"/>
                        <a:t>2792</a:t>
                      </a:r>
                    </a:p>
                  </a:txBody>
                  <a:tcPr>
                    <a:noFill/>
                  </a:tcPr>
                </a:tc>
                <a:extLst>
                  <a:ext uri="{0D108BD9-81ED-4DB2-BD59-A6C34878D82A}">
                    <a16:rowId xmlns:a16="http://schemas.microsoft.com/office/drawing/2014/main" val="2409353859"/>
                  </a:ext>
                </a:extLst>
              </a:tr>
              <a:tr h="511619">
                <a:tc>
                  <a:txBody>
                    <a:bodyPr/>
                    <a:lstStyle/>
                    <a:p>
                      <a:r>
                        <a:rPr lang="en-US" sz="2000"/>
                        <a:t>Europe</a:t>
                      </a:r>
                    </a:p>
                  </a:txBody>
                  <a:tcPr>
                    <a:noFill/>
                  </a:tcPr>
                </a:tc>
                <a:tc>
                  <a:txBody>
                    <a:bodyPr/>
                    <a:lstStyle/>
                    <a:p>
                      <a:pPr algn="ctr"/>
                      <a:r>
                        <a:rPr lang="en-US" sz="2000"/>
                        <a:t>2706</a:t>
                      </a:r>
                    </a:p>
                  </a:txBody>
                  <a:tcPr>
                    <a:noFill/>
                  </a:tcPr>
                </a:tc>
                <a:extLst>
                  <a:ext uri="{0D108BD9-81ED-4DB2-BD59-A6C34878D82A}">
                    <a16:rowId xmlns:a16="http://schemas.microsoft.com/office/drawing/2014/main" val="3756097605"/>
                  </a:ext>
                </a:extLst>
              </a:tr>
              <a:tr h="511619">
                <a:tc>
                  <a:txBody>
                    <a:bodyPr/>
                    <a:lstStyle/>
                    <a:p>
                      <a:r>
                        <a:rPr lang="en-US" sz="2000"/>
                        <a:t>Oceania</a:t>
                      </a:r>
                    </a:p>
                  </a:txBody>
                  <a:tcPr>
                    <a:noFill/>
                  </a:tcPr>
                </a:tc>
                <a:tc>
                  <a:txBody>
                    <a:bodyPr/>
                    <a:lstStyle/>
                    <a:p>
                      <a:pPr algn="ctr"/>
                      <a:r>
                        <a:rPr lang="en-US" sz="2000"/>
                        <a:t>232</a:t>
                      </a:r>
                    </a:p>
                  </a:txBody>
                  <a:tcPr>
                    <a:noFill/>
                  </a:tcPr>
                </a:tc>
                <a:extLst>
                  <a:ext uri="{0D108BD9-81ED-4DB2-BD59-A6C34878D82A}">
                    <a16:rowId xmlns:a16="http://schemas.microsoft.com/office/drawing/2014/main" val="59019482"/>
                  </a:ext>
                </a:extLst>
              </a:tr>
              <a:tr h="511619">
                <a:tc>
                  <a:txBody>
                    <a:bodyPr/>
                    <a:lstStyle/>
                    <a:p>
                      <a:r>
                        <a:rPr lang="en-US" sz="2000"/>
                        <a:t>Asia</a:t>
                      </a:r>
                    </a:p>
                  </a:txBody>
                  <a:tcPr>
                    <a:noFill/>
                  </a:tcPr>
                </a:tc>
                <a:tc>
                  <a:txBody>
                    <a:bodyPr/>
                    <a:lstStyle/>
                    <a:p>
                      <a:pPr algn="ctr"/>
                      <a:r>
                        <a:rPr lang="en-US" sz="2000"/>
                        <a:t>5093</a:t>
                      </a:r>
                    </a:p>
                  </a:txBody>
                  <a:tcPr>
                    <a:noFill/>
                  </a:tcPr>
                </a:tc>
                <a:extLst>
                  <a:ext uri="{0D108BD9-81ED-4DB2-BD59-A6C34878D82A}">
                    <a16:rowId xmlns:a16="http://schemas.microsoft.com/office/drawing/2014/main" val="2655385905"/>
                  </a:ext>
                </a:extLst>
              </a:tr>
              <a:tr h="511619">
                <a:tc>
                  <a:txBody>
                    <a:bodyPr/>
                    <a:lstStyle/>
                    <a:p>
                      <a:r>
                        <a:rPr lang="en-US" sz="2000"/>
                        <a:t>Africa</a:t>
                      </a:r>
                    </a:p>
                  </a:txBody>
                  <a:tcPr>
                    <a:noFill/>
                  </a:tcPr>
                </a:tc>
                <a:tc>
                  <a:txBody>
                    <a:bodyPr/>
                    <a:lstStyle/>
                    <a:p>
                      <a:pPr algn="ctr"/>
                      <a:r>
                        <a:rPr lang="en-US" sz="2000"/>
                        <a:t>1888</a:t>
                      </a:r>
                    </a:p>
                  </a:txBody>
                  <a:tcPr>
                    <a:noFill/>
                  </a:tcPr>
                </a:tc>
                <a:extLst>
                  <a:ext uri="{0D108BD9-81ED-4DB2-BD59-A6C34878D82A}">
                    <a16:rowId xmlns:a16="http://schemas.microsoft.com/office/drawing/2014/main" val="2657470637"/>
                  </a:ext>
                </a:extLst>
              </a:tr>
              <a:tr h="511619">
                <a:tc>
                  <a:txBody>
                    <a:bodyPr/>
                    <a:lstStyle/>
                    <a:p>
                      <a:r>
                        <a:rPr lang="en-US" sz="2000" b="1"/>
                        <a:t>Global</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a:t>14379</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0289304"/>
                  </a:ext>
                </a:extLst>
              </a:tr>
            </a:tbl>
          </a:graphicData>
        </a:graphic>
      </p:graphicFrame>
      <p:sp>
        <p:nvSpPr>
          <p:cNvPr id="13" name="Text Box 11">
            <a:extLst>
              <a:ext uri="{FF2B5EF4-FFF2-40B4-BE49-F238E27FC236}">
                <a16:creationId xmlns:a16="http://schemas.microsoft.com/office/drawing/2014/main" id="{031731F2-3E94-2D4F-A8DF-FC70AF875040}"/>
              </a:ext>
            </a:extLst>
          </p:cNvPr>
          <p:cNvSpPr txBox="1">
            <a:spLocks noChangeAspect="1" noChangeArrowheads="1"/>
          </p:cNvSpPr>
          <p:nvPr/>
        </p:nvSpPr>
        <p:spPr bwMode="auto">
          <a:xfrm>
            <a:off x="3306629" y="5475476"/>
            <a:ext cx="1325442"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600">
                <a:latin typeface="Verdana" panose="020B0604030504040204" pitchFamily="34" charset="0"/>
                <a:ea typeface="Verdana" panose="020B0604030504040204" pitchFamily="34" charset="0"/>
                <a:cs typeface="Verdana" panose="020B0604030504040204" pitchFamily="34" charset="0"/>
              </a:rPr>
              <a:t>*</a:t>
            </a:r>
            <a:r>
              <a:rPr lang="en-US" altLang="en-US" sz="1600" err="1">
                <a:latin typeface="Verdana" panose="020B0604030504040204" pitchFamily="34" charset="0"/>
                <a:ea typeface="Verdana" panose="020B0604030504040204" pitchFamily="34" charset="0"/>
                <a:cs typeface="Verdana" panose="020B0604030504040204" pitchFamily="34" charset="0"/>
              </a:rPr>
              <a:t>TWh</a:t>
            </a:r>
            <a:r>
              <a:rPr lang="en-US" altLang="en-US" sz="1600">
                <a:latin typeface="Verdana" panose="020B0604030504040204" pitchFamily="34" charset="0"/>
                <a:ea typeface="Verdana" panose="020B0604030504040204" pitchFamily="34" charset="0"/>
                <a:cs typeface="Verdana" panose="020B0604030504040204" pitchFamily="34" charset="0"/>
              </a:rPr>
              <a:t>/year</a:t>
            </a:r>
          </a:p>
        </p:txBody>
      </p:sp>
      <p:sp>
        <p:nvSpPr>
          <p:cNvPr id="10" name="TextBox 9">
            <a:extLst>
              <a:ext uri="{FF2B5EF4-FFF2-40B4-BE49-F238E27FC236}">
                <a16:creationId xmlns:a16="http://schemas.microsoft.com/office/drawing/2014/main" id="{E4019DFA-CBCD-4B4E-85CE-424CDBC2A606}"/>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2" name="Text Box 11">
            <a:extLst>
              <a:ext uri="{FF2B5EF4-FFF2-40B4-BE49-F238E27FC236}">
                <a16:creationId xmlns:a16="http://schemas.microsoft.com/office/drawing/2014/main" id="{38819C1F-63E7-3241-B84E-7100766E5E09}"/>
              </a:ext>
            </a:extLst>
          </p:cNvPr>
          <p:cNvSpPr txBox="1">
            <a:spLocks noChangeAspect="1" noChangeArrowheads="1"/>
          </p:cNvSpPr>
          <p:nvPr/>
        </p:nvSpPr>
        <p:spPr bwMode="auto">
          <a:xfrm>
            <a:off x="5633544" y="2621086"/>
            <a:ext cx="3387453" cy="161582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This doesn’t consider:</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Practical potential;</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Economic potential; or</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Sustainable potential.</a:t>
            </a:r>
          </a:p>
        </p:txBody>
      </p:sp>
      <p:pic>
        <p:nvPicPr>
          <p:cNvPr id="11" name="Picture 10">
            <a:extLst>
              <a:ext uri="{FF2B5EF4-FFF2-40B4-BE49-F238E27FC236}">
                <a16:creationId xmlns:a16="http://schemas.microsoft.com/office/drawing/2014/main" id="{E4B3C7A1-78C2-884E-8E62-DF0FF3D251EA}"/>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8264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98112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 plants can be massive</a:t>
            </a:r>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867801"/>
            <a:ext cx="821045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In 2016, </a:t>
            </a:r>
            <a:r>
              <a:rPr lang="en-US" altLang="en-US" b="1" dirty="0">
                <a:latin typeface="Verdana" panose="020B0604030504040204" pitchFamily="34" charset="0"/>
                <a:ea typeface="Verdana" panose="020B0604030504040204" pitchFamily="34" charset="0"/>
                <a:cs typeface="Verdana" panose="020B0604030504040204" pitchFamily="34" charset="0"/>
              </a:rPr>
              <a:t>nine of ten </a:t>
            </a:r>
            <a:r>
              <a:rPr lang="en-US" altLang="en-US" dirty="0">
                <a:latin typeface="Verdana" panose="020B0604030504040204" pitchFamily="34" charset="0"/>
                <a:ea typeface="Verdana" panose="020B0604030504040204" pitchFamily="34" charset="0"/>
                <a:cs typeface="Verdana" panose="020B0604030504040204" pitchFamily="34" charset="0"/>
              </a:rPr>
              <a:t>of the world’s largest electric generating plants were hydropower.</a:t>
            </a:r>
          </a:p>
        </p:txBody>
      </p:sp>
      <p:sp>
        <p:nvSpPr>
          <p:cNvPr id="10" name="TextBox 9">
            <a:extLst>
              <a:ext uri="{FF2B5EF4-FFF2-40B4-BE49-F238E27FC236}">
                <a16:creationId xmlns:a16="http://schemas.microsoft.com/office/drawing/2014/main" id="{E4019DFA-CBCD-4B4E-85CE-424CDBC2A606}"/>
              </a:ext>
            </a:extLst>
          </p:cNvPr>
          <p:cNvSpPr txBox="1"/>
          <p:nvPr/>
        </p:nvSpPr>
        <p:spPr>
          <a:xfrm>
            <a:off x="268224" y="6533752"/>
            <a:ext cx="8813631" cy="261610"/>
          </a:xfrm>
          <a:prstGeom prst="rect">
            <a:avLst/>
          </a:prstGeom>
          <a:noFill/>
        </p:spPr>
        <p:txBody>
          <a:bodyPr wrap="non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hlinkClick r:id="rId2"/>
              </a:rPr>
              <a:t>https://www.power-eng.com/articles/2016/10/hydroelectric-plants-include-nine-out-of-the-10-biggest-in-the-world.html</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EF05CD13-376B-804F-A9D4-C138F984D2EA}"/>
              </a:ext>
            </a:extLst>
          </p:cNvPr>
          <p:cNvPicPr>
            <a:picLocks noChangeAspect="1"/>
          </p:cNvPicPr>
          <p:nvPr/>
        </p:nvPicPr>
        <p:blipFill>
          <a:blip r:embed="rId3"/>
          <a:stretch>
            <a:fillRect/>
          </a:stretch>
        </p:blipFill>
        <p:spPr>
          <a:xfrm>
            <a:off x="268224" y="1949871"/>
            <a:ext cx="8680704" cy="4330281"/>
          </a:xfrm>
          <a:prstGeom prst="rect">
            <a:avLst/>
          </a:prstGeom>
        </p:spPr>
      </p:pic>
      <p:pic>
        <p:nvPicPr>
          <p:cNvPr id="9" name="Picture 8">
            <a:extLst>
              <a:ext uri="{FF2B5EF4-FFF2-40B4-BE49-F238E27FC236}">
                <a16:creationId xmlns:a16="http://schemas.microsoft.com/office/drawing/2014/main" id="{152C90ED-2038-644B-9D5A-9C2CD5E26475}"/>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0303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52587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Growing in most countries</a:t>
            </a:r>
          </a:p>
        </p:txBody>
      </p:sp>
      <p:sp>
        <p:nvSpPr>
          <p:cNvPr id="6" name="TextBox 5">
            <a:extLst>
              <a:ext uri="{FF2B5EF4-FFF2-40B4-BE49-F238E27FC236}">
                <a16:creationId xmlns:a16="http://schemas.microsoft.com/office/drawing/2014/main" id="{DB43DA85-8F0D-5941-BBB1-7888ECE3D22A}"/>
              </a:ext>
            </a:extLst>
          </p:cNvPr>
          <p:cNvSpPr txBox="1"/>
          <p:nvPr/>
        </p:nvSpPr>
        <p:spPr>
          <a:xfrm rot="16200000">
            <a:off x="5776220" y="3612535"/>
            <a:ext cx="6097438" cy="461665"/>
          </a:xfrm>
          <a:prstGeom prst="rect">
            <a:avLst/>
          </a:prstGeom>
          <a:noFill/>
        </p:spPr>
        <p:txBody>
          <a:bodyPr wrap="none" rtlCol="0">
            <a:spAutoFit/>
          </a:bodyPr>
          <a:lstStyle/>
          <a:p>
            <a:r>
              <a:rPr lang="en-US" sz="1200">
                <a:hlinkClick r:id=""/>
              </a:rPr>
              <a:t>https://www.bp.com/content/dam/bp/en/corporate/pdf/energy-economics/statistical-review/</a:t>
            </a:r>
          </a:p>
          <a:p>
            <a:r>
              <a:rPr lang="en-US" sz="1200">
                <a:hlinkClick r:id=""/>
              </a:rPr>
              <a:t>bp-stats-review-2018-full-report.pdf</a:t>
            </a:r>
            <a:endParaRPr lang="en-US" sz="1200"/>
          </a:p>
        </p:txBody>
      </p:sp>
      <p:graphicFrame>
        <p:nvGraphicFramePr>
          <p:cNvPr id="2" name="Table 1">
            <a:extLst>
              <a:ext uri="{FF2B5EF4-FFF2-40B4-BE49-F238E27FC236}">
                <a16:creationId xmlns:a16="http://schemas.microsoft.com/office/drawing/2014/main" id="{E2FB3A5E-1FE2-384E-AEB9-E31D85A8D3B3}"/>
              </a:ext>
            </a:extLst>
          </p:cNvPr>
          <p:cNvGraphicFramePr>
            <a:graphicFrameLocks noGrp="1"/>
          </p:cNvGraphicFramePr>
          <p:nvPr/>
        </p:nvGraphicFramePr>
        <p:xfrm>
          <a:off x="284223" y="817030"/>
          <a:ext cx="8068522" cy="3566160"/>
        </p:xfrm>
        <a:graphic>
          <a:graphicData uri="http://schemas.openxmlformats.org/drawingml/2006/table">
            <a:tbl>
              <a:tblPr firstRow="1" bandRow="1">
                <a:tableStyleId>{5C22544A-7EE6-4342-B048-85BDC9FD1C3A}</a:tableStyleId>
              </a:tblPr>
              <a:tblGrid>
                <a:gridCol w="2125273">
                  <a:extLst>
                    <a:ext uri="{9D8B030D-6E8A-4147-A177-3AD203B41FA5}">
                      <a16:colId xmlns:a16="http://schemas.microsoft.com/office/drawing/2014/main" val="3188819903"/>
                    </a:ext>
                  </a:extLst>
                </a:gridCol>
                <a:gridCol w="2557839">
                  <a:extLst>
                    <a:ext uri="{9D8B030D-6E8A-4147-A177-3AD203B41FA5}">
                      <a16:colId xmlns:a16="http://schemas.microsoft.com/office/drawing/2014/main" val="523429707"/>
                    </a:ext>
                  </a:extLst>
                </a:gridCol>
                <a:gridCol w="1692705">
                  <a:extLst>
                    <a:ext uri="{9D8B030D-6E8A-4147-A177-3AD203B41FA5}">
                      <a16:colId xmlns:a16="http://schemas.microsoft.com/office/drawing/2014/main" val="1781595902"/>
                    </a:ext>
                  </a:extLst>
                </a:gridCol>
                <a:gridCol w="1692705">
                  <a:extLst>
                    <a:ext uri="{9D8B030D-6E8A-4147-A177-3AD203B41FA5}">
                      <a16:colId xmlns:a16="http://schemas.microsoft.com/office/drawing/2014/main" val="183214037"/>
                    </a:ext>
                  </a:extLst>
                </a:gridCol>
              </a:tblGrid>
              <a:tr h="344118">
                <a:tc>
                  <a:txBody>
                    <a:bodyPr/>
                    <a:lstStyle/>
                    <a:p>
                      <a:r>
                        <a:rPr lang="en-US" sz="2000"/>
                        <a:t>Region</a:t>
                      </a:r>
                    </a:p>
                  </a:txBody>
                  <a:tcPr>
                    <a:solidFill>
                      <a:srgbClr val="7A81FF"/>
                    </a:solidFill>
                  </a:tcPr>
                </a:tc>
                <a:tc>
                  <a:txBody>
                    <a:bodyPr/>
                    <a:lstStyle/>
                    <a:p>
                      <a:pPr algn="ctr"/>
                      <a:r>
                        <a:rPr lang="en-US" sz="2000"/>
                        <a:t>Consumption (</a:t>
                      </a:r>
                      <a:r>
                        <a:rPr lang="en-US" sz="2000" err="1"/>
                        <a:t>mTOE</a:t>
                      </a:r>
                      <a:r>
                        <a:rPr lang="en-US" sz="2000"/>
                        <a:t>)</a:t>
                      </a:r>
                    </a:p>
                  </a:txBody>
                  <a:tcPr>
                    <a:solidFill>
                      <a:srgbClr val="7A81FF"/>
                    </a:solidFill>
                  </a:tcPr>
                </a:tc>
                <a:tc>
                  <a:txBody>
                    <a:bodyPr/>
                    <a:lstStyle/>
                    <a:p>
                      <a:pPr algn="ctr"/>
                      <a:r>
                        <a:rPr lang="en-US" sz="2000"/>
                        <a:t>2006 – 2016*</a:t>
                      </a:r>
                    </a:p>
                  </a:txBody>
                  <a:tcPr>
                    <a:solidFill>
                      <a:srgbClr val="7A81FF"/>
                    </a:solidFill>
                  </a:tcPr>
                </a:tc>
                <a:tc>
                  <a:txBody>
                    <a:bodyPr/>
                    <a:lstStyle/>
                    <a:p>
                      <a:pPr algn="ctr"/>
                      <a:r>
                        <a:rPr lang="en-US" sz="2000"/>
                        <a:t>2017*</a:t>
                      </a:r>
                    </a:p>
                  </a:txBody>
                  <a:tcPr>
                    <a:solidFill>
                      <a:srgbClr val="7A81FF"/>
                    </a:solidFill>
                  </a:tcPr>
                </a:tc>
                <a:extLst>
                  <a:ext uri="{0D108BD9-81ED-4DB2-BD59-A6C34878D82A}">
                    <a16:rowId xmlns:a16="http://schemas.microsoft.com/office/drawing/2014/main" val="1560998008"/>
                  </a:ext>
                </a:extLst>
              </a:tr>
              <a:tr h="344118">
                <a:tc>
                  <a:txBody>
                    <a:bodyPr/>
                    <a:lstStyle/>
                    <a:p>
                      <a:r>
                        <a:rPr lang="en-US" sz="2000"/>
                        <a:t>North America</a:t>
                      </a:r>
                    </a:p>
                  </a:txBody>
                  <a:tcPr>
                    <a:noFill/>
                  </a:tcPr>
                </a:tc>
                <a:tc>
                  <a:txBody>
                    <a:bodyPr/>
                    <a:lstStyle/>
                    <a:p>
                      <a:pPr algn="ctr"/>
                      <a:r>
                        <a:rPr lang="en-US" sz="2000"/>
                        <a:t>164.1</a:t>
                      </a:r>
                    </a:p>
                  </a:txBody>
                  <a:tcPr>
                    <a:noFill/>
                  </a:tcPr>
                </a:tc>
                <a:tc>
                  <a:txBody>
                    <a:bodyPr/>
                    <a:lstStyle/>
                    <a:p>
                      <a:pPr algn="ctr"/>
                      <a:r>
                        <a:rPr lang="en-US" sz="2000"/>
                        <a:t>0.2%</a:t>
                      </a:r>
                    </a:p>
                  </a:txBody>
                  <a:tcPr>
                    <a:noFill/>
                  </a:tcPr>
                </a:tc>
                <a:tc>
                  <a:txBody>
                    <a:bodyPr/>
                    <a:lstStyle/>
                    <a:p>
                      <a:pPr algn="ctr"/>
                      <a:r>
                        <a:rPr lang="en-US" sz="2000"/>
                        <a:t>6.7%</a:t>
                      </a:r>
                    </a:p>
                  </a:txBody>
                  <a:tcPr>
                    <a:noFill/>
                  </a:tcPr>
                </a:tc>
                <a:extLst>
                  <a:ext uri="{0D108BD9-81ED-4DB2-BD59-A6C34878D82A}">
                    <a16:rowId xmlns:a16="http://schemas.microsoft.com/office/drawing/2014/main" val="1619458242"/>
                  </a:ext>
                </a:extLst>
              </a:tr>
              <a:tr h="344118">
                <a:tc>
                  <a:txBody>
                    <a:bodyPr/>
                    <a:lstStyle/>
                    <a:p>
                      <a:r>
                        <a:rPr lang="en-US" sz="2000"/>
                        <a:t>S/Central America</a:t>
                      </a:r>
                    </a:p>
                  </a:txBody>
                  <a:tcPr>
                    <a:noFill/>
                  </a:tcPr>
                </a:tc>
                <a:tc>
                  <a:txBody>
                    <a:bodyPr/>
                    <a:lstStyle/>
                    <a:p>
                      <a:pPr algn="ctr"/>
                      <a:r>
                        <a:rPr lang="en-US" sz="2000"/>
                        <a:t>162.3</a:t>
                      </a:r>
                    </a:p>
                  </a:txBody>
                  <a:tcPr>
                    <a:noFill/>
                  </a:tcPr>
                </a:tc>
                <a:tc>
                  <a:txBody>
                    <a:bodyPr/>
                    <a:lstStyle/>
                    <a:p>
                      <a:pPr algn="ctr"/>
                      <a:r>
                        <a:rPr lang="en-US" sz="2000"/>
                        <a:t>0.6%</a:t>
                      </a:r>
                    </a:p>
                  </a:txBody>
                  <a:tcPr>
                    <a:noFill/>
                  </a:tcPr>
                </a:tc>
                <a:tc>
                  <a:txBody>
                    <a:bodyPr/>
                    <a:lstStyle/>
                    <a:p>
                      <a:pPr algn="ctr"/>
                      <a:r>
                        <a:rPr lang="en-US" sz="2000"/>
                        <a:t>4.1%</a:t>
                      </a:r>
                    </a:p>
                  </a:txBody>
                  <a:tcPr>
                    <a:noFill/>
                  </a:tcPr>
                </a:tc>
                <a:extLst>
                  <a:ext uri="{0D108BD9-81ED-4DB2-BD59-A6C34878D82A}">
                    <a16:rowId xmlns:a16="http://schemas.microsoft.com/office/drawing/2014/main" val="2409353859"/>
                  </a:ext>
                </a:extLst>
              </a:tr>
              <a:tr h="344118">
                <a:tc>
                  <a:txBody>
                    <a:bodyPr/>
                    <a:lstStyle/>
                    <a:p>
                      <a:r>
                        <a:rPr lang="en-US" sz="2000"/>
                        <a:t>Europe</a:t>
                      </a:r>
                    </a:p>
                  </a:txBody>
                  <a:tcPr>
                    <a:noFill/>
                  </a:tcPr>
                </a:tc>
                <a:tc>
                  <a:txBody>
                    <a:bodyPr/>
                    <a:lstStyle/>
                    <a:p>
                      <a:pPr algn="ctr"/>
                      <a:r>
                        <a:rPr lang="en-US" sz="2000"/>
                        <a:t>130.4</a:t>
                      </a:r>
                    </a:p>
                  </a:txBody>
                  <a:tcPr>
                    <a:noFill/>
                  </a:tcPr>
                </a:tc>
                <a:tc>
                  <a:txBody>
                    <a:bodyPr/>
                    <a:lstStyle/>
                    <a:p>
                      <a:pPr algn="ctr"/>
                      <a:r>
                        <a:rPr lang="en-US" sz="2000"/>
                        <a:t>1.6%</a:t>
                      </a:r>
                    </a:p>
                  </a:txBody>
                  <a:tcPr>
                    <a:noFill/>
                  </a:tcPr>
                </a:tc>
                <a:tc>
                  <a:txBody>
                    <a:bodyPr/>
                    <a:lstStyle/>
                    <a:p>
                      <a:pPr algn="ctr"/>
                      <a:r>
                        <a:rPr lang="en-US" sz="2000"/>
                        <a:t>- 10.5%</a:t>
                      </a:r>
                    </a:p>
                  </a:txBody>
                  <a:tcPr>
                    <a:noFill/>
                  </a:tcPr>
                </a:tc>
                <a:extLst>
                  <a:ext uri="{0D108BD9-81ED-4DB2-BD59-A6C34878D82A}">
                    <a16:rowId xmlns:a16="http://schemas.microsoft.com/office/drawing/2014/main" val="3756097605"/>
                  </a:ext>
                </a:extLst>
              </a:tr>
              <a:tr h="344118">
                <a:tc>
                  <a:txBody>
                    <a:bodyPr/>
                    <a:lstStyle/>
                    <a:p>
                      <a:r>
                        <a:rPr lang="en-US" sz="2000"/>
                        <a:t>CIS (Central Asia)</a:t>
                      </a:r>
                    </a:p>
                  </a:txBody>
                  <a:tcPr>
                    <a:noFill/>
                  </a:tcPr>
                </a:tc>
                <a:tc>
                  <a:txBody>
                    <a:bodyPr/>
                    <a:lstStyle/>
                    <a:p>
                      <a:pPr algn="ctr"/>
                      <a:r>
                        <a:rPr lang="en-US" sz="2000"/>
                        <a:t>56.7</a:t>
                      </a:r>
                    </a:p>
                  </a:txBody>
                  <a:tcPr>
                    <a:noFill/>
                  </a:tcPr>
                </a:tc>
                <a:tc>
                  <a:txBody>
                    <a:bodyPr/>
                    <a:lstStyle/>
                    <a:p>
                      <a:pPr algn="ctr"/>
                      <a:r>
                        <a:rPr lang="en-US" sz="2000"/>
                        <a:t>0.4%</a:t>
                      </a:r>
                    </a:p>
                  </a:txBody>
                  <a:tcPr>
                    <a:noFill/>
                  </a:tcPr>
                </a:tc>
                <a:tc>
                  <a:txBody>
                    <a:bodyPr/>
                    <a:lstStyle/>
                    <a:p>
                      <a:pPr algn="ctr"/>
                      <a:r>
                        <a:rPr lang="en-US" sz="2000"/>
                        <a:t>0.9%</a:t>
                      </a:r>
                    </a:p>
                  </a:txBody>
                  <a:tcPr>
                    <a:noFill/>
                  </a:tcPr>
                </a:tc>
                <a:extLst>
                  <a:ext uri="{0D108BD9-81ED-4DB2-BD59-A6C34878D82A}">
                    <a16:rowId xmlns:a16="http://schemas.microsoft.com/office/drawing/2014/main" val="59019482"/>
                  </a:ext>
                </a:extLst>
              </a:tr>
              <a:tr h="344118">
                <a:tc>
                  <a:txBody>
                    <a:bodyPr/>
                    <a:lstStyle/>
                    <a:p>
                      <a:r>
                        <a:rPr lang="en-US" sz="2000"/>
                        <a:t>Middle East</a:t>
                      </a:r>
                    </a:p>
                  </a:txBody>
                  <a:tcPr>
                    <a:noFill/>
                  </a:tcPr>
                </a:tc>
                <a:tc>
                  <a:txBody>
                    <a:bodyPr/>
                    <a:lstStyle/>
                    <a:p>
                      <a:pPr algn="ctr"/>
                      <a:r>
                        <a:rPr lang="en-US" sz="2000"/>
                        <a:t>4.5</a:t>
                      </a:r>
                    </a:p>
                  </a:txBody>
                  <a:tcPr>
                    <a:noFill/>
                  </a:tcPr>
                </a:tc>
                <a:tc>
                  <a:txBody>
                    <a:bodyPr/>
                    <a:lstStyle/>
                    <a:p>
                      <a:pPr algn="ctr"/>
                      <a:r>
                        <a:rPr lang="en-US" sz="2000" dirty="0"/>
                        <a:t>- 0.6%</a:t>
                      </a:r>
                    </a:p>
                  </a:txBody>
                  <a:tcPr>
                    <a:noFill/>
                  </a:tcPr>
                </a:tc>
                <a:tc>
                  <a:txBody>
                    <a:bodyPr/>
                    <a:lstStyle/>
                    <a:p>
                      <a:pPr algn="ctr"/>
                      <a:r>
                        <a:rPr lang="en-US" sz="2000"/>
                        <a:t>- 3.3%</a:t>
                      </a:r>
                    </a:p>
                  </a:txBody>
                  <a:tcPr>
                    <a:noFill/>
                  </a:tcPr>
                </a:tc>
                <a:extLst>
                  <a:ext uri="{0D108BD9-81ED-4DB2-BD59-A6C34878D82A}">
                    <a16:rowId xmlns:a16="http://schemas.microsoft.com/office/drawing/2014/main" val="2655385905"/>
                  </a:ext>
                </a:extLst>
              </a:tr>
              <a:tr h="344118">
                <a:tc>
                  <a:txBody>
                    <a:bodyPr/>
                    <a:lstStyle/>
                    <a:p>
                      <a:r>
                        <a:rPr lang="en-US" sz="2000"/>
                        <a:t>Africa</a:t>
                      </a:r>
                    </a:p>
                  </a:txBody>
                  <a:tcPr>
                    <a:noFill/>
                  </a:tcPr>
                </a:tc>
                <a:tc>
                  <a:txBody>
                    <a:bodyPr/>
                    <a:lstStyle/>
                    <a:p>
                      <a:pPr algn="ctr"/>
                      <a:r>
                        <a:rPr lang="en-US" sz="2000"/>
                        <a:t>29.1</a:t>
                      </a:r>
                    </a:p>
                  </a:txBody>
                  <a:tcPr>
                    <a:noFill/>
                  </a:tcPr>
                </a:tc>
                <a:tc>
                  <a:txBody>
                    <a:bodyPr/>
                    <a:lstStyle/>
                    <a:p>
                      <a:pPr algn="ctr"/>
                      <a:r>
                        <a:rPr lang="en-US" sz="2000"/>
                        <a:t>2.7%</a:t>
                      </a:r>
                    </a:p>
                  </a:txBody>
                  <a:tcPr>
                    <a:noFill/>
                  </a:tcPr>
                </a:tc>
                <a:tc>
                  <a:txBody>
                    <a:bodyPr/>
                    <a:lstStyle/>
                    <a:p>
                      <a:pPr algn="ctr"/>
                      <a:r>
                        <a:rPr lang="en-US" sz="2000"/>
                        <a:t>7.4%</a:t>
                      </a:r>
                    </a:p>
                  </a:txBody>
                  <a:tcPr>
                    <a:noFill/>
                  </a:tcPr>
                </a:tc>
                <a:extLst>
                  <a:ext uri="{0D108BD9-81ED-4DB2-BD59-A6C34878D82A}">
                    <a16:rowId xmlns:a16="http://schemas.microsoft.com/office/drawing/2014/main" val="2657470637"/>
                  </a:ext>
                </a:extLst>
              </a:tr>
              <a:tr h="344118">
                <a:tc>
                  <a:txBody>
                    <a:bodyPr/>
                    <a:lstStyle/>
                    <a:p>
                      <a:r>
                        <a:rPr lang="en-US" sz="2000"/>
                        <a:t>Asia Pacific</a:t>
                      </a:r>
                    </a:p>
                  </a:txBody>
                  <a:tcPr>
                    <a:noFill/>
                  </a:tcPr>
                </a:tc>
                <a:tc>
                  <a:txBody>
                    <a:bodyPr/>
                    <a:lstStyle/>
                    <a:p>
                      <a:pPr algn="ctr"/>
                      <a:r>
                        <a:rPr lang="en-US" sz="2000"/>
                        <a:t>371.6</a:t>
                      </a:r>
                    </a:p>
                  </a:txBody>
                  <a:tcPr>
                    <a:noFill/>
                  </a:tcPr>
                </a:tc>
                <a:tc>
                  <a:txBody>
                    <a:bodyPr/>
                    <a:lstStyle/>
                    <a:p>
                      <a:pPr algn="ctr"/>
                      <a:r>
                        <a:rPr lang="en-US" sz="2000"/>
                        <a:t>7.4%</a:t>
                      </a:r>
                    </a:p>
                  </a:txBody>
                  <a:tcPr>
                    <a:noFill/>
                  </a:tcPr>
                </a:tc>
                <a:tc>
                  <a:txBody>
                    <a:bodyPr/>
                    <a:lstStyle/>
                    <a:p>
                      <a:pPr algn="ctr"/>
                      <a:r>
                        <a:rPr lang="en-US" sz="2000"/>
                        <a:t>1.1%</a:t>
                      </a:r>
                    </a:p>
                  </a:txBody>
                  <a:tcPr>
                    <a:noFill/>
                  </a:tcPr>
                </a:tc>
                <a:extLst>
                  <a:ext uri="{0D108BD9-81ED-4DB2-BD59-A6C34878D82A}">
                    <a16:rowId xmlns:a16="http://schemas.microsoft.com/office/drawing/2014/main" val="1850289304"/>
                  </a:ext>
                </a:extLst>
              </a:tr>
              <a:tr h="344118">
                <a:tc>
                  <a:txBody>
                    <a:bodyPr/>
                    <a:lstStyle/>
                    <a:p>
                      <a:r>
                        <a:rPr lang="en-US" sz="2000" b="1"/>
                        <a:t>Global total</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a:t>918.6</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a:t>0.9%</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dirty="0"/>
                        <a:t>2.9%</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747128"/>
                  </a:ext>
                </a:extLst>
              </a:tr>
            </a:tbl>
          </a:graphicData>
        </a:graphic>
      </p:graphicFrame>
      <p:sp>
        <p:nvSpPr>
          <p:cNvPr id="13" name="Text Box 11">
            <a:extLst>
              <a:ext uri="{FF2B5EF4-FFF2-40B4-BE49-F238E27FC236}">
                <a16:creationId xmlns:a16="http://schemas.microsoft.com/office/drawing/2014/main" id="{031731F2-3E94-2D4F-A8DF-FC70AF875040}"/>
              </a:ext>
            </a:extLst>
          </p:cNvPr>
          <p:cNvSpPr txBox="1">
            <a:spLocks noChangeAspect="1" noChangeArrowheads="1"/>
          </p:cNvSpPr>
          <p:nvPr/>
        </p:nvSpPr>
        <p:spPr bwMode="auto">
          <a:xfrm>
            <a:off x="5439425" y="4383190"/>
            <a:ext cx="2822968"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600">
                <a:latin typeface="Verdana" panose="020B0604030504040204" pitchFamily="34" charset="0"/>
                <a:ea typeface="Verdana" panose="020B0604030504040204" pitchFamily="34" charset="0"/>
                <a:cs typeface="Verdana" panose="020B0604030504040204" pitchFamily="34" charset="0"/>
              </a:rPr>
              <a:t>*Growth rate per annum</a:t>
            </a:r>
          </a:p>
        </p:txBody>
      </p:sp>
      <p:pic>
        <p:nvPicPr>
          <p:cNvPr id="7" name="Picture 6">
            <a:extLst>
              <a:ext uri="{FF2B5EF4-FFF2-40B4-BE49-F238E27FC236}">
                <a16:creationId xmlns:a16="http://schemas.microsoft.com/office/drawing/2014/main" id="{CDF39DF6-CAAB-FE41-BBFD-8009B4E5FA50}"/>
              </a:ext>
            </a:extLst>
          </p:cNvPr>
          <p:cNvPicPr>
            <a:picLocks noChangeAspect="1"/>
          </p:cNvPicPr>
          <p:nvPr/>
        </p:nvPicPr>
        <p:blipFill>
          <a:blip r:embed="rId2"/>
          <a:stretch>
            <a:fillRect/>
          </a:stretch>
        </p:blipFill>
        <p:spPr>
          <a:xfrm>
            <a:off x="2267712" y="4552467"/>
            <a:ext cx="2974112" cy="2151485"/>
          </a:xfrm>
          <a:prstGeom prst="rect">
            <a:avLst/>
          </a:prstGeom>
        </p:spPr>
      </p:pic>
      <p:pic>
        <p:nvPicPr>
          <p:cNvPr id="9" name="Picture 8">
            <a:extLst>
              <a:ext uri="{FF2B5EF4-FFF2-40B4-BE49-F238E27FC236}">
                <a16:creationId xmlns:a16="http://schemas.microsoft.com/office/drawing/2014/main" id="{7880913E-8027-5D46-B110-F6C7F010453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650502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99313-7242-FC47-8542-810948CA2BEF}"/>
              </a:ext>
            </a:extLst>
          </p:cNvPr>
          <p:cNvPicPr>
            <a:picLocks noChangeAspect="1"/>
          </p:cNvPicPr>
          <p:nvPr/>
        </p:nvPicPr>
        <p:blipFill>
          <a:blip r:embed="rId2"/>
          <a:stretch>
            <a:fillRect/>
          </a:stretch>
        </p:blipFill>
        <p:spPr>
          <a:xfrm>
            <a:off x="175685" y="1189608"/>
            <a:ext cx="4951718" cy="4030468"/>
          </a:xfrm>
          <a:prstGeom prst="rect">
            <a:avLst/>
          </a:prstGeom>
        </p:spPr>
      </p:pic>
      <p:pic>
        <p:nvPicPr>
          <p:cNvPr id="3" name="Picture 2">
            <a:extLst>
              <a:ext uri="{FF2B5EF4-FFF2-40B4-BE49-F238E27FC236}">
                <a16:creationId xmlns:a16="http://schemas.microsoft.com/office/drawing/2014/main" id="{71B99266-9D9C-BC4B-A662-C6933B5F2690}"/>
              </a:ext>
            </a:extLst>
          </p:cNvPr>
          <p:cNvPicPr>
            <a:picLocks noChangeAspect="1"/>
          </p:cNvPicPr>
          <p:nvPr/>
        </p:nvPicPr>
        <p:blipFill>
          <a:blip r:embed="rId3"/>
          <a:stretch>
            <a:fillRect/>
          </a:stretch>
        </p:blipFill>
        <p:spPr>
          <a:xfrm>
            <a:off x="3377202" y="2937965"/>
            <a:ext cx="5591113" cy="3682842"/>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20151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Rate of growth</a:t>
            </a:r>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794649"/>
            <a:ext cx="864117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The global rate of hydropower growth has been remarkably </a:t>
            </a:r>
            <a:r>
              <a:rPr lang="en-US" altLang="en-US" b="1" dirty="0">
                <a:latin typeface="Verdana" panose="020B0604030504040204" pitchFamily="34" charset="0"/>
                <a:ea typeface="Verdana" panose="020B0604030504040204" pitchFamily="34" charset="0"/>
                <a:cs typeface="Verdana" panose="020B0604030504040204" pitchFamily="34" charset="0"/>
              </a:rPr>
              <a:t>consistent</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E4019DFA-CBCD-4B4E-85CE-424CDBC2A606}"/>
              </a:ext>
            </a:extLst>
          </p:cNvPr>
          <p:cNvSpPr txBox="1"/>
          <p:nvPr/>
        </p:nvSpPr>
        <p:spPr>
          <a:xfrm>
            <a:off x="70167" y="6194712"/>
            <a:ext cx="8294771"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4"/>
              </a:rPr>
              <a:t>https://en.wikipedia.org/wiki/Hydroelectricity#/media/File:Top_5_Hydropower-Producing_Countries.png</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5"/>
              </a:rPr>
              <a:t>http://www.earth-policy.org/data_highlights/2012/highlights29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3AD46DE0-1D87-884E-AB98-C873BB80D5C4}"/>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629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20499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Damming continues</a:t>
            </a:r>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794649"/>
            <a:ext cx="879863"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2014</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E4019DFA-CBCD-4B4E-85CE-424CDBC2A606}"/>
              </a:ext>
            </a:extLst>
          </p:cNvPr>
          <p:cNvSpPr txBox="1"/>
          <p:nvPr/>
        </p:nvSpPr>
        <p:spPr>
          <a:xfrm>
            <a:off x="70167" y="6414168"/>
            <a:ext cx="8581195" cy="430887"/>
          </a:xfrm>
          <a:prstGeom prst="rect">
            <a:avLst/>
          </a:prstGeom>
          <a:noFill/>
        </p:spPr>
        <p:txBody>
          <a:bodyPr wrap="non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hlinkClick r:id="rId2"/>
              </a:rPr>
              <a:t>https://www.vox.com/2014/10/28/7083487/the-world-is-building-thousands-of-new-dams-is-that-really-a-good-idea</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Aquatic Sciences (DOI: 10.1007/s00027-014-0377-0)</a:t>
            </a:r>
          </a:p>
        </p:txBody>
      </p:sp>
      <p:pic>
        <p:nvPicPr>
          <p:cNvPr id="7" name="Picture 6">
            <a:extLst>
              <a:ext uri="{FF2B5EF4-FFF2-40B4-BE49-F238E27FC236}">
                <a16:creationId xmlns:a16="http://schemas.microsoft.com/office/drawing/2014/main" id="{2069CA17-181D-4743-94B1-79AB85EEA7BF}"/>
              </a:ext>
            </a:extLst>
          </p:cNvPr>
          <p:cNvPicPr>
            <a:picLocks noChangeAspect="1"/>
          </p:cNvPicPr>
          <p:nvPr/>
        </p:nvPicPr>
        <p:blipFill>
          <a:blip r:embed="rId3"/>
          <a:stretch>
            <a:fillRect/>
          </a:stretch>
        </p:blipFill>
        <p:spPr>
          <a:xfrm>
            <a:off x="0" y="1127349"/>
            <a:ext cx="9144000" cy="5188518"/>
          </a:xfrm>
          <a:prstGeom prst="rect">
            <a:avLst/>
          </a:prstGeom>
        </p:spPr>
      </p:pic>
      <p:pic>
        <p:nvPicPr>
          <p:cNvPr id="9" name="Picture 8">
            <a:extLst>
              <a:ext uri="{FF2B5EF4-FFF2-40B4-BE49-F238E27FC236}">
                <a16:creationId xmlns:a16="http://schemas.microsoft.com/office/drawing/2014/main" id="{7DA9EA7A-AF87-C448-B122-31FFEA0686F7}"/>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30941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7.2: Hydropower technology</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6328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04176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Quick hydropower math</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327144" y="789669"/>
            <a:ext cx="8210459" cy="7848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When dams and reservoirs are involved, potential energy is:</a:t>
            </a:r>
          </a:p>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		potential energy = </a:t>
            </a:r>
            <a:r>
              <a:rPr lang="en-US" altLang="en-US" b="1" err="1">
                <a:latin typeface="Verdana" panose="020B0604030504040204" pitchFamily="34" charset="0"/>
                <a:ea typeface="Verdana" panose="020B0604030504040204" pitchFamily="34" charset="0"/>
                <a:cs typeface="Verdana" panose="020B0604030504040204" pitchFamily="34" charset="0"/>
              </a:rPr>
              <a:t>MgH</a:t>
            </a:r>
            <a:endParaRPr lang="en-US" altLang="en-US" b="1">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563BA2F-EA7C-1949-B334-4E6D96AF6FEA}"/>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3" name="Rounded Rectangular Callout 12">
            <a:extLst>
              <a:ext uri="{FF2B5EF4-FFF2-40B4-BE49-F238E27FC236}">
                <a16:creationId xmlns:a16="http://schemas.microsoft.com/office/drawing/2014/main" id="{5B92A9CD-4332-474D-B54B-8AC7FD0AFEC2}"/>
              </a:ext>
            </a:extLst>
          </p:cNvPr>
          <p:cNvSpPr/>
          <p:nvPr/>
        </p:nvSpPr>
        <p:spPr>
          <a:xfrm>
            <a:off x="1766735" y="1799805"/>
            <a:ext cx="1318039" cy="506321"/>
          </a:xfrm>
          <a:prstGeom prst="wedgeRoundRectCallout">
            <a:avLst>
              <a:gd name="adj1" fmla="val 106503"/>
              <a:gd name="adj2" fmla="val -111983"/>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mass (kg)</a:t>
            </a:r>
          </a:p>
        </p:txBody>
      </p:sp>
      <p:sp>
        <p:nvSpPr>
          <p:cNvPr id="14" name="Rounded Rectangular Callout 13">
            <a:extLst>
              <a:ext uri="{FF2B5EF4-FFF2-40B4-BE49-F238E27FC236}">
                <a16:creationId xmlns:a16="http://schemas.microsoft.com/office/drawing/2014/main" id="{89AC6B40-C8EE-B840-9398-E5B5CEE17172}"/>
              </a:ext>
            </a:extLst>
          </p:cNvPr>
          <p:cNvSpPr/>
          <p:nvPr/>
        </p:nvSpPr>
        <p:spPr>
          <a:xfrm>
            <a:off x="3172820" y="1794131"/>
            <a:ext cx="1318039" cy="506321"/>
          </a:xfrm>
          <a:prstGeom prst="wedgeRoundRectCallout">
            <a:avLst>
              <a:gd name="adj1" fmla="val 17191"/>
              <a:gd name="adj2" fmla="val -96311"/>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gravity, 9.81 m/s</a:t>
            </a:r>
            <a:r>
              <a:rPr lang="en-US" baseline="30000">
                <a:solidFill>
                  <a:srgbClr val="0432FF"/>
                </a:solidFill>
                <a:latin typeface="Verdana" panose="020B0604030504040204" pitchFamily="34" charset="0"/>
                <a:ea typeface="Verdana" panose="020B0604030504040204" pitchFamily="34" charset="0"/>
                <a:cs typeface="Verdana" panose="020B0604030504040204" pitchFamily="34" charset="0"/>
              </a:rPr>
              <a:t>2</a:t>
            </a:r>
            <a:endParaRPr lang="en-US" sz="1600" baseline="3000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ounded Rectangular Callout 14">
            <a:extLst>
              <a:ext uri="{FF2B5EF4-FFF2-40B4-BE49-F238E27FC236}">
                <a16:creationId xmlns:a16="http://schemas.microsoft.com/office/drawing/2014/main" id="{879DA7E2-1F9E-934B-9795-4D88D8E56240}"/>
              </a:ext>
            </a:extLst>
          </p:cNvPr>
          <p:cNvSpPr/>
          <p:nvPr/>
        </p:nvSpPr>
        <p:spPr>
          <a:xfrm>
            <a:off x="4549673" y="1789295"/>
            <a:ext cx="900238" cy="506321"/>
          </a:xfrm>
          <a:prstGeom prst="wedgeRoundRectCallout">
            <a:avLst>
              <a:gd name="adj1" fmla="val -68644"/>
              <a:gd name="adj2" fmla="val -104552"/>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height (m)</a:t>
            </a:r>
            <a:endParaRPr lang="en-US" sz="1600" baseline="3000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Box 11">
            <a:extLst>
              <a:ext uri="{FF2B5EF4-FFF2-40B4-BE49-F238E27FC236}">
                <a16:creationId xmlns:a16="http://schemas.microsoft.com/office/drawing/2014/main" id="{E44B2587-8B58-E948-8257-650419C356B3}"/>
              </a:ext>
            </a:extLst>
          </p:cNvPr>
          <p:cNvSpPr txBox="1">
            <a:spLocks noChangeAspect="1" noChangeArrowheads="1"/>
          </p:cNvSpPr>
          <p:nvPr/>
        </p:nvSpPr>
        <p:spPr bwMode="auto">
          <a:xfrm>
            <a:off x="327143" y="2874652"/>
            <a:ext cx="8210459" cy="7848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Power:</a:t>
            </a:r>
          </a:p>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		P = (1000)(n)(Q)(g)(H)</a:t>
            </a:r>
          </a:p>
        </p:txBody>
      </p:sp>
      <p:sp>
        <p:nvSpPr>
          <p:cNvPr id="17" name="Rounded Rectangular Callout 16">
            <a:extLst>
              <a:ext uri="{FF2B5EF4-FFF2-40B4-BE49-F238E27FC236}">
                <a16:creationId xmlns:a16="http://schemas.microsoft.com/office/drawing/2014/main" id="{CED8CC6D-0E10-964B-B18D-E8A221640730}"/>
              </a:ext>
            </a:extLst>
          </p:cNvPr>
          <p:cNvSpPr/>
          <p:nvPr/>
        </p:nvSpPr>
        <p:spPr>
          <a:xfrm>
            <a:off x="2654754" y="3902679"/>
            <a:ext cx="1754310" cy="506321"/>
          </a:xfrm>
          <a:prstGeom prst="wedgeRoundRectCallout">
            <a:avLst>
              <a:gd name="adj1" fmla="val -34635"/>
              <a:gd name="adj2" fmla="val -103680"/>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turbine efficiency (%)</a:t>
            </a:r>
          </a:p>
        </p:txBody>
      </p:sp>
      <p:sp>
        <p:nvSpPr>
          <p:cNvPr id="18" name="Rounded Rectangular Callout 17">
            <a:extLst>
              <a:ext uri="{FF2B5EF4-FFF2-40B4-BE49-F238E27FC236}">
                <a16:creationId xmlns:a16="http://schemas.microsoft.com/office/drawing/2014/main" id="{76E82674-67C9-854E-85B5-B819A4632851}"/>
              </a:ext>
            </a:extLst>
          </p:cNvPr>
          <p:cNvSpPr/>
          <p:nvPr/>
        </p:nvSpPr>
        <p:spPr>
          <a:xfrm>
            <a:off x="4490859" y="3902679"/>
            <a:ext cx="990262" cy="506321"/>
          </a:xfrm>
          <a:prstGeom prst="wedgeRoundRectCallout">
            <a:avLst>
              <a:gd name="adj1" fmla="val -162608"/>
              <a:gd name="adj2" fmla="val -99528"/>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flow (m</a:t>
            </a:r>
            <a:r>
              <a:rPr lang="en-US" baseline="30000">
                <a:solidFill>
                  <a:srgbClr val="0432FF"/>
                </a:solidFill>
                <a:latin typeface="Verdana" panose="020B0604030504040204" pitchFamily="34" charset="0"/>
                <a:ea typeface="Verdana" panose="020B0604030504040204" pitchFamily="34" charset="0"/>
                <a:cs typeface="Verdana" panose="020B0604030504040204" pitchFamily="34" charset="0"/>
              </a:rPr>
              <a:t>3</a:t>
            </a: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/s)</a:t>
            </a:r>
          </a:p>
        </p:txBody>
      </p:sp>
      <p:sp>
        <p:nvSpPr>
          <p:cNvPr id="19" name="Rounded Rectangular Callout 18">
            <a:extLst>
              <a:ext uri="{FF2B5EF4-FFF2-40B4-BE49-F238E27FC236}">
                <a16:creationId xmlns:a16="http://schemas.microsoft.com/office/drawing/2014/main" id="{F94844D5-77C9-7145-9A7D-0D80A660ED13}"/>
              </a:ext>
            </a:extLst>
          </p:cNvPr>
          <p:cNvSpPr/>
          <p:nvPr/>
        </p:nvSpPr>
        <p:spPr>
          <a:xfrm>
            <a:off x="1677675" y="3902679"/>
            <a:ext cx="900238" cy="506321"/>
          </a:xfrm>
          <a:prstGeom prst="wedgeRoundRectCallout">
            <a:avLst>
              <a:gd name="adj1" fmla="val 17396"/>
              <a:gd name="adj2" fmla="val -105756"/>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kg/m</a:t>
            </a:r>
            <a:r>
              <a:rPr lang="en-US" baseline="30000">
                <a:solidFill>
                  <a:srgbClr val="0432FF"/>
                </a:solidFill>
                <a:latin typeface="Verdana" panose="020B0604030504040204" pitchFamily="34" charset="0"/>
                <a:ea typeface="Verdana" panose="020B0604030504040204" pitchFamily="34" charset="0"/>
                <a:cs typeface="Verdana" panose="020B0604030504040204" pitchFamily="34" charset="0"/>
              </a:rPr>
              <a:t>3</a:t>
            </a:r>
            <a:endParaRPr lang="en-US" sz="1600" baseline="3000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ounded Rectangular Callout 19">
            <a:extLst>
              <a:ext uri="{FF2B5EF4-FFF2-40B4-BE49-F238E27FC236}">
                <a16:creationId xmlns:a16="http://schemas.microsoft.com/office/drawing/2014/main" id="{D207DDA0-11AE-3848-961F-9B6246FE27BC}"/>
              </a:ext>
            </a:extLst>
          </p:cNvPr>
          <p:cNvSpPr/>
          <p:nvPr/>
        </p:nvSpPr>
        <p:spPr>
          <a:xfrm>
            <a:off x="1244803" y="3902679"/>
            <a:ext cx="347081" cy="506321"/>
          </a:xfrm>
          <a:prstGeom prst="wedgeRoundRectCallout">
            <a:avLst>
              <a:gd name="adj1" fmla="val 5247"/>
              <a:gd name="adj2" fmla="val -101604"/>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J</a:t>
            </a:r>
          </a:p>
        </p:txBody>
      </p:sp>
      <p:sp>
        <p:nvSpPr>
          <p:cNvPr id="21" name="Rounded Rectangular Callout 20">
            <a:extLst>
              <a:ext uri="{FF2B5EF4-FFF2-40B4-BE49-F238E27FC236}">
                <a16:creationId xmlns:a16="http://schemas.microsoft.com/office/drawing/2014/main" id="{136CCDF3-1A95-7047-83CC-0B8623249016}"/>
              </a:ext>
            </a:extLst>
          </p:cNvPr>
          <p:cNvSpPr/>
          <p:nvPr/>
        </p:nvSpPr>
        <p:spPr>
          <a:xfrm>
            <a:off x="1329042" y="1801702"/>
            <a:ext cx="347081" cy="506321"/>
          </a:xfrm>
          <a:prstGeom prst="wedgeRoundRectCallout">
            <a:avLst>
              <a:gd name="adj1" fmla="val 5247"/>
              <a:gd name="adj2" fmla="val -101604"/>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J</a:t>
            </a:r>
          </a:p>
        </p:txBody>
      </p:sp>
      <p:sp>
        <p:nvSpPr>
          <p:cNvPr id="22" name="Text Box 11">
            <a:extLst>
              <a:ext uri="{FF2B5EF4-FFF2-40B4-BE49-F238E27FC236}">
                <a16:creationId xmlns:a16="http://schemas.microsoft.com/office/drawing/2014/main" id="{E7324F59-47CC-B14B-941B-239174655997}"/>
              </a:ext>
            </a:extLst>
          </p:cNvPr>
          <p:cNvSpPr txBox="1">
            <a:spLocks noChangeAspect="1" noChangeArrowheads="1"/>
          </p:cNvSpPr>
          <p:nvPr/>
        </p:nvSpPr>
        <p:spPr bwMode="auto">
          <a:xfrm>
            <a:off x="1258132" y="4590303"/>
            <a:ext cx="5307957"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P = (10)(n)(Q)(H)</a:t>
            </a:r>
          </a:p>
        </p:txBody>
      </p:sp>
      <p:sp>
        <p:nvSpPr>
          <p:cNvPr id="23" name="Rounded Rectangular Callout 22">
            <a:extLst>
              <a:ext uri="{FF2B5EF4-FFF2-40B4-BE49-F238E27FC236}">
                <a16:creationId xmlns:a16="http://schemas.microsoft.com/office/drawing/2014/main" id="{C20F030E-FAA9-EE44-957D-07BC97EB7DDD}"/>
              </a:ext>
            </a:extLst>
          </p:cNvPr>
          <p:cNvSpPr/>
          <p:nvPr/>
        </p:nvSpPr>
        <p:spPr>
          <a:xfrm>
            <a:off x="1138853" y="5164574"/>
            <a:ext cx="558978" cy="506321"/>
          </a:xfrm>
          <a:prstGeom prst="wedgeRoundRectCallout">
            <a:avLst>
              <a:gd name="adj1" fmla="val 5247"/>
              <a:gd name="adj2" fmla="val -101604"/>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kW</a:t>
            </a:r>
          </a:p>
        </p:txBody>
      </p:sp>
      <p:pic>
        <p:nvPicPr>
          <p:cNvPr id="24" name="Picture 23">
            <a:extLst>
              <a:ext uri="{FF2B5EF4-FFF2-40B4-BE49-F238E27FC236}">
                <a16:creationId xmlns:a16="http://schemas.microsoft.com/office/drawing/2014/main" id="{D874F4C6-58B7-DD4C-BCE3-E5AD13436113}"/>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92273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2"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93276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Classifying hydropower</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228895" y="771513"/>
            <a:ext cx="8557753"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Modern hydropower can be classified using a number of </a:t>
            </a:r>
            <a:r>
              <a:rPr lang="en-US" altLang="en-US" b="1">
                <a:latin typeface="Verdana" panose="020B0604030504040204" pitchFamily="34" charset="0"/>
                <a:ea typeface="Verdana" panose="020B0604030504040204" pitchFamily="34" charset="0"/>
                <a:cs typeface="Verdana" panose="020B0604030504040204" pitchFamily="34" charset="0"/>
              </a:rPr>
              <a:t>criteria</a:t>
            </a:r>
            <a:r>
              <a:rPr lang="en-US" altLang="en-US">
                <a:latin typeface="Verdana" panose="020B0604030504040204" pitchFamily="34" charset="0"/>
                <a:ea typeface="Verdana" panose="020B0604030504040204" pitchFamily="34" charset="0"/>
                <a:cs typeface="Verdana" panose="020B0604030504040204" pitchFamily="34" charset="0"/>
              </a:rPr>
              <a:t>.</a:t>
            </a:r>
            <a:endParaRPr lang="en-US" altLang="en-US" b="1">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563BA2F-EA7C-1949-B334-4E6D96AF6FEA}"/>
              </a:ext>
            </a:extLst>
          </p:cNvPr>
          <p:cNvSpPr txBox="1"/>
          <p:nvPr/>
        </p:nvSpPr>
        <p:spPr>
          <a:xfrm>
            <a:off x="61398" y="6345647"/>
            <a:ext cx="3077830"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https://www.usbr.gov/lc/hooverdam/</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 Box 11">
            <a:extLst>
              <a:ext uri="{FF2B5EF4-FFF2-40B4-BE49-F238E27FC236}">
                <a16:creationId xmlns:a16="http://schemas.microsoft.com/office/drawing/2014/main" id="{A5E66C98-CCB5-8F42-985D-87D2407E6929}"/>
              </a:ext>
            </a:extLst>
          </p:cNvPr>
          <p:cNvSpPr txBox="1">
            <a:spLocks noChangeAspect="1" noChangeArrowheads="1"/>
          </p:cNvSpPr>
          <p:nvPr/>
        </p:nvSpPr>
        <p:spPr bwMode="auto">
          <a:xfrm>
            <a:off x="228895" y="1173896"/>
            <a:ext cx="783253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1. Effective head</a:t>
            </a:r>
          </a:p>
        </p:txBody>
      </p:sp>
      <p:sp>
        <p:nvSpPr>
          <p:cNvPr id="13" name="Text Box 11">
            <a:extLst>
              <a:ext uri="{FF2B5EF4-FFF2-40B4-BE49-F238E27FC236}">
                <a16:creationId xmlns:a16="http://schemas.microsoft.com/office/drawing/2014/main" id="{A83C4DDE-76B1-0F44-A48E-CD2E88C96BF1}"/>
              </a:ext>
            </a:extLst>
          </p:cNvPr>
          <p:cNvSpPr txBox="1">
            <a:spLocks noChangeAspect="1" noChangeArrowheads="1"/>
          </p:cNvSpPr>
          <p:nvPr/>
        </p:nvSpPr>
        <p:spPr bwMode="auto">
          <a:xfrm>
            <a:off x="217725" y="1565987"/>
            <a:ext cx="783253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2. Capacity: rated power output</a:t>
            </a:r>
          </a:p>
        </p:txBody>
      </p:sp>
      <p:sp>
        <p:nvSpPr>
          <p:cNvPr id="14" name="Text Box 11">
            <a:extLst>
              <a:ext uri="{FF2B5EF4-FFF2-40B4-BE49-F238E27FC236}">
                <a16:creationId xmlns:a16="http://schemas.microsoft.com/office/drawing/2014/main" id="{75DF0664-BF4C-2E4F-8537-ED85E80DB017}"/>
              </a:ext>
            </a:extLst>
          </p:cNvPr>
          <p:cNvSpPr txBox="1">
            <a:spLocks noChangeAspect="1" noChangeArrowheads="1"/>
          </p:cNvSpPr>
          <p:nvPr/>
        </p:nvSpPr>
        <p:spPr bwMode="auto">
          <a:xfrm>
            <a:off x="217724" y="1967827"/>
            <a:ext cx="783253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3. Type of turbine</a:t>
            </a:r>
          </a:p>
        </p:txBody>
      </p:sp>
      <p:sp>
        <p:nvSpPr>
          <p:cNvPr id="15" name="Text Box 11">
            <a:extLst>
              <a:ext uri="{FF2B5EF4-FFF2-40B4-BE49-F238E27FC236}">
                <a16:creationId xmlns:a16="http://schemas.microsoft.com/office/drawing/2014/main" id="{D083CD29-B168-2848-B10B-4B47C47D59AF}"/>
              </a:ext>
            </a:extLst>
          </p:cNvPr>
          <p:cNvSpPr txBox="1">
            <a:spLocks noChangeAspect="1" noChangeArrowheads="1"/>
          </p:cNvSpPr>
          <p:nvPr/>
        </p:nvSpPr>
        <p:spPr bwMode="auto">
          <a:xfrm>
            <a:off x="217723" y="2392274"/>
            <a:ext cx="783253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4. Type of dam, reservoir, etc.,.</a:t>
            </a:r>
          </a:p>
        </p:txBody>
      </p:sp>
      <p:sp>
        <p:nvSpPr>
          <p:cNvPr id="16" name="Text Box 11">
            <a:extLst>
              <a:ext uri="{FF2B5EF4-FFF2-40B4-BE49-F238E27FC236}">
                <a16:creationId xmlns:a16="http://schemas.microsoft.com/office/drawing/2014/main" id="{389D3FB7-D1F2-684F-AE8E-C85E567EE3A3}"/>
              </a:ext>
            </a:extLst>
          </p:cNvPr>
          <p:cNvSpPr txBox="1">
            <a:spLocks noChangeAspect="1" noChangeArrowheads="1"/>
          </p:cNvSpPr>
          <p:nvPr/>
        </p:nvSpPr>
        <p:spPr bwMode="auto">
          <a:xfrm>
            <a:off x="4145164" y="116235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sp>
        <p:nvSpPr>
          <p:cNvPr id="17" name="Text Box 11">
            <a:extLst>
              <a:ext uri="{FF2B5EF4-FFF2-40B4-BE49-F238E27FC236}">
                <a16:creationId xmlns:a16="http://schemas.microsoft.com/office/drawing/2014/main" id="{1D0ACCB5-B760-1B42-B6A1-3A8A2C51273E}"/>
              </a:ext>
            </a:extLst>
          </p:cNvPr>
          <p:cNvSpPr txBox="1">
            <a:spLocks noChangeAspect="1" noChangeArrowheads="1"/>
          </p:cNvSpPr>
          <p:nvPr/>
        </p:nvSpPr>
        <p:spPr bwMode="auto">
          <a:xfrm>
            <a:off x="1515091" y="-255201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sp>
        <p:nvSpPr>
          <p:cNvPr id="18" name="Text Box 11">
            <a:extLst>
              <a:ext uri="{FF2B5EF4-FFF2-40B4-BE49-F238E27FC236}">
                <a16:creationId xmlns:a16="http://schemas.microsoft.com/office/drawing/2014/main" id="{C0E9A026-84A3-184F-BEED-A27E70E4D63B}"/>
              </a:ext>
            </a:extLst>
          </p:cNvPr>
          <p:cNvSpPr txBox="1">
            <a:spLocks noChangeAspect="1" noChangeArrowheads="1"/>
          </p:cNvSpPr>
          <p:nvPr/>
        </p:nvSpPr>
        <p:spPr bwMode="auto">
          <a:xfrm>
            <a:off x="4145164" y="155747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2.1 GW</a:t>
            </a:r>
          </a:p>
        </p:txBody>
      </p:sp>
      <p:sp>
        <p:nvSpPr>
          <p:cNvPr id="19" name="Text Box 11">
            <a:extLst>
              <a:ext uri="{FF2B5EF4-FFF2-40B4-BE49-F238E27FC236}">
                <a16:creationId xmlns:a16="http://schemas.microsoft.com/office/drawing/2014/main" id="{A74B39E2-19F0-3B41-922D-883A4ACF6B99}"/>
              </a:ext>
            </a:extLst>
          </p:cNvPr>
          <p:cNvSpPr txBox="1">
            <a:spLocks noChangeAspect="1" noChangeArrowheads="1"/>
          </p:cNvSpPr>
          <p:nvPr/>
        </p:nvSpPr>
        <p:spPr bwMode="auto">
          <a:xfrm>
            <a:off x="4145164" y="195259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turbo</a:t>
            </a:r>
          </a:p>
        </p:txBody>
      </p:sp>
      <p:sp>
        <p:nvSpPr>
          <p:cNvPr id="20" name="Text Box 11">
            <a:extLst>
              <a:ext uri="{FF2B5EF4-FFF2-40B4-BE49-F238E27FC236}">
                <a16:creationId xmlns:a16="http://schemas.microsoft.com/office/drawing/2014/main" id="{8BCFAFFF-FC4F-BD4C-A9ED-68DDDBF0E73D}"/>
              </a:ext>
            </a:extLst>
          </p:cNvPr>
          <p:cNvSpPr txBox="1">
            <a:spLocks noChangeAspect="1" noChangeArrowheads="1"/>
          </p:cNvSpPr>
          <p:nvPr/>
        </p:nvSpPr>
        <p:spPr bwMode="auto">
          <a:xfrm>
            <a:off x="4145164" y="2347714"/>
            <a:ext cx="139378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35 b m</a:t>
            </a:r>
            <a:r>
              <a:rPr lang="en-US" altLang="en-US" sz="2000" b="1" baseline="30000" dirty="0">
                <a:solidFill>
                  <a:srgbClr val="0432FF"/>
                </a:solidFill>
                <a:latin typeface="Verdana" panose="020B0604030504040204" pitchFamily="34" charset="0"/>
                <a:ea typeface="Verdana" panose="020B0604030504040204" pitchFamily="34" charset="0"/>
                <a:cs typeface="Verdana" panose="020B0604030504040204" pitchFamily="34" charset="0"/>
              </a:rPr>
              <a:t>3</a:t>
            </a:r>
            <a:endParaRPr lang="en-US" altLang="en-US" b="1" baseline="30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2884A785-4791-7644-B76B-A7A5B5991F15}"/>
              </a:ext>
            </a:extLst>
          </p:cNvPr>
          <p:cNvPicPr>
            <a:picLocks noChangeAspect="1"/>
          </p:cNvPicPr>
          <p:nvPr/>
        </p:nvPicPr>
        <p:blipFill>
          <a:blip r:embed="rId3"/>
          <a:stretch>
            <a:fillRect/>
          </a:stretch>
        </p:blipFill>
        <p:spPr>
          <a:xfrm>
            <a:off x="5538951" y="2375838"/>
            <a:ext cx="3512579" cy="4405952"/>
          </a:xfrm>
          <a:prstGeom prst="rect">
            <a:avLst/>
          </a:prstGeom>
        </p:spPr>
      </p:pic>
      <p:sp>
        <p:nvSpPr>
          <p:cNvPr id="23" name="Text Box 11">
            <a:extLst>
              <a:ext uri="{FF2B5EF4-FFF2-40B4-BE49-F238E27FC236}">
                <a16:creationId xmlns:a16="http://schemas.microsoft.com/office/drawing/2014/main" id="{8251F426-1EA8-2F47-BCB4-98EBDCFD0BD5}"/>
              </a:ext>
            </a:extLst>
          </p:cNvPr>
          <p:cNvSpPr txBox="1">
            <a:spLocks noChangeAspect="1" noChangeArrowheads="1"/>
          </p:cNvSpPr>
          <p:nvPr/>
        </p:nvSpPr>
        <p:spPr bwMode="auto">
          <a:xfrm>
            <a:off x="5133052" y="6410317"/>
            <a:ext cx="1983514" cy="369332"/>
          </a:xfrm>
          <a:prstGeom prst="rect">
            <a:avLst/>
          </a:prstGeom>
          <a:solidFill>
            <a:srgbClr val="000E59"/>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chemeClr val="bg1"/>
                </a:solidFill>
                <a:latin typeface="Verdana" panose="020B0604030504040204" pitchFamily="34" charset="0"/>
                <a:ea typeface="Verdana" panose="020B0604030504040204" pitchFamily="34" charset="0"/>
                <a:cs typeface="Verdana" panose="020B0604030504040204" pitchFamily="34" charset="0"/>
              </a:rPr>
              <a:t>Hoover dam</a:t>
            </a:r>
            <a:endParaRPr lang="en-US" alt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a:extLst>
              <a:ext uri="{FF2B5EF4-FFF2-40B4-BE49-F238E27FC236}">
                <a16:creationId xmlns:a16="http://schemas.microsoft.com/office/drawing/2014/main" id="{4D7B563E-0A35-FE41-947B-7170298661A5}"/>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2570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05564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Effective head</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228895" y="771513"/>
            <a:ext cx="8557753"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Head varies with location and type of hydropower</a:t>
            </a:r>
            <a:endParaRPr lang="en-US" altLang="en-US" b="1">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563BA2F-EA7C-1949-B334-4E6D96AF6FEA}"/>
              </a:ext>
            </a:extLst>
          </p:cNvPr>
          <p:cNvSpPr txBox="1"/>
          <p:nvPr/>
        </p:nvSpPr>
        <p:spPr>
          <a:xfrm rot="16200000">
            <a:off x="5946723" y="3691980"/>
            <a:ext cx="5843266" cy="430887"/>
          </a:xfrm>
          <a:prstGeom prst="rect">
            <a:avLst/>
          </a:prstGeom>
          <a:noFill/>
        </p:spPr>
        <p:txBody>
          <a:bodyPr wrap="non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100" dirty="0">
                <a:latin typeface="Verdana" panose="020B0604030504040204" pitchFamily="34" charset="0"/>
                <a:ea typeface="Verdana" panose="020B0604030504040204" pitchFamily="34" charset="0"/>
                <a:cs typeface="Verdana" panose="020B0604030504040204" pitchFamily="34" charset="0"/>
                <a:hlinkClick r:id="rId2"/>
              </a:rPr>
              <a:t>https://www.quora.com/What-is-the-difference-between-a-barrage-and-a-dam</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 Box 11">
            <a:extLst>
              <a:ext uri="{FF2B5EF4-FFF2-40B4-BE49-F238E27FC236}">
                <a16:creationId xmlns:a16="http://schemas.microsoft.com/office/drawing/2014/main" id="{A5E66C98-CCB5-8F42-985D-87D2407E6929}"/>
              </a:ext>
            </a:extLst>
          </p:cNvPr>
          <p:cNvSpPr txBox="1">
            <a:spLocks noChangeAspect="1" noChangeArrowheads="1"/>
          </p:cNvSpPr>
          <p:nvPr/>
        </p:nvSpPr>
        <p:spPr bwMode="auto">
          <a:xfrm>
            <a:off x="228896" y="1173896"/>
            <a:ext cx="178975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1. Low</a:t>
            </a:r>
          </a:p>
        </p:txBody>
      </p:sp>
      <p:sp>
        <p:nvSpPr>
          <p:cNvPr id="13" name="Text Box 11">
            <a:extLst>
              <a:ext uri="{FF2B5EF4-FFF2-40B4-BE49-F238E27FC236}">
                <a16:creationId xmlns:a16="http://schemas.microsoft.com/office/drawing/2014/main" id="{A83C4DDE-76B1-0F44-A48E-CD2E88C96BF1}"/>
              </a:ext>
            </a:extLst>
          </p:cNvPr>
          <p:cNvSpPr txBox="1">
            <a:spLocks noChangeAspect="1" noChangeArrowheads="1"/>
          </p:cNvSpPr>
          <p:nvPr/>
        </p:nvSpPr>
        <p:spPr bwMode="auto">
          <a:xfrm>
            <a:off x="217726" y="1565987"/>
            <a:ext cx="178975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2. Medium</a:t>
            </a:r>
          </a:p>
        </p:txBody>
      </p:sp>
      <p:sp>
        <p:nvSpPr>
          <p:cNvPr id="14" name="Text Box 11">
            <a:extLst>
              <a:ext uri="{FF2B5EF4-FFF2-40B4-BE49-F238E27FC236}">
                <a16:creationId xmlns:a16="http://schemas.microsoft.com/office/drawing/2014/main" id="{75DF0664-BF4C-2E4F-8537-ED85E80DB017}"/>
              </a:ext>
            </a:extLst>
          </p:cNvPr>
          <p:cNvSpPr txBox="1">
            <a:spLocks noChangeAspect="1" noChangeArrowheads="1"/>
          </p:cNvSpPr>
          <p:nvPr/>
        </p:nvSpPr>
        <p:spPr bwMode="auto">
          <a:xfrm>
            <a:off x="217725" y="1967827"/>
            <a:ext cx="178975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3. High</a:t>
            </a:r>
          </a:p>
        </p:txBody>
      </p:sp>
      <p:sp>
        <p:nvSpPr>
          <p:cNvPr id="17" name="Text Box 11">
            <a:extLst>
              <a:ext uri="{FF2B5EF4-FFF2-40B4-BE49-F238E27FC236}">
                <a16:creationId xmlns:a16="http://schemas.microsoft.com/office/drawing/2014/main" id="{1D0ACCB5-B760-1B42-B6A1-3A8A2C51273E}"/>
              </a:ext>
            </a:extLst>
          </p:cNvPr>
          <p:cNvSpPr txBox="1">
            <a:spLocks noChangeAspect="1" noChangeArrowheads="1"/>
          </p:cNvSpPr>
          <p:nvPr/>
        </p:nvSpPr>
        <p:spPr bwMode="auto">
          <a:xfrm>
            <a:off x="1515091" y="-255201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sp>
        <p:nvSpPr>
          <p:cNvPr id="21" name="Text Box 11">
            <a:extLst>
              <a:ext uri="{FF2B5EF4-FFF2-40B4-BE49-F238E27FC236}">
                <a16:creationId xmlns:a16="http://schemas.microsoft.com/office/drawing/2014/main" id="{01330F37-F641-984A-96F5-B7218CE144BB}"/>
              </a:ext>
            </a:extLst>
          </p:cNvPr>
          <p:cNvSpPr txBox="1">
            <a:spLocks noChangeAspect="1" noChangeArrowheads="1"/>
          </p:cNvSpPr>
          <p:nvPr/>
        </p:nvSpPr>
        <p:spPr bwMode="auto">
          <a:xfrm>
            <a:off x="1748640" y="1168750"/>
            <a:ext cx="654402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Barrage (low dam) or run of river</a:t>
            </a:r>
          </a:p>
        </p:txBody>
      </p:sp>
      <p:sp>
        <p:nvSpPr>
          <p:cNvPr id="22" name="Text Box 11">
            <a:extLst>
              <a:ext uri="{FF2B5EF4-FFF2-40B4-BE49-F238E27FC236}">
                <a16:creationId xmlns:a16="http://schemas.microsoft.com/office/drawing/2014/main" id="{161D44D0-0DBA-4348-BD24-4F3E25838836}"/>
              </a:ext>
            </a:extLst>
          </p:cNvPr>
          <p:cNvSpPr txBox="1">
            <a:spLocks noChangeAspect="1" noChangeArrowheads="1"/>
          </p:cNvSpPr>
          <p:nvPr/>
        </p:nvSpPr>
        <p:spPr bwMode="auto">
          <a:xfrm>
            <a:off x="1748640" y="1541973"/>
            <a:ext cx="654402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Dam and reservoir</a:t>
            </a:r>
          </a:p>
        </p:txBody>
      </p:sp>
      <p:sp>
        <p:nvSpPr>
          <p:cNvPr id="23" name="Text Box 11">
            <a:extLst>
              <a:ext uri="{FF2B5EF4-FFF2-40B4-BE49-F238E27FC236}">
                <a16:creationId xmlns:a16="http://schemas.microsoft.com/office/drawing/2014/main" id="{46E8490B-6F09-9847-B8AF-493E01458554}"/>
              </a:ext>
            </a:extLst>
          </p:cNvPr>
          <p:cNvSpPr txBox="1">
            <a:spLocks noChangeAspect="1" noChangeArrowheads="1"/>
          </p:cNvSpPr>
          <p:nvPr/>
        </p:nvSpPr>
        <p:spPr bwMode="auto">
          <a:xfrm>
            <a:off x="1748640" y="1915196"/>
            <a:ext cx="654402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High dam or pumped storage</a:t>
            </a:r>
          </a:p>
        </p:txBody>
      </p:sp>
      <p:pic>
        <p:nvPicPr>
          <p:cNvPr id="6" name="Picture 5">
            <a:extLst>
              <a:ext uri="{FF2B5EF4-FFF2-40B4-BE49-F238E27FC236}">
                <a16:creationId xmlns:a16="http://schemas.microsoft.com/office/drawing/2014/main" id="{9119E4B1-F28B-2E40-B657-4F66733E79FD}"/>
              </a:ext>
            </a:extLst>
          </p:cNvPr>
          <p:cNvPicPr>
            <a:picLocks noChangeAspect="1"/>
          </p:cNvPicPr>
          <p:nvPr/>
        </p:nvPicPr>
        <p:blipFill>
          <a:blip r:embed="rId3"/>
          <a:stretch>
            <a:fillRect/>
          </a:stretch>
        </p:blipFill>
        <p:spPr>
          <a:xfrm>
            <a:off x="4218432" y="2412640"/>
            <a:ext cx="4199636" cy="2591414"/>
          </a:xfrm>
          <a:prstGeom prst="rect">
            <a:avLst/>
          </a:prstGeom>
        </p:spPr>
      </p:pic>
      <p:pic>
        <p:nvPicPr>
          <p:cNvPr id="10" name="Picture 9">
            <a:extLst>
              <a:ext uri="{FF2B5EF4-FFF2-40B4-BE49-F238E27FC236}">
                <a16:creationId xmlns:a16="http://schemas.microsoft.com/office/drawing/2014/main" id="{0F8704CD-103C-1847-B9ED-35F4E9C820C6}"/>
              </a:ext>
            </a:extLst>
          </p:cNvPr>
          <p:cNvPicPr>
            <a:picLocks noChangeAspect="1"/>
          </p:cNvPicPr>
          <p:nvPr/>
        </p:nvPicPr>
        <p:blipFill>
          <a:blip r:embed="rId4"/>
          <a:stretch>
            <a:fillRect/>
          </a:stretch>
        </p:blipFill>
        <p:spPr>
          <a:xfrm>
            <a:off x="305308" y="2412640"/>
            <a:ext cx="3489285" cy="2591414"/>
          </a:xfrm>
          <a:prstGeom prst="rect">
            <a:avLst/>
          </a:prstGeom>
        </p:spPr>
      </p:pic>
      <p:sp>
        <p:nvSpPr>
          <p:cNvPr id="25" name="Text Box 11">
            <a:extLst>
              <a:ext uri="{FF2B5EF4-FFF2-40B4-BE49-F238E27FC236}">
                <a16:creationId xmlns:a16="http://schemas.microsoft.com/office/drawing/2014/main" id="{57F12769-DE4E-2249-A267-D57A0F44B968}"/>
              </a:ext>
            </a:extLst>
          </p:cNvPr>
          <p:cNvSpPr txBox="1">
            <a:spLocks noChangeAspect="1" noChangeArrowheads="1"/>
          </p:cNvSpPr>
          <p:nvPr/>
        </p:nvSpPr>
        <p:spPr bwMode="auto">
          <a:xfrm>
            <a:off x="305308" y="5107347"/>
            <a:ext cx="3489285" cy="132343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Low head</a:t>
            </a:r>
          </a:p>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Bank-to-bank barrier</a:t>
            </a:r>
          </a:p>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Water level depends on height of full—eight gates</a:t>
            </a:r>
          </a:p>
        </p:txBody>
      </p:sp>
      <p:sp>
        <p:nvSpPr>
          <p:cNvPr id="27" name="Text Box 11">
            <a:extLst>
              <a:ext uri="{FF2B5EF4-FFF2-40B4-BE49-F238E27FC236}">
                <a16:creationId xmlns:a16="http://schemas.microsoft.com/office/drawing/2014/main" id="{B824B75D-EC85-8F4E-8062-F3A5EAAEDC12}"/>
              </a:ext>
            </a:extLst>
          </p:cNvPr>
          <p:cNvSpPr txBox="1">
            <a:spLocks noChangeAspect="1" noChangeArrowheads="1"/>
          </p:cNvSpPr>
          <p:nvPr/>
        </p:nvSpPr>
        <p:spPr bwMode="auto">
          <a:xfrm>
            <a:off x="-796648" y="8672721"/>
            <a:ext cx="3489285" cy="132343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Low head</a:t>
            </a:r>
          </a:p>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Bank-to-bank barrier</a:t>
            </a:r>
          </a:p>
          <a:p>
            <a:pPr marL="285750" indent="-285750" eaLnBrk="0" hangingPunct="0">
              <a:spcBef>
                <a:spcPct val="50000"/>
              </a:spcBef>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Water level depends on height of gates</a:t>
            </a:r>
          </a:p>
        </p:txBody>
      </p:sp>
      <p:sp>
        <p:nvSpPr>
          <p:cNvPr id="28" name="Text Box 11">
            <a:extLst>
              <a:ext uri="{FF2B5EF4-FFF2-40B4-BE49-F238E27FC236}">
                <a16:creationId xmlns:a16="http://schemas.microsoft.com/office/drawing/2014/main" id="{35DA8A59-2776-CD44-8260-911339950BAF}"/>
              </a:ext>
            </a:extLst>
          </p:cNvPr>
          <p:cNvSpPr txBox="1">
            <a:spLocks noChangeAspect="1" noChangeArrowheads="1"/>
          </p:cNvSpPr>
          <p:nvPr/>
        </p:nvSpPr>
        <p:spPr bwMode="auto">
          <a:xfrm>
            <a:off x="4218432" y="5104955"/>
            <a:ext cx="4244042" cy="155427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High head</a:t>
            </a:r>
          </a:p>
          <a:p>
            <a:pPr eaLnBrk="0" hangingPunct="0"/>
            <a:endParaRPr lang="en-US" altLang="en-US" sz="700"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Bank-to-bank barrier</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Water level depends on:</a:t>
            </a:r>
          </a:p>
          <a:p>
            <a:pPr marL="742950" lvl="1"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Volume diverted to turbines</a:t>
            </a:r>
          </a:p>
          <a:p>
            <a:pPr marL="742950" lvl="1"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Overflow gates at top</a:t>
            </a:r>
          </a:p>
        </p:txBody>
      </p:sp>
      <p:pic>
        <p:nvPicPr>
          <p:cNvPr id="19" name="Picture 18">
            <a:extLst>
              <a:ext uri="{FF2B5EF4-FFF2-40B4-BE49-F238E27FC236}">
                <a16:creationId xmlns:a16="http://schemas.microsoft.com/office/drawing/2014/main" id="{3BA45923-108D-4C4B-8B9E-FDF94504C2C8}"/>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0276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67280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Turbines: Francis</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228895" y="771513"/>
            <a:ext cx="8557753"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a:latin typeface="Verdana" panose="020B0604030504040204" pitchFamily="34" charset="0"/>
                <a:ea typeface="Verdana" panose="020B0604030504040204" pitchFamily="34" charset="0"/>
                <a:cs typeface="Verdana" panose="020B0604030504040204" pitchFamily="34" charset="0"/>
              </a:rPr>
              <a:t>Turbines</a:t>
            </a:r>
            <a:r>
              <a:rPr lang="en-US" altLang="en-US">
                <a:latin typeface="Verdana" panose="020B0604030504040204" pitchFamily="34" charset="0"/>
                <a:ea typeface="Verdana" panose="020B0604030504040204" pitchFamily="34" charset="0"/>
                <a:cs typeface="Verdana" panose="020B0604030504040204" pitchFamily="34" charset="0"/>
              </a:rPr>
              <a:t> come in a variety of designs, though the large hydropower plants depend on the </a:t>
            </a:r>
            <a:r>
              <a:rPr lang="en-US" altLang="en-US" b="1">
                <a:latin typeface="Verdana" panose="020B0604030504040204" pitchFamily="34" charset="0"/>
                <a:ea typeface="Verdana" panose="020B0604030504040204" pitchFamily="34" charset="0"/>
                <a:cs typeface="Verdana" panose="020B0604030504040204" pitchFamily="34" charset="0"/>
              </a:rPr>
              <a:t>Francis turbine</a:t>
            </a:r>
            <a:r>
              <a:rPr lang="en-US" altLang="en-US">
                <a:latin typeface="Verdana" panose="020B0604030504040204" pitchFamily="34" charset="0"/>
                <a:ea typeface="Verdana" panose="020B0604030504040204" pitchFamily="34" charset="0"/>
                <a:cs typeface="Verdana" panose="020B0604030504040204" pitchFamily="34" charset="0"/>
              </a:rPr>
              <a:t>. </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Has blades and vanes like steam turbines and jet engines.</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Works with head from 2 – 300 m.</a:t>
            </a:r>
          </a:p>
        </p:txBody>
      </p:sp>
      <p:sp>
        <p:nvSpPr>
          <p:cNvPr id="11" name="TextBox 10">
            <a:extLst>
              <a:ext uri="{FF2B5EF4-FFF2-40B4-BE49-F238E27FC236}">
                <a16:creationId xmlns:a16="http://schemas.microsoft.com/office/drawing/2014/main" id="{C563BA2F-EA7C-1949-B334-4E6D96AF6FEA}"/>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7" name="Text Box 11">
            <a:extLst>
              <a:ext uri="{FF2B5EF4-FFF2-40B4-BE49-F238E27FC236}">
                <a16:creationId xmlns:a16="http://schemas.microsoft.com/office/drawing/2014/main" id="{1D0ACCB5-B760-1B42-B6A1-3A8A2C51273E}"/>
              </a:ext>
            </a:extLst>
          </p:cNvPr>
          <p:cNvSpPr txBox="1">
            <a:spLocks noChangeAspect="1" noChangeArrowheads="1"/>
          </p:cNvSpPr>
          <p:nvPr/>
        </p:nvSpPr>
        <p:spPr bwMode="auto">
          <a:xfrm>
            <a:off x="1515091" y="-255201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pic>
        <p:nvPicPr>
          <p:cNvPr id="3" name="Picture 2">
            <a:extLst>
              <a:ext uri="{FF2B5EF4-FFF2-40B4-BE49-F238E27FC236}">
                <a16:creationId xmlns:a16="http://schemas.microsoft.com/office/drawing/2014/main" id="{FF09C7CE-89B5-5340-81B1-1C5B75573BF6}"/>
              </a:ext>
            </a:extLst>
          </p:cNvPr>
          <p:cNvPicPr>
            <a:picLocks noChangeAspect="1"/>
          </p:cNvPicPr>
          <p:nvPr/>
        </p:nvPicPr>
        <p:blipFill>
          <a:blip r:embed="rId2"/>
          <a:stretch>
            <a:fillRect/>
          </a:stretch>
        </p:blipFill>
        <p:spPr>
          <a:xfrm>
            <a:off x="1277947" y="2057555"/>
            <a:ext cx="6655308" cy="4427551"/>
          </a:xfrm>
          <a:prstGeom prst="rect">
            <a:avLst/>
          </a:prstGeom>
        </p:spPr>
      </p:pic>
      <p:pic>
        <p:nvPicPr>
          <p:cNvPr id="10" name="Picture 9">
            <a:extLst>
              <a:ext uri="{FF2B5EF4-FFF2-40B4-BE49-F238E27FC236}">
                <a16:creationId xmlns:a16="http://schemas.microsoft.com/office/drawing/2014/main" id="{9D6A6D55-4FD0-9A42-9C95-93A29046F78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0712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squar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350520" y="2518284"/>
            <a:ext cx="8524631" cy="523220"/>
          </a:xfrm>
          <a:prstGeom prst="rect">
            <a:avLst/>
          </a:prstGeom>
          <a:noFill/>
        </p:spPr>
        <p:txBody>
          <a:bodyPr wrap="square" rtlCol="0">
            <a:spAutoFit/>
          </a:bodyPr>
          <a:lstStyle/>
          <a:p>
            <a:pPr marL="14288" lvl="1" algn="ctr"/>
            <a:r>
              <a:rPr lang="en-US" sz="2800" b="1" i="1" dirty="0">
                <a:latin typeface="Verdana" panose="020B0604030504040204" pitchFamily="34" charset="0"/>
                <a:ea typeface="Verdana" panose="020B0604030504040204" pitchFamily="34" charset="0"/>
                <a:cs typeface="Verdana" panose="020B0604030504040204" pitchFamily="34" charset="0"/>
              </a:rPr>
              <a:t>7.1: Hydropower history and global use</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8393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839786"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Turbines: Pelton wheel</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228895" y="771513"/>
            <a:ext cx="8557753"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a:latin typeface="Verdana" panose="020B0604030504040204" pitchFamily="34" charset="0"/>
                <a:ea typeface="Verdana" panose="020B0604030504040204" pitchFamily="34" charset="0"/>
                <a:cs typeface="Verdana" panose="020B0604030504040204" pitchFamily="34" charset="0"/>
              </a:rPr>
              <a:t>Pelton wheel </a:t>
            </a:r>
            <a:r>
              <a:rPr lang="en-US" altLang="en-US">
                <a:latin typeface="Verdana" panose="020B0604030504040204" pitchFamily="34" charset="0"/>
                <a:ea typeface="Verdana" panose="020B0604030504040204" pitchFamily="34" charset="0"/>
                <a:cs typeface="Verdana" panose="020B0604030504040204" pitchFamily="34" charset="0"/>
              </a:rPr>
              <a:t>was developed during the California gold rush. </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Jets of water (&gt;1) hit cups and spin the wheel.</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Jets can be adjusted to change the speed of spin</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Works with higher head (&gt;250 m) or with smaller hydro.</a:t>
            </a:r>
          </a:p>
        </p:txBody>
      </p:sp>
      <p:sp>
        <p:nvSpPr>
          <p:cNvPr id="11" name="TextBox 10">
            <a:extLst>
              <a:ext uri="{FF2B5EF4-FFF2-40B4-BE49-F238E27FC236}">
                <a16:creationId xmlns:a16="http://schemas.microsoft.com/office/drawing/2014/main" id="{C563BA2F-EA7C-1949-B334-4E6D96AF6FEA}"/>
              </a:ext>
            </a:extLst>
          </p:cNvPr>
          <p:cNvSpPr txBox="1"/>
          <p:nvPr/>
        </p:nvSpPr>
        <p:spPr>
          <a:xfrm>
            <a:off x="4507771" y="6346339"/>
            <a:ext cx="4562403"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rPr>
              <a:t>https://</a:t>
            </a:r>
            <a:r>
              <a:rPr lang="en-US" sz="1200" dirty="0" err="1">
                <a:latin typeface="Verdana" panose="020B0604030504040204" pitchFamily="34" charset="0"/>
                <a:ea typeface="Verdana" panose="020B0604030504040204" pitchFamily="34" charset="0"/>
                <a:cs typeface="Verdana" panose="020B0604030504040204" pitchFamily="34" charset="0"/>
              </a:rPr>
              <a:t>energyeducation.ca</a:t>
            </a:r>
            <a:r>
              <a:rPr lang="en-US" sz="1200" dirty="0">
                <a:latin typeface="Verdana" panose="020B0604030504040204" pitchFamily="34" charset="0"/>
                <a:ea typeface="Verdana" panose="020B0604030504040204" pitchFamily="34" charset="0"/>
                <a:cs typeface="Verdana" panose="020B0604030504040204" pitchFamily="34" charset="0"/>
              </a:rPr>
              <a:t>/encyclopedia/</a:t>
            </a:r>
            <a:r>
              <a:rPr lang="en-US" sz="1200" dirty="0" err="1">
                <a:latin typeface="Verdana" panose="020B0604030504040204" pitchFamily="34" charset="0"/>
                <a:ea typeface="Verdana" panose="020B0604030504040204" pitchFamily="34" charset="0"/>
                <a:cs typeface="Verdana" panose="020B0604030504040204" pitchFamily="34" charset="0"/>
              </a:rPr>
              <a:t>Pelton_turbine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 Box 11">
            <a:extLst>
              <a:ext uri="{FF2B5EF4-FFF2-40B4-BE49-F238E27FC236}">
                <a16:creationId xmlns:a16="http://schemas.microsoft.com/office/drawing/2014/main" id="{1D0ACCB5-B760-1B42-B6A1-3A8A2C51273E}"/>
              </a:ext>
            </a:extLst>
          </p:cNvPr>
          <p:cNvSpPr txBox="1">
            <a:spLocks noChangeAspect="1" noChangeArrowheads="1"/>
          </p:cNvSpPr>
          <p:nvPr/>
        </p:nvSpPr>
        <p:spPr bwMode="auto">
          <a:xfrm>
            <a:off x="1515091" y="-255201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pic>
        <p:nvPicPr>
          <p:cNvPr id="2" name="Picture 1">
            <a:extLst>
              <a:ext uri="{FF2B5EF4-FFF2-40B4-BE49-F238E27FC236}">
                <a16:creationId xmlns:a16="http://schemas.microsoft.com/office/drawing/2014/main" id="{20AEBC1E-6FEF-BF40-9AB2-9A3E96D26CA7}"/>
              </a:ext>
            </a:extLst>
          </p:cNvPr>
          <p:cNvPicPr>
            <a:picLocks noChangeAspect="1"/>
          </p:cNvPicPr>
          <p:nvPr/>
        </p:nvPicPr>
        <p:blipFill>
          <a:blip r:embed="rId2"/>
          <a:stretch>
            <a:fillRect/>
          </a:stretch>
        </p:blipFill>
        <p:spPr>
          <a:xfrm>
            <a:off x="595590" y="2049499"/>
            <a:ext cx="3546348" cy="4459801"/>
          </a:xfrm>
          <a:prstGeom prst="rect">
            <a:avLst/>
          </a:prstGeom>
        </p:spPr>
      </p:pic>
      <p:pic>
        <p:nvPicPr>
          <p:cNvPr id="3" name="Picture 2">
            <a:extLst>
              <a:ext uri="{FF2B5EF4-FFF2-40B4-BE49-F238E27FC236}">
                <a16:creationId xmlns:a16="http://schemas.microsoft.com/office/drawing/2014/main" id="{0B61A97B-CAF3-F242-86E6-4852F013AE90}"/>
              </a:ext>
            </a:extLst>
          </p:cNvPr>
          <p:cNvPicPr>
            <a:picLocks noChangeAspect="1"/>
          </p:cNvPicPr>
          <p:nvPr/>
        </p:nvPicPr>
        <p:blipFill>
          <a:blip r:embed="rId3"/>
          <a:stretch>
            <a:fillRect/>
          </a:stretch>
        </p:blipFill>
        <p:spPr>
          <a:xfrm>
            <a:off x="4357725" y="2759710"/>
            <a:ext cx="5105400" cy="3136900"/>
          </a:xfrm>
          <a:prstGeom prst="rect">
            <a:avLst/>
          </a:prstGeom>
        </p:spPr>
      </p:pic>
      <p:pic>
        <p:nvPicPr>
          <p:cNvPr id="10" name="Picture 9">
            <a:extLst>
              <a:ext uri="{FF2B5EF4-FFF2-40B4-BE49-F238E27FC236}">
                <a16:creationId xmlns:a16="http://schemas.microsoft.com/office/drawing/2014/main" id="{367054A2-700D-4949-A5FD-F818DB999036}"/>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002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99500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Choosing a turbine</a:t>
            </a: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228895" y="771513"/>
            <a:ext cx="8788587"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Turbine choice depends on the site’s </a:t>
            </a:r>
            <a:r>
              <a:rPr lang="en-US" altLang="en-US" b="1" dirty="0">
                <a:latin typeface="Verdana" panose="020B0604030504040204" pitchFamily="34" charset="0"/>
                <a:ea typeface="Verdana" panose="020B0604030504040204" pitchFamily="34" charset="0"/>
                <a:cs typeface="Verdana" panose="020B0604030504040204" pitchFamily="34" charset="0"/>
              </a:rPr>
              <a:t>combination of head &amp; flow rate.</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563BA2F-EA7C-1949-B334-4E6D96AF6FEA}"/>
              </a:ext>
            </a:extLst>
          </p:cNvPr>
          <p:cNvSpPr txBox="1"/>
          <p:nvPr/>
        </p:nvSpPr>
        <p:spPr>
          <a:xfrm rot="16200000">
            <a:off x="6535744" y="4300051"/>
            <a:ext cx="4501810"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http://rivers.bee.oregonstate.edu/book/export/html/35</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6" name="Text Box 11">
            <a:extLst>
              <a:ext uri="{FF2B5EF4-FFF2-40B4-BE49-F238E27FC236}">
                <a16:creationId xmlns:a16="http://schemas.microsoft.com/office/drawing/2014/main" id="{60D17DA4-FF87-3E4A-8AC5-62CC270CD7B5}"/>
              </a:ext>
            </a:extLst>
          </p:cNvPr>
          <p:cNvSpPr txBox="1">
            <a:spLocks noChangeAspect="1" noChangeArrowheads="1"/>
          </p:cNvSpPr>
          <p:nvPr/>
        </p:nvSpPr>
        <p:spPr bwMode="auto">
          <a:xfrm>
            <a:off x="6775237" y="4876722"/>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Fig 5.23</a:t>
            </a:r>
            <a:endParaRPr lang="en-US" altLang="en-US" b="1">
              <a:latin typeface="Verdana" panose="020B0604030504040204" pitchFamily="34" charset="0"/>
              <a:ea typeface="Verdana" panose="020B0604030504040204" pitchFamily="34" charset="0"/>
              <a:cs typeface="Verdana" panose="020B0604030504040204" pitchFamily="34" charset="0"/>
            </a:endParaRPr>
          </a:p>
        </p:txBody>
      </p:sp>
      <p:sp>
        <p:nvSpPr>
          <p:cNvPr id="17" name="Text Box 11">
            <a:extLst>
              <a:ext uri="{FF2B5EF4-FFF2-40B4-BE49-F238E27FC236}">
                <a16:creationId xmlns:a16="http://schemas.microsoft.com/office/drawing/2014/main" id="{1D0ACCB5-B760-1B42-B6A1-3A8A2C51273E}"/>
              </a:ext>
            </a:extLst>
          </p:cNvPr>
          <p:cNvSpPr txBox="1">
            <a:spLocks noChangeAspect="1" noChangeArrowheads="1"/>
          </p:cNvSpPr>
          <p:nvPr/>
        </p:nvSpPr>
        <p:spPr bwMode="auto">
          <a:xfrm>
            <a:off x="1515091" y="-2552014"/>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solidFill>
                  <a:srgbClr val="0432FF"/>
                </a:solidFill>
                <a:latin typeface="Verdana" panose="020B0604030504040204" pitchFamily="34" charset="0"/>
                <a:ea typeface="Verdana" panose="020B0604030504040204" pitchFamily="34" charset="0"/>
                <a:cs typeface="Verdana" panose="020B0604030504040204" pitchFamily="34" charset="0"/>
              </a:rPr>
              <a:t>220 m</a:t>
            </a:r>
          </a:p>
        </p:txBody>
      </p:sp>
      <p:pic>
        <p:nvPicPr>
          <p:cNvPr id="2" name="Picture 1">
            <a:extLst>
              <a:ext uri="{FF2B5EF4-FFF2-40B4-BE49-F238E27FC236}">
                <a16:creationId xmlns:a16="http://schemas.microsoft.com/office/drawing/2014/main" id="{6D827DAF-3AF5-0449-81AA-4A75321463C8}"/>
              </a:ext>
            </a:extLst>
          </p:cNvPr>
          <p:cNvPicPr>
            <a:picLocks noChangeAspect="1"/>
          </p:cNvPicPr>
          <p:nvPr/>
        </p:nvPicPr>
        <p:blipFill rotWithShape="1">
          <a:blip r:embed="rId3"/>
          <a:srcRect t="10429"/>
          <a:stretch/>
        </p:blipFill>
        <p:spPr>
          <a:xfrm>
            <a:off x="297605" y="1226558"/>
            <a:ext cx="8126824" cy="5555231"/>
          </a:xfrm>
          <a:prstGeom prst="rect">
            <a:avLst/>
          </a:prstGeom>
        </p:spPr>
      </p:pic>
      <p:pic>
        <p:nvPicPr>
          <p:cNvPr id="10" name="Picture 9">
            <a:extLst>
              <a:ext uri="{FF2B5EF4-FFF2-40B4-BE49-F238E27FC236}">
                <a16:creationId xmlns:a16="http://schemas.microsoft.com/office/drawing/2014/main" id="{C191786A-1FEC-E247-AB0C-E5AD9E20A57A}"/>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62154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954107"/>
          </a:xfrm>
          <a:prstGeom prst="rect">
            <a:avLst/>
          </a:prstGeom>
          <a:noFill/>
        </p:spPr>
        <p:txBody>
          <a:bodyPr wrap="square" rtlCol="0">
            <a:spAutoFit/>
          </a:bodyPr>
          <a:lstStyle/>
          <a:p>
            <a:pPr marL="14288" lvl="1" algn="ctr"/>
            <a:r>
              <a:rPr lang="en-US" sz="2800" b="1" i="1" dirty="0">
                <a:latin typeface="Verdana" panose="020B0604030504040204" pitchFamily="34" charset="0"/>
                <a:ea typeface="Verdana" panose="020B0604030504040204" pitchFamily="34" charset="0"/>
                <a:cs typeface="Verdana" panose="020B0604030504040204" pitchFamily="34" charset="0"/>
              </a:rPr>
              <a:t>7.3: Large and medium dams </a:t>
            </a:r>
          </a:p>
          <a:p>
            <a:pPr marL="14288" lvl="1" algn="ctr"/>
            <a:r>
              <a:rPr lang="en-US" sz="2800" b="1" i="1" dirty="0">
                <a:latin typeface="Verdana" panose="020B0604030504040204" pitchFamily="34" charset="0"/>
                <a:ea typeface="Verdana" panose="020B0604030504040204" pitchFamily="34" charset="0"/>
                <a:cs typeface="Verdana" panose="020B0604030504040204" pitchFamily="34" charset="0"/>
              </a:rPr>
              <a:t>and barrages</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282192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104009"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Dams and barrages</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210459" cy="17543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Building dams and barrages </a:t>
            </a:r>
            <a:r>
              <a:rPr lang="en-US" altLang="en-US" b="1">
                <a:latin typeface="Verdana" panose="020B0604030504040204" pitchFamily="34" charset="0"/>
                <a:ea typeface="Verdana" panose="020B0604030504040204" pitchFamily="34" charset="0"/>
                <a:cs typeface="Verdana" panose="020B0604030504040204" pitchFamily="34" charset="0"/>
              </a:rPr>
              <a:t>increases the potential energy </a:t>
            </a:r>
            <a:r>
              <a:rPr lang="en-US" altLang="en-US">
                <a:latin typeface="Verdana" panose="020B0604030504040204" pitchFamily="34" charset="0"/>
                <a:ea typeface="Verdana" panose="020B0604030504040204" pitchFamily="34" charset="0"/>
                <a:cs typeface="Verdana" panose="020B0604030504040204" pitchFamily="34" charset="0"/>
              </a:rPr>
              <a:t>available for hydropower and make the water supply more </a:t>
            </a:r>
            <a:r>
              <a:rPr lang="en-US" altLang="en-US" b="1">
                <a:latin typeface="Verdana" panose="020B0604030504040204" pitchFamily="34" charset="0"/>
                <a:ea typeface="Verdana" panose="020B0604030504040204" pitchFamily="34" charset="0"/>
                <a:cs typeface="Verdana" panose="020B0604030504040204" pitchFamily="34" charset="0"/>
              </a:rPr>
              <a:t>consistent</a:t>
            </a:r>
            <a:r>
              <a:rPr lang="en-US" altLang="en-US">
                <a:latin typeface="Verdana" panose="020B0604030504040204" pitchFamily="34" charset="0"/>
                <a:ea typeface="Verdana" panose="020B0604030504040204" pitchFamily="34" charset="0"/>
                <a:cs typeface="Verdana" panose="020B0604030504040204" pitchFamily="34" charset="0"/>
              </a:rPr>
              <a:t>.</a:t>
            </a:r>
          </a:p>
          <a:p>
            <a:pPr marL="742950" lvl="1"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A barrage is a low dam used to host hydropower turbines or divert water to a hydro plant.</a:t>
            </a:r>
          </a:p>
          <a:p>
            <a:pPr marL="742950" lvl="1"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Barrages are sometimes said to be ‘run of river’.</a:t>
            </a: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0" name="Text Box 11">
            <a:extLst>
              <a:ext uri="{FF2B5EF4-FFF2-40B4-BE49-F238E27FC236}">
                <a16:creationId xmlns:a16="http://schemas.microsoft.com/office/drawing/2014/main" id="{38C4DD5B-01BC-B045-A15A-E9E4B758DCA9}"/>
              </a:ext>
            </a:extLst>
          </p:cNvPr>
          <p:cNvSpPr txBox="1">
            <a:spLocks noChangeAspect="1" noChangeArrowheads="1"/>
          </p:cNvSpPr>
          <p:nvPr/>
        </p:nvSpPr>
        <p:spPr bwMode="auto">
          <a:xfrm>
            <a:off x="327145" y="2649768"/>
            <a:ext cx="8210459" cy="1477328"/>
          </a:xfrm>
          <a:prstGeom prst="rect">
            <a:avLst/>
          </a:prstGeom>
          <a:solidFill>
            <a:schemeClr val="bg1"/>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Other advantages?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Flood control</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Consistent supply of water for irrigation</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Recreation</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No particulates; relatively low carbon</a:t>
            </a:r>
          </a:p>
        </p:txBody>
      </p:sp>
      <p:sp>
        <p:nvSpPr>
          <p:cNvPr id="11" name="Text Box 11">
            <a:extLst>
              <a:ext uri="{FF2B5EF4-FFF2-40B4-BE49-F238E27FC236}">
                <a16:creationId xmlns:a16="http://schemas.microsoft.com/office/drawing/2014/main" id="{7375C095-BEA7-1D44-A1B9-2808E4F86177}"/>
              </a:ext>
            </a:extLst>
          </p:cNvPr>
          <p:cNvSpPr txBox="1">
            <a:spLocks noChangeAspect="1" noChangeArrowheads="1"/>
          </p:cNvSpPr>
          <p:nvPr/>
        </p:nvSpPr>
        <p:spPr bwMode="auto">
          <a:xfrm>
            <a:off x="306124" y="4368212"/>
            <a:ext cx="8579692" cy="230832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Disadvantages?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Displaces human populations </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Floods valuable habitat</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Disrupts aquatic ecosystems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Reservoirs can create and release significant amounts of methane</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Silting up</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Dam failure</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Geopolitical tension…. or worse</a:t>
            </a:r>
          </a:p>
        </p:txBody>
      </p:sp>
      <p:sp>
        <p:nvSpPr>
          <p:cNvPr id="13" name="Rounded Rectangular Callout 12">
            <a:extLst>
              <a:ext uri="{FF2B5EF4-FFF2-40B4-BE49-F238E27FC236}">
                <a16:creationId xmlns:a16="http://schemas.microsoft.com/office/drawing/2014/main" id="{BD556D73-7E15-0A46-9504-73BDDFB3C9C0}"/>
              </a:ext>
            </a:extLst>
          </p:cNvPr>
          <p:cNvSpPr/>
          <p:nvPr/>
        </p:nvSpPr>
        <p:spPr>
          <a:xfrm>
            <a:off x="6688302" y="4546100"/>
            <a:ext cx="2149574" cy="848980"/>
          </a:xfrm>
          <a:prstGeom prst="wedgeRoundRectCallout">
            <a:avLst>
              <a:gd name="adj1" fmla="val -240652"/>
              <a:gd name="adj2" fmla="val 144283"/>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1900s: 200 dam failures o/s China killed 10,000</a:t>
            </a:r>
          </a:p>
        </p:txBody>
      </p:sp>
      <p:sp>
        <p:nvSpPr>
          <p:cNvPr id="14" name="Rounded Rectangular Callout 13">
            <a:extLst>
              <a:ext uri="{FF2B5EF4-FFF2-40B4-BE49-F238E27FC236}">
                <a16:creationId xmlns:a16="http://schemas.microsoft.com/office/drawing/2014/main" id="{27562832-228C-254F-9A24-FBC3A3101BF3}"/>
              </a:ext>
            </a:extLst>
          </p:cNvPr>
          <p:cNvSpPr/>
          <p:nvPr/>
        </p:nvSpPr>
        <p:spPr>
          <a:xfrm>
            <a:off x="5946595" y="5862857"/>
            <a:ext cx="1776507" cy="579865"/>
          </a:xfrm>
          <a:prstGeom prst="wedgeRoundRectCallout">
            <a:avLst>
              <a:gd name="adj1" fmla="val -240036"/>
              <a:gd name="adj2" fmla="val 14147"/>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1975 in China: 250,000 dead</a:t>
            </a:r>
          </a:p>
        </p:txBody>
      </p:sp>
      <p:sp>
        <p:nvSpPr>
          <p:cNvPr id="15" name="Rounded Rectangular Callout 14">
            <a:extLst>
              <a:ext uri="{FF2B5EF4-FFF2-40B4-BE49-F238E27FC236}">
                <a16:creationId xmlns:a16="http://schemas.microsoft.com/office/drawing/2014/main" id="{FEB6792E-4B76-A44B-A0DE-19F4C9E97478}"/>
              </a:ext>
            </a:extLst>
          </p:cNvPr>
          <p:cNvSpPr/>
          <p:nvPr/>
        </p:nvSpPr>
        <p:spPr>
          <a:xfrm>
            <a:off x="6406393" y="2927391"/>
            <a:ext cx="2479423" cy="1242992"/>
          </a:xfrm>
          <a:prstGeom prst="wedgeRoundRectCallout">
            <a:avLst>
              <a:gd name="adj1" fmla="val -124926"/>
              <a:gd name="adj2" fmla="val 103696"/>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Three Gorges Dam:</a:t>
            </a:r>
          </a:p>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1.2 million people</a:t>
            </a:r>
          </a:p>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13 cities</a:t>
            </a:r>
          </a:p>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140 towns</a:t>
            </a:r>
          </a:p>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1,350 villages</a:t>
            </a:r>
          </a:p>
        </p:txBody>
      </p:sp>
      <p:pic>
        <p:nvPicPr>
          <p:cNvPr id="16" name="Picture 15">
            <a:extLst>
              <a:ext uri="{FF2B5EF4-FFF2-40B4-BE49-F238E27FC236}">
                <a16:creationId xmlns:a16="http://schemas.microsoft.com/office/drawing/2014/main" id="{5179AECF-3FCD-B240-A787-6C350E839C2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736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175685" y="76210"/>
            <a:ext cx="678423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Case study: the Galloway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hydros</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The Galloway </a:t>
            </a:r>
            <a:r>
              <a:rPr lang="en-US" altLang="en-US" err="1">
                <a:latin typeface="Verdana" panose="020B0604030504040204" pitchFamily="34" charset="0"/>
                <a:ea typeface="Verdana" panose="020B0604030504040204" pitchFamily="34" charset="0"/>
                <a:cs typeface="Verdana" panose="020B0604030504040204" pitchFamily="34" charset="0"/>
              </a:rPr>
              <a:t>hydros</a:t>
            </a:r>
            <a:r>
              <a:rPr lang="en-US" altLang="en-US">
                <a:latin typeface="Verdana" panose="020B0604030504040204" pitchFamily="34" charset="0"/>
                <a:ea typeface="Verdana" panose="020B0604030504040204" pitchFamily="34" charset="0"/>
                <a:cs typeface="Verdana" panose="020B0604030504040204" pitchFamily="34" charset="0"/>
              </a:rPr>
              <a:t> is a </a:t>
            </a:r>
            <a:r>
              <a:rPr lang="en-US" altLang="en-US" b="1">
                <a:latin typeface="Verdana" panose="020B0604030504040204" pitchFamily="34" charset="0"/>
                <a:ea typeface="Verdana" panose="020B0604030504040204" pitchFamily="34" charset="0"/>
                <a:cs typeface="Verdana" panose="020B0604030504040204" pitchFamily="34" charset="0"/>
              </a:rPr>
              <a:t>system of dams, aqueducts and power plants </a:t>
            </a:r>
            <a:r>
              <a:rPr lang="en-US" altLang="en-US">
                <a:latin typeface="Verdana" panose="020B0604030504040204" pitchFamily="34" charset="0"/>
                <a:ea typeface="Verdana" panose="020B0604030504040204" pitchFamily="34" charset="0"/>
                <a:cs typeface="Verdana" panose="020B0604030504040204" pitchFamily="34" charset="0"/>
              </a:rPr>
              <a:t>on the River Dee in southwest Scotland.</a:t>
            </a:r>
          </a:p>
          <a:p>
            <a:pPr marL="285750"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Established by an Act of Parliament in 1929; completed 1936.</a:t>
            </a:r>
          </a:p>
        </p:txBody>
      </p:sp>
      <p:sp>
        <p:nvSpPr>
          <p:cNvPr id="9" name="TextBox 8">
            <a:extLst>
              <a:ext uri="{FF2B5EF4-FFF2-40B4-BE49-F238E27FC236}">
                <a16:creationId xmlns:a16="http://schemas.microsoft.com/office/drawing/2014/main" id="{8B386F59-DC6B-FB46-A749-B70CF52D3939}"/>
              </a:ext>
            </a:extLst>
          </p:cNvPr>
          <p:cNvSpPr txBox="1"/>
          <p:nvPr/>
        </p:nvSpPr>
        <p:spPr>
          <a:xfrm>
            <a:off x="175685" y="6512481"/>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8" name="Text Box 11">
            <a:extLst>
              <a:ext uri="{FF2B5EF4-FFF2-40B4-BE49-F238E27FC236}">
                <a16:creationId xmlns:a16="http://schemas.microsoft.com/office/drawing/2014/main" id="{CF97DD46-6BB8-0344-ACDE-02E5EE36BEA5}"/>
              </a:ext>
            </a:extLst>
          </p:cNvPr>
          <p:cNvSpPr txBox="1">
            <a:spLocks noChangeAspect="1" noChangeArrowheads="1"/>
          </p:cNvSpPr>
          <p:nvPr/>
        </p:nvSpPr>
        <p:spPr bwMode="auto">
          <a:xfrm>
            <a:off x="327145" y="2655397"/>
            <a:ext cx="2030562" cy="170816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400">
                <a:solidFill>
                  <a:srgbClr val="0432FF"/>
                </a:solidFill>
                <a:latin typeface="Verdana" panose="020B0604030504040204" pitchFamily="34" charset="0"/>
                <a:ea typeface="Verdana" panose="020B0604030504040204" pitchFamily="34" charset="0"/>
                <a:cs typeface="Verdana" panose="020B0604030504040204" pitchFamily="34" charset="0"/>
              </a:rPr>
              <a:t>Main long-term seasonal storage of 80 m m</a:t>
            </a:r>
            <a:r>
              <a:rPr lang="en-US" altLang="en-US" sz="1600" baseline="30000">
                <a:solidFill>
                  <a:srgbClr val="0432FF"/>
                </a:solidFill>
                <a:latin typeface="Verdana" panose="020B0604030504040204" pitchFamily="34" charset="0"/>
                <a:ea typeface="Verdana" panose="020B0604030504040204" pitchFamily="34" charset="0"/>
                <a:cs typeface="Verdana" panose="020B0604030504040204" pitchFamily="34" charset="0"/>
              </a:rPr>
              <a:t>3</a:t>
            </a:r>
            <a:r>
              <a:rPr lang="en-US" altLang="en-US" sz="1400">
                <a:solidFill>
                  <a:srgbClr val="0432FF"/>
                </a:solidFill>
                <a:latin typeface="Verdana" panose="020B0604030504040204" pitchFamily="34" charset="0"/>
                <a:ea typeface="Verdana" panose="020B0604030504040204" pitchFamily="34" charset="0"/>
                <a:cs typeface="Verdana" panose="020B0604030504040204" pitchFamily="34" charset="0"/>
              </a:rPr>
              <a:t> = 40 m kWh.</a:t>
            </a:r>
          </a:p>
          <a:p>
            <a:pPr eaLnBrk="0" hangingPunct="0">
              <a:spcBef>
                <a:spcPct val="50000"/>
              </a:spcBef>
            </a:pPr>
            <a:r>
              <a:rPr lang="en-US" altLang="en-US" sz="1400">
                <a:solidFill>
                  <a:srgbClr val="0432FF"/>
                </a:solidFill>
                <a:latin typeface="Verdana" panose="020B0604030504040204" pitchFamily="34" charset="0"/>
                <a:ea typeface="Verdana" panose="020B0604030504040204" pitchFamily="34" charset="0"/>
                <a:cs typeface="Verdana" panose="020B0604030504040204" pitchFamily="34" charset="0"/>
              </a:rPr>
              <a:t>Tunnel allows reverse filling during low demand.</a:t>
            </a:r>
          </a:p>
        </p:txBody>
      </p:sp>
      <p:sp>
        <p:nvSpPr>
          <p:cNvPr id="19" name="Text Box 11">
            <a:extLst>
              <a:ext uri="{FF2B5EF4-FFF2-40B4-BE49-F238E27FC236}">
                <a16:creationId xmlns:a16="http://schemas.microsoft.com/office/drawing/2014/main" id="{15C4CDC3-E8D7-254E-9D68-E07CA30FAFF8}"/>
              </a:ext>
            </a:extLst>
          </p:cNvPr>
          <p:cNvSpPr txBox="1">
            <a:spLocks noChangeAspect="1" noChangeArrowheads="1"/>
          </p:cNvSpPr>
          <p:nvPr/>
        </p:nvSpPr>
        <p:spPr bwMode="auto">
          <a:xfrm>
            <a:off x="384939" y="5176790"/>
            <a:ext cx="2030562" cy="7386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400">
                <a:solidFill>
                  <a:srgbClr val="0432FF"/>
                </a:solidFill>
                <a:latin typeface="Verdana" panose="020B0604030504040204" pitchFamily="34" charset="0"/>
                <a:ea typeface="Verdana" panose="020B0604030504040204" pitchFamily="34" charset="0"/>
                <a:cs typeface="Verdana" panose="020B0604030504040204" pitchFamily="34" charset="0"/>
              </a:rPr>
              <a:t>Artificial reservoir storing 24 MW for </a:t>
            </a:r>
            <a:r>
              <a:rPr lang="en-US" altLang="en-US" sz="1400" err="1">
                <a:solidFill>
                  <a:srgbClr val="0432FF"/>
                </a:solidFill>
                <a:latin typeface="Verdana" panose="020B0604030504040204" pitchFamily="34" charset="0"/>
                <a:ea typeface="Verdana" panose="020B0604030504040204" pitchFamily="34" charset="0"/>
                <a:cs typeface="Verdana" panose="020B0604030504040204" pitchFamily="34" charset="0"/>
              </a:rPr>
              <a:t>Glenlee</a:t>
            </a:r>
            <a:r>
              <a:rPr lang="en-US" altLang="en-US" sz="1400">
                <a:solidFill>
                  <a:srgbClr val="0432FF"/>
                </a:solidFill>
                <a:latin typeface="Verdana" panose="020B0604030504040204" pitchFamily="34" charset="0"/>
                <a:ea typeface="Verdana" panose="020B0604030504040204" pitchFamily="34" charset="0"/>
                <a:cs typeface="Verdana" panose="020B0604030504040204" pitchFamily="34" charset="0"/>
              </a:rPr>
              <a:t>.</a:t>
            </a:r>
          </a:p>
        </p:txBody>
      </p:sp>
      <p:sp>
        <p:nvSpPr>
          <p:cNvPr id="21" name="Text Box 11">
            <a:extLst>
              <a:ext uri="{FF2B5EF4-FFF2-40B4-BE49-F238E27FC236}">
                <a16:creationId xmlns:a16="http://schemas.microsoft.com/office/drawing/2014/main" id="{092F9072-6398-6346-8AF9-3B6AC02FE813}"/>
              </a:ext>
            </a:extLst>
          </p:cNvPr>
          <p:cNvSpPr txBox="1">
            <a:spLocks noChangeAspect="1" noChangeArrowheads="1"/>
          </p:cNvSpPr>
          <p:nvPr/>
        </p:nvSpPr>
        <p:spPr bwMode="auto">
          <a:xfrm>
            <a:off x="7073475" y="3078052"/>
            <a:ext cx="2030562" cy="20313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400" dirty="0">
                <a:solidFill>
                  <a:srgbClr val="0432FF"/>
                </a:solidFill>
                <a:latin typeface="Verdana" panose="020B0604030504040204" pitchFamily="34" charset="0"/>
                <a:ea typeface="Verdana" panose="020B0604030504040204" pitchFamily="34" charset="0"/>
                <a:cs typeface="Verdana" panose="020B0604030504040204" pitchFamily="34" charset="0"/>
              </a:rPr>
              <a:t>Series of power plants along the river that allow rapid response to demand:</a:t>
            </a:r>
          </a:p>
          <a:p>
            <a:pPr marL="285750" indent="-285750" eaLnBrk="0" hangingPunct="0">
              <a:buFont typeface="Arial" panose="020B0604020202020204" pitchFamily="34" charset="0"/>
              <a:buChar char="•"/>
            </a:pPr>
            <a:r>
              <a:rPr lang="en-US" altLang="en-US" sz="1400" dirty="0" err="1">
                <a:solidFill>
                  <a:srgbClr val="0432FF"/>
                </a:solidFill>
                <a:latin typeface="Verdana" panose="020B0604030504040204" pitchFamily="34" charset="0"/>
                <a:ea typeface="Verdana" panose="020B0604030504040204" pitchFamily="34" charset="0"/>
                <a:cs typeface="Verdana" panose="020B0604030504040204" pitchFamily="34" charset="0"/>
              </a:rPr>
              <a:t>Kendon</a:t>
            </a:r>
            <a:endParaRPr lang="en-US" altLang="en-US" sz="1400"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sz="1400" dirty="0" err="1">
                <a:solidFill>
                  <a:srgbClr val="0432FF"/>
                </a:solidFill>
                <a:latin typeface="Verdana" panose="020B0604030504040204" pitchFamily="34" charset="0"/>
                <a:ea typeface="Verdana" panose="020B0604030504040204" pitchFamily="34" charset="0"/>
                <a:cs typeface="Verdana" panose="020B0604030504040204" pitchFamily="34" charset="0"/>
              </a:rPr>
              <a:t>Carsfad</a:t>
            </a:r>
            <a:endParaRPr lang="en-US" altLang="en-US" sz="1400"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sz="1400" dirty="0" err="1">
                <a:solidFill>
                  <a:srgbClr val="0432FF"/>
                </a:solidFill>
                <a:latin typeface="Verdana" panose="020B0604030504040204" pitchFamily="34" charset="0"/>
                <a:ea typeface="Verdana" panose="020B0604030504040204" pitchFamily="34" charset="0"/>
                <a:cs typeface="Verdana" panose="020B0604030504040204" pitchFamily="34" charset="0"/>
              </a:rPr>
              <a:t>Earlston</a:t>
            </a:r>
            <a:endParaRPr lang="en-US" altLang="en-US" sz="1400"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sz="1400" dirty="0" err="1">
                <a:solidFill>
                  <a:srgbClr val="0432FF"/>
                </a:solidFill>
                <a:latin typeface="Verdana" panose="020B0604030504040204" pitchFamily="34" charset="0"/>
                <a:ea typeface="Verdana" panose="020B0604030504040204" pitchFamily="34" charset="0"/>
                <a:cs typeface="Verdana" panose="020B0604030504040204" pitchFamily="34" charset="0"/>
              </a:rPr>
              <a:t>Tongland</a:t>
            </a:r>
            <a:endParaRPr lang="en-US" altLang="en-US" sz="1400"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1BCF5FD4-3F4C-AB4C-97EF-CDF609AF1573}"/>
              </a:ext>
            </a:extLst>
          </p:cNvPr>
          <p:cNvPicPr>
            <a:picLocks noChangeAspect="1"/>
          </p:cNvPicPr>
          <p:nvPr/>
        </p:nvPicPr>
        <p:blipFill>
          <a:blip r:embed="rId2"/>
          <a:stretch>
            <a:fillRect/>
          </a:stretch>
        </p:blipFill>
        <p:spPr>
          <a:xfrm>
            <a:off x="2425293" y="1717979"/>
            <a:ext cx="4639726" cy="5066581"/>
          </a:xfrm>
          <a:prstGeom prst="rect">
            <a:avLst/>
          </a:prstGeom>
        </p:spPr>
      </p:pic>
      <p:sp>
        <p:nvSpPr>
          <p:cNvPr id="17" name="Rounded Rectangular Callout 16">
            <a:extLst>
              <a:ext uri="{FF2B5EF4-FFF2-40B4-BE49-F238E27FC236}">
                <a16:creationId xmlns:a16="http://schemas.microsoft.com/office/drawing/2014/main" id="{B47A90AD-4466-1C43-B295-7C46158AF5FE}"/>
              </a:ext>
            </a:extLst>
          </p:cNvPr>
          <p:cNvSpPr/>
          <p:nvPr/>
        </p:nvSpPr>
        <p:spPr>
          <a:xfrm>
            <a:off x="7107668" y="2700354"/>
            <a:ext cx="461965" cy="345824"/>
          </a:xfrm>
          <a:prstGeom prst="wedgeRoundRectCallout">
            <a:avLst>
              <a:gd name="adj1" fmla="val -703810"/>
              <a:gd name="adj2" fmla="val 162033"/>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432FF"/>
                </a:solidFill>
                <a:latin typeface="Verdana" panose="020B0604030504040204" pitchFamily="34" charset="0"/>
                <a:ea typeface="Verdana" panose="020B0604030504040204" pitchFamily="34" charset="0"/>
                <a:cs typeface="Verdana" panose="020B0604030504040204" pitchFamily="34" charset="0"/>
              </a:rPr>
              <a:t>3</a:t>
            </a:r>
          </a:p>
        </p:txBody>
      </p:sp>
      <p:sp>
        <p:nvSpPr>
          <p:cNvPr id="14" name="Rounded Rectangular Callout 13">
            <a:extLst>
              <a:ext uri="{FF2B5EF4-FFF2-40B4-BE49-F238E27FC236}">
                <a16:creationId xmlns:a16="http://schemas.microsoft.com/office/drawing/2014/main" id="{4A8B613B-22D6-DA45-9521-2AFEBBA83C1B}"/>
              </a:ext>
            </a:extLst>
          </p:cNvPr>
          <p:cNvSpPr/>
          <p:nvPr/>
        </p:nvSpPr>
        <p:spPr>
          <a:xfrm>
            <a:off x="460565" y="2312977"/>
            <a:ext cx="461965" cy="345824"/>
          </a:xfrm>
          <a:prstGeom prst="wedgeRoundRectCallout">
            <a:avLst>
              <a:gd name="adj1" fmla="val 457511"/>
              <a:gd name="adj2" fmla="val -48524"/>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1</a:t>
            </a:r>
          </a:p>
        </p:txBody>
      </p:sp>
      <p:sp>
        <p:nvSpPr>
          <p:cNvPr id="20" name="Rounded Rectangular Callout 19">
            <a:extLst>
              <a:ext uri="{FF2B5EF4-FFF2-40B4-BE49-F238E27FC236}">
                <a16:creationId xmlns:a16="http://schemas.microsoft.com/office/drawing/2014/main" id="{8CFC0747-E908-3C46-8CDD-6C1E262EEE5B}"/>
              </a:ext>
            </a:extLst>
          </p:cNvPr>
          <p:cNvSpPr/>
          <p:nvPr/>
        </p:nvSpPr>
        <p:spPr>
          <a:xfrm>
            <a:off x="469021" y="4830966"/>
            <a:ext cx="461965" cy="345824"/>
          </a:xfrm>
          <a:prstGeom prst="wedgeRoundRectCallout">
            <a:avLst>
              <a:gd name="adj1" fmla="val 557800"/>
              <a:gd name="adj2" fmla="val -235375"/>
              <a:gd name="adj3" fmla="val 16667"/>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432FF"/>
                </a:solidFill>
                <a:latin typeface="Verdana" panose="020B0604030504040204" pitchFamily="34" charset="0"/>
                <a:ea typeface="Verdana" panose="020B0604030504040204" pitchFamily="34" charset="0"/>
                <a:cs typeface="Verdana" panose="020B0604030504040204" pitchFamily="34" charset="0"/>
              </a:rPr>
              <a:t>2</a:t>
            </a:r>
          </a:p>
        </p:txBody>
      </p:sp>
      <p:pic>
        <p:nvPicPr>
          <p:cNvPr id="15" name="Picture 14">
            <a:extLst>
              <a:ext uri="{FF2B5EF4-FFF2-40B4-BE49-F238E27FC236}">
                <a16:creationId xmlns:a16="http://schemas.microsoft.com/office/drawing/2014/main" id="{66ED0197-9870-7949-9216-1E561AE1ED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927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7" grpId="0" animBg="1"/>
      <p:bldP spid="14"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17000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Galloway power stations</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Vital statistics:</a:t>
            </a: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graphicFrame>
        <p:nvGraphicFramePr>
          <p:cNvPr id="15" name="Table 14">
            <a:extLst>
              <a:ext uri="{FF2B5EF4-FFF2-40B4-BE49-F238E27FC236}">
                <a16:creationId xmlns:a16="http://schemas.microsoft.com/office/drawing/2014/main" id="{905FD50C-C4B8-E54F-99BE-F7D606652C91}"/>
              </a:ext>
            </a:extLst>
          </p:cNvPr>
          <p:cNvGraphicFramePr>
            <a:graphicFrameLocks noGrp="1"/>
          </p:cNvGraphicFramePr>
          <p:nvPr/>
        </p:nvGraphicFramePr>
        <p:xfrm>
          <a:off x="393951" y="1369412"/>
          <a:ext cx="8245553" cy="4282373"/>
        </p:xfrm>
        <a:graphic>
          <a:graphicData uri="http://schemas.openxmlformats.org/drawingml/2006/table">
            <a:tbl>
              <a:tblPr firstRow="1" bandRow="1">
                <a:tableStyleId>{5C22544A-7EE6-4342-B048-85BDC9FD1C3A}</a:tableStyleId>
              </a:tblPr>
              <a:tblGrid>
                <a:gridCol w="1265900">
                  <a:extLst>
                    <a:ext uri="{9D8B030D-6E8A-4147-A177-3AD203B41FA5}">
                      <a16:colId xmlns:a16="http://schemas.microsoft.com/office/drawing/2014/main" val="3188819903"/>
                    </a:ext>
                  </a:extLst>
                </a:gridCol>
                <a:gridCol w="781304">
                  <a:extLst>
                    <a:ext uri="{9D8B030D-6E8A-4147-A177-3AD203B41FA5}">
                      <a16:colId xmlns:a16="http://schemas.microsoft.com/office/drawing/2014/main" val="523429707"/>
                    </a:ext>
                  </a:extLst>
                </a:gridCol>
                <a:gridCol w="1031321">
                  <a:extLst>
                    <a:ext uri="{9D8B030D-6E8A-4147-A177-3AD203B41FA5}">
                      <a16:colId xmlns:a16="http://schemas.microsoft.com/office/drawing/2014/main" val="1781595902"/>
                    </a:ext>
                  </a:extLst>
                </a:gridCol>
                <a:gridCol w="1291757">
                  <a:extLst>
                    <a:ext uri="{9D8B030D-6E8A-4147-A177-3AD203B41FA5}">
                      <a16:colId xmlns:a16="http://schemas.microsoft.com/office/drawing/2014/main" val="183214037"/>
                    </a:ext>
                  </a:extLst>
                </a:gridCol>
                <a:gridCol w="1291757">
                  <a:extLst>
                    <a:ext uri="{9D8B030D-6E8A-4147-A177-3AD203B41FA5}">
                      <a16:colId xmlns:a16="http://schemas.microsoft.com/office/drawing/2014/main" val="2421383875"/>
                    </a:ext>
                  </a:extLst>
                </a:gridCol>
                <a:gridCol w="1291757">
                  <a:extLst>
                    <a:ext uri="{9D8B030D-6E8A-4147-A177-3AD203B41FA5}">
                      <a16:colId xmlns:a16="http://schemas.microsoft.com/office/drawing/2014/main" val="1710188943"/>
                    </a:ext>
                  </a:extLst>
                </a:gridCol>
                <a:gridCol w="1291757">
                  <a:extLst>
                    <a:ext uri="{9D8B030D-6E8A-4147-A177-3AD203B41FA5}">
                      <a16:colId xmlns:a16="http://schemas.microsoft.com/office/drawing/2014/main" val="3083178588"/>
                    </a:ext>
                  </a:extLst>
                </a:gridCol>
              </a:tblGrid>
              <a:tr h="511619">
                <a:tc>
                  <a:txBody>
                    <a:bodyPr/>
                    <a:lstStyle/>
                    <a:p>
                      <a:r>
                        <a:rPr lang="en-US" sz="2000"/>
                        <a:t>Station</a:t>
                      </a:r>
                    </a:p>
                  </a:txBody>
                  <a:tcPr>
                    <a:solidFill>
                      <a:srgbClr val="7A81FF"/>
                    </a:solidFill>
                  </a:tcPr>
                </a:tc>
                <a:tc>
                  <a:txBody>
                    <a:bodyPr/>
                    <a:lstStyle/>
                    <a:p>
                      <a:pPr algn="ctr"/>
                      <a:r>
                        <a:rPr lang="en-US" sz="2000"/>
                        <a:t>head (m)</a:t>
                      </a:r>
                    </a:p>
                  </a:txBody>
                  <a:tcPr>
                    <a:solidFill>
                      <a:srgbClr val="7A81FF"/>
                    </a:solidFill>
                  </a:tcPr>
                </a:tc>
                <a:tc>
                  <a:txBody>
                    <a:bodyPr/>
                    <a:lstStyle/>
                    <a:p>
                      <a:pPr algn="ctr"/>
                      <a:r>
                        <a:rPr lang="en-US" sz="2000"/>
                        <a:t>flow (m</a:t>
                      </a:r>
                      <a:r>
                        <a:rPr lang="en-US" sz="2400" baseline="30000"/>
                        <a:t>3</a:t>
                      </a:r>
                      <a:r>
                        <a:rPr lang="en-US" sz="2000"/>
                        <a:t>/s)</a:t>
                      </a:r>
                    </a:p>
                  </a:txBody>
                  <a:tcPr>
                    <a:solidFill>
                      <a:srgbClr val="7A81FF"/>
                    </a:solidFill>
                  </a:tcPr>
                </a:tc>
                <a:tc>
                  <a:txBody>
                    <a:bodyPr/>
                    <a:lstStyle/>
                    <a:p>
                      <a:pPr algn="ctr"/>
                      <a:r>
                        <a:rPr lang="en-US" sz="2000"/>
                        <a:t>capacity (kW)</a:t>
                      </a:r>
                    </a:p>
                  </a:txBody>
                  <a:tcPr>
                    <a:solidFill>
                      <a:srgbClr val="7A81FF"/>
                    </a:solidFill>
                  </a:tcPr>
                </a:tc>
                <a:tc>
                  <a:txBody>
                    <a:bodyPr/>
                    <a:lstStyle/>
                    <a:p>
                      <a:pPr algn="ctr"/>
                      <a:r>
                        <a:rPr lang="en-US" sz="2000"/>
                        <a:t>turbine (MW)</a:t>
                      </a:r>
                    </a:p>
                  </a:txBody>
                  <a:tcPr>
                    <a:solidFill>
                      <a:srgbClr val="7A81FF"/>
                    </a:solidFill>
                  </a:tcPr>
                </a:tc>
                <a:tc>
                  <a:txBody>
                    <a:bodyPr/>
                    <a:lstStyle/>
                    <a:p>
                      <a:pPr algn="ctr"/>
                      <a:r>
                        <a:rPr lang="en-US" sz="2000"/>
                        <a:t>turbine type</a:t>
                      </a:r>
                    </a:p>
                  </a:txBody>
                  <a:tcPr>
                    <a:solidFill>
                      <a:srgbClr val="7A81FF"/>
                    </a:solidFill>
                  </a:tcPr>
                </a:tc>
                <a:tc>
                  <a:txBody>
                    <a:bodyPr/>
                    <a:lstStyle/>
                    <a:p>
                      <a:pPr algn="ctr"/>
                      <a:r>
                        <a:rPr lang="en-US" sz="2000"/>
                        <a:t>rotation (rpm)</a:t>
                      </a:r>
                    </a:p>
                  </a:txBody>
                  <a:tcPr>
                    <a:solidFill>
                      <a:srgbClr val="7A81FF"/>
                    </a:solidFill>
                  </a:tcPr>
                </a:tc>
                <a:extLst>
                  <a:ext uri="{0D108BD9-81ED-4DB2-BD59-A6C34878D82A}">
                    <a16:rowId xmlns:a16="http://schemas.microsoft.com/office/drawing/2014/main" val="1560998008"/>
                  </a:ext>
                </a:extLst>
              </a:tr>
              <a:tr h="511619">
                <a:tc>
                  <a:txBody>
                    <a:bodyPr/>
                    <a:lstStyle/>
                    <a:p>
                      <a:r>
                        <a:rPr lang="en-US" sz="2000" err="1"/>
                        <a:t>Drumjohn</a:t>
                      </a:r>
                      <a:endParaRPr lang="en-US" sz="2000"/>
                    </a:p>
                  </a:txBody>
                  <a:tcPr>
                    <a:noFill/>
                  </a:tcPr>
                </a:tc>
                <a:tc>
                  <a:txBody>
                    <a:bodyPr/>
                    <a:lstStyle/>
                    <a:p>
                      <a:pPr algn="ctr"/>
                      <a:r>
                        <a:rPr lang="en-US" sz="2000"/>
                        <a:t>11</a:t>
                      </a:r>
                    </a:p>
                  </a:txBody>
                  <a:tcPr>
                    <a:noFill/>
                  </a:tcPr>
                </a:tc>
                <a:tc>
                  <a:txBody>
                    <a:bodyPr/>
                    <a:lstStyle/>
                    <a:p>
                      <a:pPr algn="ctr"/>
                      <a:r>
                        <a:rPr lang="en-US" sz="2000"/>
                        <a:t>16</a:t>
                      </a:r>
                    </a:p>
                  </a:txBody>
                  <a:tcPr>
                    <a:noFill/>
                  </a:tcPr>
                </a:tc>
                <a:tc>
                  <a:txBody>
                    <a:bodyPr/>
                    <a:lstStyle/>
                    <a:p>
                      <a:pPr algn="ctr"/>
                      <a:r>
                        <a:rPr lang="en-US" sz="2000"/>
                        <a:t>2,000</a:t>
                      </a:r>
                    </a:p>
                  </a:txBody>
                  <a:tcPr>
                    <a:noFill/>
                  </a:tcPr>
                </a:tc>
                <a:tc>
                  <a:txBody>
                    <a:bodyPr/>
                    <a:lstStyle/>
                    <a:p>
                      <a:pPr algn="ctr"/>
                      <a:r>
                        <a:rPr lang="en-US" sz="2000"/>
                        <a:t>2</a:t>
                      </a:r>
                    </a:p>
                  </a:txBody>
                  <a:tcPr>
                    <a:noFill/>
                  </a:tcPr>
                </a:tc>
                <a:tc>
                  <a:txBody>
                    <a:bodyPr/>
                    <a:lstStyle/>
                    <a:p>
                      <a:pPr algn="ctr"/>
                      <a:r>
                        <a:rPr lang="en-US" sz="2000"/>
                        <a:t>prop</a:t>
                      </a:r>
                    </a:p>
                  </a:txBody>
                  <a:tcPr>
                    <a:noFill/>
                  </a:tcPr>
                </a:tc>
                <a:tc>
                  <a:txBody>
                    <a:bodyPr/>
                    <a:lstStyle/>
                    <a:p>
                      <a:pPr algn="ctr"/>
                      <a:r>
                        <a:rPr lang="en-US" sz="2000"/>
                        <a:t>300</a:t>
                      </a:r>
                    </a:p>
                  </a:txBody>
                  <a:tcPr>
                    <a:noFill/>
                  </a:tcPr>
                </a:tc>
                <a:extLst>
                  <a:ext uri="{0D108BD9-81ED-4DB2-BD59-A6C34878D82A}">
                    <a16:rowId xmlns:a16="http://schemas.microsoft.com/office/drawing/2014/main" val="1619458242"/>
                  </a:ext>
                </a:extLst>
              </a:tr>
              <a:tr h="511619">
                <a:tc>
                  <a:txBody>
                    <a:bodyPr/>
                    <a:lstStyle/>
                    <a:p>
                      <a:r>
                        <a:rPr lang="en-US" sz="2000" err="1"/>
                        <a:t>Kendoon</a:t>
                      </a:r>
                      <a:endParaRPr lang="en-US" sz="2000"/>
                    </a:p>
                  </a:txBody>
                  <a:tcPr>
                    <a:noFill/>
                  </a:tcPr>
                </a:tc>
                <a:tc>
                  <a:txBody>
                    <a:bodyPr/>
                    <a:lstStyle/>
                    <a:p>
                      <a:pPr algn="ctr"/>
                      <a:r>
                        <a:rPr lang="en-US" sz="2000"/>
                        <a:t>46</a:t>
                      </a:r>
                    </a:p>
                  </a:txBody>
                  <a:tcPr>
                    <a:noFill/>
                  </a:tcPr>
                </a:tc>
                <a:tc>
                  <a:txBody>
                    <a:bodyPr/>
                    <a:lstStyle/>
                    <a:p>
                      <a:pPr algn="ctr"/>
                      <a:r>
                        <a:rPr lang="en-US" sz="2000"/>
                        <a:t>55</a:t>
                      </a:r>
                    </a:p>
                  </a:txBody>
                  <a:tcPr>
                    <a:noFill/>
                  </a:tcPr>
                </a:tc>
                <a:tc>
                  <a:txBody>
                    <a:bodyPr/>
                    <a:lstStyle/>
                    <a:p>
                      <a:pPr algn="ctr"/>
                      <a:r>
                        <a:rPr lang="en-US" sz="2000"/>
                        <a:t>24,000</a:t>
                      </a:r>
                    </a:p>
                  </a:txBody>
                  <a:tcPr>
                    <a:noFill/>
                  </a:tcPr>
                </a:tc>
                <a:tc>
                  <a:txBody>
                    <a:bodyPr/>
                    <a:lstStyle/>
                    <a:p>
                      <a:pPr algn="ctr"/>
                      <a:r>
                        <a:rPr lang="en-US" sz="2000"/>
                        <a:t>12</a:t>
                      </a:r>
                    </a:p>
                  </a:txBody>
                  <a:tcPr>
                    <a:noFill/>
                  </a:tcPr>
                </a:tc>
                <a:tc>
                  <a:txBody>
                    <a:bodyPr/>
                    <a:lstStyle/>
                    <a:p>
                      <a:pPr algn="ctr"/>
                      <a:r>
                        <a:rPr lang="en-US" sz="2000"/>
                        <a:t>Francis</a:t>
                      </a:r>
                    </a:p>
                  </a:txBody>
                  <a:tcPr>
                    <a:noFill/>
                  </a:tcPr>
                </a:tc>
                <a:tc>
                  <a:txBody>
                    <a:bodyPr/>
                    <a:lstStyle/>
                    <a:p>
                      <a:pPr algn="ctr"/>
                      <a:r>
                        <a:rPr lang="en-US" sz="2000"/>
                        <a:t>250</a:t>
                      </a:r>
                    </a:p>
                  </a:txBody>
                  <a:tcPr>
                    <a:noFill/>
                  </a:tcPr>
                </a:tc>
                <a:extLst>
                  <a:ext uri="{0D108BD9-81ED-4DB2-BD59-A6C34878D82A}">
                    <a16:rowId xmlns:a16="http://schemas.microsoft.com/office/drawing/2014/main" val="2409353859"/>
                  </a:ext>
                </a:extLst>
              </a:tr>
              <a:tr h="511619">
                <a:tc>
                  <a:txBody>
                    <a:bodyPr/>
                    <a:lstStyle/>
                    <a:p>
                      <a:r>
                        <a:rPr lang="en-US" sz="2000" err="1"/>
                        <a:t>Carsfad</a:t>
                      </a:r>
                      <a:endParaRPr lang="en-US" sz="2000"/>
                    </a:p>
                  </a:txBody>
                  <a:tcPr>
                    <a:noFill/>
                  </a:tcPr>
                </a:tc>
                <a:tc>
                  <a:txBody>
                    <a:bodyPr/>
                    <a:lstStyle/>
                    <a:p>
                      <a:pPr algn="ctr"/>
                      <a:r>
                        <a:rPr lang="en-US" sz="2000"/>
                        <a:t>20</a:t>
                      </a:r>
                    </a:p>
                  </a:txBody>
                  <a:tcPr>
                    <a:noFill/>
                  </a:tcPr>
                </a:tc>
                <a:tc>
                  <a:txBody>
                    <a:bodyPr/>
                    <a:lstStyle/>
                    <a:p>
                      <a:pPr algn="ctr"/>
                      <a:r>
                        <a:rPr lang="en-US" sz="2000"/>
                        <a:t>73</a:t>
                      </a:r>
                    </a:p>
                  </a:txBody>
                  <a:tcPr>
                    <a:noFill/>
                  </a:tcPr>
                </a:tc>
                <a:tc>
                  <a:txBody>
                    <a:bodyPr/>
                    <a:lstStyle/>
                    <a:p>
                      <a:pPr algn="ctr"/>
                      <a:r>
                        <a:rPr lang="en-US" sz="2000"/>
                        <a:t>12,000</a:t>
                      </a:r>
                    </a:p>
                  </a:txBody>
                  <a:tcPr>
                    <a:noFill/>
                  </a:tcPr>
                </a:tc>
                <a:tc>
                  <a:txBody>
                    <a:bodyPr/>
                    <a:lstStyle/>
                    <a:p>
                      <a:pPr algn="ctr"/>
                      <a:r>
                        <a:rPr lang="en-US" sz="2000"/>
                        <a:t>6</a:t>
                      </a:r>
                    </a:p>
                  </a:txBody>
                  <a:tcPr>
                    <a:noFill/>
                  </a:tcPr>
                </a:tc>
                <a:tc>
                  <a:txBody>
                    <a:bodyPr/>
                    <a:lstStyle/>
                    <a:p>
                      <a:pPr algn="ctr"/>
                      <a:r>
                        <a:rPr lang="en-US" sz="2000"/>
                        <a:t>prop</a:t>
                      </a:r>
                    </a:p>
                  </a:txBody>
                  <a:tcPr>
                    <a:noFill/>
                  </a:tcPr>
                </a:tc>
                <a:tc>
                  <a:txBody>
                    <a:bodyPr/>
                    <a:lstStyle/>
                    <a:p>
                      <a:pPr algn="ctr"/>
                      <a:r>
                        <a:rPr lang="en-US" sz="2000"/>
                        <a:t>214</a:t>
                      </a:r>
                    </a:p>
                  </a:txBody>
                  <a:tcPr>
                    <a:noFill/>
                  </a:tcPr>
                </a:tc>
                <a:extLst>
                  <a:ext uri="{0D108BD9-81ED-4DB2-BD59-A6C34878D82A}">
                    <a16:rowId xmlns:a16="http://schemas.microsoft.com/office/drawing/2014/main" val="3756097605"/>
                  </a:ext>
                </a:extLst>
              </a:tr>
              <a:tr h="511619">
                <a:tc>
                  <a:txBody>
                    <a:bodyPr/>
                    <a:lstStyle/>
                    <a:p>
                      <a:r>
                        <a:rPr lang="en-US" sz="2000" err="1"/>
                        <a:t>Earlstoun</a:t>
                      </a:r>
                      <a:endParaRPr lang="en-US" sz="2000"/>
                    </a:p>
                  </a:txBody>
                  <a:tcPr>
                    <a:noFill/>
                  </a:tcPr>
                </a:tc>
                <a:tc>
                  <a:txBody>
                    <a:bodyPr/>
                    <a:lstStyle/>
                    <a:p>
                      <a:pPr algn="ctr"/>
                      <a:r>
                        <a:rPr lang="en-US" sz="2000"/>
                        <a:t>20</a:t>
                      </a:r>
                    </a:p>
                  </a:txBody>
                  <a:tcPr>
                    <a:noFill/>
                  </a:tcPr>
                </a:tc>
                <a:tc>
                  <a:txBody>
                    <a:bodyPr/>
                    <a:lstStyle/>
                    <a:p>
                      <a:pPr algn="ctr"/>
                      <a:r>
                        <a:rPr lang="en-US" sz="2000"/>
                        <a:t>71</a:t>
                      </a:r>
                    </a:p>
                  </a:txBody>
                  <a:tcPr>
                    <a:noFill/>
                  </a:tcPr>
                </a:tc>
                <a:tc>
                  <a:txBody>
                    <a:bodyPr/>
                    <a:lstStyle/>
                    <a:p>
                      <a:pPr algn="ctr"/>
                      <a:r>
                        <a:rPr lang="en-US" sz="2000"/>
                        <a:t>14,000</a:t>
                      </a:r>
                    </a:p>
                  </a:txBody>
                  <a:tcPr>
                    <a:noFill/>
                  </a:tcPr>
                </a:tc>
                <a:tc>
                  <a:txBody>
                    <a:bodyPr/>
                    <a:lstStyle/>
                    <a:p>
                      <a:pPr algn="ctr"/>
                      <a:r>
                        <a:rPr lang="en-US" sz="2000"/>
                        <a:t>7</a:t>
                      </a:r>
                    </a:p>
                  </a:txBody>
                  <a:tcPr>
                    <a:noFill/>
                  </a:tcPr>
                </a:tc>
                <a:tc>
                  <a:txBody>
                    <a:bodyPr/>
                    <a:lstStyle/>
                    <a:p>
                      <a:pPr algn="ctr"/>
                      <a:r>
                        <a:rPr lang="en-US" sz="2000"/>
                        <a:t>prop</a:t>
                      </a:r>
                    </a:p>
                  </a:txBody>
                  <a:tcPr>
                    <a:noFill/>
                  </a:tcPr>
                </a:tc>
                <a:tc>
                  <a:txBody>
                    <a:bodyPr/>
                    <a:lstStyle/>
                    <a:p>
                      <a:pPr algn="ctr"/>
                      <a:r>
                        <a:rPr lang="en-US" sz="2000"/>
                        <a:t>214</a:t>
                      </a:r>
                    </a:p>
                  </a:txBody>
                  <a:tcPr>
                    <a:noFill/>
                  </a:tcPr>
                </a:tc>
                <a:extLst>
                  <a:ext uri="{0D108BD9-81ED-4DB2-BD59-A6C34878D82A}">
                    <a16:rowId xmlns:a16="http://schemas.microsoft.com/office/drawing/2014/main" val="59019482"/>
                  </a:ext>
                </a:extLst>
              </a:tr>
              <a:tr h="511619">
                <a:tc>
                  <a:txBody>
                    <a:bodyPr/>
                    <a:lstStyle/>
                    <a:p>
                      <a:r>
                        <a:rPr lang="en-US" sz="2000" err="1"/>
                        <a:t>Glenlee</a:t>
                      </a:r>
                      <a:endParaRPr lang="en-US" sz="2000"/>
                    </a:p>
                  </a:txBody>
                  <a:tcPr>
                    <a:noFill/>
                  </a:tcPr>
                </a:tc>
                <a:tc>
                  <a:txBody>
                    <a:bodyPr/>
                    <a:lstStyle/>
                    <a:p>
                      <a:pPr algn="ctr"/>
                      <a:r>
                        <a:rPr lang="en-US" sz="2000"/>
                        <a:t>116</a:t>
                      </a:r>
                    </a:p>
                  </a:txBody>
                  <a:tcPr>
                    <a:noFill/>
                  </a:tcPr>
                </a:tc>
                <a:tc>
                  <a:txBody>
                    <a:bodyPr/>
                    <a:lstStyle/>
                    <a:p>
                      <a:pPr algn="ctr"/>
                      <a:r>
                        <a:rPr lang="en-US" sz="2000"/>
                        <a:t>26</a:t>
                      </a:r>
                    </a:p>
                  </a:txBody>
                  <a:tcPr>
                    <a:noFill/>
                  </a:tcPr>
                </a:tc>
                <a:tc>
                  <a:txBody>
                    <a:bodyPr/>
                    <a:lstStyle/>
                    <a:p>
                      <a:pPr algn="ctr"/>
                      <a:r>
                        <a:rPr lang="en-US" sz="2000"/>
                        <a:t>24,000</a:t>
                      </a:r>
                    </a:p>
                  </a:txBody>
                  <a:tcPr>
                    <a:noFill/>
                  </a:tcPr>
                </a:tc>
                <a:tc>
                  <a:txBody>
                    <a:bodyPr/>
                    <a:lstStyle/>
                    <a:p>
                      <a:pPr algn="ctr"/>
                      <a:r>
                        <a:rPr lang="en-US" sz="2000"/>
                        <a:t>12</a:t>
                      </a:r>
                    </a:p>
                  </a:txBody>
                  <a:tcPr>
                    <a:noFill/>
                  </a:tcPr>
                </a:tc>
                <a:tc>
                  <a:txBody>
                    <a:bodyPr/>
                    <a:lstStyle/>
                    <a:p>
                      <a:pPr algn="ctr"/>
                      <a:r>
                        <a:rPr lang="en-US" sz="2000"/>
                        <a:t>Francis</a:t>
                      </a:r>
                    </a:p>
                  </a:txBody>
                  <a:tcPr>
                    <a:noFill/>
                  </a:tcPr>
                </a:tc>
                <a:tc>
                  <a:txBody>
                    <a:bodyPr/>
                    <a:lstStyle/>
                    <a:p>
                      <a:pPr algn="ctr"/>
                      <a:r>
                        <a:rPr lang="en-US" sz="2000"/>
                        <a:t>429</a:t>
                      </a:r>
                    </a:p>
                  </a:txBody>
                  <a:tcPr>
                    <a:noFill/>
                  </a:tcPr>
                </a:tc>
                <a:extLst>
                  <a:ext uri="{0D108BD9-81ED-4DB2-BD59-A6C34878D82A}">
                    <a16:rowId xmlns:a16="http://schemas.microsoft.com/office/drawing/2014/main" val="2655385905"/>
                  </a:ext>
                </a:extLst>
              </a:tr>
              <a:tr h="511619">
                <a:tc>
                  <a:txBody>
                    <a:bodyPr/>
                    <a:lstStyle/>
                    <a:p>
                      <a:r>
                        <a:rPr lang="en-US" sz="2000" err="1"/>
                        <a:t>Tongland</a:t>
                      </a:r>
                      <a:endParaRPr lang="en-US" sz="2000"/>
                    </a:p>
                  </a:txBody>
                  <a:tcPr>
                    <a:noFill/>
                  </a:tcPr>
                </a:tc>
                <a:tc>
                  <a:txBody>
                    <a:bodyPr/>
                    <a:lstStyle/>
                    <a:p>
                      <a:pPr algn="ctr"/>
                      <a:r>
                        <a:rPr lang="en-US" sz="2000"/>
                        <a:t>32</a:t>
                      </a:r>
                    </a:p>
                  </a:txBody>
                  <a:tcPr>
                    <a:noFill/>
                  </a:tcPr>
                </a:tc>
                <a:tc>
                  <a:txBody>
                    <a:bodyPr/>
                    <a:lstStyle/>
                    <a:p>
                      <a:pPr algn="ctr"/>
                      <a:r>
                        <a:rPr lang="en-US" sz="2000"/>
                        <a:t>127</a:t>
                      </a:r>
                    </a:p>
                  </a:txBody>
                  <a:tcPr>
                    <a:noFill/>
                  </a:tcPr>
                </a:tc>
                <a:tc>
                  <a:txBody>
                    <a:bodyPr/>
                    <a:lstStyle/>
                    <a:p>
                      <a:pPr algn="ctr"/>
                      <a:r>
                        <a:rPr lang="en-US" sz="2000"/>
                        <a:t>33,000</a:t>
                      </a:r>
                    </a:p>
                  </a:txBody>
                  <a:tcPr>
                    <a:noFill/>
                  </a:tcPr>
                </a:tc>
                <a:tc>
                  <a:txBody>
                    <a:bodyPr/>
                    <a:lstStyle/>
                    <a:p>
                      <a:pPr algn="ctr"/>
                      <a:r>
                        <a:rPr lang="en-US" sz="2000"/>
                        <a:t>11</a:t>
                      </a:r>
                    </a:p>
                  </a:txBody>
                  <a:tcPr>
                    <a:noFill/>
                  </a:tcPr>
                </a:tc>
                <a:tc>
                  <a:txBody>
                    <a:bodyPr/>
                    <a:lstStyle/>
                    <a:p>
                      <a:pPr algn="ctr"/>
                      <a:r>
                        <a:rPr lang="en-US" sz="2000"/>
                        <a:t>Francis</a:t>
                      </a:r>
                    </a:p>
                  </a:txBody>
                  <a:tcPr>
                    <a:noFill/>
                  </a:tcPr>
                </a:tc>
                <a:tc>
                  <a:txBody>
                    <a:bodyPr/>
                    <a:lstStyle/>
                    <a:p>
                      <a:pPr algn="ctr"/>
                      <a:r>
                        <a:rPr lang="en-US" sz="2000"/>
                        <a:t>214</a:t>
                      </a:r>
                    </a:p>
                  </a:txBody>
                  <a:tcPr>
                    <a:noFill/>
                  </a:tcPr>
                </a:tc>
                <a:extLst>
                  <a:ext uri="{0D108BD9-81ED-4DB2-BD59-A6C34878D82A}">
                    <a16:rowId xmlns:a16="http://schemas.microsoft.com/office/drawing/2014/main" val="2657470637"/>
                  </a:ext>
                </a:extLst>
              </a:tr>
              <a:tr h="511619">
                <a:tc>
                  <a:txBody>
                    <a:bodyPr/>
                    <a:lstStyle/>
                    <a:p>
                      <a:r>
                        <a:rPr lang="en-US" sz="2000" b="1"/>
                        <a:t>Total</a:t>
                      </a:r>
                    </a:p>
                  </a:txBody>
                  <a:tcPr>
                    <a:lnB w="12700" cap="flat" cmpd="sng" algn="ctr">
                      <a:solidFill>
                        <a:schemeClr val="tx1"/>
                      </a:solidFill>
                      <a:prstDash val="solid"/>
                      <a:round/>
                      <a:headEnd type="none" w="med" len="med"/>
                      <a:tailEnd type="none" w="med" len="med"/>
                    </a:lnB>
                    <a:noFill/>
                  </a:tcPr>
                </a:tc>
                <a:tc>
                  <a:txBody>
                    <a:bodyPr/>
                    <a:lstStyle/>
                    <a:p>
                      <a:pPr algn="ctr"/>
                      <a:endParaRPr lang="en-US" sz="2000" b="1"/>
                    </a:p>
                  </a:txBody>
                  <a:tcPr>
                    <a:lnB w="12700" cap="flat" cmpd="sng" algn="ctr">
                      <a:solidFill>
                        <a:schemeClr val="tx1"/>
                      </a:solidFill>
                      <a:prstDash val="solid"/>
                      <a:round/>
                      <a:headEnd type="none" w="med" len="med"/>
                      <a:tailEnd type="none" w="med" len="med"/>
                    </a:lnB>
                    <a:noFill/>
                  </a:tcPr>
                </a:tc>
                <a:tc>
                  <a:txBody>
                    <a:bodyPr/>
                    <a:lstStyle/>
                    <a:p>
                      <a:pPr algn="ctr"/>
                      <a:r>
                        <a:rPr lang="en-US" sz="2000" b="1"/>
                        <a:t> </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a:t>109,000</a:t>
                      </a:r>
                    </a:p>
                  </a:txBody>
                  <a:tcPr>
                    <a:lnB w="12700" cap="flat" cmpd="sng" algn="ctr">
                      <a:solidFill>
                        <a:schemeClr val="tx1"/>
                      </a:solidFill>
                      <a:prstDash val="solid"/>
                      <a:round/>
                      <a:headEnd type="none" w="med" len="med"/>
                      <a:tailEnd type="none" w="med" len="med"/>
                    </a:lnB>
                    <a:noFill/>
                  </a:tcPr>
                </a:tc>
                <a:tc>
                  <a:txBody>
                    <a:bodyPr/>
                    <a:lstStyle/>
                    <a:p>
                      <a:pPr algn="ctr"/>
                      <a:r>
                        <a:rPr lang="en-US" sz="2000" b="1"/>
                        <a:t>50</a:t>
                      </a:r>
                    </a:p>
                  </a:txBody>
                  <a:tcPr>
                    <a:lnB w="12700" cap="flat" cmpd="sng" algn="ctr">
                      <a:solidFill>
                        <a:schemeClr val="tx1"/>
                      </a:solidFill>
                      <a:prstDash val="solid"/>
                      <a:round/>
                      <a:headEnd type="none" w="med" len="med"/>
                      <a:tailEnd type="none" w="med" len="med"/>
                    </a:lnB>
                    <a:noFill/>
                  </a:tcPr>
                </a:tc>
                <a:tc>
                  <a:txBody>
                    <a:bodyPr/>
                    <a:lstStyle/>
                    <a:p>
                      <a:pPr algn="ctr"/>
                      <a:endParaRPr lang="en-US" sz="2000" b="1"/>
                    </a:p>
                  </a:txBody>
                  <a:tcPr>
                    <a:lnB w="12700" cap="flat" cmpd="sng" algn="ctr">
                      <a:solidFill>
                        <a:schemeClr val="tx1"/>
                      </a:solidFill>
                      <a:prstDash val="solid"/>
                      <a:round/>
                      <a:headEnd type="none" w="med" len="med"/>
                      <a:tailEnd type="none" w="med" len="med"/>
                    </a:lnB>
                    <a:noFill/>
                  </a:tcPr>
                </a:tc>
                <a:tc>
                  <a:txBody>
                    <a:bodyPr/>
                    <a:lstStyle/>
                    <a:p>
                      <a:pPr algn="ctr"/>
                      <a:endParaRPr lang="en-US" sz="2000" b="1"/>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747128"/>
                  </a:ext>
                </a:extLst>
              </a:tr>
            </a:tbl>
          </a:graphicData>
        </a:graphic>
      </p:graphicFrame>
      <p:pic>
        <p:nvPicPr>
          <p:cNvPr id="10" name="Picture 9">
            <a:extLst>
              <a:ext uri="{FF2B5EF4-FFF2-40B4-BE49-F238E27FC236}">
                <a16:creationId xmlns:a16="http://schemas.microsoft.com/office/drawing/2014/main" id="{567B903A-FBF6-B144-9567-BA783C408432}"/>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228371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28835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Galloway economics</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Galloway hydro system has been </a:t>
            </a:r>
            <a:r>
              <a:rPr lang="en-US" altLang="en-US" b="1" dirty="0">
                <a:latin typeface="Verdana" panose="020B0604030504040204" pitchFamily="34" charset="0"/>
                <a:ea typeface="Verdana" panose="020B0604030504040204" pitchFamily="34" charset="0"/>
                <a:cs typeface="Verdana" panose="020B0604030504040204" pitchFamily="34" charset="0"/>
              </a:rPr>
              <a:t>operating for over 70 years</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0" name="Text Box 11">
            <a:extLst>
              <a:ext uri="{FF2B5EF4-FFF2-40B4-BE49-F238E27FC236}">
                <a16:creationId xmlns:a16="http://schemas.microsoft.com/office/drawing/2014/main" id="{9D7427E2-3D85-7049-99D5-AD91FE7B2FB2}"/>
              </a:ext>
            </a:extLst>
          </p:cNvPr>
          <p:cNvSpPr txBox="1">
            <a:spLocks noChangeAspect="1" noChangeArrowheads="1"/>
          </p:cNvSpPr>
          <p:nvPr/>
        </p:nvSpPr>
        <p:spPr bwMode="auto">
          <a:xfrm>
            <a:off x="327145" y="1219018"/>
            <a:ext cx="8512054"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Designed to </a:t>
            </a:r>
            <a:r>
              <a:rPr lang="en-US" altLang="en-US" b="1" dirty="0">
                <a:latin typeface="Verdana" panose="020B0604030504040204" pitchFamily="34" charset="0"/>
                <a:ea typeface="Verdana" panose="020B0604030504040204" pitchFamily="34" charset="0"/>
                <a:cs typeface="Verdana" panose="020B0604030504040204" pitchFamily="34" charset="0"/>
              </a:rPr>
              <a:t>supply power during peak loads</a:t>
            </a:r>
            <a:r>
              <a:rPr lang="en-US" altLang="en-US" dirty="0">
                <a:latin typeface="Verdana" panose="020B0604030504040204" pitchFamily="34" charset="0"/>
                <a:ea typeface="Verdana" panose="020B0604030504040204" pitchFamily="34" charset="0"/>
                <a:cs typeface="Verdana" panose="020B0604030504040204" pitchFamily="34" charset="0"/>
              </a:rPr>
              <a:t>, rather than 24/7.</a:t>
            </a:r>
          </a:p>
        </p:txBody>
      </p:sp>
      <p:sp>
        <p:nvSpPr>
          <p:cNvPr id="14" name="Text Box 11">
            <a:extLst>
              <a:ext uri="{FF2B5EF4-FFF2-40B4-BE49-F238E27FC236}">
                <a16:creationId xmlns:a16="http://schemas.microsoft.com/office/drawing/2014/main" id="{9D41FE63-4604-304C-A90A-DE5B36B460C1}"/>
              </a:ext>
            </a:extLst>
          </p:cNvPr>
          <p:cNvSpPr txBox="1">
            <a:spLocks noChangeAspect="1" noChangeArrowheads="1"/>
          </p:cNvSpPr>
          <p:nvPr/>
        </p:nvSpPr>
        <p:spPr bwMode="auto">
          <a:xfrm>
            <a:off x="327145" y="2312900"/>
            <a:ext cx="8512054"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£60,000 </a:t>
            </a:r>
            <a:r>
              <a:rPr lang="en-US" altLang="en-US" b="1" dirty="0">
                <a:latin typeface="Verdana" panose="020B0604030504040204" pitchFamily="34" charset="0"/>
                <a:ea typeface="Verdana" panose="020B0604030504040204" pitchFamily="34" charset="0"/>
                <a:cs typeface="Verdana" panose="020B0604030504040204" pitchFamily="34" charset="0"/>
              </a:rPr>
              <a:t>subsidy</a:t>
            </a:r>
            <a:r>
              <a:rPr lang="en-US" altLang="en-US" dirty="0">
                <a:latin typeface="Verdana" panose="020B0604030504040204" pitchFamily="34" charset="0"/>
                <a:ea typeface="Verdana" panose="020B0604030504040204" pitchFamily="34" charset="0"/>
                <a:cs typeface="Verdana" panose="020B0604030504040204" pitchFamily="34" charset="0"/>
              </a:rPr>
              <a:t> (~ $1 million) for the first three years.</a:t>
            </a:r>
          </a:p>
        </p:txBody>
      </p:sp>
      <p:sp>
        <p:nvSpPr>
          <p:cNvPr id="15" name="Text Box 11">
            <a:extLst>
              <a:ext uri="{FF2B5EF4-FFF2-40B4-BE49-F238E27FC236}">
                <a16:creationId xmlns:a16="http://schemas.microsoft.com/office/drawing/2014/main" id="{62822414-E607-954A-8792-D85A70E72706}"/>
              </a:ext>
            </a:extLst>
          </p:cNvPr>
          <p:cNvSpPr txBox="1">
            <a:spLocks noChangeAspect="1" noChangeArrowheads="1"/>
          </p:cNvSpPr>
          <p:nvPr/>
        </p:nvSpPr>
        <p:spPr bwMode="auto">
          <a:xfrm>
            <a:off x="327145" y="2837554"/>
            <a:ext cx="8512054"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Property </a:t>
            </a:r>
            <a:r>
              <a:rPr lang="en-US" altLang="en-US" b="1" dirty="0">
                <a:latin typeface="Verdana" panose="020B0604030504040204" pitchFamily="34" charset="0"/>
                <a:ea typeface="Verdana" panose="020B0604030504040204" pitchFamily="34" charset="0"/>
                <a:cs typeface="Verdana" panose="020B0604030504040204" pitchFamily="34" charset="0"/>
              </a:rPr>
              <a:t>taxed at lower rates </a:t>
            </a:r>
            <a:r>
              <a:rPr lang="en-US" altLang="en-US" dirty="0">
                <a:latin typeface="Verdana" panose="020B0604030504040204" pitchFamily="34" charset="0"/>
                <a:ea typeface="Verdana" panose="020B0604030504040204" pitchFamily="34" charset="0"/>
                <a:cs typeface="Verdana" panose="020B0604030504040204" pitchFamily="34" charset="0"/>
              </a:rPr>
              <a:t>than coal-fired power plants paid because the environmental side effects were lower.</a:t>
            </a:r>
          </a:p>
        </p:txBody>
      </p:sp>
      <p:sp>
        <p:nvSpPr>
          <p:cNvPr id="16" name="Text Box 11">
            <a:extLst>
              <a:ext uri="{FF2B5EF4-FFF2-40B4-BE49-F238E27FC236}">
                <a16:creationId xmlns:a16="http://schemas.microsoft.com/office/drawing/2014/main" id="{2C33CD80-CA55-524D-8903-B5D0C23F0B9D}"/>
              </a:ext>
            </a:extLst>
          </p:cNvPr>
          <p:cNvSpPr txBox="1">
            <a:spLocks noChangeAspect="1" noChangeArrowheads="1"/>
          </p:cNvSpPr>
          <p:nvPr/>
        </p:nvSpPr>
        <p:spPr bwMode="auto">
          <a:xfrm>
            <a:off x="327145" y="4316537"/>
            <a:ext cx="8512054"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Today, only the </a:t>
            </a:r>
            <a:r>
              <a:rPr lang="en-US" altLang="en-US" dirty="0" err="1">
                <a:latin typeface="Verdana" panose="020B0604030504040204" pitchFamily="34" charset="0"/>
                <a:ea typeface="Verdana" panose="020B0604030504040204" pitchFamily="34" charset="0"/>
                <a:cs typeface="Verdana" panose="020B0604030504040204" pitchFamily="34" charset="0"/>
              </a:rPr>
              <a:t>Glenlee</a:t>
            </a:r>
            <a:r>
              <a:rPr lang="en-US" altLang="en-US" dirty="0">
                <a:latin typeface="Verdana" panose="020B0604030504040204" pitchFamily="34" charset="0"/>
                <a:ea typeface="Verdana" panose="020B0604030504040204" pitchFamily="34" charset="0"/>
                <a:cs typeface="Verdana" panose="020B0604030504040204" pitchFamily="34" charset="0"/>
              </a:rPr>
              <a:t> power plant is manned.</a:t>
            </a:r>
          </a:p>
        </p:txBody>
      </p:sp>
      <p:sp>
        <p:nvSpPr>
          <p:cNvPr id="17" name="Text Box 11">
            <a:extLst>
              <a:ext uri="{FF2B5EF4-FFF2-40B4-BE49-F238E27FC236}">
                <a16:creationId xmlns:a16="http://schemas.microsoft.com/office/drawing/2014/main" id="{349CC1C9-C4F4-514F-89AA-5DB397A31DDB}"/>
              </a:ext>
            </a:extLst>
          </p:cNvPr>
          <p:cNvSpPr txBox="1">
            <a:spLocks noChangeAspect="1" noChangeArrowheads="1"/>
          </p:cNvSpPr>
          <p:nvPr/>
        </p:nvSpPr>
        <p:spPr bwMode="auto">
          <a:xfrm>
            <a:off x="315973" y="3599883"/>
            <a:ext cx="8512054"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Demand and performance have </a:t>
            </a:r>
            <a:r>
              <a:rPr lang="en-US" altLang="en-US" b="1" dirty="0">
                <a:latin typeface="Verdana" panose="020B0604030504040204" pitchFamily="34" charset="0"/>
                <a:ea typeface="Verdana" panose="020B0604030504040204" pitchFamily="34" charset="0"/>
                <a:cs typeface="Verdana" panose="020B0604030504040204" pitchFamily="34" charset="0"/>
              </a:rPr>
              <a:t>exceeded expectations, </a:t>
            </a:r>
            <a:r>
              <a:rPr lang="en-US" altLang="en-US" dirty="0">
                <a:latin typeface="Verdana" panose="020B0604030504040204" pitchFamily="34" charset="0"/>
                <a:ea typeface="Verdana" panose="020B0604030504040204" pitchFamily="34" charset="0"/>
                <a:cs typeface="Verdana" panose="020B0604030504040204" pitchFamily="34" charset="0"/>
              </a:rPr>
              <a:t>except during  a few years of drought.</a:t>
            </a:r>
          </a:p>
        </p:txBody>
      </p:sp>
      <p:sp>
        <p:nvSpPr>
          <p:cNvPr id="18" name="Text Box 11">
            <a:extLst>
              <a:ext uri="{FF2B5EF4-FFF2-40B4-BE49-F238E27FC236}">
                <a16:creationId xmlns:a16="http://schemas.microsoft.com/office/drawing/2014/main" id="{FDC31E4F-3C52-C743-B0A2-EBB70760B317}"/>
              </a:ext>
            </a:extLst>
          </p:cNvPr>
          <p:cNvSpPr txBox="1">
            <a:spLocks noChangeAspect="1" noChangeArrowheads="1"/>
          </p:cNvSpPr>
          <p:nvPr/>
        </p:nvSpPr>
        <p:spPr bwMode="auto">
          <a:xfrm>
            <a:off x="315973" y="1739781"/>
            <a:ext cx="8512054"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Built at an initial cost of </a:t>
            </a:r>
            <a:r>
              <a:rPr lang="en-US" altLang="en-US" b="1" dirty="0">
                <a:latin typeface="Verdana" panose="020B0604030504040204" pitchFamily="34" charset="0"/>
                <a:ea typeface="Verdana" panose="020B0604030504040204" pitchFamily="34" charset="0"/>
                <a:cs typeface="Verdana" panose="020B0604030504040204" pitchFamily="34" charset="0"/>
              </a:rPr>
              <a:t>£29/kW</a:t>
            </a:r>
            <a:r>
              <a:rPr lang="en-US" altLang="en-US" dirty="0">
                <a:latin typeface="Verdana" panose="020B0604030504040204" pitchFamily="34" charset="0"/>
                <a:ea typeface="Verdana" panose="020B0604030504040204" pitchFamily="34" charset="0"/>
                <a:cs typeface="Verdana" panose="020B0604030504040204" pitchFamily="34" charset="0"/>
              </a:rPr>
              <a:t>, very inexpensive even then.</a:t>
            </a:r>
          </a:p>
        </p:txBody>
      </p:sp>
      <p:sp>
        <p:nvSpPr>
          <p:cNvPr id="19" name="Text Box 11">
            <a:extLst>
              <a:ext uri="{FF2B5EF4-FFF2-40B4-BE49-F238E27FC236}">
                <a16:creationId xmlns:a16="http://schemas.microsoft.com/office/drawing/2014/main" id="{40EBA8B8-F47E-2B4E-92A3-9CE99992F4DF}"/>
              </a:ext>
            </a:extLst>
          </p:cNvPr>
          <p:cNvSpPr txBox="1">
            <a:spLocks noChangeAspect="1" noChangeArrowheads="1"/>
          </p:cNvSpPr>
          <p:nvPr/>
        </p:nvSpPr>
        <p:spPr bwMode="auto">
          <a:xfrm>
            <a:off x="327145" y="5004206"/>
            <a:ext cx="8512054"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Generally, </a:t>
            </a:r>
            <a:r>
              <a:rPr lang="en-US" altLang="en-US" b="1" dirty="0">
                <a:latin typeface="Verdana" panose="020B0604030504040204" pitchFamily="34" charset="0"/>
                <a:ea typeface="Verdana" panose="020B0604030504040204" pitchFamily="34" charset="0"/>
                <a:cs typeface="Verdana" panose="020B0604030504040204" pitchFamily="34" charset="0"/>
              </a:rPr>
              <a:t>capital costs </a:t>
            </a:r>
            <a:r>
              <a:rPr lang="en-US" altLang="en-US" dirty="0">
                <a:latin typeface="Verdana" panose="020B0604030504040204" pitchFamily="34" charset="0"/>
                <a:ea typeface="Verdana" panose="020B0604030504040204" pitchFamily="34" charset="0"/>
                <a:cs typeface="Verdana" panose="020B0604030504040204" pitchFamily="34" charset="0"/>
              </a:rPr>
              <a:t>are very high: </a:t>
            </a:r>
            <a:r>
              <a:rPr lang="en-US" altLang="en-US" b="1" dirty="0">
                <a:latin typeface="Verdana" panose="020B0604030504040204" pitchFamily="34" charset="0"/>
                <a:ea typeface="Verdana" panose="020B0604030504040204" pitchFamily="34" charset="0"/>
                <a:cs typeface="Verdana" panose="020B0604030504040204" pitchFamily="34" charset="0"/>
              </a:rPr>
              <a:t>$2,000-4,000/kW </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No fuel costs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85– 95% is engineering, permitting, site work</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10% for turbines, generator and control system</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Economy of scale is significant.</a:t>
            </a:r>
          </a:p>
        </p:txBody>
      </p:sp>
      <p:pic>
        <p:nvPicPr>
          <p:cNvPr id="20" name="Picture 19">
            <a:extLst>
              <a:ext uri="{FF2B5EF4-FFF2-40B4-BE49-F238E27FC236}">
                <a16:creationId xmlns:a16="http://schemas.microsoft.com/office/drawing/2014/main" id="{F7DA2E23-EC62-DA45-BAA8-ED008DA6571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9003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31881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Popular today, but…</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…when they were constructed, the locals weren’t pleased.</a:t>
            </a:r>
          </a:p>
        </p:txBody>
      </p:sp>
      <p:sp>
        <p:nvSpPr>
          <p:cNvPr id="10" name="Text Box 11">
            <a:extLst>
              <a:ext uri="{FF2B5EF4-FFF2-40B4-BE49-F238E27FC236}">
                <a16:creationId xmlns:a16="http://schemas.microsoft.com/office/drawing/2014/main" id="{9D7427E2-3D85-7049-99D5-AD91FE7B2FB2}"/>
              </a:ext>
            </a:extLst>
          </p:cNvPr>
          <p:cNvSpPr txBox="1">
            <a:spLocks noChangeAspect="1" noChangeArrowheads="1"/>
          </p:cNvSpPr>
          <p:nvPr/>
        </p:nvSpPr>
        <p:spPr bwMode="auto">
          <a:xfrm>
            <a:off x="2023903" y="1515633"/>
            <a:ext cx="5096193" cy="3775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50000"/>
              </a:lnSpc>
            </a:pPr>
            <a:r>
              <a:rPr lang="en-US" i="1">
                <a:latin typeface="Verdana" panose="020B0604030504040204" pitchFamily="34" charset="0"/>
                <a:ea typeface="Verdana" panose="020B0604030504040204" pitchFamily="34" charset="0"/>
                <a:cs typeface="Verdana" panose="020B0604030504040204" pitchFamily="34" charset="0"/>
              </a:rPr>
              <a:t>A raider comes today who kills</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The glories of our glens and hills</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With unheroic acts and bills</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and "Private Legislation"</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The Company promoters pen</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Will Dam the </a:t>
            </a:r>
            <a:r>
              <a:rPr lang="en-US" i="1" err="1">
                <a:latin typeface="Verdana" panose="020B0604030504040204" pitchFamily="34" charset="0"/>
                <a:ea typeface="Verdana" panose="020B0604030504040204" pitchFamily="34" charset="0"/>
                <a:cs typeface="Verdana" panose="020B0604030504040204" pitchFamily="34" charset="0"/>
              </a:rPr>
              <a:t>Deugh</a:t>
            </a:r>
            <a:r>
              <a:rPr lang="en-US" i="1">
                <a:latin typeface="Verdana" panose="020B0604030504040204" pitchFamily="34" charset="0"/>
                <a:ea typeface="Verdana" panose="020B0604030504040204" pitchFamily="34" charset="0"/>
                <a:cs typeface="Verdana" panose="020B0604030504040204" pitchFamily="34" charset="0"/>
              </a:rPr>
              <a:t> and dam the Ken</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and Dam the Dee - oh Dam the men</a:t>
            </a:r>
            <a:br>
              <a:rPr lang="en-US" i="1">
                <a:latin typeface="Verdana" panose="020B0604030504040204" pitchFamily="34" charset="0"/>
                <a:ea typeface="Verdana" panose="020B0604030504040204" pitchFamily="34" charset="0"/>
                <a:cs typeface="Verdana" panose="020B0604030504040204" pitchFamily="34" charset="0"/>
              </a:rPr>
            </a:br>
            <a:r>
              <a:rPr lang="en-US" i="1">
                <a:latin typeface="Verdana" panose="020B0604030504040204" pitchFamily="34" charset="0"/>
                <a:ea typeface="Verdana" panose="020B0604030504040204" pitchFamily="34" charset="0"/>
                <a:cs typeface="Verdana" panose="020B0604030504040204" pitchFamily="34" charset="0"/>
              </a:rPr>
              <a:t>Who Plan such desecration!</a:t>
            </a:r>
          </a:p>
          <a:p>
            <a:pPr eaLnBrk="0" hangingPunct="0">
              <a:lnSpc>
                <a:spcPct val="150000"/>
              </a:lnSpc>
            </a:pPr>
            <a:r>
              <a:rPr lang="en-US" altLang="en-US" i="1">
                <a:latin typeface="Verdana" panose="020B0604030504040204" pitchFamily="34" charset="0"/>
                <a:ea typeface="Verdana" panose="020B0604030504040204" pitchFamily="34" charset="0"/>
                <a:cs typeface="Verdana" panose="020B0604030504040204" pitchFamily="34" charset="0"/>
              </a:rPr>
              <a:t>					- W.G.M. Dobie</a:t>
            </a:r>
          </a:p>
        </p:txBody>
      </p:sp>
      <p:pic>
        <p:nvPicPr>
          <p:cNvPr id="7" name="Picture 6">
            <a:extLst>
              <a:ext uri="{FF2B5EF4-FFF2-40B4-BE49-F238E27FC236}">
                <a16:creationId xmlns:a16="http://schemas.microsoft.com/office/drawing/2014/main" id="{8156C220-DF6E-3D4C-9E0C-420CF99055E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381224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03269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Galloway environmental concerns</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Mainly the </a:t>
            </a:r>
            <a:r>
              <a:rPr lang="en-US" altLang="en-US" b="1">
                <a:latin typeface="Verdana" panose="020B0604030504040204" pitchFamily="34" charset="0"/>
                <a:ea typeface="Verdana" panose="020B0604030504040204" pitchFamily="34" charset="0"/>
                <a:cs typeface="Verdana" panose="020B0604030504040204" pitchFamily="34" charset="0"/>
              </a:rPr>
              <a:t>salmon</a:t>
            </a:r>
            <a:r>
              <a:rPr lang="en-US" altLang="en-US">
                <a:latin typeface="Verdana" panose="020B0604030504040204" pitchFamily="34" charset="0"/>
                <a:ea typeface="Verdana" panose="020B0604030504040204" pitchFamily="34" charset="0"/>
                <a:cs typeface="Verdana" panose="020B0604030504040204" pitchFamily="34" charset="0"/>
              </a:rPr>
              <a:t>. Scotland is famous for its salmon fishery and the dams on the River Dee were between the river’s mouth and its salmon spawning pools. There was concern that dams would block:</a:t>
            </a:r>
          </a:p>
          <a:p>
            <a:pPr marL="742950" lvl="1"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Adult salmon swimming upriver to spawn; and</a:t>
            </a:r>
          </a:p>
          <a:p>
            <a:pPr marL="742950" lvl="1" indent="-285750" eaLnBrk="0" hangingPunct="0">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Young smelts making their way to the Atlantic.</a:t>
            </a:r>
          </a:p>
        </p:txBody>
      </p:sp>
      <p:sp>
        <p:nvSpPr>
          <p:cNvPr id="9" name="TextBox 8">
            <a:extLst>
              <a:ext uri="{FF2B5EF4-FFF2-40B4-BE49-F238E27FC236}">
                <a16:creationId xmlns:a16="http://schemas.microsoft.com/office/drawing/2014/main" id="{8B386F59-DC6B-FB46-A749-B70CF52D3939}"/>
              </a:ext>
            </a:extLst>
          </p:cNvPr>
          <p:cNvSpPr txBox="1"/>
          <p:nvPr/>
        </p:nvSpPr>
        <p:spPr>
          <a:xfrm rot="16200000">
            <a:off x="7526839" y="5277220"/>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0" name="Text Box 11">
            <a:extLst>
              <a:ext uri="{FF2B5EF4-FFF2-40B4-BE49-F238E27FC236}">
                <a16:creationId xmlns:a16="http://schemas.microsoft.com/office/drawing/2014/main" id="{9D7427E2-3D85-7049-99D5-AD91FE7B2FB2}"/>
              </a:ext>
            </a:extLst>
          </p:cNvPr>
          <p:cNvSpPr txBox="1">
            <a:spLocks noChangeAspect="1" noChangeArrowheads="1"/>
          </p:cNvSpPr>
          <p:nvPr/>
        </p:nvSpPr>
        <p:spPr bwMode="auto">
          <a:xfrm>
            <a:off x="297347" y="2831791"/>
            <a:ext cx="3555325"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Fish ladders</a:t>
            </a:r>
            <a:r>
              <a:rPr lang="en-US" altLang="en-US" dirty="0">
                <a:latin typeface="Verdana" panose="020B0604030504040204" pitchFamily="34" charset="0"/>
                <a:ea typeface="Verdana" panose="020B0604030504040204" pitchFamily="34" charset="0"/>
                <a:cs typeface="Verdana" panose="020B0604030504040204" pitchFamily="34" charset="0"/>
              </a:rPr>
              <a:t>, a series of stepped and rising pools, were installed at 4 dams. Space forced one ladder into a spiral within a tower.</a:t>
            </a:r>
          </a:p>
        </p:txBody>
      </p:sp>
      <p:sp>
        <p:nvSpPr>
          <p:cNvPr id="13" name="Text Box 11">
            <a:extLst>
              <a:ext uri="{FF2B5EF4-FFF2-40B4-BE49-F238E27FC236}">
                <a16:creationId xmlns:a16="http://schemas.microsoft.com/office/drawing/2014/main" id="{338AD66E-95C0-744A-9CA2-5D7D830D64C2}"/>
              </a:ext>
            </a:extLst>
          </p:cNvPr>
          <p:cNvSpPr txBox="1">
            <a:spLocks noChangeAspect="1" noChangeArrowheads="1"/>
          </p:cNvSpPr>
          <p:nvPr/>
        </p:nvSpPr>
        <p:spPr bwMode="auto">
          <a:xfrm>
            <a:off x="297347" y="4828466"/>
            <a:ext cx="311552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Biologists study </a:t>
            </a:r>
            <a:r>
              <a:rPr lang="en-US" altLang="en-US" dirty="0">
                <a:latin typeface="Verdana" panose="020B0604030504040204" pitchFamily="34" charset="0"/>
                <a:ea typeface="Verdana" panose="020B0604030504040204" pitchFamily="34" charset="0"/>
                <a:cs typeface="Verdana" panose="020B0604030504040204" pitchFamily="34" charset="0"/>
              </a:rPr>
              <a:t>the ladders and fish numbers.</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Not satisfied.</a:t>
            </a:r>
          </a:p>
        </p:txBody>
      </p:sp>
      <p:pic>
        <p:nvPicPr>
          <p:cNvPr id="6" name="Picture 5">
            <a:extLst>
              <a:ext uri="{FF2B5EF4-FFF2-40B4-BE49-F238E27FC236}">
                <a16:creationId xmlns:a16="http://schemas.microsoft.com/office/drawing/2014/main" id="{6A6305DA-9441-AB46-875A-2864C2653083}"/>
              </a:ext>
            </a:extLst>
          </p:cNvPr>
          <p:cNvPicPr>
            <a:picLocks noChangeAspect="1"/>
          </p:cNvPicPr>
          <p:nvPr/>
        </p:nvPicPr>
        <p:blipFill>
          <a:blip r:embed="rId2"/>
          <a:stretch>
            <a:fillRect/>
          </a:stretch>
        </p:blipFill>
        <p:spPr>
          <a:xfrm>
            <a:off x="4443932" y="2277338"/>
            <a:ext cx="3189458" cy="4409973"/>
          </a:xfrm>
          <a:prstGeom prst="rect">
            <a:avLst/>
          </a:prstGeom>
        </p:spPr>
      </p:pic>
      <p:pic>
        <p:nvPicPr>
          <p:cNvPr id="11" name="Picture 10">
            <a:extLst>
              <a:ext uri="{FF2B5EF4-FFF2-40B4-BE49-F238E27FC236}">
                <a16:creationId xmlns:a16="http://schemas.microsoft.com/office/drawing/2014/main" id="{8008F62A-0CA4-8C4E-B69E-4E95CCB3FC1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69612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12887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Environmental downsides of dams</a:t>
            </a:r>
          </a:p>
        </p:txBody>
      </p:sp>
      <p:sp>
        <p:nvSpPr>
          <p:cNvPr id="3" name="TextBox 2"/>
          <p:cNvSpPr txBox="1"/>
          <p:nvPr/>
        </p:nvSpPr>
        <p:spPr>
          <a:xfrm>
            <a:off x="4080050" y="6474013"/>
            <a:ext cx="5063950" cy="307777"/>
          </a:xfrm>
          <a:prstGeom prst="rect">
            <a:avLst/>
          </a:prstGeom>
          <a:noFill/>
        </p:spPr>
        <p:txBody>
          <a:bodyPr wrap="none" rtlCol="0">
            <a:spAutoFit/>
          </a:bodyPr>
          <a:lstStyle/>
          <a:p>
            <a:r>
              <a:rPr lang="en-US" sz="1400">
                <a:latin typeface="Avenir Medium"/>
                <a:cs typeface="Avenir Medium"/>
                <a:hlinkClick r:id="rId2"/>
              </a:rPr>
              <a:t>https://www.hydroreform.org/abouthydro/impacts-on-rivers</a:t>
            </a:r>
            <a:endParaRPr lang="en-US" sz="1400">
              <a:latin typeface="Avenir Medium"/>
              <a:cs typeface="Avenir Medium"/>
            </a:endParaRPr>
          </a:p>
        </p:txBody>
      </p:sp>
      <p:sp>
        <p:nvSpPr>
          <p:cNvPr id="10" name="Text Box 11">
            <a:extLst>
              <a:ext uri="{FF2B5EF4-FFF2-40B4-BE49-F238E27FC236}">
                <a16:creationId xmlns:a16="http://schemas.microsoft.com/office/drawing/2014/main" id="{F81F0F93-C1DF-FA4E-8D4F-F1BA7E9486A3}"/>
              </a:ext>
            </a:extLst>
          </p:cNvPr>
          <p:cNvSpPr txBox="1">
            <a:spLocks noChangeAspect="1" noChangeArrowheads="1"/>
          </p:cNvSpPr>
          <p:nvPr/>
        </p:nvSpPr>
        <p:spPr bwMode="auto">
          <a:xfrm>
            <a:off x="327283" y="734442"/>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Hydropower is a low-carbon technology, however when dams are involved, </a:t>
            </a:r>
            <a:r>
              <a:rPr lang="en-US" altLang="en-US" b="1">
                <a:latin typeface="Verdana" panose="020B0604030504040204" pitchFamily="34" charset="0"/>
                <a:ea typeface="Verdana" panose="020B0604030504040204" pitchFamily="34" charset="0"/>
                <a:cs typeface="Verdana" panose="020B0604030504040204" pitchFamily="34" charset="0"/>
              </a:rPr>
              <a:t>environmental effects can be very significant</a:t>
            </a:r>
            <a:r>
              <a:rPr lang="en-US" altLang="en-US">
                <a:latin typeface="Verdana" panose="020B0604030504040204" pitchFamily="34" charset="0"/>
                <a:ea typeface="Verdana" panose="020B0604030504040204" pitchFamily="34" charset="0"/>
                <a:cs typeface="Verdana" panose="020B0604030504040204" pitchFamily="34" charset="0"/>
              </a:rPr>
              <a:t>.</a:t>
            </a:r>
          </a:p>
        </p:txBody>
      </p:sp>
      <p:sp>
        <p:nvSpPr>
          <p:cNvPr id="11" name="Text Box 11">
            <a:extLst>
              <a:ext uri="{FF2B5EF4-FFF2-40B4-BE49-F238E27FC236}">
                <a16:creationId xmlns:a16="http://schemas.microsoft.com/office/drawing/2014/main" id="{74E3AA64-C922-1449-8593-AB402B4B53D1}"/>
              </a:ext>
            </a:extLst>
          </p:cNvPr>
          <p:cNvSpPr txBox="1">
            <a:spLocks noChangeAspect="1" noChangeArrowheads="1"/>
          </p:cNvSpPr>
          <p:nvPr/>
        </p:nvSpPr>
        <p:spPr bwMode="auto">
          <a:xfrm>
            <a:off x="351821" y="1562703"/>
            <a:ext cx="8599382" cy="32778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Extinction, and near-extinction, of species</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Loss, or lowering, of biodiversity</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Flooding of existing ecosystems</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Creation of drought-like conditions below the dam</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Changes to fisheries</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Economic change and relocation of communities</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Altered water quality</a:t>
            </a:r>
          </a:p>
          <a:p>
            <a:pPr marL="285750" indent="-285750" eaLnBrk="0" hangingPunct="0">
              <a:spcBef>
                <a:spcPct val="50000"/>
              </a:spcBef>
              <a:buFont typeface="Arial" panose="020B0604020202020204" pitchFamily="34" charset="0"/>
              <a:buChar char="•"/>
            </a:pPr>
            <a:r>
              <a:rPr lang="en-US" altLang="en-US">
                <a:latin typeface="Verdana" panose="020B0604030504040204" pitchFamily="34" charset="0"/>
                <a:ea typeface="Verdana" panose="020B0604030504040204" pitchFamily="34" charset="0"/>
                <a:cs typeface="Verdana" panose="020B0604030504040204" pitchFamily="34" charset="0"/>
              </a:rPr>
              <a:t>Generation and release of methane from reservoirs</a:t>
            </a:r>
          </a:p>
        </p:txBody>
      </p:sp>
      <p:pic>
        <p:nvPicPr>
          <p:cNvPr id="9" name="Picture 8">
            <a:extLst>
              <a:ext uri="{FF2B5EF4-FFF2-40B4-BE49-F238E27FC236}">
                <a16:creationId xmlns:a16="http://schemas.microsoft.com/office/drawing/2014/main" id="{6F419BB9-779D-2F41-A897-68E1BC21719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255670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48872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hydropower?</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21045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Hydropower</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i="1">
                <a:latin typeface="Verdana" panose="020B0604030504040204" pitchFamily="34" charset="0"/>
                <a:ea typeface="Verdana" panose="020B0604030504040204" pitchFamily="34" charset="0"/>
                <a:cs typeface="Verdana" panose="020B0604030504040204" pitchFamily="34" charset="0"/>
              </a:rPr>
              <a:t>is a form of renewable energy that converts the kinetic energy of moving water to mechanical energy and then electricity.</a:t>
            </a:r>
          </a:p>
        </p:txBody>
      </p:sp>
      <p:sp>
        <p:nvSpPr>
          <p:cNvPr id="9" name="Text Box 11">
            <a:extLst>
              <a:ext uri="{FF2B5EF4-FFF2-40B4-BE49-F238E27FC236}">
                <a16:creationId xmlns:a16="http://schemas.microsoft.com/office/drawing/2014/main" id="{13F7D3FC-B643-0F46-8D2E-7A3A162CB85B}"/>
              </a:ext>
            </a:extLst>
          </p:cNvPr>
          <p:cNvSpPr txBox="1">
            <a:spLocks noChangeAspect="1" noChangeArrowheads="1"/>
          </p:cNvSpPr>
          <p:nvPr/>
        </p:nvSpPr>
        <p:spPr bwMode="auto">
          <a:xfrm>
            <a:off x="330955" y="1472829"/>
            <a:ext cx="860349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Dams and pumped storage hydropower</a:t>
            </a:r>
            <a:r>
              <a:rPr lang="en-US" altLang="en-US" dirty="0">
                <a:latin typeface="Verdana" panose="020B0604030504040204" pitchFamily="34" charset="0"/>
                <a:ea typeface="Verdana" panose="020B0604030504040204" pitchFamily="34" charset="0"/>
                <a:cs typeface="Verdana" panose="020B0604030504040204" pitchFamily="34" charset="0"/>
              </a:rPr>
              <a:t> create elevated reservoirs that store energy as positional potential energy.</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When water is released, potential energy becomes kinetic.</a:t>
            </a:r>
          </a:p>
        </p:txBody>
      </p:sp>
      <p:sp>
        <p:nvSpPr>
          <p:cNvPr id="10" name="Text Box 11">
            <a:extLst>
              <a:ext uri="{FF2B5EF4-FFF2-40B4-BE49-F238E27FC236}">
                <a16:creationId xmlns:a16="http://schemas.microsoft.com/office/drawing/2014/main" id="{84B5C1DE-472A-6D42-8216-E3B9048F5AE8}"/>
              </a:ext>
            </a:extLst>
          </p:cNvPr>
          <p:cNvSpPr txBox="1">
            <a:spLocks noChangeAspect="1" noChangeArrowheads="1"/>
          </p:cNvSpPr>
          <p:nvPr/>
        </p:nvSpPr>
        <p:spPr bwMode="auto">
          <a:xfrm>
            <a:off x="334765" y="2459619"/>
            <a:ext cx="860349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In-flow hydropower</a:t>
            </a:r>
            <a:r>
              <a:rPr lang="en-US" altLang="en-US" dirty="0">
                <a:latin typeface="Verdana" panose="020B0604030504040204" pitchFamily="34" charset="0"/>
                <a:ea typeface="Verdana" panose="020B0604030504040204" pitchFamily="34" charset="0"/>
                <a:cs typeface="Verdana" panose="020B0604030504040204" pitchFamily="34" charset="0"/>
              </a:rPr>
              <a:t> (and tidal power)</a:t>
            </a:r>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uses the kinetic energy of flowing water to produce electricity without use of dams or reservoirs.</a:t>
            </a:r>
          </a:p>
        </p:txBody>
      </p:sp>
      <p:sp>
        <p:nvSpPr>
          <p:cNvPr id="11" name="Text Box 11">
            <a:extLst>
              <a:ext uri="{FF2B5EF4-FFF2-40B4-BE49-F238E27FC236}">
                <a16:creationId xmlns:a16="http://schemas.microsoft.com/office/drawing/2014/main" id="{D14D5BA7-6050-BB48-A533-454DA5AFDDC7}"/>
              </a:ext>
            </a:extLst>
          </p:cNvPr>
          <p:cNvSpPr txBox="1">
            <a:spLocks noChangeAspect="1" noChangeArrowheads="1"/>
          </p:cNvSpPr>
          <p:nvPr/>
        </p:nvSpPr>
        <p:spPr bwMode="auto">
          <a:xfrm>
            <a:off x="334765" y="3136886"/>
            <a:ext cx="860349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Wave power </a:t>
            </a:r>
            <a:r>
              <a:rPr lang="en-US" altLang="en-US" dirty="0">
                <a:latin typeface="Verdana" panose="020B0604030504040204" pitchFamily="34" charset="0"/>
                <a:ea typeface="Verdana" panose="020B0604030504040204" pitchFamily="34" charset="0"/>
                <a:cs typeface="Verdana" panose="020B0604030504040204" pitchFamily="34" charset="0"/>
              </a:rPr>
              <a:t>uses the kinetic energy of constant (not tidal) wave action to produce electricity without use of dams or reservoirs.</a:t>
            </a:r>
          </a:p>
        </p:txBody>
      </p:sp>
      <p:pic>
        <p:nvPicPr>
          <p:cNvPr id="7" name="Picture 6">
            <a:extLst>
              <a:ext uri="{FF2B5EF4-FFF2-40B4-BE49-F238E27FC236}">
                <a16:creationId xmlns:a16="http://schemas.microsoft.com/office/drawing/2014/main" id="{AD97B4D1-46B8-3745-B7BC-D4277A00D7C2}"/>
              </a:ext>
            </a:extLst>
          </p:cNvPr>
          <p:cNvPicPr>
            <a:picLocks noChangeAspect="1"/>
          </p:cNvPicPr>
          <p:nvPr/>
        </p:nvPicPr>
        <p:blipFill>
          <a:blip r:embed="rId2"/>
          <a:stretch>
            <a:fillRect/>
          </a:stretch>
        </p:blipFill>
        <p:spPr>
          <a:xfrm>
            <a:off x="4595834" y="3854783"/>
            <a:ext cx="4377986" cy="2904147"/>
          </a:xfrm>
          <a:prstGeom prst="rect">
            <a:avLst/>
          </a:prstGeom>
        </p:spPr>
      </p:pic>
      <p:pic>
        <p:nvPicPr>
          <p:cNvPr id="14" name="Picture 13">
            <a:extLst>
              <a:ext uri="{FF2B5EF4-FFF2-40B4-BE49-F238E27FC236}">
                <a16:creationId xmlns:a16="http://schemas.microsoft.com/office/drawing/2014/main" id="{2C449E29-B7DF-3C4B-B668-D5E1C865314D}"/>
              </a:ext>
            </a:extLst>
          </p:cNvPr>
          <p:cNvPicPr>
            <a:picLocks noChangeAspect="1"/>
          </p:cNvPicPr>
          <p:nvPr/>
        </p:nvPicPr>
        <p:blipFill>
          <a:blip r:embed="rId3"/>
          <a:stretch>
            <a:fillRect/>
          </a:stretch>
        </p:blipFill>
        <p:spPr>
          <a:xfrm>
            <a:off x="482324" y="3854782"/>
            <a:ext cx="3875450" cy="2904147"/>
          </a:xfrm>
          <a:prstGeom prst="rect">
            <a:avLst/>
          </a:prstGeom>
        </p:spPr>
      </p:pic>
      <p:pic>
        <p:nvPicPr>
          <p:cNvPr id="13" name="Picture 12">
            <a:extLst>
              <a:ext uri="{FF2B5EF4-FFF2-40B4-BE49-F238E27FC236}">
                <a16:creationId xmlns:a16="http://schemas.microsoft.com/office/drawing/2014/main" id="{A412D7A9-B769-6D49-B5F5-E818FB5B730B}"/>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208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7328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Environmental effects: change in POV</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210459"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i="1">
                <a:latin typeface="Verdana" panose="020B0604030504040204" pitchFamily="34" charset="0"/>
                <a:ea typeface="Verdana" panose="020B0604030504040204" pitchFamily="34" charset="0"/>
                <a:cs typeface="Verdana" panose="020B0604030504040204" pitchFamily="34" charset="0"/>
              </a:rPr>
              <a:t>‘The environmental impacts of a hydroelectric project must be thoroughly analyzed since, after it is completed, they are essentially irreversible.’</a:t>
            </a:r>
          </a:p>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 Dorf, 1978</a:t>
            </a: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3" name="Text Box 11">
            <a:extLst>
              <a:ext uri="{FF2B5EF4-FFF2-40B4-BE49-F238E27FC236}">
                <a16:creationId xmlns:a16="http://schemas.microsoft.com/office/drawing/2014/main" id="{0CCDF696-A9FA-DC44-94EC-088583574283}"/>
              </a:ext>
            </a:extLst>
          </p:cNvPr>
          <p:cNvSpPr txBox="1">
            <a:spLocks noChangeAspect="1" noChangeArrowheads="1"/>
          </p:cNvSpPr>
          <p:nvPr/>
        </p:nvSpPr>
        <p:spPr bwMode="auto">
          <a:xfrm>
            <a:off x="327145" y="2228671"/>
            <a:ext cx="8210459"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i="1">
                <a:latin typeface="Verdana" panose="020B0604030504040204" pitchFamily="34" charset="0"/>
                <a:ea typeface="Verdana" panose="020B0604030504040204" pitchFamily="34" charset="0"/>
                <a:cs typeface="Verdana" panose="020B0604030504040204" pitchFamily="34" charset="0"/>
              </a:rPr>
              <a:t>‘The ecological damage per unit of energy produced is probably greater for hydroelectricity than for any other energy source.’</a:t>
            </a:r>
          </a:p>
          <a:p>
            <a:pPr eaLnBrk="0" hangingPunct="0"/>
            <a:endParaRPr lang="en-US" altLang="en-US" sz="1000" i="1">
              <a:latin typeface="Verdana" panose="020B0604030504040204" pitchFamily="34" charset="0"/>
              <a:ea typeface="Verdana" panose="020B0604030504040204" pitchFamily="34" charset="0"/>
              <a:cs typeface="Verdana" panose="020B0604030504040204" pitchFamily="34" charset="0"/>
            </a:endParaRPr>
          </a:p>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sz="1600">
                <a:latin typeface="Verdana" panose="020B0604030504040204" pitchFamily="34" charset="0"/>
                <a:ea typeface="Verdana" panose="020B0604030504040204" pitchFamily="34" charset="0"/>
                <a:cs typeface="Verdana" panose="020B0604030504040204" pitchFamily="34" charset="0"/>
              </a:rPr>
              <a:t>Committee on Nuclear and Alternative Energy Systems</a:t>
            </a:r>
            <a:r>
              <a:rPr lang="en-US" altLang="en-US" sz="1600">
                <a:latin typeface="Verdana" panose="020B0604030504040204" pitchFamily="34" charset="0"/>
                <a:ea typeface="Verdana" panose="020B0604030504040204" pitchFamily="34" charset="0"/>
                <a:cs typeface="Verdana" panose="020B0604030504040204" pitchFamily="34" charset="0"/>
              </a:rPr>
              <a:t>,1979</a:t>
            </a: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14" name="Text Box 11">
            <a:extLst>
              <a:ext uri="{FF2B5EF4-FFF2-40B4-BE49-F238E27FC236}">
                <a16:creationId xmlns:a16="http://schemas.microsoft.com/office/drawing/2014/main" id="{C252F3D8-A674-FF4A-8AD6-F61768F40425}"/>
              </a:ext>
            </a:extLst>
          </p:cNvPr>
          <p:cNvSpPr txBox="1">
            <a:spLocks noChangeAspect="1" noChangeArrowheads="1"/>
          </p:cNvSpPr>
          <p:nvPr/>
        </p:nvSpPr>
        <p:spPr bwMode="auto">
          <a:xfrm>
            <a:off x="327145" y="3766875"/>
            <a:ext cx="8210459" cy="218521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i="1">
                <a:latin typeface="Verdana" panose="020B0604030504040204" pitchFamily="34" charset="0"/>
                <a:ea typeface="Verdana" panose="020B0604030504040204" pitchFamily="34" charset="0"/>
                <a:cs typeface="Verdana" panose="020B0604030504040204" pitchFamily="34" charset="0"/>
              </a:rPr>
              <a:t>‘…carefully planned hydropower development can, and does, make a great contribution to improving electrical system reliability and stability throughout the world. [It] will play an important role in the development of living standards in the developing world, [and] make a substantial contribution to the avoidance of greenhouse gas emissions and the related climate change issues.’</a:t>
            </a:r>
          </a:p>
          <a:p>
            <a:pPr eaLnBrk="0" hangingPunct="0"/>
            <a:endParaRPr lang="en-US" altLang="en-US" sz="1000" i="1">
              <a:latin typeface="Verdana" panose="020B0604030504040204" pitchFamily="34" charset="0"/>
              <a:ea typeface="Verdana" panose="020B0604030504040204" pitchFamily="34" charset="0"/>
              <a:cs typeface="Verdana" panose="020B0604030504040204" pitchFamily="34" charset="0"/>
            </a:endParaRPr>
          </a:p>
          <a:p>
            <a:pPr eaLnBrk="0" hangingPunct="0"/>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sz="1600">
                <a:latin typeface="Verdana" panose="020B0604030504040204" pitchFamily="34" charset="0"/>
                <a:ea typeface="Verdana" panose="020B0604030504040204" pitchFamily="34" charset="0"/>
                <a:cs typeface="Verdana" panose="020B0604030504040204" pitchFamily="34" charset="0"/>
              </a:rPr>
              <a:t>WEC</a:t>
            </a:r>
            <a:r>
              <a:rPr lang="en-US" altLang="en-US" sz="1600">
                <a:latin typeface="Verdana" panose="020B0604030504040204" pitchFamily="34" charset="0"/>
                <a:ea typeface="Verdana" panose="020B0604030504040204" pitchFamily="34" charset="0"/>
                <a:cs typeface="Verdana" panose="020B0604030504040204" pitchFamily="34" charset="0"/>
              </a:rPr>
              <a:t>,2003</a:t>
            </a:r>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25B604C9-14A4-AC49-B0A8-C23DC455B25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758328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502101"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Flooding and silting = methane</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210459"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When dams create reservoirs, the submerged plant materials decompose. Anaerobic decomposition produces methane that is released from the reservoir.</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Regular flooding or silting adds biological ‘fuel’.</a:t>
            </a:r>
          </a:p>
        </p:txBody>
      </p:sp>
      <p:sp>
        <p:nvSpPr>
          <p:cNvPr id="9" name="TextBox 8">
            <a:extLst>
              <a:ext uri="{FF2B5EF4-FFF2-40B4-BE49-F238E27FC236}">
                <a16:creationId xmlns:a16="http://schemas.microsoft.com/office/drawing/2014/main" id="{8B386F59-DC6B-FB46-A749-B70CF52D3939}"/>
              </a:ext>
            </a:extLst>
          </p:cNvPr>
          <p:cNvSpPr txBox="1"/>
          <p:nvPr/>
        </p:nvSpPr>
        <p:spPr>
          <a:xfrm>
            <a:off x="2714909" y="6396335"/>
            <a:ext cx="6543394"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https://www.scidev.net/global/energy/news/dams-raise-global-warming-gas.html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 Box 11">
            <a:extLst>
              <a:ext uri="{FF2B5EF4-FFF2-40B4-BE49-F238E27FC236}">
                <a16:creationId xmlns:a16="http://schemas.microsoft.com/office/drawing/2014/main" id="{FF43C092-7A2A-CD4C-B2CE-63F6E59BF5AA}"/>
              </a:ext>
            </a:extLst>
          </p:cNvPr>
          <p:cNvSpPr txBox="1">
            <a:spLocks noChangeAspect="1" noChangeArrowheads="1"/>
          </p:cNvSpPr>
          <p:nvPr/>
        </p:nvSpPr>
        <p:spPr bwMode="auto">
          <a:xfrm>
            <a:off x="327144" y="2163000"/>
            <a:ext cx="8210459" cy="33239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2011 study at Washington State University:</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Dams emit ~ </a:t>
            </a:r>
            <a:r>
              <a:rPr lang="en-US" altLang="en-US" b="1" dirty="0">
                <a:latin typeface="Verdana" panose="020B0604030504040204" pitchFamily="34" charset="0"/>
                <a:ea typeface="Verdana" panose="020B0604030504040204" pitchFamily="34" charset="0"/>
                <a:cs typeface="Verdana" panose="020B0604030504040204" pitchFamily="34" charset="0"/>
              </a:rPr>
              <a:t>1 billion tons of GHG</a:t>
            </a:r>
            <a:r>
              <a:rPr lang="en-US" altLang="en-US" dirty="0">
                <a:latin typeface="Verdana" panose="020B0604030504040204" pitchFamily="34" charset="0"/>
                <a:ea typeface="Verdana" panose="020B0604030504040204" pitchFamily="34" charset="0"/>
                <a:cs typeface="Verdana" panose="020B0604030504040204" pitchFamily="34" charset="0"/>
              </a:rPr>
              <a:t>.</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Or about </a:t>
            </a:r>
            <a:r>
              <a:rPr lang="en-US" altLang="en-US" b="1" dirty="0">
                <a:latin typeface="Verdana" panose="020B0604030504040204" pitchFamily="34" charset="0"/>
                <a:ea typeface="Verdana" panose="020B0604030504040204" pitchFamily="34" charset="0"/>
                <a:cs typeface="Verdana" panose="020B0604030504040204" pitchFamily="34" charset="0"/>
              </a:rPr>
              <a:t>1.3% of global emissions</a:t>
            </a:r>
            <a:r>
              <a:rPr lang="en-US" altLang="en-US" dirty="0">
                <a:latin typeface="Verdana" panose="020B0604030504040204" pitchFamily="34" charset="0"/>
                <a:ea typeface="Verdana" panose="020B0604030504040204" pitchFamily="34" charset="0"/>
                <a:cs typeface="Verdana" panose="020B0604030504040204" pitchFamily="34" charset="0"/>
              </a:rPr>
              <a:t>.</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25% more </a:t>
            </a:r>
            <a:r>
              <a:rPr lang="en-US" altLang="en-US" dirty="0">
                <a:latin typeface="Verdana" panose="020B0604030504040204" pitchFamily="34" charset="0"/>
                <a:ea typeface="Verdana" panose="020B0604030504040204" pitchFamily="34" charset="0"/>
                <a:cs typeface="Verdana" panose="020B0604030504040204" pitchFamily="34" charset="0"/>
              </a:rPr>
              <a:t>than previously thought.</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Over a 100-year period, dams emit more methane than:</a:t>
            </a:r>
          </a:p>
          <a:p>
            <a:pPr marL="1200150" lvl="2"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rice farming and biomass burning; or </a:t>
            </a:r>
          </a:p>
          <a:p>
            <a:pPr marL="1200150" lvl="2"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lakes and wetlands.</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Algae</a:t>
            </a:r>
            <a:r>
              <a:rPr lang="en-US" altLang="en-US" dirty="0">
                <a:latin typeface="Verdana" panose="020B0604030504040204" pitchFamily="34" charset="0"/>
                <a:ea typeface="Verdana" panose="020B0604030504040204" pitchFamily="34" charset="0"/>
                <a:cs typeface="Verdana" panose="020B0604030504040204" pitchFamily="34" charset="0"/>
              </a:rPr>
              <a:t> growth increases methane formation.</a:t>
            </a:r>
          </a:p>
          <a:p>
            <a:pPr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Worse in </a:t>
            </a:r>
            <a:r>
              <a:rPr lang="en-US" altLang="en-US" b="1" dirty="0">
                <a:latin typeface="Verdana" panose="020B0604030504040204" pitchFamily="34" charset="0"/>
                <a:ea typeface="Verdana" panose="020B0604030504040204" pitchFamily="34" charset="0"/>
                <a:cs typeface="Verdana" panose="020B0604030504040204" pitchFamily="34" charset="0"/>
              </a:rPr>
              <a:t>warmer climates </a:t>
            </a:r>
            <a:r>
              <a:rPr lang="en-US" altLang="en-US" dirty="0">
                <a:latin typeface="Verdana" panose="020B0604030504040204" pitchFamily="34" charset="0"/>
                <a:ea typeface="Verdana" panose="020B0604030504040204" pitchFamily="34" charset="0"/>
                <a:cs typeface="Verdana" panose="020B0604030504040204" pitchFamily="34" charset="0"/>
              </a:rPr>
              <a:t>than in cooler climates.</a:t>
            </a:r>
          </a:p>
        </p:txBody>
      </p:sp>
      <p:sp>
        <p:nvSpPr>
          <p:cNvPr id="11" name="Text Box 11">
            <a:extLst>
              <a:ext uri="{FF2B5EF4-FFF2-40B4-BE49-F238E27FC236}">
                <a16:creationId xmlns:a16="http://schemas.microsoft.com/office/drawing/2014/main" id="{A1A484B6-619F-B94A-A073-5B3A1BA0F9C2}"/>
              </a:ext>
            </a:extLst>
          </p:cNvPr>
          <p:cNvSpPr txBox="1">
            <a:spLocks noChangeAspect="1" noChangeArrowheads="1"/>
          </p:cNvSpPr>
          <p:nvPr/>
        </p:nvSpPr>
        <p:spPr bwMode="auto">
          <a:xfrm>
            <a:off x="175685" y="5762064"/>
            <a:ext cx="821045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Some dams release </a:t>
            </a:r>
            <a:r>
              <a:rPr lang="en-US" altLang="en-US" b="1" dirty="0">
                <a:latin typeface="Verdana" panose="020B0604030504040204" pitchFamily="34" charset="0"/>
                <a:ea typeface="Verdana" panose="020B0604030504040204" pitchFamily="34" charset="0"/>
                <a:cs typeface="Verdana" panose="020B0604030504040204" pitchFamily="34" charset="0"/>
              </a:rPr>
              <a:t>more GHG </a:t>
            </a:r>
            <a:r>
              <a:rPr lang="en-US" altLang="en-US" dirty="0">
                <a:latin typeface="Verdana" panose="020B0604030504040204" pitchFamily="34" charset="0"/>
                <a:ea typeface="Verdana" panose="020B0604030504040204" pitchFamily="34" charset="0"/>
                <a:cs typeface="Verdana" panose="020B0604030504040204" pitchFamily="34" charset="0"/>
              </a:rPr>
              <a:t>than fossil fuel-fired power plants.</a:t>
            </a:r>
          </a:p>
        </p:txBody>
      </p:sp>
      <p:pic>
        <p:nvPicPr>
          <p:cNvPr id="13" name="Picture 12">
            <a:extLst>
              <a:ext uri="{FF2B5EF4-FFF2-40B4-BE49-F238E27FC236}">
                <a16:creationId xmlns:a16="http://schemas.microsoft.com/office/drawing/2014/main" id="{68CEFB7B-1968-AB4E-8BFD-24C90B4DCA5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1518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23760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Mitigating damage from dams</a:t>
            </a:r>
          </a:p>
        </p:txBody>
      </p:sp>
      <p:sp>
        <p:nvSpPr>
          <p:cNvPr id="3" name="TextBox 2"/>
          <p:cNvSpPr txBox="1"/>
          <p:nvPr/>
        </p:nvSpPr>
        <p:spPr>
          <a:xfrm>
            <a:off x="4080050" y="6474013"/>
            <a:ext cx="5063950" cy="307777"/>
          </a:xfrm>
          <a:prstGeom prst="rect">
            <a:avLst/>
          </a:prstGeom>
          <a:noFill/>
        </p:spPr>
        <p:txBody>
          <a:bodyPr wrap="none" rtlCol="0">
            <a:spAutoFit/>
          </a:bodyPr>
          <a:lstStyle/>
          <a:p>
            <a:r>
              <a:rPr lang="en-US" sz="1400">
                <a:latin typeface="Avenir Medium"/>
                <a:cs typeface="Avenir Medium"/>
                <a:hlinkClick r:id="rId2"/>
              </a:rPr>
              <a:t>https://www.hydroreform.org/abouthydro/impacts-on-rivers</a:t>
            </a:r>
            <a:endParaRPr lang="en-US" sz="1400">
              <a:latin typeface="Avenir Medium"/>
              <a:cs typeface="Avenir Medium"/>
            </a:endParaRPr>
          </a:p>
        </p:txBody>
      </p:sp>
      <p:sp>
        <p:nvSpPr>
          <p:cNvPr id="10" name="Text Box 11">
            <a:extLst>
              <a:ext uri="{FF2B5EF4-FFF2-40B4-BE49-F238E27FC236}">
                <a16:creationId xmlns:a16="http://schemas.microsoft.com/office/drawing/2014/main" id="{F81F0F93-C1DF-FA4E-8D4F-F1BA7E9486A3}"/>
              </a:ext>
            </a:extLst>
          </p:cNvPr>
          <p:cNvSpPr txBox="1">
            <a:spLocks noChangeAspect="1" noChangeArrowheads="1"/>
          </p:cNvSpPr>
          <p:nvPr/>
        </p:nvSpPr>
        <p:spPr bwMode="auto">
          <a:xfrm>
            <a:off x="327283" y="734442"/>
            <a:ext cx="859938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The environmental impacts of existing dams can be minimized by </a:t>
            </a:r>
            <a:r>
              <a:rPr lang="en-US" altLang="en-US" b="1">
                <a:latin typeface="Verdana" panose="020B0604030504040204" pitchFamily="34" charset="0"/>
                <a:ea typeface="Verdana" panose="020B0604030504040204" pitchFamily="34" charset="0"/>
                <a:cs typeface="Verdana" panose="020B0604030504040204" pitchFamily="34" charset="0"/>
              </a:rPr>
              <a:t>changes in operation </a:t>
            </a:r>
            <a:r>
              <a:rPr lang="en-US" altLang="en-US">
                <a:latin typeface="Verdana" panose="020B0604030504040204" pitchFamily="34" charset="0"/>
                <a:ea typeface="Verdana" panose="020B0604030504040204" pitchFamily="34" charset="0"/>
                <a:cs typeface="Verdana" panose="020B0604030504040204" pitchFamily="34" charset="0"/>
              </a:rPr>
              <a:t>that may reduce power output, but increase sustainability.</a:t>
            </a:r>
          </a:p>
        </p:txBody>
      </p:sp>
      <p:sp>
        <p:nvSpPr>
          <p:cNvPr id="11" name="Text Box 11">
            <a:extLst>
              <a:ext uri="{FF2B5EF4-FFF2-40B4-BE49-F238E27FC236}">
                <a16:creationId xmlns:a16="http://schemas.microsoft.com/office/drawing/2014/main" id="{74E3AA64-C922-1449-8593-AB402B4B53D1}"/>
              </a:ext>
            </a:extLst>
          </p:cNvPr>
          <p:cNvSpPr txBox="1">
            <a:spLocks noChangeAspect="1" noChangeArrowheads="1"/>
          </p:cNvSpPr>
          <p:nvPr/>
        </p:nvSpPr>
        <p:spPr bwMode="auto">
          <a:xfrm>
            <a:off x="351821" y="1867503"/>
            <a:ext cx="8599382" cy="258532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Time water releases to mimic natural flows, temperatures and oxygen levels</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This also stabilizes water levels</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Provide safe passage for fish</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Upgrade turbines to avoid loss of power production that might occur with operational changes</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Restore or optimize local habitat for fish and wildlife</a:t>
            </a:r>
          </a:p>
        </p:txBody>
      </p:sp>
      <p:sp>
        <p:nvSpPr>
          <p:cNvPr id="9" name="Text Box 11">
            <a:extLst>
              <a:ext uri="{FF2B5EF4-FFF2-40B4-BE49-F238E27FC236}">
                <a16:creationId xmlns:a16="http://schemas.microsoft.com/office/drawing/2014/main" id="{DAD0D167-D360-9B4B-8747-B06D833D492D}"/>
              </a:ext>
            </a:extLst>
          </p:cNvPr>
          <p:cNvSpPr txBox="1">
            <a:spLocks noChangeAspect="1" noChangeArrowheads="1"/>
          </p:cNvSpPr>
          <p:nvPr/>
        </p:nvSpPr>
        <p:spPr bwMode="auto">
          <a:xfrm>
            <a:off x="272309" y="4715565"/>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These operational changes can be thought of as a burden similar to that of installing sophisticated </a:t>
            </a:r>
            <a:r>
              <a:rPr lang="en-US" altLang="en-US" b="1">
                <a:latin typeface="Verdana" panose="020B0604030504040204" pitchFamily="34" charset="0"/>
                <a:ea typeface="Verdana" panose="020B0604030504040204" pitchFamily="34" charset="0"/>
                <a:cs typeface="Verdana" panose="020B0604030504040204" pitchFamily="34" charset="0"/>
              </a:rPr>
              <a:t>scrubbers</a:t>
            </a:r>
            <a:r>
              <a:rPr lang="en-US" altLang="en-US">
                <a:latin typeface="Verdana" panose="020B0604030504040204" pitchFamily="34" charset="0"/>
                <a:ea typeface="Verdana" panose="020B0604030504040204" pitchFamily="34" charset="0"/>
                <a:cs typeface="Verdana" panose="020B0604030504040204" pitchFamily="34" charset="0"/>
              </a:rPr>
              <a:t> at power plants.</a:t>
            </a:r>
          </a:p>
        </p:txBody>
      </p:sp>
      <p:sp>
        <p:nvSpPr>
          <p:cNvPr id="12" name="Text Box 11">
            <a:extLst>
              <a:ext uri="{FF2B5EF4-FFF2-40B4-BE49-F238E27FC236}">
                <a16:creationId xmlns:a16="http://schemas.microsoft.com/office/drawing/2014/main" id="{A1D7D5A4-2E51-C442-B41C-8FB0B0A0D6EF}"/>
              </a:ext>
            </a:extLst>
          </p:cNvPr>
          <p:cNvSpPr txBox="1">
            <a:spLocks noChangeAspect="1" noChangeArrowheads="1"/>
          </p:cNvSpPr>
          <p:nvPr/>
        </p:nvSpPr>
        <p:spPr bwMode="auto">
          <a:xfrm>
            <a:off x="217335" y="8590672"/>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These operational changes can be thought of as a burden similar to that of installing sophisticated </a:t>
            </a:r>
            <a:r>
              <a:rPr lang="en-US" altLang="en-US" b="1">
                <a:latin typeface="Verdana" panose="020B0604030504040204" pitchFamily="34" charset="0"/>
                <a:ea typeface="Verdana" panose="020B0604030504040204" pitchFamily="34" charset="0"/>
                <a:cs typeface="Verdana" panose="020B0604030504040204" pitchFamily="34" charset="0"/>
              </a:rPr>
              <a:t>scrubbers</a:t>
            </a:r>
            <a:r>
              <a:rPr lang="en-US" altLang="en-US">
                <a:latin typeface="Verdana" panose="020B0604030504040204" pitchFamily="34" charset="0"/>
                <a:ea typeface="Verdana" panose="020B0604030504040204" pitchFamily="34" charset="0"/>
                <a:cs typeface="Verdana" panose="020B0604030504040204" pitchFamily="34" charset="0"/>
              </a:rPr>
              <a:t> at power plants.</a:t>
            </a:r>
          </a:p>
        </p:txBody>
      </p:sp>
      <p:sp>
        <p:nvSpPr>
          <p:cNvPr id="13" name="Text Box 11">
            <a:extLst>
              <a:ext uri="{FF2B5EF4-FFF2-40B4-BE49-F238E27FC236}">
                <a16:creationId xmlns:a16="http://schemas.microsoft.com/office/drawing/2014/main" id="{FB11242B-032B-CA4E-BB57-2CD3B237DB16}"/>
              </a:ext>
            </a:extLst>
          </p:cNvPr>
          <p:cNvSpPr txBox="1">
            <a:spLocks noChangeAspect="1" noChangeArrowheads="1"/>
          </p:cNvSpPr>
          <p:nvPr/>
        </p:nvSpPr>
        <p:spPr bwMode="auto">
          <a:xfrm>
            <a:off x="327283" y="5659420"/>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FERC study of 240 dam upgrades since 1986 showed that the </a:t>
            </a:r>
            <a:r>
              <a:rPr lang="en-US" altLang="en-US" b="1" dirty="0">
                <a:latin typeface="Verdana" panose="020B0604030504040204" pitchFamily="34" charset="0"/>
                <a:ea typeface="Verdana" panose="020B0604030504040204" pitchFamily="34" charset="0"/>
                <a:cs typeface="Verdana" panose="020B0604030504040204" pitchFamily="34" charset="0"/>
              </a:rPr>
              <a:t>loss of energy production was only 1.6%</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pic>
        <p:nvPicPr>
          <p:cNvPr id="14" name="Picture 13">
            <a:extLst>
              <a:ext uri="{FF2B5EF4-FFF2-40B4-BE49-F238E27FC236}">
                <a16:creationId xmlns:a16="http://schemas.microsoft.com/office/drawing/2014/main" id="{2186A9AF-DDA8-B740-9FF5-BC8EEB4B7EC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0224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828566"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Mitigation case studies</a:t>
            </a:r>
          </a:p>
        </p:txBody>
      </p:sp>
      <p:sp>
        <p:nvSpPr>
          <p:cNvPr id="3" name="TextBox 2"/>
          <p:cNvSpPr txBox="1"/>
          <p:nvPr/>
        </p:nvSpPr>
        <p:spPr>
          <a:xfrm>
            <a:off x="4080050" y="6474013"/>
            <a:ext cx="5063950" cy="307777"/>
          </a:xfrm>
          <a:prstGeom prst="rect">
            <a:avLst/>
          </a:prstGeom>
          <a:noFill/>
        </p:spPr>
        <p:txBody>
          <a:bodyPr wrap="none" rtlCol="0">
            <a:spAutoFit/>
          </a:bodyPr>
          <a:lstStyle/>
          <a:p>
            <a:r>
              <a:rPr lang="en-US" sz="1400">
                <a:latin typeface="Avenir Medium"/>
                <a:cs typeface="Avenir Medium"/>
                <a:hlinkClick r:id="rId2"/>
              </a:rPr>
              <a:t>https://www.hydroreform.org/abouthydro/impacts-on-rivers</a:t>
            </a:r>
            <a:endParaRPr lang="en-US" sz="1400">
              <a:latin typeface="Avenir Medium"/>
              <a:cs typeface="Avenir Medium"/>
            </a:endParaRPr>
          </a:p>
        </p:txBody>
      </p:sp>
      <p:sp>
        <p:nvSpPr>
          <p:cNvPr id="10" name="Text Box 11">
            <a:extLst>
              <a:ext uri="{FF2B5EF4-FFF2-40B4-BE49-F238E27FC236}">
                <a16:creationId xmlns:a16="http://schemas.microsoft.com/office/drawing/2014/main" id="{F81F0F93-C1DF-FA4E-8D4F-F1BA7E9486A3}"/>
              </a:ext>
            </a:extLst>
          </p:cNvPr>
          <p:cNvSpPr txBox="1">
            <a:spLocks noChangeAspect="1" noChangeArrowheads="1"/>
          </p:cNvSpPr>
          <p:nvPr/>
        </p:nvSpPr>
        <p:spPr bwMode="auto">
          <a:xfrm>
            <a:off x="327283" y="734442"/>
            <a:ext cx="8599382"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fontAlgn="base"/>
            <a:r>
              <a:rPr lang="en-US">
                <a:latin typeface="Verdana" panose="020B0604030504040204" pitchFamily="34" charset="0"/>
                <a:ea typeface="Verdana" panose="020B0604030504040204" pitchFamily="34" charset="0"/>
                <a:cs typeface="Verdana" panose="020B0604030504040204" pitchFamily="34" charset="0"/>
              </a:rPr>
              <a:t>In </a:t>
            </a:r>
            <a:r>
              <a:rPr lang="en-US" b="1">
                <a:latin typeface="Verdana" panose="020B0604030504040204" pitchFamily="34" charset="0"/>
                <a:ea typeface="Verdana" panose="020B0604030504040204" pitchFamily="34" charset="0"/>
                <a:cs typeface="Verdana" panose="020B0604030504040204" pitchFamily="34" charset="0"/>
              </a:rPr>
              <a:t>northern Michigan</a:t>
            </a:r>
            <a:r>
              <a:rPr lang="en-US">
                <a:latin typeface="Verdana" panose="020B0604030504040204" pitchFamily="34" charset="0"/>
                <a:ea typeface="Verdana" panose="020B0604030504040204" pitchFamily="34" charset="0"/>
                <a:cs typeface="Verdana" panose="020B0604030504040204" pitchFamily="34" charset="0"/>
              </a:rPr>
              <a:t>, Consumers Power worked with government agencies and citizen groups to restore more natural flows to a local river. Fish populations bounced back quickly, bringing more than $590,000 a year from fisheries into neighboring communities.</a:t>
            </a:r>
          </a:p>
        </p:txBody>
      </p:sp>
      <p:sp>
        <p:nvSpPr>
          <p:cNvPr id="12" name="Text Box 11">
            <a:extLst>
              <a:ext uri="{FF2B5EF4-FFF2-40B4-BE49-F238E27FC236}">
                <a16:creationId xmlns:a16="http://schemas.microsoft.com/office/drawing/2014/main" id="{A1D7D5A4-2E51-C442-B41C-8FB0B0A0D6EF}"/>
              </a:ext>
            </a:extLst>
          </p:cNvPr>
          <p:cNvSpPr txBox="1">
            <a:spLocks noChangeAspect="1" noChangeArrowheads="1"/>
          </p:cNvSpPr>
          <p:nvPr/>
        </p:nvSpPr>
        <p:spPr bwMode="auto">
          <a:xfrm>
            <a:off x="217335" y="8590672"/>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These operational changes can be thought of as a burden similar to that of installing sophisticated </a:t>
            </a:r>
            <a:r>
              <a:rPr lang="en-US" altLang="en-US" b="1">
                <a:latin typeface="Verdana" panose="020B0604030504040204" pitchFamily="34" charset="0"/>
                <a:ea typeface="Verdana" panose="020B0604030504040204" pitchFamily="34" charset="0"/>
                <a:cs typeface="Verdana" panose="020B0604030504040204" pitchFamily="34" charset="0"/>
              </a:rPr>
              <a:t>scrubbers</a:t>
            </a:r>
            <a:r>
              <a:rPr lang="en-US" altLang="en-US">
                <a:latin typeface="Verdana" panose="020B0604030504040204" pitchFamily="34" charset="0"/>
                <a:ea typeface="Verdana" panose="020B0604030504040204" pitchFamily="34" charset="0"/>
                <a:cs typeface="Verdana" panose="020B0604030504040204" pitchFamily="34" charset="0"/>
              </a:rPr>
              <a:t> at power plants.</a:t>
            </a:r>
          </a:p>
        </p:txBody>
      </p:sp>
      <p:sp>
        <p:nvSpPr>
          <p:cNvPr id="14" name="Text Box 11">
            <a:extLst>
              <a:ext uri="{FF2B5EF4-FFF2-40B4-BE49-F238E27FC236}">
                <a16:creationId xmlns:a16="http://schemas.microsoft.com/office/drawing/2014/main" id="{F642EEA2-C5B0-F744-A00C-EB71D7649B6A}"/>
              </a:ext>
            </a:extLst>
          </p:cNvPr>
          <p:cNvSpPr txBox="1">
            <a:spLocks noChangeAspect="1" noChangeArrowheads="1"/>
          </p:cNvSpPr>
          <p:nvPr/>
        </p:nvSpPr>
        <p:spPr bwMode="auto">
          <a:xfrm>
            <a:off x="327283" y="2635761"/>
            <a:ext cx="8599382"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fontAlgn="base"/>
            <a:r>
              <a:rPr lang="en-US" dirty="0">
                <a:latin typeface="Verdana" panose="020B0604030504040204" pitchFamily="34" charset="0"/>
                <a:ea typeface="Verdana" panose="020B0604030504040204" pitchFamily="34" charset="0"/>
                <a:cs typeface="Verdana" panose="020B0604030504040204" pitchFamily="34" charset="0"/>
              </a:rPr>
              <a:t>In </a:t>
            </a:r>
            <a:r>
              <a:rPr lang="en-US" b="1" dirty="0">
                <a:latin typeface="Verdana" panose="020B0604030504040204" pitchFamily="34" charset="0"/>
                <a:ea typeface="Verdana" panose="020B0604030504040204" pitchFamily="34" charset="0"/>
                <a:cs typeface="Verdana" panose="020B0604030504040204" pitchFamily="34" charset="0"/>
              </a:rPr>
              <a:t>rural western Massachusetts and southern Vermont</a:t>
            </a:r>
            <a:r>
              <a:rPr lang="en-US" dirty="0">
                <a:latin typeface="Verdana" panose="020B0604030504040204" pitchFamily="34" charset="0"/>
                <a:ea typeface="Verdana" panose="020B0604030504040204" pitchFamily="34" charset="0"/>
                <a:cs typeface="Verdana" panose="020B0604030504040204" pitchFamily="34" charset="0"/>
              </a:rPr>
              <a:t>, recreational flows at a hydropower dam on the Deerfield River allowed new, multi-million dollar rafting and fishing industries to flourish, creating new jobs while maintaining profitable energy production.</a:t>
            </a:r>
          </a:p>
        </p:txBody>
      </p:sp>
      <p:sp>
        <p:nvSpPr>
          <p:cNvPr id="15" name="Text Box 11">
            <a:extLst>
              <a:ext uri="{FF2B5EF4-FFF2-40B4-BE49-F238E27FC236}">
                <a16:creationId xmlns:a16="http://schemas.microsoft.com/office/drawing/2014/main" id="{DF8268B1-2553-414D-8F3D-8A2F783FA4D0}"/>
              </a:ext>
            </a:extLst>
          </p:cNvPr>
          <p:cNvSpPr txBox="1">
            <a:spLocks noChangeAspect="1" noChangeArrowheads="1"/>
          </p:cNvSpPr>
          <p:nvPr/>
        </p:nvSpPr>
        <p:spPr bwMode="auto">
          <a:xfrm>
            <a:off x="327283" y="4378053"/>
            <a:ext cx="8599382"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fontAlgn="base"/>
            <a:r>
              <a:rPr lang="en-US" dirty="0">
                <a:latin typeface="Verdana" panose="020B0604030504040204" pitchFamily="34" charset="0"/>
                <a:ea typeface="Verdana" panose="020B0604030504040204" pitchFamily="34" charset="0"/>
                <a:cs typeface="Verdana" panose="020B0604030504040204" pitchFamily="34" charset="0"/>
              </a:rPr>
              <a:t>A 2004 agreement on </a:t>
            </a:r>
            <a:r>
              <a:rPr lang="en-US" b="1" dirty="0">
                <a:latin typeface="Verdana" panose="020B0604030504040204" pitchFamily="34" charset="0"/>
                <a:ea typeface="Verdana" panose="020B0604030504040204" pitchFamily="34" charset="0"/>
                <a:cs typeface="Verdana" panose="020B0604030504040204" pitchFamily="34" charset="0"/>
              </a:rPr>
              <a:t>Oregon’s Pelton-Round Butte Project </a:t>
            </a:r>
            <a:r>
              <a:rPr lang="en-US" dirty="0">
                <a:latin typeface="Verdana" panose="020B0604030504040204" pitchFamily="34" charset="0"/>
                <a:ea typeface="Verdana" panose="020B0604030504040204" pitchFamily="34" charset="0"/>
                <a:cs typeface="Verdana" panose="020B0604030504040204" pitchFamily="34" charset="0"/>
              </a:rPr>
              <a:t>– now jointly owned by Portland General Electric and the Confederated Tribes of the Warm Springs – will result in salmon and steelhead returning to the upper reaches of the Deschutes River for the first time in decades while continuing to supply more than 366 MW of power to customers.</a:t>
            </a:r>
          </a:p>
        </p:txBody>
      </p:sp>
      <p:pic>
        <p:nvPicPr>
          <p:cNvPr id="11" name="Picture 10">
            <a:extLst>
              <a:ext uri="{FF2B5EF4-FFF2-40B4-BE49-F238E27FC236}">
                <a16:creationId xmlns:a16="http://schemas.microsoft.com/office/drawing/2014/main" id="{8AF1134C-7108-2A47-B680-A97BEFB9F0E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51159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82884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Fish ladders aren’t effective</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2012 study of fish ladders at dams on Atlantic rivers in the Northeast showed that fish ladders weren’t effective.</a:t>
            </a:r>
          </a:p>
        </p:txBody>
      </p:sp>
      <p:sp>
        <p:nvSpPr>
          <p:cNvPr id="9" name="TextBox 8">
            <a:extLst>
              <a:ext uri="{FF2B5EF4-FFF2-40B4-BE49-F238E27FC236}">
                <a16:creationId xmlns:a16="http://schemas.microsoft.com/office/drawing/2014/main" id="{8B386F59-DC6B-FB46-A749-B70CF52D3939}"/>
              </a:ext>
            </a:extLst>
          </p:cNvPr>
          <p:cNvSpPr txBox="1"/>
          <p:nvPr/>
        </p:nvSpPr>
        <p:spPr>
          <a:xfrm>
            <a:off x="26400" y="6316610"/>
            <a:ext cx="7652544"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https://e360.yale.edu/features/blocked_migration_fish_ladders_on_us_dams_are_not_effective</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3"/>
              </a:rPr>
              <a:t>https://onlinelibrary.wiley.com/doi/full/10.1111/conl.12000</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 Box 11">
            <a:extLst>
              <a:ext uri="{FF2B5EF4-FFF2-40B4-BE49-F238E27FC236}">
                <a16:creationId xmlns:a16="http://schemas.microsoft.com/office/drawing/2014/main" id="{03E2F97F-1B0A-1541-94AE-52F22D10E5A1}"/>
              </a:ext>
            </a:extLst>
          </p:cNvPr>
          <p:cNvSpPr txBox="1">
            <a:spLocks noChangeAspect="1" noChangeArrowheads="1"/>
          </p:cNvSpPr>
          <p:nvPr/>
        </p:nvSpPr>
        <p:spPr bwMode="auto">
          <a:xfrm>
            <a:off x="327145" y="1654185"/>
            <a:ext cx="851205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Only </a:t>
            </a:r>
            <a:r>
              <a:rPr lang="en-US" altLang="en-US" b="1" dirty="0">
                <a:latin typeface="Verdana" panose="020B0604030504040204" pitchFamily="34" charset="0"/>
                <a:ea typeface="Verdana" panose="020B0604030504040204" pitchFamily="34" charset="0"/>
                <a:cs typeface="Verdana" panose="020B0604030504040204" pitchFamily="34" charset="0"/>
              </a:rPr>
              <a:t>3% of shad</a:t>
            </a:r>
            <a:r>
              <a:rPr lang="en-US" altLang="en-US" dirty="0">
                <a:latin typeface="Verdana" panose="020B0604030504040204" pitchFamily="34" charset="0"/>
                <a:ea typeface="Verdana" panose="020B0604030504040204" pitchFamily="34" charset="0"/>
                <a:cs typeface="Verdana" panose="020B0604030504040204" pitchFamily="34" charset="0"/>
              </a:rPr>
              <a:t>, a migratory fish, made it past all of the dams on the </a:t>
            </a:r>
            <a:r>
              <a:rPr lang="en-US" altLang="en-US" dirty="0" err="1">
                <a:latin typeface="Verdana" panose="020B0604030504040204" pitchFamily="34" charset="0"/>
                <a:ea typeface="Verdana" panose="020B0604030504040204" pitchFamily="34" charset="0"/>
                <a:cs typeface="Verdana" panose="020B0604030504040204" pitchFamily="34" charset="0"/>
              </a:rPr>
              <a:t>Susquehana</a:t>
            </a:r>
            <a:r>
              <a:rPr lang="en-US" altLang="en-US" dirty="0">
                <a:latin typeface="Verdana" panose="020B0604030504040204" pitchFamily="34" charset="0"/>
                <a:ea typeface="Verdana" panose="020B0604030504040204" pitchFamily="34" charset="0"/>
                <a:cs typeface="Verdana" panose="020B0604030504040204" pitchFamily="34" charset="0"/>
              </a:rPr>
              <a:t>, Connecticut and Merrimack rivers and reached their spawning grounds.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Other anadromous fish species had slightly better rates of success. </a:t>
            </a:r>
          </a:p>
        </p:txBody>
      </p:sp>
      <p:sp>
        <p:nvSpPr>
          <p:cNvPr id="14" name="Text Box 11">
            <a:extLst>
              <a:ext uri="{FF2B5EF4-FFF2-40B4-BE49-F238E27FC236}">
                <a16:creationId xmlns:a16="http://schemas.microsoft.com/office/drawing/2014/main" id="{28BF9AAC-0866-C64C-92F9-E28550B44062}"/>
              </a:ext>
            </a:extLst>
          </p:cNvPr>
          <p:cNvSpPr txBox="1">
            <a:spLocks noChangeAspect="1" noChangeArrowheads="1"/>
          </p:cNvSpPr>
          <p:nvPr/>
        </p:nvSpPr>
        <p:spPr bwMode="auto">
          <a:xfrm>
            <a:off x="694944" y="2982375"/>
            <a:ext cx="7559040" cy="132343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sz="1600" i="1" dirty="0">
                <a:latin typeface="Verdana" panose="020B0604030504040204" pitchFamily="34" charset="0"/>
                <a:ea typeface="Verdana" panose="020B0604030504040204" pitchFamily="34" charset="0"/>
                <a:cs typeface="Verdana" panose="020B0604030504040204" pitchFamily="34" charset="0"/>
              </a:rPr>
              <a:t>While investigating fish passage on the Merrimack River in New Hampshire, our project’s lead researcher, Jed Brown of the U.S. Fish &amp; Wildlife Service, was struck by the long-term lack of recovery of the targeted fish populations — </a:t>
            </a:r>
            <a:r>
              <a:rPr lang="en-US" sz="1600" b="1" i="1" dirty="0">
                <a:latin typeface="Verdana" panose="020B0604030504040204" pitchFamily="34" charset="0"/>
                <a:ea typeface="Verdana" panose="020B0604030504040204" pitchFamily="34" charset="0"/>
                <a:cs typeface="Verdana" panose="020B0604030504040204" pitchFamily="34" charset="0"/>
              </a:rPr>
              <a:t>at some fish restoration meetings there were more people in the room than salmon in the river</a:t>
            </a:r>
            <a:r>
              <a:rPr lang="en-US" sz="1600" i="1" dirty="0">
                <a:latin typeface="Verdana" panose="020B0604030504040204" pitchFamily="34" charset="0"/>
                <a:ea typeface="Verdana" panose="020B0604030504040204" pitchFamily="34" charset="0"/>
                <a:cs typeface="Verdana" panose="020B0604030504040204" pitchFamily="34" charset="0"/>
              </a:rPr>
              <a:t>.”</a:t>
            </a:r>
            <a:endParaRPr lang="en-US" altLang="en-US" sz="1600" i="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 Box 11">
            <a:extLst>
              <a:ext uri="{FF2B5EF4-FFF2-40B4-BE49-F238E27FC236}">
                <a16:creationId xmlns:a16="http://schemas.microsoft.com/office/drawing/2014/main" id="{23C01C96-8F54-ED4E-AD33-63F441B17338}"/>
              </a:ext>
            </a:extLst>
          </p:cNvPr>
          <p:cNvSpPr txBox="1">
            <a:spLocks noChangeAspect="1" noChangeArrowheads="1"/>
          </p:cNvSpPr>
          <p:nvPr/>
        </p:nvSpPr>
        <p:spPr bwMode="auto">
          <a:xfrm>
            <a:off x="694944" y="4464848"/>
            <a:ext cx="7559040"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400" i="1" dirty="0">
                <a:latin typeface="Verdana" panose="020B0604030504040204" pitchFamily="34" charset="0"/>
                <a:ea typeface="Verdana" panose="020B0604030504040204" pitchFamily="34" charset="0"/>
                <a:cs typeface="Verdana" panose="020B0604030504040204" pitchFamily="34" charset="0"/>
              </a:rPr>
              <a:t>“</a:t>
            </a:r>
            <a:r>
              <a:rPr lang="en-US" sz="1600" i="1" dirty="0">
                <a:latin typeface="Verdana" panose="020B0604030504040204" pitchFamily="34" charset="0"/>
                <a:ea typeface="Verdana" panose="020B0604030504040204" pitchFamily="34" charset="0"/>
                <a:cs typeface="Verdana" panose="020B0604030504040204" pitchFamily="34" charset="0"/>
              </a:rPr>
              <a:t>In the end, the challenges are daunting, and for a simple reason: It’s asking a lot for a finned creature to take an elevator or to climb a ladder.</a:t>
            </a:r>
            <a:endParaRPr lang="en-US" altLang="en-US" sz="1400" i="1"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 Box 11">
            <a:extLst>
              <a:ext uri="{FF2B5EF4-FFF2-40B4-BE49-F238E27FC236}">
                <a16:creationId xmlns:a16="http://schemas.microsoft.com/office/drawing/2014/main" id="{98A0C9DF-5EE1-464F-907B-D331A6939E39}"/>
              </a:ext>
            </a:extLst>
          </p:cNvPr>
          <p:cNvSpPr txBox="1">
            <a:spLocks noChangeAspect="1" noChangeArrowheads="1"/>
          </p:cNvSpPr>
          <p:nvPr/>
        </p:nvSpPr>
        <p:spPr bwMode="auto">
          <a:xfrm>
            <a:off x="327144" y="5589728"/>
            <a:ext cx="826821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Biologists, particularly in Europe, are trying the build better </a:t>
            </a:r>
            <a:r>
              <a:rPr lang="en-US" altLang="en-US" b="1" dirty="0">
                <a:latin typeface="Verdana" panose="020B0604030504040204" pitchFamily="34" charset="0"/>
                <a:ea typeface="Verdana" panose="020B0604030504040204" pitchFamily="34" charset="0"/>
                <a:cs typeface="Verdana" panose="020B0604030504040204" pitchFamily="34" charset="0"/>
              </a:rPr>
              <a:t>passages</a:t>
            </a:r>
            <a:r>
              <a:rPr lang="en-US" altLang="en-US" dirty="0">
                <a:latin typeface="Verdana" panose="020B0604030504040204" pitchFamily="34" charset="0"/>
                <a:ea typeface="Verdana" panose="020B0604030504040204" pitchFamily="34" charset="0"/>
                <a:cs typeface="Verdana" panose="020B0604030504040204" pitchFamily="34" charset="0"/>
              </a:rPr>
              <a:t> around dams.</a:t>
            </a:r>
          </a:p>
        </p:txBody>
      </p:sp>
      <p:pic>
        <p:nvPicPr>
          <p:cNvPr id="13" name="Picture 12">
            <a:extLst>
              <a:ext uri="{FF2B5EF4-FFF2-40B4-BE49-F238E27FC236}">
                <a16:creationId xmlns:a16="http://schemas.microsoft.com/office/drawing/2014/main" id="{0251C148-25AE-554F-A066-FD88BAFAABD7}"/>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67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95172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Geopolitical issues</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210459"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err="1">
                <a:latin typeface="Verdana" panose="020B0604030504040204" pitchFamily="34" charset="0"/>
                <a:ea typeface="Verdana" panose="020B0604030504040204" pitchFamily="34" charset="0"/>
                <a:cs typeface="Verdana" panose="020B0604030504040204" pitchFamily="34" charset="0"/>
              </a:rPr>
              <a:t>Gabcikovo-Nagymaros</a:t>
            </a:r>
            <a:r>
              <a:rPr lang="en-US" altLang="en-US" b="1" dirty="0">
                <a:latin typeface="Verdana" panose="020B0604030504040204" pitchFamily="34" charset="0"/>
                <a:ea typeface="Verdana" panose="020B0604030504040204" pitchFamily="34" charset="0"/>
                <a:cs typeface="Verdana" panose="020B0604030504040204" pitchFamily="34" charset="0"/>
              </a:rPr>
              <a:t> hydroelectric system </a:t>
            </a:r>
            <a:r>
              <a:rPr lang="en-US" altLang="en-US" dirty="0">
                <a:latin typeface="Verdana" panose="020B0604030504040204" pitchFamily="34" charset="0"/>
                <a:ea typeface="Verdana" panose="020B0604030504040204" pitchFamily="34" charset="0"/>
                <a:cs typeface="Verdana" panose="020B0604030504040204" pitchFamily="34" charset="0"/>
              </a:rPr>
              <a:t>was a planned series of dams on the Danube river jointly agreed to in 1977 by Czechoslovakia and Hungary, whose border the river forms.</a:t>
            </a: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1" name="Text Box 11">
            <a:extLst>
              <a:ext uri="{FF2B5EF4-FFF2-40B4-BE49-F238E27FC236}">
                <a16:creationId xmlns:a16="http://schemas.microsoft.com/office/drawing/2014/main" id="{2E42529F-7F4F-714A-8979-EC2BCF063796}"/>
              </a:ext>
            </a:extLst>
          </p:cNvPr>
          <p:cNvSpPr txBox="1">
            <a:spLocks noChangeAspect="1" noChangeArrowheads="1"/>
          </p:cNvSpPr>
          <p:nvPr/>
        </p:nvSpPr>
        <p:spPr bwMode="auto">
          <a:xfrm>
            <a:off x="327145" y="2007679"/>
            <a:ext cx="8210459" cy="3139321"/>
          </a:xfrm>
          <a:prstGeom prst="rect">
            <a:avLst/>
          </a:prstGeom>
          <a:solidFill>
            <a:schemeClr val="bg1">
              <a:alpha val="23000"/>
            </a:schemeClr>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land in this region is rich agricultural land with fragile wetland ecosystems.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After a decade, the Hungarians cancelled the project.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Czechoslovakia split into the Czech Republic and Slovakia.</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Slovakia rejected Hungary’s decision, diverted the Danube and kept building.</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Environmental impacts were huge despite workarounds.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1993 case went to International Court of Justice.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1995: Slovakia reduced water diversion.</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1997: Court ruled both nations were at fault and must negotiate, but the case has never been resolved.</a:t>
            </a:r>
          </a:p>
        </p:txBody>
      </p:sp>
      <p:pic>
        <p:nvPicPr>
          <p:cNvPr id="13" name="Picture 12">
            <a:extLst>
              <a:ext uri="{FF2B5EF4-FFF2-40B4-BE49-F238E27FC236}">
                <a16:creationId xmlns:a16="http://schemas.microsoft.com/office/drawing/2014/main" id="{731D3C11-2668-224A-B85E-1D2213B9869A}"/>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5716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95172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Geopolitical issues</a:t>
            </a:r>
          </a:p>
        </p:txBody>
      </p:sp>
      <p:sp>
        <p:nvSpPr>
          <p:cNvPr id="9" name="TextBox 8">
            <a:extLst>
              <a:ext uri="{FF2B5EF4-FFF2-40B4-BE49-F238E27FC236}">
                <a16:creationId xmlns:a16="http://schemas.microsoft.com/office/drawing/2014/main" id="{8B386F59-DC6B-FB46-A749-B70CF52D3939}"/>
              </a:ext>
            </a:extLst>
          </p:cNvPr>
          <p:cNvSpPr txBox="1"/>
          <p:nvPr/>
        </p:nvSpPr>
        <p:spPr>
          <a:xfrm>
            <a:off x="6178872" y="6529296"/>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10" name="Text Box 11">
            <a:extLst>
              <a:ext uri="{FF2B5EF4-FFF2-40B4-BE49-F238E27FC236}">
                <a16:creationId xmlns:a16="http://schemas.microsoft.com/office/drawing/2014/main" id="{7C1DDCD1-4AC6-CC4F-8B46-63781A3EA0B2}"/>
              </a:ext>
            </a:extLst>
          </p:cNvPr>
          <p:cNvSpPr txBox="1">
            <a:spLocks noChangeAspect="1" noChangeArrowheads="1"/>
          </p:cNvSpPr>
          <p:nvPr/>
        </p:nvSpPr>
        <p:spPr bwMode="auto">
          <a:xfrm>
            <a:off x="3992991" y="4987885"/>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Fig 5.25</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0BEFD8CD-B483-364D-B74D-7A0EA1A28CA5}"/>
              </a:ext>
            </a:extLst>
          </p:cNvPr>
          <p:cNvPicPr>
            <a:picLocks noChangeAspect="1"/>
          </p:cNvPicPr>
          <p:nvPr/>
        </p:nvPicPr>
        <p:blipFill>
          <a:blip r:embed="rId2"/>
          <a:stretch>
            <a:fillRect/>
          </a:stretch>
        </p:blipFill>
        <p:spPr>
          <a:xfrm>
            <a:off x="0" y="793324"/>
            <a:ext cx="9144000" cy="5400437"/>
          </a:xfrm>
          <a:prstGeom prst="rect">
            <a:avLst/>
          </a:prstGeom>
        </p:spPr>
      </p:pic>
      <p:pic>
        <p:nvPicPr>
          <p:cNvPr id="11" name="Picture 10">
            <a:extLst>
              <a:ext uri="{FF2B5EF4-FFF2-40B4-BE49-F238E27FC236}">
                <a16:creationId xmlns:a16="http://schemas.microsoft.com/office/drawing/2014/main" id="{ACA3D637-7D6C-1248-A329-AE8F5F2D803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2" name="TextBox 1">
            <a:extLst>
              <a:ext uri="{FF2B5EF4-FFF2-40B4-BE49-F238E27FC236}">
                <a16:creationId xmlns:a16="http://schemas.microsoft.com/office/drawing/2014/main" id="{8424AABD-3ECC-5340-9A8A-28D0877CCD70}"/>
              </a:ext>
            </a:extLst>
          </p:cNvPr>
          <p:cNvSpPr txBox="1"/>
          <p:nvPr/>
        </p:nvSpPr>
        <p:spPr>
          <a:xfrm>
            <a:off x="5711687" y="2358887"/>
            <a:ext cx="1415900" cy="523220"/>
          </a:xfrm>
          <a:prstGeom prst="rect">
            <a:avLst/>
          </a:prstGeom>
          <a:noFill/>
        </p:spPr>
        <p:txBody>
          <a:bodyPr wrap="none" rtlCol="0">
            <a:spAutoFit/>
          </a:bodyPr>
          <a:lstStyle/>
          <a:p>
            <a:r>
              <a:rPr lang="en-US" sz="2800" b="1" dirty="0">
                <a:solidFill>
                  <a:schemeClr val="bg1"/>
                </a:solidFill>
              </a:rPr>
              <a:t>Slovakia</a:t>
            </a:r>
          </a:p>
        </p:txBody>
      </p:sp>
      <p:sp>
        <p:nvSpPr>
          <p:cNvPr id="12" name="TextBox 11">
            <a:extLst>
              <a:ext uri="{FF2B5EF4-FFF2-40B4-BE49-F238E27FC236}">
                <a16:creationId xmlns:a16="http://schemas.microsoft.com/office/drawing/2014/main" id="{409F7833-EBC3-8848-9078-0206058E3DCC}"/>
              </a:ext>
            </a:extLst>
          </p:cNvPr>
          <p:cNvSpPr txBox="1"/>
          <p:nvPr/>
        </p:nvSpPr>
        <p:spPr>
          <a:xfrm>
            <a:off x="1288546" y="4464665"/>
            <a:ext cx="1436868" cy="523220"/>
          </a:xfrm>
          <a:prstGeom prst="rect">
            <a:avLst/>
          </a:prstGeom>
          <a:noFill/>
        </p:spPr>
        <p:txBody>
          <a:bodyPr wrap="none" rtlCol="0">
            <a:spAutoFit/>
          </a:bodyPr>
          <a:lstStyle/>
          <a:p>
            <a:r>
              <a:rPr lang="en-US" sz="2800" b="1" dirty="0">
                <a:solidFill>
                  <a:schemeClr val="bg1"/>
                </a:solidFill>
              </a:rPr>
              <a:t>Hungary</a:t>
            </a:r>
          </a:p>
        </p:txBody>
      </p:sp>
      <p:sp>
        <p:nvSpPr>
          <p:cNvPr id="13" name="TextBox 12">
            <a:extLst>
              <a:ext uri="{FF2B5EF4-FFF2-40B4-BE49-F238E27FC236}">
                <a16:creationId xmlns:a16="http://schemas.microsoft.com/office/drawing/2014/main" id="{F88B1E48-F814-9743-81AD-42AD6ECCC88F}"/>
              </a:ext>
            </a:extLst>
          </p:cNvPr>
          <p:cNvSpPr txBox="1"/>
          <p:nvPr/>
        </p:nvSpPr>
        <p:spPr>
          <a:xfrm rot="17177759">
            <a:off x="-199616" y="1684132"/>
            <a:ext cx="1253035" cy="523220"/>
          </a:xfrm>
          <a:prstGeom prst="rect">
            <a:avLst/>
          </a:prstGeom>
          <a:noFill/>
        </p:spPr>
        <p:txBody>
          <a:bodyPr wrap="none" rtlCol="0">
            <a:spAutoFit/>
          </a:bodyPr>
          <a:lstStyle/>
          <a:p>
            <a:r>
              <a:rPr lang="en-US" sz="2800" b="1" dirty="0">
                <a:solidFill>
                  <a:schemeClr val="bg1"/>
                </a:solidFill>
              </a:rPr>
              <a:t>Austria</a:t>
            </a:r>
          </a:p>
        </p:txBody>
      </p:sp>
    </p:spTree>
    <p:extLst>
      <p:ext uri="{BB962C8B-B14F-4D97-AF65-F5344CB8AC3E}">
        <p14:creationId xmlns:p14="http://schemas.microsoft.com/office/powerpoint/2010/main" val="3080255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7.4: Small-scale hydropower</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18223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79783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Small-scale hydro</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scale of </a:t>
            </a:r>
            <a:r>
              <a:rPr lang="en-US" altLang="en-US" b="1" dirty="0">
                <a:latin typeface="Verdana" panose="020B0604030504040204" pitchFamily="34" charset="0"/>
                <a:ea typeface="Verdana" panose="020B0604030504040204" pitchFamily="34" charset="0"/>
                <a:cs typeface="Verdana" panose="020B0604030504040204" pitchFamily="34" charset="0"/>
              </a:rPr>
              <a:t>small-scale hydro </a:t>
            </a:r>
            <a:r>
              <a:rPr lang="en-US" altLang="en-US" dirty="0">
                <a:latin typeface="Verdana" panose="020B0604030504040204" pitchFamily="34" charset="0"/>
                <a:ea typeface="Verdana" panose="020B0604030504040204" pitchFamily="34" charset="0"/>
                <a:cs typeface="Verdana" panose="020B0604030504040204" pitchFamily="34" charset="0"/>
              </a:rPr>
              <a:t>varies:</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	5 MW in the UK</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	10 MW in Switzerland</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	30 MW in the US</a:t>
            </a:r>
          </a:p>
        </p:txBody>
      </p:sp>
      <p:sp>
        <p:nvSpPr>
          <p:cNvPr id="7" name="TextBox 6">
            <a:extLst>
              <a:ext uri="{FF2B5EF4-FFF2-40B4-BE49-F238E27FC236}">
                <a16:creationId xmlns:a16="http://schemas.microsoft.com/office/drawing/2014/main" id="{294A4E7E-15A3-3247-BBD7-7BC74A0C6DC3}"/>
              </a:ext>
            </a:extLst>
          </p:cNvPr>
          <p:cNvSpPr txBox="1"/>
          <p:nvPr/>
        </p:nvSpPr>
        <p:spPr>
          <a:xfrm>
            <a:off x="6178872" y="6529296"/>
            <a:ext cx="2842125" cy="276999"/>
          </a:xfrm>
          <a:prstGeom prst="rect">
            <a:avLst/>
          </a:prstGeom>
          <a:noFill/>
        </p:spPr>
        <p:txBody>
          <a:bodyPr wrap="none" rtlCol="0">
            <a:spAutoFit/>
          </a:bodyPr>
          <a:lstStyle/>
          <a:p>
            <a:r>
              <a:rPr lang="en-US" sz="1200">
                <a:latin typeface="Verdana" panose="020B0604030504040204" pitchFamily="34" charset="0"/>
                <a:ea typeface="Verdana" panose="020B0604030504040204" pitchFamily="34" charset="0"/>
                <a:cs typeface="Verdana" panose="020B0604030504040204" pitchFamily="34" charset="0"/>
              </a:rPr>
              <a:t>Renewable Energy, 2/e, Chapter 5</a:t>
            </a:r>
          </a:p>
        </p:txBody>
      </p:sp>
      <p:sp>
        <p:nvSpPr>
          <p:cNvPr id="9" name="Rounded Rectangular Callout 8">
            <a:extLst>
              <a:ext uri="{FF2B5EF4-FFF2-40B4-BE49-F238E27FC236}">
                <a16:creationId xmlns:a16="http://schemas.microsoft.com/office/drawing/2014/main" id="{869678DB-BBE7-144D-BB56-8C14CE129C32}"/>
              </a:ext>
            </a:extLst>
          </p:cNvPr>
          <p:cNvSpPr/>
          <p:nvPr/>
        </p:nvSpPr>
        <p:spPr>
          <a:xfrm>
            <a:off x="5226961" y="863936"/>
            <a:ext cx="3600652" cy="416414"/>
          </a:xfrm>
          <a:prstGeom prst="wedgeRoundRectCallout">
            <a:avLst>
              <a:gd name="adj1" fmla="val -53681"/>
              <a:gd name="adj2" fmla="val -31682"/>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Smaller? </a:t>
            </a: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mini-, micro-, pico-</a:t>
            </a:r>
          </a:p>
        </p:txBody>
      </p:sp>
      <p:sp>
        <p:nvSpPr>
          <p:cNvPr id="11" name="Text Box 11">
            <a:extLst>
              <a:ext uri="{FF2B5EF4-FFF2-40B4-BE49-F238E27FC236}">
                <a16:creationId xmlns:a16="http://schemas.microsoft.com/office/drawing/2014/main" id="{8D4596BD-2C36-7347-B54E-E10E6E6B0FE0}"/>
              </a:ext>
            </a:extLst>
          </p:cNvPr>
          <p:cNvSpPr txBox="1">
            <a:spLocks noChangeAspect="1" noChangeArrowheads="1"/>
          </p:cNvSpPr>
          <p:nvPr/>
        </p:nvSpPr>
        <p:spPr bwMode="auto">
          <a:xfrm>
            <a:off x="359002" y="3227472"/>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Technology?</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Often run-of-river or low-head technology.</a:t>
            </a:r>
          </a:p>
        </p:txBody>
      </p:sp>
      <p:sp>
        <p:nvSpPr>
          <p:cNvPr id="13" name="Text Box 11">
            <a:extLst>
              <a:ext uri="{FF2B5EF4-FFF2-40B4-BE49-F238E27FC236}">
                <a16:creationId xmlns:a16="http://schemas.microsoft.com/office/drawing/2014/main" id="{6245B22C-3B9F-4A47-ABBE-B87A59E3C6D6}"/>
              </a:ext>
            </a:extLst>
          </p:cNvPr>
          <p:cNvSpPr txBox="1">
            <a:spLocks noChangeAspect="1" noChangeArrowheads="1"/>
          </p:cNvSpPr>
          <p:nvPr/>
        </p:nvSpPr>
        <p:spPr bwMode="auto">
          <a:xfrm>
            <a:off x="297347" y="2095771"/>
            <a:ext cx="85120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Why a smaller scale?</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Large-scale options built or too environmentally costly.</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Local power is needed in rural or undeveloped regions.</a:t>
            </a:r>
          </a:p>
        </p:txBody>
      </p:sp>
      <p:sp>
        <p:nvSpPr>
          <p:cNvPr id="14" name="Text Box 11">
            <a:extLst>
              <a:ext uri="{FF2B5EF4-FFF2-40B4-BE49-F238E27FC236}">
                <a16:creationId xmlns:a16="http://schemas.microsoft.com/office/drawing/2014/main" id="{8B617588-6DC7-7445-B723-A33B55472DEB}"/>
              </a:ext>
            </a:extLst>
          </p:cNvPr>
          <p:cNvSpPr txBox="1">
            <a:spLocks noChangeAspect="1" noChangeArrowheads="1"/>
          </p:cNvSpPr>
          <p:nvPr/>
        </p:nvSpPr>
        <p:spPr bwMode="auto">
          <a:xfrm>
            <a:off x="359001" y="4105906"/>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Global use?</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In 1999, estimates of 18 GW of &lt;10 MW hydro plants in 38 countries.</a:t>
            </a:r>
          </a:p>
        </p:txBody>
      </p:sp>
      <p:sp>
        <p:nvSpPr>
          <p:cNvPr id="15" name="Text Box 11">
            <a:extLst>
              <a:ext uri="{FF2B5EF4-FFF2-40B4-BE49-F238E27FC236}">
                <a16:creationId xmlns:a16="http://schemas.microsoft.com/office/drawing/2014/main" id="{22F9FF23-C199-3249-B5C8-D29A6E6E56B7}"/>
              </a:ext>
            </a:extLst>
          </p:cNvPr>
          <p:cNvSpPr txBox="1">
            <a:spLocks noChangeAspect="1" noChangeArrowheads="1"/>
          </p:cNvSpPr>
          <p:nvPr/>
        </p:nvSpPr>
        <p:spPr bwMode="auto">
          <a:xfrm>
            <a:off x="359001" y="4920444"/>
            <a:ext cx="851205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China?</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2002: 26 GW from plants &lt;25 MW</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38,700 plants from 100 – 500 kW</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4,300 plants 0.5 – 25 MW</a:t>
            </a:r>
          </a:p>
        </p:txBody>
      </p:sp>
      <p:sp>
        <p:nvSpPr>
          <p:cNvPr id="17" name="Rounded Rectangular Callout 16">
            <a:extLst>
              <a:ext uri="{FF2B5EF4-FFF2-40B4-BE49-F238E27FC236}">
                <a16:creationId xmlns:a16="http://schemas.microsoft.com/office/drawing/2014/main" id="{3B301A44-5E74-8F4A-B961-868FDE478FE0}"/>
              </a:ext>
            </a:extLst>
          </p:cNvPr>
          <p:cNvSpPr/>
          <p:nvPr/>
        </p:nvSpPr>
        <p:spPr>
          <a:xfrm>
            <a:off x="4982458" y="5258180"/>
            <a:ext cx="3273320" cy="416414"/>
          </a:xfrm>
          <a:prstGeom prst="wedgeRoundRectCallout">
            <a:avLst>
              <a:gd name="adj1" fmla="val -60613"/>
              <a:gd name="adj2" fmla="val -23931"/>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Power for 300 million people</a:t>
            </a:r>
          </a:p>
        </p:txBody>
      </p:sp>
      <p:pic>
        <p:nvPicPr>
          <p:cNvPr id="16" name="Picture 15">
            <a:extLst>
              <a:ext uri="{FF2B5EF4-FFF2-40B4-BE49-F238E27FC236}">
                <a16:creationId xmlns:a16="http://schemas.microsoft.com/office/drawing/2014/main" id="{6BF2A1D2-8DA3-FB4A-9305-2741A064C543}"/>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438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4" grpId="0"/>
      <p:bldP spid="15"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873724"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Small-scale hydro: potential</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greatest potential for small-scale hydro is providing </a:t>
            </a:r>
            <a:r>
              <a:rPr lang="en-US" altLang="en-US" b="1" dirty="0">
                <a:latin typeface="Verdana" panose="020B0604030504040204" pitchFamily="34" charset="0"/>
                <a:ea typeface="Verdana" panose="020B0604030504040204" pitchFamily="34" charset="0"/>
                <a:cs typeface="Verdana" panose="020B0604030504040204" pitchFamily="34" charset="0"/>
              </a:rPr>
              <a:t>‘water-to-wire’ </a:t>
            </a:r>
            <a:r>
              <a:rPr lang="en-US" altLang="en-US" dirty="0">
                <a:latin typeface="Verdana" panose="020B0604030504040204" pitchFamily="34" charset="0"/>
                <a:ea typeface="Verdana" panose="020B0604030504040204" pitchFamily="34" charset="0"/>
                <a:cs typeface="Verdana" panose="020B0604030504040204" pitchFamily="34" charset="0"/>
              </a:rPr>
              <a:t>electricity for </a:t>
            </a:r>
            <a:r>
              <a:rPr lang="en-US" altLang="en-US" b="1" dirty="0">
                <a:latin typeface="Verdana" panose="020B0604030504040204" pitchFamily="34" charset="0"/>
                <a:ea typeface="Verdana" panose="020B0604030504040204" pitchFamily="34" charset="0"/>
                <a:cs typeface="Verdana" panose="020B0604030504040204" pitchFamily="34" charset="0"/>
              </a:rPr>
              <a:t>remote mountainous regions</a:t>
            </a:r>
            <a:r>
              <a:rPr lang="en-US" altLang="en-US" dirty="0">
                <a:latin typeface="Verdana" panose="020B0604030504040204" pitchFamily="34" charset="0"/>
                <a:ea typeface="Verdana" panose="020B0604030504040204" pitchFamily="34" charset="0"/>
                <a:cs typeface="Verdana" panose="020B0604030504040204" pitchFamily="34" charset="0"/>
              </a:rPr>
              <a:t> without electric options.</a:t>
            </a:r>
          </a:p>
        </p:txBody>
      </p:sp>
      <p:sp>
        <p:nvSpPr>
          <p:cNvPr id="7" name="TextBox 6">
            <a:extLst>
              <a:ext uri="{FF2B5EF4-FFF2-40B4-BE49-F238E27FC236}">
                <a16:creationId xmlns:a16="http://schemas.microsoft.com/office/drawing/2014/main" id="{294A4E7E-15A3-3247-BBD7-7BC74A0C6DC3}"/>
              </a:ext>
            </a:extLst>
          </p:cNvPr>
          <p:cNvSpPr txBox="1"/>
          <p:nvPr/>
        </p:nvSpPr>
        <p:spPr>
          <a:xfrm>
            <a:off x="0" y="6350903"/>
            <a:ext cx="9191940" cy="430887"/>
          </a:xfrm>
          <a:prstGeom prst="rect">
            <a:avLst/>
          </a:prstGeom>
          <a:noFill/>
        </p:spPr>
        <p:txBody>
          <a:bodyPr wrap="non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100" dirty="0">
                <a:latin typeface="Verdana" panose="020B0604030504040204" pitchFamily="34" charset="0"/>
                <a:ea typeface="Verdana" panose="020B0604030504040204" pitchFamily="34" charset="0"/>
                <a:cs typeface="Verdana" panose="020B0604030504040204" pitchFamily="34" charset="0"/>
                <a:hlinkClick r:id="rId2"/>
              </a:rPr>
              <a:t>https://blog.nationalgeographic.org/2012/07/20/nepals-mountain-villages-tap-the-power-of-eternal-snows-with-micro-hydro/</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 Box 11">
            <a:extLst>
              <a:ext uri="{FF2B5EF4-FFF2-40B4-BE49-F238E27FC236}">
                <a16:creationId xmlns:a16="http://schemas.microsoft.com/office/drawing/2014/main" id="{D52EFA18-AF41-534E-B46D-B4E3A0FCAB8E}"/>
              </a:ext>
            </a:extLst>
          </p:cNvPr>
          <p:cNvSpPr txBox="1">
            <a:spLocks noChangeAspect="1" noChangeArrowheads="1"/>
          </p:cNvSpPr>
          <p:nvPr/>
        </p:nvSpPr>
        <p:spPr bwMode="auto">
          <a:xfrm>
            <a:off x="327145" y="1818772"/>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Nepal: one person can carry a </a:t>
            </a:r>
            <a:r>
              <a:rPr lang="en-US" altLang="en-US" b="1" dirty="0" err="1">
                <a:latin typeface="Verdana" panose="020B0604030504040204" pitchFamily="34" charset="0"/>
                <a:ea typeface="Verdana" panose="020B0604030504040204" pitchFamily="34" charset="0"/>
                <a:cs typeface="Verdana" panose="020B0604030504040204" pitchFamily="34" charset="0"/>
              </a:rPr>
              <a:t>Peltric</a:t>
            </a:r>
            <a:r>
              <a:rPr lang="en-US" altLang="en-US" b="1" dirty="0">
                <a:latin typeface="Verdana" panose="020B0604030504040204" pitchFamily="34" charset="0"/>
                <a:ea typeface="Verdana" panose="020B0604030504040204" pitchFamily="34" charset="0"/>
                <a:cs typeface="Verdana" panose="020B0604030504040204" pitchFamily="34" charset="0"/>
              </a:rPr>
              <a:t> turbo-generator set </a:t>
            </a:r>
            <a:r>
              <a:rPr lang="en-US" altLang="en-US" dirty="0">
                <a:latin typeface="Verdana" panose="020B0604030504040204" pitchFamily="34" charset="0"/>
                <a:ea typeface="Verdana" panose="020B0604030504040204" pitchFamily="34" charset="0"/>
                <a:cs typeface="Verdana" panose="020B0604030504040204" pitchFamily="34" charset="0"/>
              </a:rPr>
              <a:t>that will produce </a:t>
            </a:r>
            <a:r>
              <a:rPr lang="en-US" altLang="en-US" b="1" dirty="0">
                <a:latin typeface="Verdana" panose="020B0604030504040204" pitchFamily="34" charset="0"/>
                <a:ea typeface="Verdana" panose="020B0604030504040204" pitchFamily="34" charset="0"/>
                <a:cs typeface="Verdana" panose="020B0604030504040204" pitchFamily="34" charset="0"/>
              </a:rPr>
              <a:t>1 kW </a:t>
            </a:r>
            <a:r>
              <a:rPr lang="en-US" altLang="en-US" dirty="0">
                <a:latin typeface="Verdana" panose="020B0604030504040204" pitchFamily="34" charset="0"/>
                <a:ea typeface="Verdana" panose="020B0604030504040204" pitchFamily="34" charset="0"/>
                <a:cs typeface="Verdana" panose="020B0604030504040204" pitchFamily="34" charset="0"/>
              </a:rPr>
              <a:t>with a head of 50-70 m.</a:t>
            </a:r>
          </a:p>
        </p:txBody>
      </p:sp>
      <p:pic>
        <p:nvPicPr>
          <p:cNvPr id="3" name="Picture 2">
            <a:extLst>
              <a:ext uri="{FF2B5EF4-FFF2-40B4-BE49-F238E27FC236}">
                <a16:creationId xmlns:a16="http://schemas.microsoft.com/office/drawing/2014/main" id="{A01B42D9-0B79-754A-B8B2-9AB8D61A6E3E}"/>
              </a:ext>
            </a:extLst>
          </p:cNvPr>
          <p:cNvPicPr>
            <a:picLocks noChangeAspect="1"/>
          </p:cNvPicPr>
          <p:nvPr/>
        </p:nvPicPr>
        <p:blipFill>
          <a:blip r:embed="rId3"/>
          <a:stretch>
            <a:fillRect/>
          </a:stretch>
        </p:blipFill>
        <p:spPr>
          <a:xfrm>
            <a:off x="406326" y="2767298"/>
            <a:ext cx="4552950" cy="3251200"/>
          </a:xfrm>
          <a:prstGeom prst="rect">
            <a:avLst/>
          </a:prstGeom>
        </p:spPr>
      </p:pic>
      <p:sp>
        <p:nvSpPr>
          <p:cNvPr id="18" name="Text Box 11">
            <a:extLst>
              <a:ext uri="{FF2B5EF4-FFF2-40B4-BE49-F238E27FC236}">
                <a16:creationId xmlns:a16="http://schemas.microsoft.com/office/drawing/2014/main" id="{C83BEF74-9ECB-5A4A-A3C5-09BD6892C227}"/>
              </a:ext>
            </a:extLst>
          </p:cNvPr>
          <p:cNvSpPr txBox="1">
            <a:spLocks noChangeAspect="1" noChangeArrowheads="1"/>
          </p:cNvSpPr>
          <p:nvPr/>
        </p:nvSpPr>
        <p:spPr bwMode="auto">
          <a:xfrm>
            <a:off x="5081610" y="3238736"/>
            <a:ext cx="4062390" cy="230832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This type of hydropower does not use dams or barrages, and </a:t>
            </a:r>
            <a:r>
              <a:rPr lang="en-US" altLang="en-US" b="1" dirty="0">
                <a:latin typeface="Verdana" panose="020B0604030504040204" pitchFamily="34" charset="0"/>
                <a:ea typeface="Verdana" panose="020B0604030504040204" pitchFamily="34" charset="0"/>
                <a:cs typeface="Verdana" panose="020B0604030504040204" pitchFamily="34" charset="0"/>
              </a:rPr>
              <a:t>minimizes</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b="1" dirty="0">
                <a:latin typeface="Verdana" panose="020B0604030504040204" pitchFamily="34" charset="0"/>
                <a:ea typeface="Verdana" panose="020B0604030504040204" pitchFamily="34" charset="0"/>
                <a:cs typeface="Verdana" panose="020B0604030504040204" pitchFamily="34" charset="0"/>
              </a:rPr>
              <a:t>environmental impact.</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small volume of water is diverted from a stream and then returned after it spins the turbine.</a:t>
            </a:r>
          </a:p>
        </p:txBody>
      </p:sp>
      <p:pic>
        <p:nvPicPr>
          <p:cNvPr id="10" name="Picture 9">
            <a:extLst>
              <a:ext uri="{FF2B5EF4-FFF2-40B4-BE49-F238E27FC236}">
                <a16:creationId xmlns:a16="http://schemas.microsoft.com/office/drawing/2014/main" id="{50F51BCB-A4DD-594A-9955-2061C2876344}"/>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93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96857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Hydropower: ancient and modern</a:t>
            </a:r>
          </a:p>
        </p:txBody>
      </p:sp>
      <p:sp>
        <p:nvSpPr>
          <p:cNvPr id="2" name="Right Arrow 1">
            <a:extLst>
              <a:ext uri="{FF2B5EF4-FFF2-40B4-BE49-F238E27FC236}">
                <a16:creationId xmlns:a16="http://schemas.microsoft.com/office/drawing/2014/main" id="{BCE1B55B-70BD-6948-8BB7-FB96D78443C2}"/>
              </a:ext>
            </a:extLst>
          </p:cNvPr>
          <p:cNvSpPr/>
          <p:nvPr/>
        </p:nvSpPr>
        <p:spPr>
          <a:xfrm>
            <a:off x="232835" y="3108960"/>
            <a:ext cx="8591125" cy="400050"/>
          </a:xfrm>
          <a:prstGeom prst="rightArrow">
            <a:avLst>
              <a:gd name="adj1" fmla="val 50000"/>
              <a:gd name="adj2" fmla="val 40000"/>
            </a:avLst>
          </a:prstGeom>
          <a:solidFill>
            <a:srgbClr val="7A8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a:extLst>
              <a:ext uri="{FF2B5EF4-FFF2-40B4-BE49-F238E27FC236}">
                <a16:creationId xmlns:a16="http://schemas.microsoft.com/office/drawing/2014/main" id="{463A6838-0EFB-C046-B478-55F2139F866D}"/>
              </a:ext>
            </a:extLst>
          </p:cNvPr>
          <p:cNvSpPr/>
          <p:nvPr/>
        </p:nvSpPr>
        <p:spPr>
          <a:xfrm>
            <a:off x="175685" y="754263"/>
            <a:ext cx="2334986" cy="1085343"/>
          </a:xfrm>
          <a:prstGeom prst="wedgeRoundRectCallout">
            <a:avLst>
              <a:gd name="adj1" fmla="val -44210"/>
              <a:gd name="adj2" fmla="val 173921"/>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2,000 B.C.</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Greeks use water wheels to grind grains</a:t>
            </a:r>
          </a:p>
        </p:txBody>
      </p:sp>
      <p:sp>
        <p:nvSpPr>
          <p:cNvPr id="13" name="Rounded Rectangular Callout 12">
            <a:extLst>
              <a:ext uri="{FF2B5EF4-FFF2-40B4-BE49-F238E27FC236}">
                <a16:creationId xmlns:a16="http://schemas.microsoft.com/office/drawing/2014/main" id="{429FB3E3-3107-794E-A2A7-46916709A490}"/>
              </a:ext>
            </a:extLst>
          </p:cNvPr>
          <p:cNvSpPr/>
          <p:nvPr/>
        </p:nvSpPr>
        <p:spPr>
          <a:xfrm>
            <a:off x="719724" y="3904036"/>
            <a:ext cx="2825335" cy="986675"/>
          </a:xfrm>
          <a:prstGeom prst="wedgeRoundRectCallout">
            <a:avLst>
              <a:gd name="adj1" fmla="val 32534"/>
              <a:gd name="adj2" fmla="val -96130"/>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1929</a:t>
            </a:r>
          </a:p>
          <a:p>
            <a:pPr algn="ct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First major pumped storage on the </a:t>
            </a:r>
            <a:r>
              <a:rPr lang="en-US" sz="1600" dirty="0" err="1">
                <a:solidFill>
                  <a:schemeClr val="tx1"/>
                </a:solidFill>
                <a:latin typeface="Verdana" panose="020B0604030504040204" pitchFamily="34" charset="0"/>
                <a:ea typeface="Verdana" panose="020B0604030504040204" pitchFamily="34" charset="0"/>
                <a:cs typeface="Verdana" panose="020B0604030504040204" pitchFamily="34" charset="0"/>
              </a:rPr>
              <a:t>Hoostatonic</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River in CT</a:t>
            </a:r>
          </a:p>
        </p:txBody>
      </p:sp>
      <p:sp>
        <p:nvSpPr>
          <p:cNvPr id="15" name="Rounded Rectangular Callout 14">
            <a:extLst>
              <a:ext uri="{FF2B5EF4-FFF2-40B4-BE49-F238E27FC236}">
                <a16:creationId xmlns:a16="http://schemas.microsoft.com/office/drawing/2014/main" id="{CA406C48-7C26-8348-9D37-D75C6B82FCA8}"/>
              </a:ext>
            </a:extLst>
          </p:cNvPr>
          <p:cNvSpPr/>
          <p:nvPr/>
        </p:nvSpPr>
        <p:spPr>
          <a:xfrm>
            <a:off x="2194462" y="1849938"/>
            <a:ext cx="1929741" cy="1085343"/>
          </a:xfrm>
          <a:prstGeom prst="wedgeRoundRectCallout">
            <a:avLst>
              <a:gd name="adj1" fmla="val 4216"/>
              <a:gd name="adj2" fmla="val 73273"/>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1933</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US establishes the Tennessee Valley Authority</a:t>
            </a:r>
          </a:p>
        </p:txBody>
      </p:sp>
      <p:sp>
        <p:nvSpPr>
          <p:cNvPr id="16" name="Rounded Rectangular Callout 15">
            <a:extLst>
              <a:ext uri="{FF2B5EF4-FFF2-40B4-BE49-F238E27FC236}">
                <a16:creationId xmlns:a16="http://schemas.microsoft.com/office/drawing/2014/main" id="{BC37F0FB-880A-6B47-A1B5-8BA76AC179CC}"/>
              </a:ext>
            </a:extLst>
          </p:cNvPr>
          <p:cNvSpPr/>
          <p:nvPr/>
        </p:nvSpPr>
        <p:spPr>
          <a:xfrm>
            <a:off x="2565065" y="5044180"/>
            <a:ext cx="1594827" cy="986675"/>
          </a:xfrm>
          <a:prstGeom prst="wedgeRoundRectCallout">
            <a:avLst>
              <a:gd name="adj1" fmla="val 12884"/>
              <a:gd name="adj2" fmla="val -210318"/>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1936</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Hoover Dam built</a:t>
            </a:r>
          </a:p>
        </p:txBody>
      </p:sp>
      <p:sp>
        <p:nvSpPr>
          <p:cNvPr id="17" name="Rounded Rectangular Callout 16">
            <a:extLst>
              <a:ext uri="{FF2B5EF4-FFF2-40B4-BE49-F238E27FC236}">
                <a16:creationId xmlns:a16="http://schemas.microsoft.com/office/drawing/2014/main" id="{33439A45-144B-2240-83E2-1E48B7DEB141}"/>
              </a:ext>
            </a:extLst>
          </p:cNvPr>
          <p:cNvSpPr/>
          <p:nvPr/>
        </p:nvSpPr>
        <p:spPr>
          <a:xfrm>
            <a:off x="3774586" y="3904036"/>
            <a:ext cx="1594827" cy="986675"/>
          </a:xfrm>
          <a:prstGeom prst="wedgeRoundRectCallout">
            <a:avLst>
              <a:gd name="adj1" fmla="val -41380"/>
              <a:gd name="adj2" fmla="val -97784"/>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1940</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New Deal ramps up hydropower</a:t>
            </a:r>
          </a:p>
        </p:txBody>
      </p:sp>
      <p:sp>
        <p:nvSpPr>
          <p:cNvPr id="18" name="Rounded Rectangular Callout 17">
            <a:extLst>
              <a:ext uri="{FF2B5EF4-FFF2-40B4-BE49-F238E27FC236}">
                <a16:creationId xmlns:a16="http://schemas.microsoft.com/office/drawing/2014/main" id="{34BA34A2-6714-F043-A1C2-4D9E47976028}"/>
              </a:ext>
            </a:extLst>
          </p:cNvPr>
          <p:cNvSpPr/>
          <p:nvPr/>
        </p:nvSpPr>
        <p:spPr>
          <a:xfrm>
            <a:off x="3738800" y="704566"/>
            <a:ext cx="1929741" cy="1250588"/>
          </a:xfrm>
          <a:prstGeom prst="wedgeRoundRectCallout">
            <a:avLst>
              <a:gd name="adj1" fmla="val 12575"/>
              <a:gd name="adj2" fmla="val 145347"/>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1975</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US begins environmental regulation and protection</a:t>
            </a:r>
          </a:p>
        </p:txBody>
      </p:sp>
      <p:sp>
        <p:nvSpPr>
          <p:cNvPr id="19" name="Rounded Rectangular Callout 18">
            <a:extLst>
              <a:ext uri="{FF2B5EF4-FFF2-40B4-BE49-F238E27FC236}">
                <a16:creationId xmlns:a16="http://schemas.microsoft.com/office/drawing/2014/main" id="{7C13DA75-FD66-2E4F-BEA3-5A00DA089103}"/>
              </a:ext>
            </a:extLst>
          </p:cNvPr>
          <p:cNvSpPr/>
          <p:nvPr/>
        </p:nvSpPr>
        <p:spPr>
          <a:xfrm>
            <a:off x="5716405" y="696602"/>
            <a:ext cx="1754310" cy="1375647"/>
          </a:xfrm>
          <a:prstGeom prst="wedgeRoundRectCallout">
            <a:avLst>
              <a:gd name="adj1" fmla="val 10883"/>
              <a:gd name="adj2" fmla="val 128729"/>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2005</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US Energy Policy Act provides loan guarantees</a:t>
            </a:r>
          </a:p>
        </p:txBody>
      </p:sp>
      <p:sp>
        <p:nvSpPr>
          <p:cNvPr id="20" name="Rounded Rectangular Callout 19">
            <a:extLst>
              <a:ext uri="{FF2B5EF4-FFF2-40B4-BE49-F238E27FC236}">
                <a16:creationId xmlns:a16="http://schemas.microsoft.com/office/drawing/2014/main" id="{2750828C-3D7B-AC45-B46E-D4C113A1BD83}"/>
              </a:ext>
            </a:extLst>
          </p:cNvPr>
          <p:cNvSpPr/>
          <p:nvPr/>
        </p:nvSpPr>
        <p:spPr>
          <a:xfrm>
            <a:off x="7541605" y="704566"/>
            <a:ext cx="1449843" cy="1375647"/>
          </a:xfrm>
          <a:prstGeom prst="wedgeRoundRectCallout">
            <a:avLst>
              <a:gd name="adj1" fmla="val 10883"/>
              <a:gd name="adj2" fmla="val 128729"/>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2013</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US federal boost to small hydro</a:t>
            </a:r>
          </a:p>
        </p:txBody>
      </p:sp>
      <p:sp>
        <p:nvSpPr>
          <p:cNvPr id="21" name="Rounded Rectangular Callout 20">
            <a:extLst>
              <a:ext uri="{FF2B5EF4-FFF2-40B4-BE49-F238E27FC236}">
                <a16:creationId xmlns:a16="http://schemas.microsoft.com/office/drawing/2014/main" id="{6AFEF362-486E-594E-8291-1D98E4842B88}"/>
              </a:ext>
            </a:extLst>
          </p:cNvPr>
          <p:cNvSpPr/>
          <p:nvPr/>
        </p:nvSpPr>
        <p:spPr>
          <a:xfrm>
            <a:off x="5451058" y="3875775"/>
            <a:ext cx="1836999" cy="1323963"/>
          </a:xfrm>
          <a:prstGeom prst="wedgeRoundRectCallout">
            <a:avLst>
              <a:gd name="adj1" fmla="val -92046"/>
              <a:gd name="adj2" fmla="val -84218"/>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1960s-1970s</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Large dams built across the globe with IMF incentives</a:t>
            </a:r>
          </a:p>
        </p:txBody>
      </p:sp>
      <p:sp>
        <p:nvSpPr>
          <p:cNvPr id="22" name="Rounded Rectangular Callout 21">
            <a:extLst>
              <a:ext uri="{FF2B5EF4-FFF2-40B4-BE49-F238E27FC236}">
                <a16:creationId xmlns:a16="http://schemas.microsoft.com/office/drawing/2014/main" id="{54E5B51C-10F6-FB45-82C2-E8753EB979FB}"/>
              </a:ext>
            </a:extLst>
          </p:cNvPr>
          <p:cNvSpPr/>
          <p:nvPr/>
        </p:nvSpPr>
        <p:spPr>
          <a:xfrm>
            <a:off x="6886795" y="5272305"/>
            <a:ext cx="1836999" cy="1323963"/>
          </a:xfrm>
          <a:prstGeom prst="wedgeRoundRectCallout">
            <a:avLst>
              <a:gd name="adj1" fmla="val 24396"/>
              <a:gd name="adj2" fmla="val -189049"/>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2012</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Three Gorges Dam becomes operational</a:t>
            </a:r>
          </a:p>
          <a:p>
            <a:pPr algn="ctr"/>
            <a:r>
              <a:rPr lang="en-US" sz="1600">
                <a:solidFill>
                  <a:schemeClr val="tx1"/>
                </a:solidFill>
                <a:latin typeface="Verdana" panose="020B0604030504040204" pitchFamily="34" charset="0"/>
                <a:ea typeface="Verdana" panose="020B0604030504040204" pitchFamily="34" charset="0"/>
                <a:cs typeface="Verdana" panose="020B0604030504040204" pitchFamily="34" charset="0"/>
              </a:rPr>
              <a:t>(longest)</a:t>
            </a:r>
          </a:p>
        </p:txBody>
      </p:sp>
      <p:sp>
        <p:nvSpPr>
          <p:cNvPr id="6" name="TextBox 5">
            <a:extLst>
              <a:ext uri="{FF2B5EF4-FFF2-40B4-BE49-F238E27FC236}">
                <a16:creationId xmlns:a16="http://schemas.microsoft.com/office/drawing/2014/main" id="{DB43DA85-8F0D-5941-BBB1-7888ECE3D22A}"/>
              </a:ext>
            </a:extLst>
          </p:cNvPr>
          <p:cNvSpPr txBox="1"/>
          <p:nvPr/>
        </p:nvSpPr>
        <p:spPr>
          <a:xfrm>
            <a:off x="105812" y="6455390"/>
            <a:ext cx="4951164" cy="338554"/>
          </a:xfrm>
          <a:prstGeom prst="rect">
            <a:avLst/>
          </a:prstGeom>
          <a:noFill/>
        </p:spPr>
        <p:txBody>
          <a:bodyPr wrap="none" rtlCol="0">
            <a:spAutoFit/>
          </a:bodyPr>
          <a:lstStyle/>
          <a:p>
            <a:r>
              <a:rPr lang="en-US" sz="1600"/>
              <a:t>https://</a:t>
            </a:r>
            <a:r>
              <a:rPr lang="en-US" sz="1600" err="1"/>
              <a:t>www.energy.gov</a:t>
            </a:r>
            <a:r>
              <a:rPr lang="en-US" sz="1600"/>
              <a:t>/</a:t>
            </a:r>
            <a:r>
              <a:rPr lang="en-US" sz="1600" err="1"/>
              <a:t>eere</a:t>
            </a:r>
            <a:r>
              <a:rPr lang="en-US" sz="1600"/>
              <a:t>/water/history-hydropower</a:t>
            </a:r>
          </a:p>
        </p:txBody>
      </p:sp>
      <p:sp>
        <p:nvSpPr>
          <p:cNvPr id="7" name="Lightning Bolt 6">
            <a:extLst>
              <a:ext uri="{FF2B5EF4-FFF2-40B4-BE49-F238E27FC236}">
                <a16:creationId xmlns:a16="http://schemas.microsoft.com/office/drawing/2014/main" id="{127FC54F-F226-494B-921A-E833A3D536C5}"/>
              </a:ext>
            </a:extLst>
          </p:cNvPr>
          <p:cNvSpPr/>
          <p:nvPr/>
        </p:nvSpPr>
        <p:spPr>
          <a:xfrm>
            <a:off x="879231" y="3108960"/>
            <a:ext cx="504092" cy="400050"/>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6C93BAD-6100-C84C-AAC8-EF4009BBB518}"/>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7070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231505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Power up?</a:t>
            </a:r>
          </a:p>
        </p:txBody>
      </p:sp>
      <p:sp>
        <p:nvSpPr>
          <p:cNvPr id="3" name="TextBox 2"/>
          <p:cNvSpPr txBox="1"/>
          <p:nvPr/>
        </p:nvSpPr>
        <p:spPr>
          <a:xfrm>
            <a:off x="0" y="6550223"/>
            <a:ext cx="6423938" cy="307777"/>
          </a:xfrm>
          <a:prstGeom prst="rect">
            <a:avLst/>
          </a:prstGeom>
          <a:noFill/>
        </p:spPr>
        <p:txBody>
          <a:bodyPr wrap="none" rtlCol="0">
            <a:spAutoFit/>
          </a:bodyPr>
          <a:lstStyle/>
          <a:p>
            <a:r>
              <a:rPr lang="en-US" sz="1400" dirty="0">
                <a:latin typeface="Avenir Medium"/>
                <a:cs typeface="Avenir Medium"/>
                <a:hlinkClick r:id="rId2"/>
              </a:rPr>
              <a:t>https://www.energy.gov/eere/articles/5-promising-water-power-technologies</a:t>
            </a:r>
            <a:endParaRPr lang="en-US" sz="1400" dirty="0">
              <a:latin typeface="Avenir Medium"/>
              <a:cs typeface="Avenir Medium"/>
            </a:endParaRPr>
          </a:p>
        </p:txBody>
      </p:sp>
      <p:sp>
        <p:nvSpPr>
          <p:cNvPr id="9" name="Text Box 11">
            <a:extLst>
              <a:ext uri="{FF2B5EF4-FFF2-40B4-BE49-F238E27FC236}">
                <a16:creationId xmlns:a16="http://schemas.microsoft.com/office/drawing/2014/main" id="{5142F8AB-8FB3-9144-99E8-3A3317C34211}"/>
              </a:ext>
            </a:extLst>
          </p:cNvPr>
          <p:cNvSpPr txBox="1">
            <a:spLocks noChangeAspect="1" noChangeArrowheads="1"/>
          </p:cNvSpPr>
          <p:nvPr/>
        </p:nvSpPr>
        <p:spPr bwMode="auto">
          <a:xfrm>
            <a:off x="327144" y="716099"/>
            <a:ext cx="821045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Could we </a:t>
            </a:r>
            <a:r>
              <a:rPr lang="en-US" altLang="en-US" b="1" dirty="0">
                <a:latin typeface="Verdana" panose="020B0604030504040204" pitchFamily="34" charset="0"/>
                <a:ea typeface="Verdana" panose="020B0604030504040204" pitchFamily="34" charset="0"/>
                <a:cs typeface="Verdana" panose="020B0604030504040204" pitchFamily="34" charset="0"/>
              </a:rPr>
              <a:t>add power </a:t>
            </a:r>
            <a:r>
              <a:rPr lang="en-US" altLang="en-US" dirty="0">
                <a:latin typeface="Verdana" panose="020B0604030504040204" pitchFamily="34" charset="0"/>
                <a:ea typeface="Verdana" panose="020B0604030504040204" pitchFamily="34" charset="0"/>
                <a:cs typeface="Verdana" panose="020B0604030504040204" pitchFamily="34" charset="0"/>
              </a:rPr>
              <a:t>to existing, non-hydro dams in the US?</a:t>
            </a:r>
          </a:p>
        </p:txBody>
      </p:sp>
      <p:sp>
        <p:nvSpPr>
          <p:cNvPr id="10" name="Text Box 11">
            <a:extLst>
              <a:ext uri="{FF2B5EF4-FFF2-40B4-BE49-F238E27FC236}">
                <a16:creationId xmlns:a16="http://schemas.microsoft.com/office/drawing/2014/main" id="{8B1E09BF-8EBE-EC4F-9CB7-2AC18BC882D1}"/>
              </a:ext>
            </a:extLst>
          </p:cNvPr>
          <p:cNvSpPr txBox="1">
            <a:spLocks noChangeAspect="1" noChangeArrowheads="1"/>
          </p:cNvSpPr>
          <p:nvPr/>
        </p:nvSpPr>
        <p:spPr bwMode="auto">
          <a:xfrm>
            <a:off x="327143" y="1288271"/>
            <a:ext cx="821045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Total potential hydropower capacity: </a:t>
            </a:r>
            <a:r>
              <a:rPr lang="en-US" altLang="en-US" b="1">
                <a:latin typeface="Verdana" panose="020B0604030504040204" pitchFamily="34" charset="0"/>
                <a:ea typeface="Verdana" panose="020B0604030504040204" pitchFamily="34" charset="0"/>
                <a:cs typeface="Verdana" panose="020B0604030504040204" pitchFamily="34" charset="0"/>
              </a:rPr>
              <a:t>160,000 MW</a:t>
            </a:r>
          </a:p>
        </p:txBody>
      </p:sp>
      <p:pic>
        <p:nvPicPr>
          <p:cNvPr id="6" name="Picture 5">
            <a:extLst>
              <a:ext uri="{FF2B5EF4-FFF2-40B4-BE49-F238E27FC236}">
                <a16:creationId xmlns:a16="http://schemas.microsoft.com/office/drawing/2014/main" id="{8881E0A2-6F3D-434F-B52D-5A2173EAF3D8}"/>
              </a:ext>
            </a:extLst>
          </p:cNvPr>
          <p:cNvPicPr>
            <a:picLocks noChangeAspect="1"/>
          </p:cNvPicPr>
          <p:nvPr/>
        </p:nvPicPr>
        <p:blipFill>
          <a:blip r:embed="rId3"/>
          <a:stretch>
            <a:fillRect/>
          </a:stretch>
        </p:blipFill>
        <p:spPr>
          <a:xfrm>
            <a:off x="0" y="1106735"/>
            <a:ext cx="9144000" cy="5459604"/>
          </a:xfrm>
          <a:prstGeom prst="rect">
            <a:avLst/>
          </a:prstGeom>
        </p:spPr>
      </p:pic>
      <p:sp>
        <p:nvSpPr>
          <p:cNvPr id="13" name="Text Box 11">
            <a:extLst>
              <a:ext uri="{FF2B5EF4-FFF2-40B4-BE49-F238E27FC236}">
                <a16:creationId xmlns:a16="http://schemas.microsoft.com/office/drawing/2014/main" id="{4ED0A7CD-AF74-B542-95F7-290D8212A596}"/>
              </a:ext>
            </a:extLst>
          </p:cNvPr>
          <p:cNvSpPr txBox="1">
            <a:spLocks noChangeAspect="1" noChangeArrowheads="1"/>
          </p:cNvSpPr>
          <p:nvPr/>
        </p:nvSpPr>
        <p:spPr bwMode="auto">
          <a:xfrm>
            <a:off x="7164126" y="5661216"/>
            <a:ext cx="1958856" cy="784830"/>
          </a:xfrm>
          <a:prstGeom prst="rect">
            <a:avLst/>
          </a:prstGeom>
          <a:solidFill>
            <a:srgbClr val="000838"/>
          </a:solidFill>
          <a:ln>
            <a:solidFill>
              <a:srgbClr val="000E59"/>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chemeClr val="bg1"/>
                </a:solidFill>
                <a:latin typeface="Verdana" panose="020B0604030504040204" pitchFamily="34" charset="0"/>
                <a:ea typeface="Verdana" panose="020B0604030504040204" pitchFamily="34" charset="0"/>
                <a:cs typeface="Verdana" panose="020B0604030504040204" pitchFamily="34" charset="0"/>
              </a:rPr>
              <a:t>49% federal</a:t>
            </a:r>
          </a:p>
          <a:p>
            <a:pPr eaLnBrk="0" hangingPunct="0">
              <a:spcBef>
                <a:spcPct val="50000"/>
              </a:spcBef>
            </a:pPr>
            <a:r>
              <a:rPr lang="en-US" altLang="en-US" b="1" dirty="0">
                <a:solidFill>
                  <a:schemeClr val="bg1"/>
                </a:solidFill>
                <a:latin typeface="Verdana" panose="020B0604030504040204" pitchFamily="34" charset="0"/>
                <a:ea typeface="Verdana" panose="020B0604030504040204" pitchFamily="34" charset="0"/>
                <a:cs typeface="Verdana" panose="020B0604030504040204" pitchFamily="34" charset="0"/>
              </a:rPr>
              <a:t>12 GW total</a:t>
            </a:r>
          </a:p>
        </p:txBody>
      </p:sp>
      <p:pic>
        <p:nvPicPr>
          <p:cNvPr id="11" name="Picture 10">
            <a:extLst>
              <a:ext uri="{FF2B5EF4-FFF2-40B4-BE49-F238E27FC236}">
                <a16:creationId xmlns:a16="http://schemas.microsoft.com/office/drawing/2014/main" id="{177273D8-FE25-3543-8C47-1505051FD970}"/>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220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36611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Elan Valley: small-hydro case study</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a:t>
            </a:r>
            <a:r>
              <a:rPr lang="en-US" altLang="en-US" b="1" dirty="0">
                <a:latin typeface="Verdana" panose="020B0604030504040204" pitchFamily="34" charset="0"/>
                <a:ea typeface="Verdana" panose="020B0604030504040204" pitchFamily="34" charset="0"/>
                <a:cs typeface="Verdana" panose="020B0604030504040204" pitchFamily="34" charset="0"/>
              </a:rPr>
              <a:t>Elan Valley reservoirs </a:t>
            </a:r>
            <a:r>
              <a:rPr lang="en-US" altLang="en-US" dirty="0">
                <a:latin typeface="Verdana" panose="020B0604030504040204" pitchFamily="34" charset="0"/>
                <a:ea typeface="Verdana" panose="020B0604030504040204" pitchFamily="34" charset="0"/>
                <a:cs typeface="Verdana" panose="020B0604030504040204" pitchFamily="34" charset="0"/>
              </a:rPr>
              <a:t>(Wales) are five lakes created by dams built starting around 1900 in order to supply the city of Birmingham with clean water.</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 E8 m3 of water capacity</a:t>
            </a:r>
          </a:p>
        </p:txBody>
      </p:sp>
      <p:sp>
        <p:nvSpPr>
          <p:cNvPr id="7" name="TextBox 6">
            <a:extLst>
              <a:ext uri="{FF2B5EF4-FFF2-40B4-BE49-F238E27FC236}">
                <a16:creationId xmlns:a16="http://schemas.microsoft.com/office/drawing/2014/main" id="{294A4E7E-15A3-3247-BBD7-7BC74A0C6DC3}"/>
              </a:ext>
            </a:extLst>
          </p:cNvPr>
          <p:cNvSpPr txBox="1"/>
          <p:nvPr/>
        </p:nvSpPr>
        <p:spPr>
          <a:xfrm>
            <a:off x="0" y="6320125"/>
            <a:ext cx="5551841"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https://www.elanvalley.org.uk/discover/reservoirs-dams/hydropower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EBFAA2A1-BFC4-F541-A780-DD4F0DCD3D65}"/>
              </a:ext>
            </a:extLst>
          </p:cNvPr>
          <p:cNvPicPr>
            <a:picLocks noChangeAspect="1"/>
          </p:cNvPicPr>
          <p:nvPr/>
        </p:nvPicPr>
        <p:blipFill>
          <a:blip r:embed="rId3"/>
          <a:stretch>
            <a:fillRect/>
          </a:stretch>
        </p:blipFill>
        <p:spPr>
          <a:xfrm>
            <a:off x="2775920" y="1394813"/>
            <a:ext cx="6179318" cy="5169049"/>
          </a:xfrm>
          <a:prstGeom prst="rect">
            <a:avLst/>
          </a:prstGeom>
        </p:spPr>
      </p:pic>
      <p:pic>
        <p:nvPicPr>
          <p:cNvPr id="9" name="Picture 8">
            <a:extLst>
              <a:ext uri="{FF2B5EF4-FFF2-40B4-BE49-F238E27FC236}">
                <a16:creationId xmlns:a16="http://schemas.microsoft.com/office/drawing/2014/main" id="{E7287D5C-7C02-924C-9B44-BE0F831E0A70}"/>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707374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15530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Adding hydropower</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While one of the dams, at </a:t>
            </a:r>
            <a:r>
              <a:rPr lang="en-US" altLang="en-US" dirty="0" err="1">
                <a:latin typeface="Verdana" panose="020B0604030504040204" pitchFamily="34" charset="0"/>
                <a:ea typeface="Verdana" panose="020B0604030504040204" pitchFamily="34" charset="0"/>
                <a:cs typeface="Verdana" panose="020B0604030504040204" pitchFamily="34" charset="0"/>
              </a:rPr>
              <a:t>Caban</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dirty="0" err="1">
                <a:latin typeface="Verdana" panose="020B0604030504040204" pitchFamily="34" charset="0"/>
                <a:ea typeface="Verdana" panose="020B0604030504040204" pitchFamily="34" charset="0"/>
                <a:cs typeface="Verdana" panose="020B0604030504040204" pitchFamily="34" charset="0"/>
              </a:rPr>
              <a:t>Coch</a:t>
            </a:r>
            <a:r>
              <a:rPr lang="en-US" altLang="en-US" dirty="0">
                <a:latin typeface="Verdana" panose="020B0604030504040204" pitchFamily="34" charset="0"/>
                <a:ea typeface="Verdana" panose="020B0604030504040204" pitchFamily="34" charset="0"/>
                <a:cs typeface="Verdana" panose="020B0604030504040204" pitchFamily="34" charset="0"/>
              </a:rPr>
              <a:t>, always produced hydropower, it was upgraded, and </a:t>
            </a:r>
            <a:r>
              <a:rPr lang="en-US" altLang="en-US" b="1" dirty="0">
                <a:latin typeface="Verdana" panose="020B0604030504040204" pitchFamily="34" charset="0"/>
                <a:ea typeface="Verdana" panose="020B0604030504040204" pitchFamily="34" charset="0"/>
                <a:cs typeface="Verdana" panose="020B0604030504040204" pitchFamily="34" charset="0"/>
              </a:rPr>
              <a:t>turbines were added </a:t>
            </a:r>
            <a:r>
              <a:rPr lang="en-US" altLang="en-US" dirty="0">
                <a:latin typeface="Verdana" panose="020B0604030504040204" pitchFamily="34" charset="0"/>
                <a:ea typeface="Verdana" panose="020B0604030504040204" pitchFamily="34" charset="0"/>
                <a:cs typeface="Verdana" panose="020B0604030504040204" pitchFamily="34" charset="0"/>
              </a:rPr>
              <a:t>at the other four dams in 1997. </a:t>
            </a:r>
          </a:p>
        </p:txBody>
      </p:sp>
      <p:sp>
        <p:nvSpPr>
          <p:cNvPr id="7" name="TextBox 6">
            <a:extLst>
              <a:ext uri="{FF2B5EF4-FFF2-40B4-BE49-F238E27FC236}">
                <a16:creationId xmlns:a16="http://schemas.microsoft.com/office/drawing/2014/main" id="{294A4E7E-15A3-3247-BBD7-7BC74A0C6DC3}"/>
              </a:ext>
            </a:extLst>
          </p:cNvPr>
          <p:cNvSpPr txBox="1"/>
          <p:nvPr/>
        </p:nvSpPr>
        <p:spPr>
          <a:xfrm>
            <a:off x="0" y="6320125"/>
            <a:ext cx="5551841"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https://www.elanvalley.org.uk/discover/reservoirs-dams/hydropower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le 2">
            <a:extLst>
              <a:ext uri="{FF2B5EF4-FFF2-40B4-BE49-F238E27FC236}">
                <a16:creationId xmlns:a16="http://schemas.microsoft.com/office/drawing/2014/main" id="{A803495A-E249-9643-B6AC-73AB53678DC8}"/>
              </a:ext>
            </a:extLst>
          </p:cNvPr>
          <p:cNvGraphicFramePr>
            <a:graphicFrameLocks noGrp="1"/>
          </p:cNvGraphicFramePr>
          <p:nvPr/>
        </p:nvGraphicFramePr>
        <p:xfrm>
          <a:off x="1398604" y="1801049"/>
          <a:ext cx="6096000" cy="25958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44372987"/>
                    </a:ext>
                  </a:extLst>
                </a:gridCol>
                <a:gridCol w="1524000">
                  <a:extLst>
                    <a:ext uri="{9D8B030D-6E8A-4147-A177-3AD203B41FA5}">
                      <a16:colId xmlns:a16="http://schemas.microsoft.com/office/drawing/2014/main" val="2945567785"/>
                    </a:ext>
                  </a:extLst>
                </a:gridCol>
                <a:gridCol w="1524000">
                  <a:extLst>
                    <a:ext uri="{9D8B030D-6E8A-4147-A177-3AD203B41FA5}">
                      <a16:colId xmlns:a16="http://schemas.microsoft.com/office/drawing/2014/main" val="3407306392"/>
                    </a:ext>
                  </a:extLst>
                </a:gridCol>
                <a:gridCol w="1524000">
                  <a:extLst>
                    <a:ext uri="{9D8B030D-6E8A-4147-A177-3AD203B41FA5}">
                      <a16:colId xmlns:a16="http://schemas.microsoft.com/office/drawing/2014/main" val="2294608927"/>
                    </a:ext>
                  </a:extLst>
                </a:gridCol>
              </a:tblGrid>
              <a:tr h="370840">
                <a:tc>
                  <a:txBody>
                    <a:bodyPr/>
                    <a:lstStyle/>
                    <a:p>
                      <a:r>
                        <a:rPr lang="en-US" dirty="0"/>
                        <a:t>plants</a:t>
                      </a:r>
                    </a:p>
                  </a:txBody>
                  <a:tcPr>
                    <a:solidFill>
                      <a:srgbClr val="7A81FF"/>
                    </a:solidFill>
                  </a:tcPr>
                </a:tc>
                <a:tc>
                  <a:txBody>
                    <a:bodyPr/>
                    <a:lstStyle/>
                    <a:p>
                      <a:pPr algn="ctr"/>
                      <a:r>
                        <a:rPr lang="en-US" dirty="0"/>
                        <a:t>head (m)</a:t>
                      </a:r>
                    </a:p>
                  </a:txBody>
                  <a:tcPr>
                    <a:solidFill>
                      <a:srgbClr val="7A81FF"/>
                    </a:solidFill>
                  </a:tcPr>
                </a:tc>
                <a:tc>
                  <a:txBody>
                    <a:bodyPr/>
                    <a:lstStyle/>
                    <a:p>
                      <a:pPr algn="ctr"/>
                      <a:r>
                        <a:rPr lang="en-US" dirty="0"/>
                        <a:t>Capacity (kW)</a:t>
                      </a:r>
                    </a:p>
                  </a:txBody>
                  <a:tcPr>
                    <a:solidFill>
                      <a:srgbClr val="7A81FF"/>
                    </a:solidFill>
                  </a:tcPr>
                </a:tc>
                <a:tc>
                  <a:txBody>
                    <a:bodyPr/>
                    <a:lstStyle/>
                    <a:p>
                      <a:pPr algn="ctr"/>
                      <a:r>
                        <a:rPr lang="en-US" dirty="0"/>
                        <a:t>turbine</a:t>
                      </a:r>
                    </a:p>
                  </a:txBody>
                  <a:tcPr>
                    <a:solidFill>
                      <a:srgbClr val="7A81FF"/>
                    </a:solidFill>
                  </a:tcPr>
                </a:tc>
                <a:extLst>
                  <a:ext uri="{0D108BD9-81ED-4DB2-BD59-A6C34878D82A}">
                    <a16:rowId xmlns:a16="http://schemas.microsoft.com/office/drawing/2014/main" val="3601513719"/>
                  </a:ext>
                </a:extLst>
              </a:tr>
              <a:tr h="370840">
                <a:tc>
                  <a:txBody>
                    <a:bodyPr/>
                    <a:lstStyle/>
                    <a:p>
                      <a:r>
                        <a:rPr lang="en-US" dirty="0"/>
                        <a:t>Craig </a:t>
                      </a:r>
                      <a:r>
                        <a:rPr lang="en-US" dirty="0" err="1"/>
                        <a:t>Goch</a:t>
                      </a:r>
                      <a:endParaRPr lang="en-US" dirty="0"/>
                    </a:p>
                  </a:txBody>
                  <a:tcPr>
                    <a:noFill/>
                  </a:tcPr>
                </a:tc>
                <a:tc>
                  <a:txBody>
                    <a:bodyPr/>
                    <a:lstStyle/>
                    <a:p>
                      <a:pPr algn="ctr"/>
                      <a:r>
                        <a:rPr lang="en-US" dirty="0"/>
                        <a:t>36.5</a:t>
                      </a:r>
                    </a:p>
                  </a:txBody>
                  <a:tcPr>
                    <a:noFill/>
                  </a:tcPr>
                </a:tc>
                <a:tc>
                  <a:txBody>
                    <a:bodyPr/>
                    <a:lstStyle/>
                    <a:p>
                      <a:pPr algn="ctr"/>
                      <a:r>
                        <a:rPr lang="en-US" dirty="0"/>
                        <a:t>480</a:t>
                      </a:r>
                    </a:p>
                  </a:txBody>
                  <a:tcPr>
                    <a:noFill/>
                  </a:tcPr>
                </a:tc>
                <a:tc>
                  <a:txBody>
                    <a:bodyPr/>
                    <a:lstStyle/>
                    <a:p>
                      <a:pPr algn="ctr"/>
                      <a:r>
                        <a:rPr lang="en-US" dirty="0"/>
                        <a:t>Francis</a:t>
                      </a:r>
                    </a:p>
                  </a:txBody>
                  <a:tcPr>
                    <a:noFill/>
                  </a:tcPr>
                </a:tc>
                <a:extLst>
                  <a:ext uri="{0D108BD9-81ED-4DB2-BD59-A6C34878D82A}">
                    <a16:rowId xmlns:a16="http://schemas.microsoft.com/office/drawing/2014/main" val="1069898342"/>
                  </a:ext>
                </a:extLst>
              </a:tr>
              <a:tr h="370840">
                <a:tc>
                  <a:txBody>
                    <a:bodyPr/>
                    <a:lstStyle/>
                    <a:p>
                      <a:r>
                        <a:rPr lang="en-US" dirty="0"/>
                        <a:t>Pen-y-</a:t>
                      </a:r>
                      <a:r>
                        <a:rPr lang="en-US" dirty="0" err="1"/>
                        <a:t>Garreg</a:t>
                      </a:r>
                      <a:endParaRPr lang="en-US" dirty="0"/>
                    </a:p>
                  </a:txBody>
                  <a:tcPr>
                    <a:noFill/>
                  </a:tcPr>
                </a:tc>
                <a:tc>
                  <a:txBody>
                    <a:bodyPr/>
                    <a:lstStyle/>
                    <a:p>
                      <a:pPr algn="ctr"/>
                      <a:r>
                        <a:rPr lang="en-US" dirty="0"/>
                        <a:t>37.5</a:t>
                      </a:r>
                    </a:p>
                  </a:txBody>
                  <a:tcPr>
                    <a:noFill/>
                  </a:tcPr>
                </a:tc>
                <a:tc>
                  <a:txBody>
                    <a:bodyPr/>
                    <a:lstStyle/>
                    <a:p>
                      <a:pPr algn="ctr"/>
                      <a:r>
                        <a:rPr lang="en-US" dirty="0"/>
                        <a:t>810</a:t>
                      </a:r>
                    </a:p>
                  </a:txBody>
                  <a:tcPr>
                    <a:noFill/>
                  </a:tcPr>
                </a:tc>
                <a:tc>
                  <a:txBody>
                    <a:bodyPr/>
                    <a:lstStyle/>
                    <a:p>
                      <a:pPr algn="ctr"/>
                      <a:r>
                        <a:rPr lang="en-US" dirty="0"/>
                        <a:t>Francis</a:t>
                      </a:r>
                    </a:p>
                  </a:txBody>
                  <a:tcPr>
                    <a:noFill/>
                  </a:tcPr>
                </a:tc>
                <a:extLst>
                  <a:ext uri="{0D108BD9-81ED-4DB2-BD59-A6C34878D82A}">
                    <a16:rowId xmlns:a16="http://schemas.microsoft.com/office/drawing/2014/main" val="2784454519"/>
                  </a:ext>
                </a:extLst>
              </a:tr>
              <a:tr h="370840">
                <a:tc>
                  <a:txBody>
                    <a:bodyPr/>
                    <a:lstStyle/>
                    <a:p>
                      <a:r>
                        <a:rPr lang="en-US" dirty="0" err="1"/>
                        <a:t>Caban</a:t>
                      </a:r>
                      <a:r>
                        <a:rPr lang="en-US" dirty="0"/>
                        <a:t> </a:t>
                      </a:r>
                      <a:r>
                        <a:rPr lang="en-US" dirty="0" err="1"/>
                        <a:t>Coch</a:t>
                      </a:r>
                      <a:endParaRPr lang="en-US" dirty="0"/>
                    </a:p>
                  </a:txBody>
                  <a:tcPr>
                    <a:noFill/>
                  </a:tcPr>
                </a:tc>
                <a:tc>
                  <a:txBody>
                    <a:bodyPr/>
                    <a:lstStyle/>
                    <a:p>
                      <a:pPr algn="ctr"/>
                      <a:r>
                        <a:rPr lang="en-US" dirty="0"/>
                        <a:t>37.0</a:t>
                      </a:r>
                    </a:p>
                  </a:txBody>
                  <a:tcPr>
                    <a:noFill/>
                  </a:tcPr>
                </a:tc>
                <a:tc>
                  <a:txBody>
                    <a:bodyPr/>
                    <a:lstStyle/>
                    <a:p>
                      <a:pPr algn="ctr"/>
                      <a:r>
                        <a:rPr lang="en-US" dirty="0"/>
                        <a:t>950</a:t>
                      </a:r>
                    </a:p>
                  </a:txBody>
                  <a:tcPr>
                    <a:noFill/>
                  </a:tcPr>
                </a:tc>
                <a:tc>
                  <a:txBody>
                    <a:bodyPr/>
                    <a:lstStyle/>
                    <a:p>
                      <a:pPr algn="ctr"/>
                      <a:r>
                        <a:rPr lang="en-US" dirty="0"/>
                        <a:t>2 x Francis</a:t>
                      </a:r>
                    </a:p>
                  </a:txBody>
                  <a:tcPr>
                    <a:noFill/>
                  </a:tcPr>
                </a:tc>
                <a:extLst>
                  <a:ext uri="{0D108BD9-81ED-4DB2-BD59-A6C34878D82A}">
                    <a16:rowId xmlns:a16="http://schemas.microsoft.com/office/drawing/2014/main" val="3172488451"/>
                  </a:ext>
                </a:extLst>
              </a:tr>
              <a:tr h="370840">
                <a:tc>
                  <a:txBody>
                    <a:bodyPr/>
                    <a:lstStyle/>
                    <a:p>
                      <a:r>
                        <a:rPr lang="en-US" dirty="0" err="1"/>
                        <a:t>Foel</a:t>
                      </a:r>
                      <a:r>
                        <a:rPr lang="en-US" dirty="0"/>
                        <a:t> Tower</a:t>
                      </a:r>
                    </a:p>
                  </a:txBody>
                  <a:tcPr>
                    <a:noFill/>
                  </a:tcPr>
                </a:tc>
                <a:tc>
                  <a:txBody>
                    <a:bodyPr/>
                    <a:lstStyle/>
                    <a:p>
                      <a:pPr algn="ctr"/>
                      <a:r>
                        <a:rPr lang="en-US" dirty="0"/>
                        <a:t>13.5</a:t>
                      </a:r>
                    </a:p>
                  </a:txBody>
                  <a:tcPr>
                    <a:noFill/>
                  </a:tcPr>
                </a:tc>
                <a:tc>
                  <a:txBody>
                    <a:bodyPr/>
                    <a:lstStyle/>
                    <a:p>
                      <a:pPr algn="ctr"/>
                      <a:r>
                        <a:rPr lang="en-US" dirty="0"/>
                        <a:t>300</a:t>
                      </a:r>
                    </a:p>
                  </a:txBody>
                  <a:tcPr>
                    <a:noFill/>
                  </a:tcPr>
                </a:tc>
                <a:tc>
                  <a:txBody>
                    <a:bodyPr/>
                    <a:lstStyle/>
                    <a:p>
                      <a:pPr algn="ctr"/>
                      <a:r>
                        <a:rPr lang="en-US" dirty="0"/>
                        <a:t>Kaplan</a:t>
                      </a:r>
                    </a:p>
                  </a:txBody>
                  <a:tcPr>
                    <a:noFill/>
                  </a:tcPr>
                </a:tc>
                <a:extLst>
                  <a:ext uri="{0D108BD9-81ED-4DB2-BD59-A6C34878D82A}">
                    <a16:rowId xmlns:a16="http://schemas.microsoft.com/office/drawing/2014/main" val="1647842813"/>
                  </a:ext>
                </a:extLst>
              </a:tr>
              <a:tr h="370840">
                <a:tc>
                  <a:txBody>
                    <a:bodyPr/>
                    <a:lstStyle/>
                    <a:p>
                      <a:r>
                        <a:rPr lang="en-US" dirty="0" err="1"/>
                        <a:t>Claerwen</a:t>
                      </a:r>
                      <a:endParaRPr lang="en-US" dirty="0"/>
                    </a:p>
                  </a:txBody>
                  <a:tcPr>
                    <a:noFill/>
                  </a:tcPr>
                </a:tc>
                <a:tc>
                  <a:txBody>
                    <a:bodyPr/>
                    <a:lstStyle/>
                    <a:p>
                      <a:pPr algn="ctr"/>
                      <a:r>
                        <a:rPr lang="en-US" dirty="0"/>
                        <a:t>56.0</a:t>
                      </a:r>
                    </a:p>
                  </a:txBody>
                  <a:tcPr>
                    <a:noFill/>
                  </a:tcPr>
                </a:tc>
                <a:tc>
                  <a:txBody>
                    <a:bodyPr/>
                    <a:lstStyle/>
                    <a:p>
                      <a:pPr algn="ctr"/>
                      <a:r>
                        <a:rPr lang="en-US" dirty="0"/>
                        <a:t>1680</a:t>
                      </a:r>
                    </a:p>
                  </a:txBody>
                  <a:tcPr>
                    <a:noFill/>
                  </a:tcPr>
                </a:tc>
                <a:tc>
                  <a:txBody>
                    <a:bodyPr/>
                    <a:lstStyle/>
                    <a:p>
                      <a:pPr algn="ctr"/>
                      <a:r>
                        <a:rPr lang="en-US" dirty="0"/>
                        <a:t>Francis</a:t>
                      </a:r>
                    </a:p>
                  </a:txBody>
                  <a:tcPr>
                    <a:noFill/>
                  </a:tcPr>
                </a:tc>
                <a:extLst>
                  <a:ext uri="{0D108BD9-81ED-4DB2-BD59-A6C34878D82A}">
                    <a16:rowId xmlns:a16="http://schemas.microsoft.com/office/drawing/2014/main" val="3830846730"/>
                  </a:ext>
                </a:extLst>
              </a:tr>
              <a:tr h="370840">
                <a:tc>
                  <a:txBody>
                    <a:bodyPr/>
                    <a:lstStyle/>
                    <a:p>
                      <a:r>
                        <a:rPr lang="en-US" b="1" dirty="0"/>
                        <a:t>total</a:t>
                      </a:r>
                    </a:p>
                  </a:txBody>
                  <a:tcPr>
                    <a:lnB w="12700" cap="flat" cmpd="sng" algn="ctr">
                      <a:solidFill>
                        <a:schemeClr val="tx1"/>
                      </a:solidFill>
                      <a:prstDash val="solid"/>
                      <a:round/>
                      <a:headEnd type="none" w="med" len="med"/>
                      <a:tailEnd type="none" w="med" len="med"/>
                    </a:lnB>
                    <a:noFill/>
                  </a:tcPr>
                </a:tc>
                <a:tc>
                  <a:txBody>
                    <a:bodyPr/>
                    <a:lstStyle/>
                    <a:p>
                      <a:pPr algn="ctr"/>
                      <a:endParaRPr lang="en-US" b="1" dirty="0"/>
                    </a:p>
                  </a:txBody>
                  <a:tcPr>
                    <a:lnB w="12700" cap="flat" cmpd="sng" algn="ctr">
                      <a:solidFill>
                        <a:schemeClr val="tx1"/>
                      </a:solidFill>
                      <a:prstDash val="solid"/>
                      <a:round/>
                      <a:headEnd type="none" w="med" len="med"/>
                      <a:tailEnd type="none" w="med" len="med"/>
                    </a:lnB>
                    <a:noFill/>
                  </a:tcPr>
                </a:tc>
                <a:tc>
                  <a:txBody>
                    <a:bodyPr/>
                    <a:lstStyle/>
                    <a:p>
                      <a:pPr algn="ctr"/>
                      <a:r>
                        <a:rPr lang="en-US" b="1" dirty="0"/>
                        <a:t>4.2 MW</a:t>
                      </a:r>
                    </a:p>
                  </a:txBody>
                  <a:tcPr>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082022"/>
                  </a:ext>
                </a:extLst>
              </a:tr>
            </a:tbl>
          </a:graphicData>
        </a:graphic>
      </p:graphicFrame>
      <p:sp>
        <p:nvSpPr>
          <p:cNvPr id="9" name="Text Box 11">
            <a:extLst>
              <a:ext uri="{FF2B5EF4-FFF2-40B4-BE49-F238E27FC236}">
                <a16:creationId xmlns:a16="http://schemas.microsoft.com/office/drawing/2014/main" id="{A8861DFD-7D12-B24E-A956-4E883A21C1D9}"/>
              </a:ext>
            </a:extLst>
          </p:cNvPr>
          <p:cNvSpPr txBox="1">
            <a:spLocks noChangeAspect="1" noChangeArrowheads="1"/>
          </p:cNvSpPr>
          <p:nvPr/>
        </p:nvSpPr>
        <p:spPr bwMode="auto">
          <a:xfrm>
            <a:off x="327145" y="4555376"/>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At </a:t>
            </a:r>
            <a:r>
              <a:rPr lang="en-US" altLang="en-US" dirty="0" err="1">
                <a:latin typeface="Verdana" panose="020B0604030504040204" pitchFamily="34" charset="0"/>
                <a:ea typeface="Verdana" panose="020B0604030504040204" pitchFamily="34" charset="0"/>
                <a:cs typeface="Verdana" panose="020B0604030504040204" pitchFamily="34" charset="0"/>
              </a:rPr>
              <a:t>Foel</a:t>
            </a:r>
            <a:r>
              <a:rPr lang="en-US" altLang="en-US" dirty="0">
                <a:latin typeface="Verdana" panose="020B0604030504040204" pitchFamily="34" charset="0"/>
                <a:ea typeface="Verdana" panose="020B0604030504040204" pitchFamily="34" charset="0"/>
                <a:cs typeface="Verdana" panose="020B0604030504040204" pitchFamily="34" charset="0"/>
              </a:rPr>
              <a:t> Tower, the </a:t>
            </a:r>
            <a:r>
              <a:rPr lang="en-US" altLang="en-US" b="1" dirty="0">
                <a:latin typeface="Verdana" panose="020B0604030504040204" pitchFamily="34" charset="0"/>
                <a:ea typeface="Verdana" panose="020B0604030504040204" pitchFamily="34" charset="0"/>
                <a:cs typeface="Verdana" panose="020B0604030504040204" pitchFamily="34" charset="0"/>
              </a:rPr>
              <a:t>turbine is inside</a:t>
            </a:r>
            <a:r>
              <a:rPr lang="en-US" altLang="en-US" dirty="0">
                <a:latin typeface="Verdana" panose="020B0604030504040204" pitchFamily="34" charset="0"/>
                <a:ea typeface="Verdana" panose="020B0604030504040204" pitchFamily="34" charset="0"/>
                <a:cs typeface="Verdana" panose="020B0604030504040204" pitchFamily="34" charset="0"/>
              </a:rPr>
              <a:t> one of the three 14-m diameter pipes that carries water from the reservoirs to Birmingham.</a:t>
            </a:r>
          </a:p>
        </p:txBody>
      </p:sp>
      <p:sp>
        <p:nvSpPr>
          <p:cNvPr id="10" name="Text Box 11">
            <a:extLst>
              <a:ext uri="{FF2B5EF4-FFF2-40B4-BE49-F238E27FC236}">
                <a16:creationId xmlns:a16="http://schemas.microsoft.com/office/drawing/2014/main" id="{0CF1252C-4E02-ED4B-A05C-48566970271C}"/>
              </a:ext>
            </a:extLst>
          </p:cNvPr>
          <p:cNvSpPr txBox="1">
            <a:spLocks noChangeAspect="1" noChangeArrowheads="1"/>
          </p:cNvSpPr>
          <p:nvPr/>
        </p:nvSpPr>
        <p:spPr bwMode="auto">
          <a:xfrm>
            <a:off x="327145" y="7706511"/>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At </a:t>
            </a:r>
            <a:r>
              <a:rPr lang="en-US" altLang="en-US" dirty="0" err="1">
                <a:latin typeface="Verdana" panose="020B0604030504040204" pitchFamily="34" charset="0"/>
                <a:ea typeface="Verdana" panose="020B0604030504040204" pitchFamily="34" charset="0"/>
                <a:cs typeface="Verdana" panose="020B0604030504040204" pitchFamily="34" charset="0"/>
              </a:rPr>
              <a:t>Foel</a:t>
            </a:r>
            <a:r>
              <a:rPr lang="en-US" altLang="en-US" dirty="0">
                <a:latin typeface="Verdana" panose="020B0604030504040204" pitchFamily="34" charset="0"/>
                <a:ea typeface="Verdana" panose="020B0604030504040204" pitchFamily="34" charset="0"/>
                <a:cs typeface="Verdana" panose="020B0604030504040204" pitchFamily="34" charset="0"/>
              </a:rPr>
              <a:t> Tower, the turbine is inside one of the three 14-m diameter pipes that carries water from the reservoirs to Birmingham.</a:t>
            </a:r>
          </a:p>
        </p:txBody>
      </p:sp>
      <p:sp>
        <p:nvSpPr>
          <p:cNvPr id="11" name="Text Box 11">
            <a:extLst>
              <a:ext uri="{FF2B5EF4-FFF2-40B4-BE49-F238E27FC236}">
                <a16:creationId xmlns:a16="http://schemas.microsoft.com/office/drawing/2014/main" id="{BD24C991-353C-7F46-AA47-A296DB0BBEDF}"/>
              </a:ext>
            </a:extLst>
          </p:cNvPr>
          <p:cNvSpPr txBox="1">
            <a:spLocks noChangeAspect="1" noChangeArrowheads="1"/>
          </p:cNvSpPr>
          <p:nvPr/>
        </p:nvSpPr>
        <p:spPr bwMode="auto">
          <a:xfrm>
            <a:off x="297347" y="5277632"/>
            <a:ext cx="85120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Because the area is now renowned for its beauty and is a Site of Special Scientific Interest, most of the </a:t>
            </a:r>
            <a:r>
              <a:rPr lang="en-US" altLang="en-US" b="1" dirty="0">
                <a:latin typeface="Verdana" panose="020B0604030504040204" pitchFamily="34" charset="0"/>
                <a:ea typeface="Verdana" panose="020B0604030504040204" pitchFamily="34" charset="0"/>
                <a:cs typeface="Verdana" panose="020B0604030504040204" pitchFamily="34" charset="0"/>
              </a:rPr>
              <a:t>new buildings were placed underground</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pic>
        <p:nvPicPr>
          <p:cNvPr id="13" name="Picture 12">
            <a:extLst>
              <a:ext uri="{FF2B5EF4-FFF2-40B4-BE49-F238E27FC236}">
                <a16:creationId xmlns:a16="http://schemas.microsoft.com/office/drawing/2014/main" id="{DD5CAB70-0102-7E4E-B0E2-A3E59C7FF355}"/>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951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809228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Boulder, CO: water / electricity supply </a:t>
            </a:r>
          </a:p>
        </p:txBody>
      </p:sp>
      <p:sp>
        <p:nvSpPr>
          <p:cNvPr id="12" name="Text Box 11">
            <a:extLst>
              <a:ext uri="{FF2B5EF4-FFF2-40B4-BE49-F238E27FC236}">
                <a16:creationId xmlns:a16="http://schemas.microsoft.com/office/drawing/2014/main" id="{59A943DB-98A1-2A45-B4E9-018C9A6C5BD0}"/>
              </a:ext>
            </a:extLst>
          </p:cNvPr>
          <p:cNvSpPr txBox="1">
            <a:spLocks noChangeAspect="1" noChangeArrowheads="1"/>
          </p:cNvSpPr>
          <p:nvPr/>
        </p:nvSpPr>
        <p:spPr bwMode="auto">
          <a:xfrm>
            <a:off x="327145" y="794649"/>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Boulder, CO </a:t>
            </a:r>
            <a:r>
              <a:rPr lang="en-US" altLang="en-US" dirty="0">
                <a:latin typeface="Verdana" panose="020B0604030504040204" pitchFamily="34" charset="0"/>
                <a:ea typeface="Verdana" panose="020B0604030504040204" pitchFamily="34" charset="0"/>
                <a:cs typeface="Verdana" panose="020B0604030504040204" pitchFamily="34" charset="0"/>
              </a:rPr>
              <a:t>has hydroelectric facilities that also provide water.</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Historically: hydro plants </a:t>
            </a:r>
            <a:r>
              <a:rPr lang="en-US" alt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water supply  expanded hydropower</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94A4E7E-15A3-3247-BBD7-7BC74A0C6DC3}"/>
              </a:ext>
            </a:extLst>
          </p:cNvPr>
          <p:cNvSpPr txBox="1"/>
          <p:nvPr/>
        </p:nvSpPr>
        <p:spPr>
          <a:xfrm>
            <a:off x="0" y="6504791"/>
            <a:ext cx="4126258"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https://bouldercolorado.gov/water/hydroelectricity</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 Box 11">
            <a:extLst>
              <a:ext uri="{FF2B5EF4-FFF2-40B4-BE49-F238E27FC236}">
                <a16:creationId xmlns:a16="http://schemas.microsoft.com/office/drawing/2014/main" id="{0CF1252C-4E02-ED4B-A05C-48566970271C}"/>
              </a:ext>
            </a:extLst>
          </p:cNvPr>
          <p:cNvSpPr txBox="1">
            <a:spLocks noChangeAspect="1" noChangeArrowheads="1"/>
          </p:cNvSpPr>
          <p:nvPr/>
        </p:nvSpPr>
        <p:spPr bwMode="auto">
          <a:xfrm>
            <a:off x="327145" y="7706511"/>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At </a:t>
            </a:r>
            <a:r>
              <a:rPr lang="en-US" altLang="en-US" dirty="0" err="1">
                <a:latin typeface="Verdana" panose="020B0604030504040204" pitchFamily="34" charset="0"/>
                <a:ea typeface="Verdana" panose="020B0604030504040204" pitchFamily="34" charset="0"/>
                <a:cs typeface="Verdana" panose="020B0604030504040204" pitchFamily="34" charset="0"/>
              </a:rPr>
              <a:t>Foel</a:t>
            </a:r>
            <a:r>
              <a:rPr lang="en-US" altLang="en-US" dirty="0">
                <a:latin typeface="Verdana" panose="020B0604030504040204" pitchFamily="34" charset="0"/>
                <a:ea typeface="Verdana" panose="020B0604030504040204" pitchFamily="34" charset="0"/>
                <a:cs typeface="Verdana" panose="020B0604030504040204" pitchFamily="34" charset="0"/>
              </a:rPr>
              <a:t> Tower, the turbine is inside one of the three 14-m diameter pipes that carries water from the reservoirs to Birmingham.</a:t>
            </a:r>
          </a:p>
        </p:txBody>
      </p:sp>
      <p:pic>
        <p:nvPicPr>
          <p:cNvPr id="6" name="Picture 5">
            <a:extLst>
              <a:ext uri="{FF2B5EF4-FFF2-40B4-BE49-F238E27FC236}">
                <a16:creationId xmlns:a16="http://schemas.microsoft.com/office/drawing/2014/main" id="{CD575D66-F00E-9246-98CC-A1A3F1C3AD18}"/>
              </a:ext>
            </a:extLst>
          </p:cNvPr>
          <p:cNvPicPr>
            <a:picLocks noChangeAspect="1"/>
          </p:cNvPicPr>
          <p:nvPr/>
        </p:nvPicPr>
        <p:blipFill>
          <a:blip r:embed="rId3"/>
          <a:stretch>
            <a:fillRect/>
          </a:stretch>
        </p:blipFill>
        <p:spPr>
          <a:xfrm>
            <a:off x="4498848" y="3368040"/>
            <a:ext cx="4572000" cy="3429000"/>
          </a:xfrm>
          <a:prstGeom prst="rect">
            <a:avLst/>
          </a:prstGeom>
        </p:spPr>
      </p:pic>
      <p:sp>
        <p:nvSpPr>
          <p:cNvPr id="13" name="Text Box 11">
            <a:extLst>
              <a:ext uri="{FF2B5EF4-FFF2-40B4-BE49-F238E27FC236}">
                <a16:creationId xmlns:a16="http://schemas.microsoft.com/office/drawing/2014/main" id="{1B57FD5D-3AFD-0945-976C-7FC4295020D6}"/>
              </a:ext>
            </a:extLst>
          </p:cNvPr>
          <p:cNvSpPr txBox="1">
            <a:spLocks noChangeAspect="1" noChangeArrowheads="1"/>
          </p:cNvSpPr>
          <p:nvPr/>
        </p:nvSpPr>
        <p:spPr bwMode="auto">
          <a:xfrm>
            <a:off x="847213" y="2286074"/>
            <a:ext cx="7991987"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8 facilities (5 built in the 1980s)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 40 m kWh of electricity (4,741 households; 11% of electricity)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&gt; $ 2 m revenue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20,399 tons of coal avoided</a:t>
            </a:r>
          </a:p>
        </p:txBody>
      </p:sp>
      <p:sp>
        <p:nvSpPr>
          <p:cNvPr id="14" name="Text Box 11">
            <a:extLst>
              <a:ext uri="{FF2B5EF4-FFF2-40B4-BE49-F238E27FC236}">
                <a16:creationId xmlns:a16="http://schemas.microsoft.com/office/drawing/2014/main" id="{7EB00914-AF69-5A42-955A-635F53E30D08}"/>
              </a:ext>
            </a:extLst>
          </p:cNvPr>
          <p:cNvSpPr txBox="1">
            <a:spLocks noChangeAspect="1" noChangeArrowheads="1"/>
          </p:cNvSpPr>
          <p:nvPr/>
        </p:nvSpPr>
        <p:spPr bwMode="auto">
          <a:xfrm>
            <a:off x="315972" y="1530894"/>
            <a:ext cx="851205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huge drop from reservoirs to the city required </a:t>
            </a:r>
            <a:r>
              <a:rPr lang="en-US" altLang="en-US" b="1" dirty="0">
                <a:latin typeface="Verdana" panose="020B0604030504040204" pitchFamily="34" charset="0"/>
                <a:ea typeface="Verdana" panose="020B0604030504040204" pitchFamily="34" charset="0"/>
                <a:cs typeface="Verdana" panose="020B0604030504040204" pitchFamily="34" charset="0"/>
              </a:rPr>
              <a:t>a reduction an pressure, </a:t>
            </a:r>
            <a:r>
              <a:rPr lang="en-US" altLang="en-US" dirty="0">
                <a:latin typeface="Verdana" panose="020B0604030504040204" pitchFamily="34" charset="0"/>
                <a:ea typeface="Verdana" panose="020B0604030504040204" pitchFamily="34" charset="0"/>
                <a:cs typeface="Verdana" panose="020B0604030504040204" pitchFamily="34" charset="0"/>
              </a:rPr>
              <a:t>and adding turbines achieved this with power.</a:t>
            </a:r>
          </a:p>
        </p:txBody>
      </p:sp>
      <p:pic>
        <p:nvPicPr>
          <p:cNvPr id="11" name="Picture 10">
            <a:extLst>
              <a:ext uri="{FF2B5EF4-FFF2-40B4-BE49-F238E27FC236}">
                <a16:creationId xmlns:a16="http://schemas.microsoft.com/office/drawing/2014/main" id="{BBC22611-DDC0-7444-876A-58E6C81BF219}"/>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7048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7.5: Hydropower without dams?</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07865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03480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‘Run of river’?</a:t>
            </a:r>
          </a:p>
        </p:txBody>
      </p:sp>
      <p:sp>
        <p:nvSpPr>
          <p:cNvPr id="3" name="TextBox 2"/>
          <p:cNvSpPr txBox="1"/>
          <p:nvPr/>
        </p:nvSpPr>
        <p:spPr>
          <a:xfrm>
            <a:off x="3905784" y="6486598"/>
            <a:ext cx="5216493" cy="307777"/>
          </a:xfrm>
          <a:prstGeom prst="rect">
            <a:avLst/>
          </a:prstGeom>
          <a:noFill/>
        </p:spPr>
        <p:txBody>
          <a:bodyPr wrap="none" rtlCol="0">
            <a:spAutoFit/>
          </a:bodyPr>
          <a:lstStyle/>
          <a:p>
            <a:r>
              <a:rPr lang="en-US" sz="1400" dirty="0">
                <a:latin typeface="Avenir Medium"/>
                <a:cs typeface="Avenir Medium"/>
                <a:hlinkClick r:id="rId2"/>
              </a:rPr>
              <a:t>https://en.wikipedia.org/wiki/Run-of-the-river_hydroelectricity</a:t>
            </a:r>
            <a:endParaRPr lang="en-US" sz="1400" dirty="0">
              <a:latin typeface="Avenir Medium"/>
              <a:cs typeface="Avenir Medium"/>
            </a:endParaRPr>
          </a:p>
        </p:txBody>
      </p:sp>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327283" y="734442"/>
            <a:ext cx="8599382" cy="13388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'Run of river’ </a:t>
            </a:r>
            <a:r>
              <a:rPr lang="en-US" altLang="en-US" dirty="0">
                <a:latin typeface="Verdana" panose="020B0604030504040204" pitchFamily="34" charset="0"/>
                <a:ea typeface="Verdana" panose="020B0604030504040204" pitchFamily="34" charset="0"/>
                <a:cs typeface="Verdana" panose="020B0604030504040204" pitchFamily="34" charset="0"/>
              </a:rPr>
              <a:t>is used to describe hydropower that neither uses high dams nor creates significant reservoirs.</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But, projects using barrages and creating some impoundments are described using this term.</a:t>
            </a:r>
          </a:p>
        </p:txBody>
      </p:sp>
      <p:pic>
        <p:nvPicPr>
          <p:cNvPr id="6" name="Picture 5">
            <a:extLst>
              <a:ext uri="{FF2B5EF4-FFF2-40B4-BE49-F238E27FC236}">
                <a16:creationId xmlns:a16="http://schemas.microsoft.com/office/drawing/2014/main" id="{1A951F85-BE17-374E-87DA-BEAEADAB1688}"/>
              </a:ext>
            </a:extLst>
          </p:cNvPr>
          <p:cNvPicPr>
            <a:picLocks noChangeAspect="1"/>
          </p:cNvPicPr>
          <p:nvPr/>
        </p:nvPicPr>
        <p:blipFill>
          <a:blip r:embed="rId3"/>
          <a:stretch>
            <a:fillRect/>
          </a:stretch>
        </p:blipFill>
        <p:spPr>
          <a:xfrm>
            <a:off x="1906236" y="2136076"/>
            <a:ext cx="5490244" cy="3629661"/>
          </a:xfrm>
          <a:prstGeom prst="rect">
            <a:avLst/>
          </a:prstGeom>
        </p:spPr>
      </p:pic>
      <p:sp>
        <p:nvSpPr>
          <p:cNvPr id="10" name="Text Box 11">
            <a:extLst>
              <a:ext uri="{FF2B5EF4-FFF2-40B4-BE49-F238E27FC236}">
                <a16:creationId xmlns:a16="http://schemas.microsoft.com/office/drawing/2014/main" id="{8392685D-C372-B041-81FD-F7A53A465256}"/>
              </a:ext>
            </a:extLst>
          </p:cNvPr>
          <p:cNvSpPr txBox="1">
            <a:spLocks noChangeAspect="1" noChangeArrowheads="1"/>
          </p:cNvSpPr>
          <p:nvPr/>
        </p:nvSpPr>
        <p:spPr bwMode="auto">
          <a:xfrm>
            <a:off x="245933" y="5945608"/>
            <a:ext cx="8453059" cy="7848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Less detrimental environmental effects?</a:t>
            </a:r>
          </a:p>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‘Softer’ power supply. </a:t>
            </a:r>
          </a:p>
        </p:txBody>
      </p:sp>
      <p:pic>
        <p:nvPicPr>
          <p:cNvPr id="11" name="Picture 10">
            <a:extLst>
              <a:ext uri="{FF2B5EF4-FFF2-40B4-BE49-F238E27FC236}">
                <a16:creationId xmlns:a16="http://schemas.microsoft.com/office/drawing/2014/main" id="{B18424E9-5FE0-3A4A-9833-B089BA2A788A}"/>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952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56809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Creating hydropower without dams?</a:t>
            </a:r>
          </a:p>
        </p:txBody>
      </p:sp>
      <p:sp>
        <p:nvSpPr>
          <p:cNvPr id="3" name="TextBox 2"/>
          <p:cNvSpPr txBox="1"/>
          <p:nvPr/>
        </p:nvSpPr>
        <p:spPr>
          <a:xfrm>
            <a:off x="3905784" y="6486598"/>
            <a:ext cx="5216493" cy="307777"/>
          </a:xfrm>
          <a:prstGeom prst="rect">
            <a:avLst/>
          </a:prstGeom>
          <a:noFill/>
        </p:spPr>
        <p:txBody>
          <a:bodyPr wrap="none" rtlCol="0">
            <a:spAutoFit/>
          </a:bodyPr>
          <a:lstStyle/>
          <a:p>
            <a:r>
              <a:rPr lang="en-US" sz="1400" dirty="0">
                <a:latin typeface="Avenir Medium"/>
                <a:cs typeface="Avenir Medium"/>
                <a:hlinkClick r:id="rId2"/>
              </a:rPr>
              <a:t>https://en.wikipedia.org/wiki/Run-of-the-river_hydroelectricity</a:t>
            </a:r>
            <a:endParaRPr lang="en-US" sz="1400" dirty="0">
              <a:latin typeface="Avenir Medium"/>
              <a:cs typeface="Avenir Medium"/>
            </a:endParaRPr>
          </a:p>
        </p:txBody>
      </p:sp>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327283" y="734442"/>
            <a:ext cx="8599382"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This is a </a:t>
            </a:r>
            <a:r>
              <a:rPr lang="en-US" altLang="en-US" b="1" dirty="0">
                <a:latin typeface="Verdana" panose="020B0604030504040204" pitchFamily="34" charset="0"/>
                <a:ea typeface="Verdana" panose="020B0604030504040204" pitchFamily="34" charset="0"/>
                <a:cs typeface="Verdana" panose="020B0604030504040204" pitchFamily="34" charset="0"/>
              </a:rPr>
              <a:t>more radical approach </a:t>
            </a:r>
            <a:r>
              <a:rPr lang="en-US" altLang="en-US" dirty="0">
                <a:latin typeface="Verdana" panose="020B0604030504040204" pitchFamily="34" charset="0"/>
                <a:ea typeface="Verdana" panose="020B0604030504040204" pitchFamily="34" charset="0"/>
                <a:cs typeface="Verdana" panose="020B0604030504040204" pitchFamily="34" charset="0"/>
              </a:rPr>
              <a:t>that is likely to:</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Greatly reduce the environmental and social impacts of hydropower;</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But also reduce the scale of hydropower projects and production.</a:t>
            </a:r>
          </a:p>
        </p:txBody>
      </p:sp>
      <p:sp>
        <p:nvSpPr>
          <p:cNvPr id="11" name="Text Box 11">
            <a:extLst>
              <a:ext uri="{FF2B5EF4-FFF2-40B4-BE49-F238E27FC236}">
                <a16:creationId xmlns:a16="http://schemas.microsoft.com/office/drawing/2014/main" id="{E823B361-9FA1-6945-97C1-39CAE4C61F3E}"/>
              </a:ext>
            </a:extLst>
          </p:cNvPr>
          <p:cNvSpPr txBox="1">
            <a:spLocks noChangeAspect="1" noChangeArrowheads="1"/>
          </p:cNvSpPr>
          <p:nvPr/>
        </p:nvSpPr>
        <p:spPr bwMode="auto">
          <a:xfrm>
            <a:off x="327283" y="2133853"/>
            <a:ext cx="859938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Perhaps this is the approach we should take to </a:t>
            </a:r>
            <a:r>
              <a:rPr lang="en-US" altLang="en-US" b="1" dirty="0">
                <a:latin typeface="Verdana" panose="020B0604030504040204" pitchFamily="34" charset="0"/>
                <a:ea typeface="Verdana" panose="020B0604030504040204" pitchFamily="34" charset="0"/>
                <a:cs typeface="Verdana" panose="020B0604030504040204" pitchFamily="34" charset="0"/>
              </a:rPr>
              <a:t>new hydropower projects </a:t>
            </a:r>
            <a:r>
              <a:rPr lang="en-US" altLang="en-US" dirty="0">
                <a:latin typeface="Verdana" panose="020B0604030504040204" pitchFamily="34" charset="0"/>
                <a:ea typeface="Verdana" panose="020B0604030504040204" pitchFamily="34" charset="0"/>
                <a:cs typeface="Verdana" panose="020B0604030504040204" pitchFamily="34" charset="0"/>
              </a:rPr>
              <a:t>once existing dam sites (damage) are fully powered and exploited?</a:t>
            </a:r>
          </a:p>
        </p:txBody>
      </p:sp>
      <p:sp>
        <p:nvSpPr>
          <p:cNvPr id="12" name="Text Box 11">
            <a:extLst>
              <a:ext uri="{FF2B5EF4-FFF2-40B4-BE49-F238E27FC236}">
                <a16:creationId xmlns:a16="http://schemas.microsoft.com/office/drawing/2014/main" id="{707C4C7C-0FF3-4144-A7E2-EB9A4107AF68}"/>
              </a:ext>
            </a:extLst>
          </p:cNvPr>
          <p:cNvSpPr txBox="1">
            <a:spLocks noChangeAspect="1" noChangeArrowheads="1"/>
          </p:cNvSpPr>
          <p:nvPr/>
        </p:nvSpPr>
        <p:spPr bwMode="auto">
          <a:xfrm>
            <a:off x="327283" y="3386895"/>
            <a:ext cx="8599382"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Most ‘</a:t>
            </a:r>
            <a:r>
              <a:rPr lang="en-US" altLang="en-US" dirty="0" err="1">
                <a:latin typeface="Verdana" panose="020B0604030504040204" pitchFamily="34" charset="0"/>
                <a:ea typeface="Verdana" panose="020B0604030504040204" pitchFamily="34" charset="0"/>
                <a:cs typeface="Verdana" panose="020B0604030504040204" pitchFamily="34" charset="0"/>
              </a:rPr>
              <a:t>damless</a:t>
            </a:r>
            <a:r>
              <a:rPr lang="en-US" altLang="en-US" dirty="0">
                <a:latin typeface="Verdana" panose="020B0604030504040204" pitchFamily="34" charset="0"/>
                <a:ea typeface="Verdana" panose="020B0604030504040204" pitchFamily="34" charset="0"/>
                <a:cs typeface="Verdana" panose="020B0604030504040204" pitchFamily="34" charset="0"/>
              </a:rPr>
              <a:t>’ hydropower projects involve placing some form of turbine </a:t>
            </a:r>
            <a:r>
              <a:rPr lang="en-US" altLang="en-US" b="1" dirty="0">
                <a:latin typeface="Verdana" panose="020B0604030504040204" pitchFamily="34" charset="0"/>
                <a:ea typeface="Verdana" panose="020B0604030504040204" pitchFamily="34" charset="0"/>
                <a:cs typeface="Verdana" panose="020B0604030504040204" pitchFamily="34" charset="0"/>
              </a:rPr>
              <a:t>in the flow of the river</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Some involve </a:t>
            </a:r>
            <a:r>
              <a:rPr lang="en-US" altLang="en-US" b="1" dirty="0">
                <a:latin typeface="Verdana" panose="020B0604030504040204" pitchFamily="34" charset="0"/>
                <a:ea typeface="Verdana" panose="020B0604030504040204" pitchFamily="34" charset="0"/>
                <a:cs typeface="Verdana" panose="020B0604030504040204" pitchFamily="34" charset="0"/>
              </a:rPr>
              <a:t>diverting</a:t>
            </a:r>
            <a:r>
              <a:rPr lang="en-US" altLang="en-US" dirty="0">
                <a:latin typeface="Verdana" panose="020B0604030504040204" pitchFamily="34" charset="0"/>
                <a:ea typeface="Verdana" panose="020B0604030504040204" pitchFamily="34" charset="0"/>
                <a:cs typeface="Verdana" panose="020B0604030504040204" pitchFamily="34" charset="0"/>
              </a:rPr>
              <a:t> some of the river’s flow for some distance.</a:t>
            </a:r>
          </a:p>
          <a:p>
            <a:pPr marL="285750"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Others place turbines in </a:t>
            </a:r>
            <a:r>
              <a:rPr lang="en-US" altLang="en-US" b="1" dirty="0">
                <a:latin typeface="Verdana" panose="020B0604030504040204" pitchFamily="34" charset="0"/>
                <a:ea typeface="Verdana" panose="020B0604030504040204" pitchFamily="34" charset="0"/>
                <a:cs typeface="Verdana" panose="020B0604030504040204" pitchFamily="34" charset="0"/>
              </a:rPr>
              <a:t>human-created infrastructure</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pic>
        <p:nvPicPr>
          <p:cNvPr id="10" name="Picture 9">
            <a:extLst>
              <a:ext uri="{FF2B5EF4-FFF2-40B4-BE49-F238E27FC236}">
                <a16:creationId xmlns:a16="http://schemas.microsoft.com/office/drawing/2014/main" id="{AD675153-1BB4-8E43-B91A-80FD73C92C1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1894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07437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In-flow (aka ‘zero head’) turbines</a:t>
            </a:r>
          </a:p>
        </p:txBody>
      </p:sp>
      <p:sp>
        <p:nvSpPr>
          <p:cNvPr id="3" name="TextBox 2"/>
          <p:cNvSpPr txBox="1"/>
          <p:nvPr/>
        </p:nvSpPr>
        <p:spPr>
          <a:xfrm>
            <a:off x="1690228" y="6474013"/>
            <a:ext cx="7453772"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www.smart-hydro.de</a:t>
            </a:r>
            <a:r>
              <a:rPr lang="en-US" sz="1400" dirty="0">
                <a:latin typeface="Avenir Medium"/>
                <a:cs typeface="Avenir Medium"/>
              </a:rPr>
              <a:t>/renewable-energy-systems/hydrokinetic-turbines-river-canal/</a:t>
            </a:r>
          </a:p>
        </p:txBody>
      </p:sp>
      <p:pic>
        <p:nvPicPr>
          <p:cNvPr id="7" name="Picture 6">
            <a:extLst>
              <a:ext uri="{FF2B5EF4-FFF2-40B4-BE49-F238E27FC236}">
                <a16:creationId xmlns:a16="http://schemas.microsoft.com/office/drawing/2014/main" id="{447E4A70-345F-B44E-8BE4-86BAC56487D4}"/>
              </a:ext>
            </a:extLst>
          </p:cNvPr>
          <p:cNvPicPr>
            <a:picLocks noChangeAspect="1"/>
          </p:cNvPicPr>
          <p:nvPr/>
        </p:nvPicPr>
        <p:blipFill>
          <a:blip r:embed="rId2"/>
          <a:stretch>
            <a:fillRect/>
          </a:stretch>
        </p:blipFill>
        <p:spPr>
          <a:xfrm>
            <a:off x="0" y="2284890"/>
            <a:ext cx="9144000" cy="4189123"/>
          </a:xfrm>
          <a:prstGeom prst="rect">
            <a:avLst/>
          </a:prstGeom>
        </p:spPr>
      </p:pic>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327283" y="734442"/>
            <a:ext cx="859938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a:latin typeface="Verdana" panose="020B0604030504040204" pitchFamily="34" charset="0"/>
                <a:ea typeface="Verdana" panose="020B0604030504040204" pitchFamily="34" charset="0"/>
                <a:cs typeface="Verdana" panose="020B0604030504040204" pitchFamily="34" charset="0"/>
              </a:rPr>
              <a:t>Floating or anchoring turbines </a:t>
            </a:r>
            <a:r>
              <a:rPr lang="en-US" altLang="en-US">
                <a:latin typeface="Verdana" panose="020B0604030504040204" pitchFamily="34" charset="0"/>
                <a:ea typeface="Verdana" panose="020B0604030504040204" pitchFamily="34" charset="0"/>
                <a:cs typeface="Verdana" panose="020B0604030504040204" pitchFamily="34" charset="0"/>
              </a:rPr>
              <a:t>in the the flow of a river, without creating a dam or diversion, minimizes change to flow of river while creating baseload power.</a:t>
            </a:r>
          </a:p>
        </p:txBody>
      </p:sp>
      <p:sp>
        <p:nvSpPr>
          <p:cNvPr id="10" name="Text Box 11">
            <a:extLst>
              <a:ext uri="{FF2B5EF4-FFF2-40B4-BE49-F238E27FC236}">
                <a16:creationId xmlns:a16="http://schemas.microsoft.com/office/drawing/2014/main" id="{EC385D3F-E2D0-F04F-AB2F-80DA6FF276A8}"/>
              </a:ext>
            </a:extLst>
          </p:cNvPr>
          <p:cNvSpPr txBox="1">
            <a:spLocks noChangeAspect="1" noChangeArrowheads="1"/>
          </p:cNvSpPr>
          <p:nvPr/>
        </p:nvSpPr>
        <p:spPr bwMode="auto">
          <a:xfrm>
            <a:off x="327283" y="1698358"/>
            <a:ext cx="859938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Smart Turbines </a:t>
            </a:r>
            <a:r>
              <a:rPr lang="en-US" altLang="en-US" dirty="0">
                <a:latin typeface="Verdana" panose="020B0604030504040204" pitchFamily="34" charset="0"/>
                <a:ea typeface="Verdana" panose="020B0604030504040204" pitchFamily="34" charset="0"/>
                <a:cs typeface="Verdana" panose="020B0604030504040204" pitchFamily="34" charset="0"/>
              </a:rPr>
              <a:t>is a German company developing in-flow turbines.</a:t>
            </a:r>
          </a:p>
        </p:txBody>
      </p:sp>
      <p:pic>
        <p:nvPicPr>
          <p:cNvPr id="11" name="Picture 10">
            <a:extLst>
              <a:ext uri="{FF2B5EF4-FFF2-40B4-BE49-F238E27FC236}">
                <a16:creationId xmlns:a16="http://schemas.microsoft.com/office/drawing/2014/main" id="{F757452E-0380-2E4C-B898-EB387C563C53}"/>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959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7488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Smart-turbine floating turbine design</a:t>
            </a:r>
          </a:p>
        </p:txBody>
      </p:sp>
      <p:sp>
        <p:nvSpPr>
          <p:cNvPr id="3" name="TextBox 2"/>
          <p:cNvSpPr txBox="1"/>
          <p:nvPr/>
        </p:nvSpPr>
        <p:spPr>
          <a:xfrm>
            <a:off x="1690228" y="6474013"/>
            <a:ext cx="7453772"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www.smart-hydro.de</a:t>
            </a:r>
            <a:r>
              <a:rPr lang="en-US" sz="1400">
                <a:latin typeface="Avenir Medium"/>
                <a:cs typeface="Avenir Medium"/>
              </a:rPr>
              <a:t>/renewable-energy-systems/hydrokinetic-turbines-river-canal/</a:t>
            </a:r>
          </a:p>
        </p:txBody>
      </p:sp>
      <p:pic>
        <p:nvPicPr>
          <p:cNvPr id="6" name="Picture 5">
            <a:extLst>
              <a:ext uri="{FF2B5EF4-FFF2-40B4-BE49-F238E27FC236}">
                <a16:creationId xmlns:a16="http://schemas.microsoft.com/office/drawing/2014/main" id="{FDC84C91-6D9B-C942-BFF9-120312358ADE}"/>
              </a:ext>
            </a:extLst>
          </p:cNvPr>
          <p:cNvPicPr>
            <a:picLocks noChangeAspect="1"/>
          </p:cNvPicPr>
          <p:nvPr/>
        </p:nvPicPr>
        <p:blipFill>
          <a:blip r:embed="rId2"/>
          <a:stretch>
            <a:fillRect/>
          </a:stretch>
        </p:blipFill>
        <p:spPr>
          <a:xfrm>
            <a:off x="12330" y="810286"/>
            <a:ext cx="9144000" cy="3977941"/>
          </a:xfrm>
          <a:prstGeom prst="rect">
            <a:avLst/>
          </a:prstGeom>
        </p:spPr>
      </p:pic>
      <p:sp>
        <p:nvSpPr>
          <p:cNvPr id="2" name="TextBox 1">
            <a:extLst>
              <a:ext uri="{FF2B5EF4-FFF2-40B4-BE49-F238E27FC236}">
                <a16:creationId xmlns:a16="http://schemas.microsoft.com/office/drawing/2014/main" id="{D4046C28-2A3F-B941-A3C8-4B377BE4EF33}"/>
              </a:ext>
            </a:extLst>
          </p:cNvPr>
          <p:cNvSpPr txBox="1"/>
          <p:nvPr/>
        </p:nvSpPr>
        <p:spPr>
          <a:xfrm>
            <a:off x="2106023" y="5446454"/>
            <a:ext cx="4956613"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=49DhljMOa7Y</a:t>
            </a:r>
          </a:p>
        </p:txBody>
      </p:sp>
      <p:pic>
        <p:nvPicPr>
          <p:cNvPr id="9" name="Picture 8">
            <a:extLst>
              <a:ext uri="{FF2B5EF4-FFF2-40B4-BE49-F238E27FC236}">
                <a16:creationId xmlns:a16="http://schemas.microsoft.com/office/drawing/2014/main" id="{929BDEDE-6952-994A-BAC6-9EC8800DBFD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94619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88654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Smart turbine specifications</a:t>
            </a:r>
          </a:p>
        </p:txBody>
      </p:sp>
      <p:sp>
        <p:nvSpPr>
          <p:cNvPr id="3" name="TextBox 2"/>
          <p:cNvSpPr txBox="1"/>
          <p:nvPr/>
        </p:nvSpPr>
        <p:spPr>
          <a:xfrm rot="16200000">
            <a:off x="5735327" y="3588963"/>
            <a:ext cx="6437275" cy="276999"/>
          </a:xfrm>
          <a:prstGeom prst="rect">
            <a:avLst/>
          </a:prstGeom>
          <a:noFill/>
        </p:spPr>
        <p:txBody>
          <a:bodyPr wrap="none" rtlCol="0">
            <a:spAutoFit/>
          </a:bodyPr>
          <a:lstStyle/>
          <a:p>
            <a:r>
              <a:rPr lang="en-US" sz="1200">
                <a:latin typeface="Avenir Medium"/>
                <a:cs typeface="Avenir Medium"/>
                <a:hlinkClick r:id="rId2"/>
              </a:rPr>
              <a:t>https://www.smart-hydro.de/renewable-energy-systems/hydrokinetic-turbines-river-canal/</a:t>
            </a:r>
            <a:endParaRPr lang="en-US" sz="1200">
              <a:latin typeface="Avenir Medium"/>
              <a:cs typeface="Avenir Medium"/>
            </a:endParaRPr>
          </a:p>
        </p:txBody>
      </p:sp>
      <p:pic>
        <p:nvPicPr>
          <p:cNvPr id="7" name="Picture 6">
            <a:extLst>
              <a:ext uri="{FF2B5EF4-FFF2-40B4-BE49-F238E27FC236}">
                <a16:creationId xmlns:a16="http://schemas.microsoft.com/office/drawing/2014/main" id="{3E7FE2F9-F06E-C64B-B7EF-A1766350888F}"/>
              </a:ext>
            </a:extLst>
          </p:cNvPr>
          <p:cNvPicPr>
            <a:picLocks noChangeAspect="1"/>
          </p:cNvPicPr>
          <p:nvPr/>
        </p:nvPicPr>
        <p:blipFill rotWithShape="1">
          <a:blip r:embed="rId3"/>
          <a:srcRect l="1921" t="6128" r="8696" b="13903"/>
          <a:stretch/>
        </p:blipFill>
        <p:spPr>
          <a:xfrm>
            <a:off x="69148" y="771941"/>
            <a:ext cx="8746317" cy="2552663"/>
          </a:xfrm>
          <a:prstGeom prst="rect">
            <a:avLst/>
          </a:prstGeom>
        </p:spPr>
      </p:pic>
      <p:pic>
        <p:nvPicPr>
          <p:cNvPr id="11" name="Picture 10">
            <a:extLst>
              <a:ext uri="{FF2B5EF4-FFF2-40B4-BE49-F238E27FC236}">
                <a16:creationId xmlns:a16="http://schemas.microsoft.com/office/drawing/2014/main" id="{6EF6E953-42EE-B646-B75C-93F13A9A8904}"/>
              </a:ext>
            </a:extLst>
          </p:cNvPr>
          <p:cNvPicPr>
            <a:picLocks noChangeAspect="1"/>
          </p:cNvPicPr>
          <p:nvPr/>
        </p:nvPicPr>
        <p:blipFill>
          <a:blip r:embed="rId4"/>
          <a:stretch>
            <a:fillRect/>
          </a:stretch>
        </p:blipFill>
        <p:spPr>
          <a:xfrm>
            <a:off x="2123870" y="1967345"/>
            <a:ext cx="6515100" cy="4762500"/>
          </a:xfrm>
          <a:prstGeom prst="rect">
            <a:avLst/>
          </a:prstGeom>
        </p:spPr>
      </p:pic>
      <p:pic>
        <p:nvPicPr>
          <p:cNvPr id="9" name="Picture 8">
            <a:extLst>
              <a:ext uri="{FF2B5EF4-FFF2-40B4-BE49-F238E27FC236}">
                <a16:creationId xmlns:a16="http://schemas.microsoft.com/office/drawing/2014/main" id="{AC3FD657-6B04-9344-86BB-E22C56FD2B3E}"/>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837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270721"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Ancient hydropower</a:t>
            </a:r>
          </a:p>
        </p:txBody>
      </p:sp>
      <p:sp>
        <p:nvSpPr>
          <p:cNvPr id="11" name="TextBox 10">
            <a:extLst>
              <a:ext uri="{FF2B5EF4-FFF2-40B4-BE49-F238E27FC236}">
                <a16:creationId xmlns:a16="http://schemas.microsoft.com/office/drawing/2014/main" id="{C563BA2F-EA7C-1949-B334-4E6D96AF6FEA}"/>
              </a:ext>
            </a:extLst>
          </p:cNvPr>
          <p:cNvSpPr txBox="1"/>
          <p:nvPr/>
        </p:nvSpPr>
        <p:spPr>
          <a:xfrm>
            <a:off x="55445" y="6341780"/>
            <a:ext cx="5930341"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5</a:t>
            </a:r>
          </a:p>
          <a:p>
            <a:r>
              <a:rPr lang="en-US" sz="1200" dirty="0">
                <a:latin typeface="Verdana" panose="020B0604030504040204" pitchFamily="34" charset="0"/>
                <a:ea typeface="Verdana" panose="020B0604030504040204" pitchFamily="34" charset="0"/>
                <a:cs typeface="Verdana" panose="020B0604030504040204" pitchFamily="34" charset="0"/>
              </a:rPr>
              <a:t>http://</a:t>
            </a:r>
            <a:r>
              <a:rPr lang="en-US" sz="1200" dirty="0" err="1">
                <a:latin typeface="Verdana" panose="020B0604030504040204" pitchFamily="34" charset="0"/>
                <a:ea typeface="Verdana" panose="020B0604030504040204" pitchFamily="34" charset="0"/>
                <a:cs typeface="Verdana" panose="020B0604030504040204" pitchFamily="34" charset="0"/>
              </a:rPr>
              <a:t>www.top</a:t>
            </a:r>
            <a:r>
              <a:rPr lang="en-US" sz="1200" dirty="0">
                <a:latin typeface="Verdana" panose="020B0604030504040204" pitchFamily="34" charset="0"/>
                <a:ea typeface="Verdana" panose="020B0604030504040204" pitchFamily="34" charset="0"/>
                <a:cs typeface="Verdana" panose="020B0604030504040204" pitchFamily="34" charset="0"/>
              </a:rPr>
              <a:t>-alternative-energy-</a:t>
            </a:r>
            <a:r>
              <a:rPr lang="en-US" sz="1200" dirty="0" err="1">
                <a:latin typeface="Verdana" panose="020B0604030504040204" pitchFamily="34" charset="0"/>
                <a:ea typeface="Verdana" panose="020B0604030504040204" pitchFamily="34" charset="0"/>
                <a:cs typeface="Verdana" panose="020B0604030504040204" pitchFamily="34" charset="0"/>
              </a:rPr>
              <a:t>sources.com</a:t>
            </a:r>
            <a:r>
              <a:rPr lang="en-US" sz="1200" dirty="0">
                <a:latin typeface="Verdana" panose="020B0604030504040204" pitchFamily="34" charset="0"/>
                <a:ea typeface="Verdana" panose="020B0604030504040204" pitchFamily="34" charset="0"/>
                <a:cs typeface="Verdana" panose="020B0604030504040204" pitchFamily="34" charset="0"/>
              </a:rPr>
              <a:t>/water-wheel-</a:t>
            </a:r>
            <a:r>
              <a:rPr lang="en-US" sz="1200" dirty="0" err="1">
                <a:latin typeface="Verdana" panose="020B0604030504040204" pitchFamily="34" charset="0"/>
                <a:ea typeface="Verdana" panose="020B0604030504040204" pitchFamily="34" charset="0"/>
                <a:cs typeface="Verdana" panose="020B0604030504040204" pitchFamily="34" charset="0"/>
              </a:rPr>
              <a:t>design.html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6" name="Text Box 11">
            <a:extLst>
              <a:ext uri="{FF2B5EF4-FFF2-40B4-BE49-F238E27FC236}">
                <a16:creationId xmlns:a16="http://schemas.microsoft.com/office/drawing/2014/main" id="{60D17DA4-FF87-3E4A-8AC5-62CC270CD7B5}"/>
              </a:ext>
            </a:extLst>
          </p:cNvPr>
          <p:cNvSpPr txBox="1">
            <a:spLocks noChangeAspect="1" noChangeArrowheads="1"/>
          </p:cNvSpPr>
          <p:nvPr/>
        </p:nvSpPr>
        <p:spPr bwMode="auto">
          <a:xfrm>
            <a:off x="6775237" y="4876722"/>
            <a:ext cx="115801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Fig 5.9</a:t>
            </a:r>
            <a:endParaRPr lang="en-US" altLang="en-US" b="1">
              <a:latin typeface="Verdana" panose="020B0604030504040204" pitchFamily="34" charset="0"/>
              <a:ea typeface="Verdana" panose="020B0604030504040204" pitchFamily="34" charset="0"/>
              <a:cs typeface="Verdana" panose="020B0604030504040204" pitchFamily="34" charset="0"/>
            </a:endParaRPr>
          </a:p>
        </p:txBody>
      </p:sp>
      <p:sp>
        <p:nvSpPr>
          <p:cNvPr id="27" name="Text Box 11">
            <a:extLst>
              <a:ext uri="{FF2B5EF4-FFF2-40B4-BE49-F238E27FC236}">
                <a16:creationId xmlns:a16="http://schemas.microsoft.com/office/drawing/2014/main" id="{BB09C8F4-A6FD-E441-B754-170F214AEA25}"/>
              </a:ext>
            </a:extLst>
          </p:cNvPr>
          <p:cNvSpPr txBox="1">
            <a:spLocks noChangeAspect="1" noChangeArrowheads="1"/>
          </p:cNvSpPr>
          <p:nvPr/>
        </p:nvSpPr>
        <p:spPr bwMode="auto">
          <a:xfrm>
            <a:off x="300868" y="4797251"/>
            <a:ext cx="2881244"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The Norse and Greeks used vertical axis mills to grind grains.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8" name="Text Box 11">
            <a:extLst>
              <a:ext uri="{FF2B5EF4-FFF2-40B4-BE49-F238E27FC236}">
                <a16:creationId xmlns:a16="http://schemas.microsoft.com/office/drawing/2014/main" id="{FF310F6D-2382-0C4F-B695-FA0143A096D1}"/>
              </a:ext>
            </a:extLst>
          </p:cNvPr>
          <p:cNvSpPr txBox="1">
            <a:spLocks noChangeAspect="1" noChangeArrowheads="1"/>
          </p:cNvSpPr>
          <p:nvPr/>
        </p:nvSpPr>
        <p:spPr bwMode="auto">
          <a:xfrm>
            <a:off x="4628085" y="1156918"/>
            <a:ext cx="3812364"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Traditional horizontal axis water wheels developed later.</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2F8C917F-A67E-054C-8FF8-E516AE827124}"/>
              </a:ext>
            </a:extLst>
          </p:cNvPr>
          <p:cNvPicPr>
            <a:picLocks noChangeAspect="1"/>
          </p:cNvPicPr>
          <p:nvPr/>
        </p:nvPicPr>
        <p:blipFill>
          <a:blip r:embed="rId2"/>
          <a:stretch>
            <a:fillRect/>
          </a:stretch>
        </p:blipFill>
        <p:spPr>
          <a:xfrm>
            <a:off x="73355" y="1592071"/>
            <a:ext cx="3564354" cy="3118810"/>
          </a:xfrm>
          <a:prstGeom prst="rect">
            <a:avLst/>
          </a:prstGeom>
        </p:spPr>
      </p:pic>
      <p:pic>
        <p:nvPicPr>
          <p:cNvPr id="3" name="Picture 2">
            <a:extLst>
              <a:ext uri="{FF2B5EF4-FFF2-40B4-BE49-F238E27FC236}">
                <a16:creationId xmlns:a16="http://schemas.microsoft.com/office/drawing/2014/main" id="{4AB623E0-089F-1B4C-8360-71D1F1633379}"/>
              </a:ext>
            </a:extLst>
          </p:cNvPr>
          <p:cNvPicPr>
            <a:picLocks noChangeAspect="1"/>
          </p:cNvPicPr>
          <p:nvPr/>
        </p:nvPicPr>
        <p:blipFill rotWithShape="1">
          <a:blip r:embed="rId3"/>
          <a:srcRect b="18125"/>
          <a:stretch/>
        </p:blipFill>
        <p:spPr>
          <a:xfrm>
            <a:off x="4673739" y="1958852"/>
            <a:ext cx="3745096" cy="4088380"/>
          </a:xfrm>
          <a:prstGeom prst="rect">
            <a:avLst/>
          </a:prstGeom>
        </p:spPr>
      </p:pic>
      <p:pic>
        <p:nvPicPr>
          <p:cNvPr id="12" name="Picture 11">
            <a:extLst>
              <a:ext uri="{FF2B5EF4-FFF2-40B4-BE49-F238E27FC236}">
                <a16:creationId xmlns:a16="http://schemas.microsoft.com/office/drawing/2014/main" id="{AB3C52F9-CA68-9545-8B8E-60D1717AE44E}"/>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81129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64A93F-FC3C-ED4A-ACB9-F530F9254DB3}"/>
              </a:ext>
            </a:extLst>
          </p:cNvPr>
          <p:cNvPicPr>
            <a:picLocks noChangeAspect="1"/>
          </p:cNvPicPr>
          <p:nvPr/>
        </p:nvPicPr>
        <p:blipFill>
          <a:blip r:embed="rId2"/>
          <a:stretch>
            <a:fillRect/>
          </a:stretch>
        </p:blipFill>
        <p:spPr>
          <a:xfrm>
            <a:off x="0" y="1245975"/>
            <a:ext cx="8751599" cy="3849550"/>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48552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Anchored vs. floating</a:t>
            </a:r>
          </a:p>
        </p:txBody>
      </p:sp>
      <p:sp>
        <p:nvSpPr>
          <p:cNvPr id="3" name="TextBox 2"/>
          <p:cNvSpPr txBox="1"/>
          <p:nvPr/>
        </p:nvSpPr>
        <p:spPr>
          <a:xfrm rot="16200000">
            <a:off x="5735327" y="3588963"/>
            <a:ext cx="6437275" cy="276999"/>
          </a:xfrm>
          <a:prstGeom prst="rect">
            <a:avLst/>
          </a:prstGeom>
          <a:noFill/>
        </p:spPr>
        <p:txBody>
          <a:bodyPr wrap="none" rtlCol="0">
            <a:spAutoFit/>
          </a:bodyPr>
          <a:lstStyle/>
          <a:p>
            <a:r>
              <a:rPr lang="en-US" sz="1200">
                <a:latin typeface="Avenir Medium"/>
                <a:cs typeface="Avenir Medium"/>
                <a:hlinkClick r:id="rId3"/>
              </a:rPr>
              <a:t>https://www.smart-hydro.de/renewable-energy-systems/hydrokinetic-turbines-river-canal/</a:t>
            </a:r>
            <a:endParaRPr lang="en-US" sz="1200">
              <a:latin typeface="Avenir Medium"/>
              <a:cs typeface="Avenir Medium"/>
            </a:endParaRPr>
          </a:p>
        </p:txBody>
      </p:sp>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175685" y="798443"/>
            <a:ext cx="839847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This version of the Smart turbine would be </a:t>
            </a:r>
            <a:r>
              <a:rPr lang="en-US" altLang="en-US" b="1" dirty="0">
                <a:latin typeface="Verdana" panose="020B0604030504040204" pitchFamily="34" charset="0"/>
                <a:ea typeface="Verdana" panose="020B0604030504040204" pitchFamily="34" charset="0"/>
                <a:cs typeface="Verdana" panose="020B0604030504040204" pitchFamily="34" charset="0"/>
              </a:rPr>
              <a:t>anchored on the riverbed </a:t>
            </a:r>
            <a:r>
              <a:rPr lang="en-US" altLang="en-US" dirty="0">
                <a:latin typeface="Verdana" panose="020B0604030504040204" pitchFamily="34" charset="0"/>
                <a:ea typeface="Verdana" panose="020B0604030504040204" pitchFamily="34" charset="0"/>
                <a:cs typeface="Verdana" panose="020B0604030504040204" pitchFamily="34" charset="0"/>
              </a:rPr>
              <a:t>and would pose less of a navigational hazard. </a:t>
            </a:r>
          </a:p>
        </p:txBody>
      </p:sp>
      <p:pic>
        <p:nvPicPr>
          <p:cNvPr id="12" name="Picture 11">
            <a:extLst>
              <a:ext uri="{FF2B5EF4-FFF2-40B4-BE49-F238E27FC236}">
                <a16:creationId xmlns:a16="http://schemas.microsoft.com/office/drawing/2014/main" id="{300B9F56-414E-D042-A6DA-5012E88E66A5}"/>
              </a:ext>
            </a:extLst>
          </p:cNvPr>
          <p:cNvPicPr>
            <a:picLocks noChangeAspect="1"/>
          </p:cNvPicPr>
          <p:nvPr/>
        </p:nvPicPr>
        <p:blipFill>
          <a:blip r:embed="rId4"/>
          <a:stretch>
            <a:fillRect/>
          </a:stretch>
        </p:blipFill>
        <p:spPr>
          <a:xfrm>
            <a:off x="4515256" y="3899739"/>
            <a:ext cx="4159250" cy="2913917"/>
          </a:xfrm>
          <a:prstGeom prst="rect">
            <a:avLst/>
          </a:prstGeom>
        </p:spPr>
      </p:pic>
      <p:pic>
        <p:nvPicPr>
          <p:cNvPr id="10" name="Picture 9">
            <a:extLst>
              <a:ext uri="{FF2B5EF4-FFF2-40B4-BE49-F238E27FC236}">
                <a16:creationId xmlns:a16="http://schemas.microsoft.com/office/drawing/2014/main" id="{5EE4AC55-BF61-1F43-976E-3F29FA020139}"/>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2652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90899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Smart Hydro Power projects</a:t>
            </a:r>
          </a:p>
        </p:txBody>
      </p:sp>
      <p:sp>
        <p:nvSpPr>
          <p:cNvPr id="3" name="TextBox 2"/>
          <p:cNvSpPr txBox="1"/>
          <p:nvPr/>
        </p:nvSpPr>
        <p:spPr>
          <a:xfrm rot="16200000">
            <a:off x="5965583" y="3588963"/>
            <a:ext cx="5976764" cy="276999"/>
          </a:xfrm>
          <a:prstGeom prst="rect">
            <a:avLst/>
          </a:prstGeom>
          <a:noFill/>
        </p:spPr>
        <p:txBody>
          <a:bodyPr wrap="none" rtlCol="0">
            <a:spAutoFit/>
          </a:bodyPr>
          <a:lstStyle/>
          <a:p>
            <a:r>
              <a:rPr lang="en-US" sz="1200">
                <a:latin typeface="Avenir Medium"/>
                <a:cs typeface="Avenir Medium"/>
              </a:rPr>
              <a:t>https://</a:t>
            </a:r>
            <a:r>
              <a:rPr lang="en-US" sz="1200" err="1">
                <a:latin typeface="Avenir Medium"/>
                <a:cs typeface="Avenir Medium"/>
              </a:rPr>
              <a:t>www.smart-hydro.de</a:t>
            </a:r>
            <a:r>
              <a:rPr lang="en-US" sz="1200">
                <a:latin typeface="Avenir Medium"/>
                <a:cs typeface="Avenir Medium"/>
              </a:rPr>
              <a:t>/decentralized-rural-electrification-projects-worldwide/</a:t>
            </a:r>
          </a:p>
        </p:txBody>
      </p:sp>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175685" y="798443"/>
            <a:ext cx="839847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The sweet spot for this technology is </a:t>
            </a:r>
            <a:r>
              <a:rPr lang="en-US" altLang="en-US" b="1">
                <a:latin typeface="Verdana" panose="020B0604030504040204" pitchFamily="34" charset="0"/>
                <a:ea typeface="Verdana" panose="020B0604030504040204" pitchFamily="34" charset="0"/>
                <a:cs typeface="Verdana" panose="020B0604030504040204" pitchFamily="34" charset="0"/>
              </a:rPr>
              <a:t>remote, rural electrification</a:t>
            </a:r>
            <a:r>
              <a:rPr lang="en-US" altLang="en-US">
                <a:latin typeface="Verdana" panose="020B0604030504040204" pitchFamily="34" charset="0"/>
                <a:ea typeface="Verdana" panose="020B0604030504040204" pitchFamily="34" charset="0"/>
                <a:cs typeface="Verdana" panose="020B0604030504040204" pitchFamily="34" charset="0"/>
              </a:rPr>
              <a:t>, though projects have also been done in developed countries. </a:t>
            </a:r>
          </a:p>
        </p:txBody>
      </p:sp>
      <p:sp>
        <p:nvSpPr>
          <p:cNvPr id="10" name="TextBox 9">
            <a:extLst>
              <a:ext uri="{FF2B5EF4-FFF2-40B4-BE49-F238E27FC236}">
                <a16:creationId xmlns:a16="http://schemas.microsoft.com/office/drawing/2014/main" id="{75DB216D-28E6-314F-B0F0-65ABBC7AFB82}"/>
              </a:ext>
            </a:extLst>
          </p:cNvPr>
          <p:cNvSpPr txBox="1"/>
          <p:nvPr/>
        </p:nvSpPr>
        <p:spPr>
          <a:xfrm>
            <a:off x="628196" y="3429000"/>
            <a:ext cx="7990201" cy="338554"/>
          </a:xfrm>
          <a:prstGeom prst="rect">
            <a:avLst/>
          </a:prstGeom>
          <a:noFill/>
        </p:spPr>
        <p:txBody>
          <a:bodyPr wrap="none" rtlCol="0">
            <a:spAutoFit/>
          </a:bodyPr>
          <a:lstStyle/>
          <a:p>
            <a:r>
              <a:rPr lang="en-US" sz="1600" dirty="0">
                <a:latin typeface="Avenir Medium"/>
                <a:cs typeface="Avenir Medium"/>
              </a:rPr>
              <a:t>https://</a:t>
            </a:r>
            <a:r>
              <a:rPr lang="en-US" sz="1600" dirty="0" err="1">
                <a:latin typeface="Avenir Medium"/>
                <a:cs typeface="Avenir Medium"/>
              </a:rPr>
              <a:t>www.smart-hydro.de</a:t>
            </a:r>
            <a:r>
              <a:rPr lang="en-US" sz="1600" dirty="0">
                <a:latin typeface="Avenir Medium"/>
                <a:cs typeface="Avenir Medium"/>
              </a:rPr>
              <a:t>/decentralized-rural-electrification-projects-worldwide/ </a:t>
            </a:r>
          </a:p>
        </p:txBody>
      </p:sp>
      <p:pic>
        <p:nvPicPr>
          <p:cNvPr id="11" name="Picture 10">
            <a:extLst>
              <a:ext uri="{FF2B5EF4-FFF2-40B4-BE49-F238E27FC236}">
                <a16:creationId xmlns:a16="http://schemas.microsoft.com/office/drawing/2014/main" id="{A9FAFF68-8BF1-454D-9A69-673F85C64877}"/>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758161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52907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Turbulent: vortex turbines</a:t>
            </a:r>
          </a:p>
        </p:txBody>
      </p:sp>
      <p:sp>
        <p:nvSpPr>
          <p:cNvPr id="3" name="TextBox 2"/>
          <p:cNvSpPr txBox="1"/>
          <p:nvPr/>
        </p:nvSpPr>
        <p:spPr>
          <a:xfrm rot="16200000">
            <a:off x="7788097" y="3275111"/>
            <a:ext cx="2319609"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www.turbulent.be</a:t>
            </a:r>
            <a:r>
              <a:rPr lang="en-US" sz="1400" dirty="0">
                <a:latin typeface="Avenir Medium"/>
                <a:cs typeface="Avenir Medium"/>
              </a:rPr>
              <a:t>/</a:t>
            </a:r>
          </a:p>
        </p:txBody>
      </p:sp>
      <p:sp>
        <p:nvSpPr>
          <p:cNvPr id="9" name="Text Box 11">
            <a:extLst>
              <a:ext uri="{FF2B5EF4-FFF2-40B4-BE49-F238E27FC236}">
                <a16:creationId xmlns:a16="http://schemas.microsoft.com/office/drawing/2014/main" id="{436D4C90-298A-C34E-9BFE-957BBF184A3E}"/>
              </a:ext>
            </a:extLst>
          </p:cNvPr>
          <p:cNvSpPr txBox="1">
            <a:spLocks noChangeAspect="1" noChangeArrowheads="1"/>
          </p:cNvSpPr>
          <p:nvPr/>
        </p:nvSpPr>
        <p:spPr bwMode="auto">
          <a:xfrm>
            <a:off x="175685" y="798443"/>
            <a:ext cx="8398472" cy="18928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Turbulent, a Belgian company has developed a low-velocity, in-low, </a:t>
            </a:r>
            <a:r>
              <a:rPr lang="en-US" altLang="en-US" b="1" dirty="0">
                <a:latin typeface="Verdana" panose="020B0604030504040204" pitchFamily="34" charset="0"/>
                <a:ea typeface="Verdana" panose="020B0604030504040204" pitchFamily="34" charset="0"/>
                <a:cs typeface="Verdana" panose="020B0604030504040204" pitchFamily="34" charset="0"/>
              </a:rPr>
              <a:t>vortex turbine </a:t>
            </a:r>
            <a:r>
              <a:rPr lang="en-US" altLang="en-US" dirty="0">
                <a:latin typeface="Verdana" panose="020B0604030504040204" pitchFamily="34" charset="0"/>
                <a:ea typeface="Verdana" panose="020B0604030504040204" pitchFamily="34" charset="0"/>
                <a:cs typeface="Verdana" panose="020B0604030504040204" pitchFamily="34" charset="0"/>
              </a:rPr>
              <a:t>for:</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15 – 100 kW</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Low flow: </a:t>
            </a:r>
            <a:r>
              <a:rPr lang="en-US" altLang="en-US" u="sng" dirty="0">
                <a:latin typeface="Verdana" panose="020B0604030504040204" pitchFamily="34" charset="0"/>
                <a:ea typeface="Verdana" panose="020B0604030504040204" pitchFamily="34" charset="0"/>
                <a:cs typeface="Verdana" panose="020B0604030504040204" pitchFamily="34" charset="0"/>
              </a:rPr>
              <a:t>&gt;</a:t>
            </a:r>
            <a:r>
              <a:rPr lang="en-US" altLang="en-US" dirty="0">
                <a:latin typeface="Verdana" panose="020B0604030504040204" pitchFamily="34" charset="0"/>
                <a:ea typeface="Verdana" panose="020B0604030504040204" pitchFamily="34" charset="0"/>
                <a:cs typeface="Verdana" panose="020B0604030504040204" pitchFamily="34" charset="0"/>
              </a:rPr>
              <a:t> 1.5 m</a:t>
            </a:r>
            <a:r>
              <a:rPr lang="en-US" alt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/s</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Low head: 1.5 – 3 m</a:t>
            </a:r>
          </a:p>
        </p:txBody>
      </p:sp>
      <p:pic>
        <p:nvPicPr>
          <p:cNvPr id="2" name="Picture 1">
            <a:extLst>
              <a:ext uri="{FF2B5EF4-FFF2-40B4-BE49-F238E27FC236}">
                <a16:creationId xmlns:a16="http://schemas.microsoft.com/office/drawing/2014/main" id="{7EB52556-A1E4-1C44-87AA-2A8D0178D882}"/>
              </a:ext>
            </a:extLst>
          </p:cNvPr>
          <p:cNvPicPr>
            <a:picLocks noChangeAspect="1"/>
          </p:cNvPicPr>
          <p:nvPr/>
        </p:nvPicPr>
        <p:blipFill>
          <a:blip r:embed="rId2"/>
          <a:stretch>
            <a:fillRect/>
          </a:stretch>
        </p:blipFill>
        <p:spPr>
          <a:xfrm>
            <a:off x="3925825" y="1165602"/>
            <a:ext cx="4817922" cy="3613442"/>
          </a:xfrm>
          <a:prstGeom prst="rect">
            <a:avLst/>
          </a:prstGeom>
        </p:spPr>
      </p:pic>
      <p:pic>
        <p:nvPicPr>
          <p:cNvPr id="7" name="Picture 6">
            <a:extLst>
              <a:ext uri="{FF2B5EF4-FFF2-40B4-BE49-F238E27FC236}">
                <a16:creationId xmlns:a16="http://schemas.microsoft.com/office/drawing/2014/main" id="{F7C6EE8A-35D5-784A-9075-441636497CF8}"/>
              </a:ext>
            </a:extLst>
          </p:cNvPr>
          <p:cNvPicPr>
            <a:picLocks noChangeAspect="1"/>
          </p:cNvPicPr>
          <p:nvPr/>
        </p:nvPicPr>
        <p:blipFill>
          <a:blip r:embed="rId3"/>
          <a:stretch>
            <a:fillRect/>
          </a:stretch>
        </p:blipFill>
        <p:spPr>
          <a:xfrm>
            <a:off x="0" y="4983470"/>
            <a:ext cx="9144000" cy="1676400"/>
          </a:xfrm>
          <a:prstGeom prst="rect">
            <a:avLst/>
          </a:prstGeom>
        </p:spPr>
      </p:pic>
      <p:pic>
        <p:nvPicPr>
          <p:cNvPr id="10" name="Picture 9">
            <a:extLst>
              <a:ext uri="{FF2B5EF4-FFF2-40B4-BE49-F238E27FC236}">
                <a16:creationId xmlns:a16="http://schemas.microsoft.com/office/drawing/2014/main" id="{BDB0EFCD-681C-1A41-91D4-AA763D1272AA}"/>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5669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52907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Turbulent: vortex turbines</a:t>
            </a:r>
          </a:p>
        </p:txBody>
      </p:sp>
      <p:pic>
        <p:nvPicPr>
          <p:cNvPr id="10" name="Picture 9">
            <a:extLst>
              <a:ext uri="{FF2B5EF4-FFF2-40B4-BE49-F238E27FC236}">
                <a16:creationId xmlns:a16="http://schemas.microsoft.com/office/drawing/2014/main" id="{8677EA26-E76E-EB48-A098-72EBC89F67CF}"/>
              </a:ext>
            </a:extLst>
          </p:cNvPr>
          <p:cNvPicPr>
            <a:picLocks noChangeAspect="1"/>
          </p:cNvPicPr>
          <p:nvPr/>
        </p:nvPicPr>
        <p:blipFill>
          <a:blip r:embed="rId2"/>
          <a:stretch>
            <a:fillRect/>
          </a:stretch>
        </p:blipFill>
        <p:spPr>
          <a:xfrm>
            <a:off x="675342" y="762010"/>
            <a:ext cx="7787132" cy="5492906"/>
          </a:xfrm>
          <a:prstGeom prst="rect">
            <a:avLst/>
          </a:prstGeom>
        </p:spPr>
      </p:pic>
      <p:sp>
        <p:nvSpPr>
          <p:cNvPr id="11" name="Rectangle 10">
            <a:extLst>
              <a:ext uri="{FF2B5EF4-FFF2-40B4-BE49-F238E27FC236}">
                <a16:creationId xmlns:a16="http://schemas.microsoft.com/office/drawing/2014/main" id="{91D5BE3A-7A97-C848-B5FB-883FFD712B7A}"/>
              </a:ext>
            </a:extLst>
          </p:cNvPr>
          <p:cNvSpPr/>
          <p:nvPr/>
        </p:nvSpPr>
        <p:spPr>
          <a:xfrm>
            <a:off x="2812209" y="6316718"/>
            <a:ext cx="3267369" cy="369332"/>
          </a:xfrm>
          <a:prstGeom prst="rect">
            <a:avLst/>
          </a:prstGeom>
        </p:spPr>
        <p:txBody>
          <a:bodyPr wrap="none">
            <a:spAutoFit/>
          </a:bodyPr>
          <a:lstStyle/>
          <a:p>
            <a:r>
              <a:rPr lang="en-US" dirty="0">
                <a:latin typeface="Verdana" panose="020B0604030504040204" pitchFamily="34" charset="0"/>
                <a:ea typeface="Verdana" panose="020B0604030504040204" pitchFamily="34" charset="0"/>
                <a:cs typeface="Verdana" panose="020B0604030504040204" pitchFamily="34" charset="0"/>
              </a:rPr>
              <a:t>https://</a:t>
            </a:r>
            <a:r>
              <a:rPr lang="en-US" dirty="0" err="1">
                <a:latin typeface="Verdana" panose="020B0604030504040204" pitchFamily="34" charset="0"/>
                <a:ea typeface="Verdana" panose="020B0604030504040204" pitchFamily="34" charset="0"/>
                <a:cs typeface="Verdana" panose="020B0604030504040204" pitchFamily="34" charset="0"/>
              </a:rPr>
              <a:t>www.turbulent.be</a:t>
            </a:r>
            <a:r>
              <a:rPr lang="en-US" dirty="0">
                <a:latin typeface="Verdana" panose="020B0604030504040204" pitchFamily="34" charset="0"/>
                <a:ea typeface="Verdana" panose="020B0604030504040204" pitchFamily="34" charset="0"/>
                <a:cs typeface="Verdana" panose="020B0604030504040204" pitchFamily="34" charset="0"/>
              </a:rPr>
              <a:t>/</a:t>
            </a:r>
          </a:p>
        </p:txBody>
      </p:sp>
      <p:pic>
        <p:nvPicPr>
          <p:cNvPr id="7" name="Picture 6">
            <a:extLst>
              <a:ext uri="{FF2B5EF4-FFF2-40B4-BE49-F238E27FC236}">
                <a16:creationId xmlns:a16="http://schemas.microsoft.com/office/drawing/2014/main" id="{4A978721-1BB5-5A4A-B1F9-AC047B0FFA3E}"/>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65342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067961" cy="523220"/>
          </a:xfrm>
          <a:prstGeom prst="rect">
            <a:avLst/>
          </a:prstGeom>
          <a:noFill/>
        </p:spPr>
        <p:txBody>
          <a:bodyPr wrap="none" rtlCol="0">
            <a:spAutoFit/>
          </a:bodyPr>
          <a:lstStyle/>
          <a:p>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Venterra</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in-stream turbine ’pod’</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230832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A Minneapolis start-up that has developed a low-velocity, in-stream, streambed, modular </a:t>
            </a:r>
            <a:r>
              <a:rPr lang="en-US" altLang="en-US" b="1" dirty="0">
                <a:latin typeface="Verdana" panose="020B0604030504040204" pitchFamily="34" charset="0"/>
                <a:ea typeface="Verdana" panose="020B0604030504040204" pitchFamily="34" charset="0"/>
                <a:cs typeface="Verdana" panose="020B0604030504040204" pitchFamily="34" charset="0"/>
              </a:rPr>
              <a:t>turbine </a:t>
            </a:r>
            <a:r>
              <a:rPr lang="en-US" altLang="en-US" dirty="0">
                <a:latin typeface="Verdana" panose="020B0604030504040204" pitchFamily="34" charset="0"/>
                <a:ea typeface="Verdana" panose="020B0604030504040204" pitchFamily="34" charset="0"/>
                <a:cs typeface="Verdana" panose="020B0604030504040204" pitchFamily="34" charset="0"/>
              </a:rPr>
              <a:t>for:</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50 kW and larger via array (thus </a:t>
            </a:r>
            <a:r>
              <a:rPr lang="en-US" altLang="en-US" dirty="0" err="1">
                <a:latin typeface="Verdana" panose="020B0604030504040204" pitchFamily="34" charset="0"/>
                <a:ea typeface="Verdana" panose="020B0604030504040204" pitchFamily="34" charset="0"/>
                <a:cs typeface="Verdana" panose="020B0604030504040204" pitchFamily="34" charset="0"/>
              </a:rPr>
              <a:t>scaleable</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&lt; 2 m depth (direct deployment)</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Self-clearing</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Fish safe</a:t>
            </a:r>
          </a:p>
        </p:txBody>
      </p:sp>
      <p:pic>
        <p:nvPicPr>
          <p:cNvPr id="3" name="Picture 2">
            <a:extLst>
              <a:ext uri="{FF2B5EF4-FFF2-40B4-BE49-F238E27FC236}">
                <a16:creationId xmlns:a16="http://schemas.microsoft.com/office/drawing/2014/main" id="{526B087E-FB97-A74D-B4E3-13AC93CE9226}"/>
              </a:ext>
            </a:extLst>
          </p:cNvPr>
          <p:cNvPicPr>
            <a:picLocks noChangeAspect="1"/>
          </p:cNvPicPr>
          <p:nvPr/>
        </p:nvPicPr>
        <p:blipFill>
          <a:blip r:embed="rId2"/>
          <a:stretch>
            <a:fillRect/>
          </a:stretch>
        </p:blipFill>
        <p:spPr>
          <a:xfrm>
            <a:off x="364116" y="3115057"/>
            <a:ext cx="8398472" cy="3419177"/>
          </a:xfrm>
          <a:prstGeom prst="rect">
            <a:avLst/>
          </a:prstGeom>
        </p:spPr>
      </p:pic>
      <p:sp>
        <p:nvSpPr>
          <p:cNvPr id="12" name="TextBox 11">
            <a:extLst>
              <a:ext uri="{FF2B5EF4-FFF2-40B4-BE49-F238E27FC236}">
                <a16:creationId xmlns:a16="http://schemas.microsoft.com/office/drawing/2014/main" id="{7FC4883F-EA9A-C74E-B442-FDE2D42A0310}"/>
              </a:ext>
            </a:extLst>
          </p:cNvPr>
          <p:cNvSpPr txBox="1"/>
          <p:nvPr/>
        </p:nvSpPr>
        <p:spPr>
          <a:xfrm>
            <a:off x="5932735" y="6574607"/>
            <a:ext cx="2901051"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www.verterraenergy.com</a:t>
            </a:r>
            <a:r>
              <a:rPr lang="en-US" sz="1400" dirty="0">
                <a:latin typeface="Avenir Medium"/>
                <a:cs typeface="Avenir Medium"/>
              </a:rPr>
              <a:t>/</a:t>
            </a:r>
          </a:p>
        </p:txBody>
      </p:sp>
      <p:pic>
        <p:nvPicPr>
          <p:cNvPr id="9" name="Picture 8">
            <a:extLst>
              <a:ext uri="{FF2B5EF4-FFF2-40B4-BE49-F238E27FC236}">
                <a16:creationId xmlns:a16="http://schemas.microsoft.com/office/drawing/2014/main" id="{41FC6DFA-7A8E-9149-A913-C3867FAF3F3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06340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376519" cy="523220"/>
          </a:xfrm>
          <a:prstGeom prst="rect">
            <a:avLst/>
          </a:prstGeom>
          <a:noFill/>
        </p:spPr>
        <p:txBody>
          <a:bodyPr wrap="none" rtlCol="0">
            <a:spAutoFit/>
          </a:bodyPr>
          <a:lstStyle/>
          <a:p>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Venterra’s</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Volturnus</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7FC4883F-EA9A-C74E-B442-FDE2D42A0310}"/>
              </a:ext>
            </a:extLst>
          </p:cNvPr>
          <p:cNvSpPr txBox="1"/>
          <p:nvPr/>
        </p:nvSpPr>
        <p:spPr>
          <a:xfrm>
            <a:off x="3031039" y="6164144"/>
            <a:ext cx="3293146" cy="338554"/>
          </a:xfrm>
          <a:prstGeom prst="rect">
            <a:avLst/>
          </a:prstGeom>
          <a:noFill/>
        </p:spPr>
        <p:txBody>
          <a:bodyPr wrap="none" rtlCol="0">
            <a:spAutoFit/>
          </a:bodyPr>
          <a:lstStyle/>
          <a:p>
            <a:r>
              <a:rPr lang="en-US" sz="1600" dirty="0">
                <a:latin typeface="Avenir Medium"/>
                <a:cs typeface="Avenir Medium"/>
              </a:rPr>
              <a:t>https://</a:t>
            </a:r>
            <a:r>
              <a:rPr lang="en-US" sz="1600" dirty="0" err="1">
                <a:latin typeface="Avenir Medium"/>
                <a:cs typeface="Avenir Medium"/>
              </a:rPr>
              <a:t>www.verterraenergy.com</a:t>
            </a:r>
            <a:r>
              <a:rPr lang="en-US" sz="1600" dirty="0">
                <a:latin typeface="Avenir Medium"/>
                <a:cs typeface="Avenir Medium"/>
              </a:rPr>
              <a:t>/</a:t>
            </a:r>
          </a:p>
        </p:txBody>
      </p:sp>
      <p:pic>
        <p:nvPicPr>
          <p:cNvPr id="6" name="Picture 5">
            <a:extLst>
              <a:ext uri="{FF2B5EF4-FFF2-40B4-BE49-F238E27FC236}">
                <a16:creationId xmlns:a16="http://schemas.microsoft.com/office/drawing/2014/main" id="{1D8EE8CE-7951-EC45-B8EF-08B1E4790CC2}"/>
              </a:ext>
            </a:extLst>
          </p:cNvPr>
          <p:cNvPicPr>
            <a:picLocks noChangeAspect="1"/>
          </p:cNvPicPr>
          <p:nvPr/>
        </p:nvPicPr>
        <p:blipFill>
          <a:blip r:embed="rId2"/>
          <a:stretch>
            <a:fillRect/>
          </a:stretch>
        </p:blipFill>
        <p:spPr>
          <a:xfrm>
            <a:off x="101600" y="869950"/>
            <a:ext cx="8940800" cy="5118100"/>
          </a:xfrm>
          <a:prstGeom prst="rect">
            <a:avLst/>
          </a:prstGeom>
        </p:spPr>
      </p:pic>
      <p:pic>
        <p:nvPicPr>
          <p:cNvPr id="7" name="Picture 6">
            <a:extLst>
              <a:ext uri="{FF2B5EF4-FFF2-40B4-BE49-F238E27FC236}">
                <a16:creationId xmlns:a16="http://schemas.microsoft.com/office/drawing/2014/main" id="{ECF192F2-2DFE-5C4A-9673-05013150C1B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40983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18951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Lucid: in-pipe helical turbines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These </a:t>
            </a:r>
            <a:r>
              <a:rPr lang="en-US" altLang="en-US" b="1" dirty="0">
                <a:latin typeface="Verdana" panose="020B0604030504040204" pitchFamily="34" charset="0"/>
                <a:ea typeface="Verdana" panose="020B0604030504040204" pitchFamily="34" charset="0"/>
                <a:cs typeface="Verdana" panose="020B0604030504040204" pitchFamily="34" charset="0"/>
              </a:rPr>
              <a:t>helical turbines </a:t>
            </a:r>
            <a:r>
              <a:rPr lang="en-US" altLang="en-US" dirty="0">
                <a:latin typeface="Verdana" panose="020B0604030504040204" pitchFamily="34" charset="0"/>
                <a:ea typeface="Verdana" panose="020B0604030504040204" pitchFamily="34" charset="0"/>
                <a:cs typeface="Verdana" panose="020B0604030504040204" pitchFamily="34" charset="0"/>
              </a:rPr>
              <a:t>are designed to both step-down the pressure of municipal water supply pipes and to generate electricity.</a:t>
            </a:r>
          </a:p>
          <a:p>
            <a:pPr marL="742950" lvl="1" indent="-285750" eaLnBrk="0" hangingPunct="0">
              <a:spcBef>
                <a:spcPct val="50000"/>
              </a:spcBef>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No environmental effects</a:t>
            </a:r>
          </a:p>
          <a:p>
            <a:pPr marL="742950" lvl="1" indent="-285750" eaLnBrk="0" hangingPunct="0">
              <a:spcBef>
                <a:spcPct val="50000"/>
              </a:spcBef>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Use </a:t>
            </a:r>
            <a:r>
              <a:rPr lang="en-US" altLang="en-US" b="1" dirty="0">
                <a:latin typeface="Verdana" panose="020B0604030504040204" pitchFamily="34" charset="0"/>
                <a:ea typeface="Verdana" panose="020B0604030504040204" pitchFamily="34" charset="0"/>
                <a:cs typeface="Verdana" panose="020B0604030504040204" pitchFamily="34" charset="0"/>
              </a:rPr>
              <a:t>existing infrastructure</a:t>
            </a:r>
          </a:p>
        </p:txBody>
      </p:sp>
      <p:sp>
        <p:nvSpPr>
          <p:cNvPr id="12" name="TextBox 11">
            <a:extLst>
              <a:ext uri="{FF2B5EF4-FFF2-40B4-BE49-F238E27FC236}">
                <a16:creationId xmlns:a16="http://schemas.microsoft.com/office/drawing/2014/main" id="{7FC4883F-EA9A-C74E-B442-FDE2D42A0310}"/>
              </a:ext>
            </a:extLst>
          </p:cNvPr>
          <p:cNvSpPr txBox="1"/>
          <p:nvPr/>
        </p:nvSpPr>
        <p:spPr>
          <a:xfrm>
            <a:off x="175685" y="6412662"/>
            <a:ext cx="3226717"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lucidenergy.com</a:t>
            </a:r>
            <a:r>
              <a:rPr lang="en-US" sz="1400" dirty="0">
                <a:latin typeface="Avenir Medium"/>
                <a:cs typeface="Avenir Medium"/>
              </a:rPr>
              <a:t>/how-it-works/</a:t>
            </a:r>
          </a:p>
        </p:txBody>
      </p:sp>
      <p:pic>
        <p:nvPicPr>
          <p:cNvPr id="6" name="Picture 5">
            <a:extLst>
              <a:ext uri="{FF2B5EF4-FFF2-40B4-BE49-F238E27FC236}">
                <a16:creationId xmlns:a16="http://schemas.microsoft.com/office/drawing/2014/main" id="{5051A9F3-B6FB-A849-AF23-7232995FA83D}"/>
              </a:ext>
            </a:extLst>
          </p:cNvPr>
          <p:cNvPicPr>
            <a:picLocks noChangeAspect="1"/>
          </p:cNvPicPr>
          <p:nvPr/>
        </p:nvPicPr>
        <p:blipFill>
          <a:blip r:embed="rId2"/>
          <a:stretch>
            <a:fillRect/>
          </a:stretch>
        </p:blipFill>
        <p:spPr>
          <a:xfrm>
            <a:off x="4730496" y="1487478"/>
            <a:ext cx="4237819" cy="5233001"/>
          </a:xfrm>
          <a:prstGeom prst="rect">
            <a:avLst/>
          </a:prstGeom>
        </p:spPr>
      </p:pic>
      <p:sp>
        <p:nvSpPr>
          <p:cNvPr id="10" name="Text Box 11">
            <a:extLst>
              <a:ext uri="{FF2B5EF4-FFF2-40B4-BE49-F238E27FC236}">
                <a16:creationId xmlns:a16="http://schemas.microsoft.com/office/drawing/2014/main" id="{8302CEDD-B218-FC48-B36F-82D4B2AC0326}"/>
              </a:ext>
            </a:extLst>
          </p:cNvPr>
          <p:cNvSpPr txBox="1">
            <a:spLocks noChangeAspect="1" noChangeArrowheads="1"/>
          </p:cNvSpPr>
          <p:nvPr/>
        </p:nvSpPr>
        <p:spPr bwMode="auto">
          <a:xfrm>
            <a:off x="334181" y="3065629"/>
            <a:ext cx="4237819"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latin typeface="Verdana" panose="020B0604030504040204" pitchFamily="34" charset="0"/>
                <a:ea typeface="Verdana" panose="020B0604030504040204" pitchFamily="34" charset="0"/>
                <a:cs typeface="Verdana" panose="020B0604030504040204" pitchFamily="34" charset="0"/>
              </a:rPr>
              <a:t>Portland, OR</a:t>
            </a: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20-year power purchase agreement</a:t>
            </a: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900 MWh / year</a:t>
            </a: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Powers 100 homes</a:t>
            </a:r>
          </a:p>
        </p:txBody>
      </p:sp>
      <p:sp>
        <p:nvSpPr>
          <p:cNvPr id="11" name="Text Box 11">
            <a:extLst>
              <a:ext uri="{FF2B5EF4-FFF2-40B4-BE49-F238E27FC236}">
                <a16:creationId xmlns:a16="http://schemas.microsoft.com/office/drawing/2014/main" id="{9D71154C-C983-AD47-B053-3167A6091BE4}"/>
              </a:ext>
            </a:extLst>
          </p:cNvPr>
          <p:cNvSpPr txBox="1">
            <a:spLocks noChangeAspect="1" noChangeArrowheads="1"/>
          </p:cNvSpPr>
          <p:nvPr/>
        </p:nvSpPr>
        <p:spPr bwMode="auto">
          <a:xfrm>
            <a:off x="334181" y="4600509"/>
            <a:ext cx="4237819"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latin typeface="Verdana" panose="020B0604030504040204" pitchFamily="34" charset="0"/>
                <a:ea typeface="Verdana" panose="020B0604030504040204" pitchFamily="34" charset="0"/>
                <a:cs typeface="Verdana" panose="020B0604030504040204" pitchFamily="34" charset="0"/>
              </a:rPr>
              <a:t>Riverside, CA</a:t>
            </a: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Powers water plant during the day</a:t>
            </a:r>
          </a:p>
          <a:p>
            <a:pPr marL="285750" indent="-285750" eaLnBrk="0" hangingPunct="0">
              <a:buFont typeface="Arial" panose="020B0604020202020204" pitchFamily="34" charset="0"/>
              <a:buChar char="•"/>
            </a:pPr>
            <a:r>
              <a:rPr lang="en-US" altLang="en-US" sz="1600" dirty="0">
                <a:latin typeface="Verdana" panose="020B0604030504040204" pitchFamily="34" charset="0"/>
                <a:ea typeface="Verdana" panose="020B0604030504040204" pitchFamily="34" charset="0"/>
                <a:cs typeface="Verdana" panose="020B0604030504040204" pitchFamily="34" charset="0"/>
              </a:rPr>
              <a:t>Powers streetlights at night </a:t>
            </a:r>
          </a:p>
        </p:txBody>
      </p:sp>
      <p:pic>
        <p:nvPicPr>
          <p:cNvPr id="13" name="Picture 12">
            <a:extLst>
              <a:ext uri="{FF2B5EF4-FFF2-40B4-BE49-F238E27FC236}">
                <a16:creationId xmlns:a16="http://schemas.microsoft.com/office/drawing/2014/main" id="{FF374757-F694-D345-B7C8-AB1EC0D3149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9595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4CFE7-59D1-8D4B-A0ED-03475E9B56BB}"/>
              </a:ext>
            </a:extLst>
          </p:cNvPr>
          <p:cNvPicPr>
            <a:picLocks noChangeAspect="1"/>
          </p:cNvPicPr>
          <p:nvPr/>
        </p:nvPicPr>
        <p:blipFill>
          <a:blip r:embed="rId2"/>
          <a:stretch>
            <a:fillRect/>
          </a:stretch>
        </p:blipFill>
        <p:spPr>
          <a:xfrm>
            <a:off x="0" y="911743"/>
            <a:ext cx="9144000" cy="3164225"/>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18951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Lucid: in-pipe helical turbines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Lucid flow requirements, pipe size and power output:</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3BFB5359-CDBC-8C43-8161-D747A4D107C8}"/>
              </a:ext>
            </a:extLst>
          </p:cNvPr>
          <p:cNvPicPr>
            <a:picLocks noChangeAspect="1"/>
          </p:cNvPicPr>
          <p:nvPr/>
        </p:nvPicPr>
        <p:blipFill>
          <a:blip r:embed="rId3"/>
          <a:stretch>
            <a:fillRect/>
          </a:stretch>
        </p:blipFill>
        <p:spPr>
          <a:xfrm>
            <a:off x="0" y="4189268"/>
            <a:ext cx="9144000" cy="2458459"/>
          </a:xfrm>
          <a:prstGeom prst="rect">
            <a:avLst/>
          </a:prstGeom>
        </p:spPr>
      </p:pic>
      <p:sp>
        <p:nvSpPr>
          <p:cNvPr id="12" name="TextBox 11">
            <a:extLst>
              <a:ext uri="{FF2B5EF4-FFF2-40B4-BE49-F238E27FC236}">
                <a16:creationId xmlns:a16="http://schemas.microsoft.com/office/drawing/2014/main" id="{7FC4883F-EA9A-C74E-B442-FDE2D42A0310}"/>
              </a:ext>
            </a:extLst>
          </p:cNvPr>
          <p:cNvSpPr txBox="1"/>
          <p:nvPr/>
        </p:nvSpPr>
        <p:spPr>
          <a:xfrm>
            <a:off x="2737844" y="6059557"/>
            <a:ext cx="3668312" cy="338554"/>
          </a:xfrm>
          <a:prstGeom prst="rect">
            <a:avLst/>
          </a:prstGeom>
          <a:solidFill>
            <a:schemeClr val="tx1"/>
          </a:solidFill>
        </p:spPr>
        <p:txBody>
          <a:bodyPr wrap="none" rtlCol="0">
            <a:spAutoFit/>
          </a:bodyPr>
          <a:lstStyle/>
          <a:p>
            <a:r>
              <a:rPr lang="en-US" sz="1600" b="1" dirty="0">
                <a:solidFill>
                  <a:schemeClr val="bg1"/>
                </a:solidFill>
                <a:latin typeface="Avenir Medium"/>
                <a:cs typeface="Avenir Medium"/>
              </a:rPr>
              <a:t>http://</a:t>
            </a:r>
            <a:r>
              <a:rPr lang="en-US" sz="1600" b="1" dirty="0" err="1">
                <a:solidFill>
                  <a:schemeClr val="bg1"/>
                </a:solidFill>
                <a:latin typeface="Avenir Medium"/>
                <a:cs typeface="Avenir Medium"/>
              </a:rPr>
              <a:t>lucidenergy.com</a:t>
            </a:r>
            <a:r>
              <a:rPr lang="en-US" sz="1600" b="1" dirty="0">
                <a:solidFill>
                  <a:schemeClr val="bg1"/>
                </a:solidFill>
                <a:latin typeface="Avenir Medium"/>
                <a:cs typeface="Avenir Medium"/>
              </a:rPr>
              <a:t>/how-it-works/</a:t>
            </a:r>
          </a:p>
        </p:txBody>
      </p:sp>
      <p:pic>
        <p:nvPicPr>
          <p:cNvPr id="9" name="Picture 8">
            <a:extLst>
              <a:ext uri="{FF2B5EF4-FFF2-40B4-BE49-F238E27FC236}">
                <a16:creationId xmlns:a16="http://schemas.microsoft.com/office/drawing/2014/main" id="{293B5BAE-B192-3142-B62D-9E027D673CF3}"/>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595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57744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Micro-hydro at residential scale</a:t>
            </a:r>
          </a:p>
        </p:txBody>
      </p:sp>
      <p:pic>
        <p:nvPicPr>
          <p:cNvPr id="6" name="Picture 5">
            <a:extLst>
              <a:ext uri="{FF2B5EF4-FFF2-40B4-BE49-F238E27FC236}">
                <a16:creationId xmlns:a16="http://schemas.microsoft.com/office/drawing/2014/main" id="{2C367F58-DD22-CF4E-A647-BC3065AF0F3D}"/>
              </a:ext>
            </a:extLst>
          </p:cNvPr>
          <p:cNvPicPr>
            <a:picLocks noChangeAspect="1"/>
          </p:cNvPicPr>
          <p:nvPr/>
        </p:nvPicPr>
        <p:blipFill rotWithShape="1">
          <a:blip r:embed="rId2"/>
          <a:srcRect l="2145" b="1592"/>
          <a:stretch/>
        </p:blipFill>
        <p:spPr>
          <a:xfrm>
            <a:off x="175685" y="1231890"/>
            <a:ext cx="4113530" cy="5461518"/>
          </a:xfrm>
          <a:prstGeom prst="rect">
            <a:avLst/>
          </a:prstGeom>
        </p:spPr>
      </p:pic>
      <p:pic>
        <p:nvPicPr>
          <p:cNvPr id="10" name="Picture 9">
            <a:extLst>
              <a:ext uri="{FF2B5EF4-FFF2-40B4-BE49-F238E27FC236}">
                <a16:creationId xmlns:a16="http://schemas.microsoft.com/office/drawing/2014/main" id="{86884545-D6F6-8640-834B-FA41E225BF1D}"/>
              </a:ext>
            </a:extLst>
          </p:cNvPr>
          <p:cNvPicPr>
            <a:picLocks noChangeAspect="1"/>
          </p:cNvPicPr>
          <p:nvPr/>
        </p:nvPicPr>
        <p:blipFill rotWithShape="1">
          <a:blip r:embed="rId3"/>
          <a:srcRect b="2583"/>
          <a:stretch/>
        </p:blipFill>
        <p:spPr>
          <a:xfrm>
            <a:off x="3889248" y="4153738"/>
            <a:ext cx="5074202" cy="2368982"/>
          </a:xfrm>
          <a:prstGeom prst="rect">
            <a:avLst/>
          </a:prstGeom>
        </p:spPr>
      </p:pic>
      <p:pic>
        <p:nvPicPr>
          <p:cNvPr id="13" name="Picture 12">
            <a:extLst>
              <a:ext uri="{FF2B5EF4-FFF2-40B4-BE49-F238E27FC236}">
                <a16:creationId xmlns:a16="http://schemas.microsoft.com/office/drawing/2014/main" id="{718E2306-D7D1-B64D-9F0D-906F9C1C0251}"/>
              </a:ext>
            </a:extLst>
          </p:cNvPr>
          <p:cNvPicPr>
            <a:picLocks noChangeAspect="1"/>
          </p:cNvPicPr>
          <p:nvPr/>
        </p:nvPicPr>
        <p:blipFill>
          <a:blip r:embed="rId4"/>
          <a:stretch>
            <a:fillRect/>
          </a:stretch>
        </p:blipFill>
        <p:spPr>
          <a:xfrm>
            <a:off x="6254496" y="837819"/>
            <a:ext cx="2708954" cy="3411564"/>
          </a:xfrm>
          <a:prstGeom prst="rect">
            <a:avLst/>
          </a:prstGeom>
        </p:spPr>
      </p:pic>
      <p:sp>
        <p:nvSpPr>
          <p:cNvPr id="16" name="TextBox 15">
            <a:extLst>
              <a:ext uri="{FF2B5EF4-FFF2-40B4-BE49-F238E27FC236}">
                <a16:creationId xmlns:a16="http://schemas.microsoft.com/office/drawing/2014/main" id="{EE318285-235A-5A47-9B2B-1A9365F0154D}"/>
              </a:ext>
            </a:extLst>
          </p:cNvPr>
          <p:cNvSpPr txBox="1"/>
          <p:nvPr/>
        </p:nvSpPr>
        <p:spPr>
          <a:xfrm>
            <a:off x="7090781" y="6515135"/>
            <a:ext cx="2013693" cy="307777"/>
          </a:xfrm>
          <a:prstGeom prst="rect">
            <a:avLst/>
          </a:prstGeom>
          <a:noFill/>
        </p:spPr>
        <p:txBody>
          <a:bodyPr wrap="none" rtlCol="0">
            <a:spAutoFit/>
          </a:bodyPr>
          <a:lstStyle/>
          <a:p>
            <a:r>
              <a:rPr lang="en-US" sz="1400" dirty="0" err="1">
                <a:latin typeface="Avenir Medium"/>
                <a:cs typeface="Avenir Medium"/>
              </a:rPr>
              <a:t>HomePower</a:t>
            </a:r>
            <a:r>
              <a:rPr lang="en-US" sz="1400" dirty="0">
                <a:latin typeface="Avenir Medium"/>
                <a:cs typeface="Avenir Medium"/>
              </a:rPr>
              <a:t> magazine</a:t>
            </a:r>
          </a:p>
        </p:txBody>
      </p:sp>
      <p:pic>
        <p:nvPicPr>
          <p:cNvPr id="9" name="Picture 8">
            <a:extLst>
              <a:ext uri="{FF2B5EF4-FFF2-40B4-BE49-F238E27FC236}">
                <a16:creationId xmlns:a16="http://schemas.microsoft.com/office/drawing/2014/main" id="{ECD8C4DE-53EF-D44E-995B-93DD469B93DF}"/>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5865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7.6: Tidal power?</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584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42836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Hydropower today? Electricity!</a:t>
            </a:r>
          </a:p>
        </p:txBody>
      </p:sp>
      <p:sp>
        <p:nvSpPr>
          <p:cNvPr id="6" name="TextBox 5">
            <a:extLst>
              <a:ext uri="{FF2B5EF4-FFF2-40B4-BE49-F238E27FC236}">
                <a16:creationId xmlns:a16="http://schemas.microsoft.com/office/drawing/2014/main" id="{DB43DA85-8F0D-5941-BBB1-7888ECE3D22A}"/>
              </a:ext>
            </a:extLst>
          </p:cNvPr>
          <p:cNvSpPr txBox="1"/>
          <p:nvPr/>
        </p:nvSpPr>
        <p:spPr>
          <a:xfrm>
            <a:off x="105812" y="6259445"/>
            <a:ext cx="6449138" cy="584775"/>
          </a:xfrm>
          <a:prstGeom prst="rect">
            <a:avLst/>
          </a:prstGeom>
          <a:noFill/>
        </p:spPr>
        <p:txBody>
          <a:bodyPr wrap="none" rtlCol="0">
            <a:spAutoFit/>
          </a:bodyPr>
          <a:lstStyle/>
          <a:p>
            <a:r>
              <a:rPr lang="en-US" sz="1600">
                <a:hlinkClick r:id=""/>
              </a:rPr>
              <a:t>https://ensia.com/features/hydropower/</a:t>
            </a:r>
          </a:p>
          <a:p>
            <a:r>
              <a:rPr lang="en-US" sz="1600">
                <a:hlinkClick r:id=""/>
              </a:rPr>
              <a:t>https://www.eia.gov/energyexplained/index.php?page=hydropower_home</a:t>
            </a:r>
            <a:endParaRPr lang="en-US" sz="1600"/>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794649"/>
            <a:ext cx="821045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a:latin typeface="Verdana" panose="020B0604030504040204" pitchFamily="34" charset="0"/>
                <a:ea typeface="Verdana" panose="020B0604030504040204" pitchFamily="34" charset="0"/>
                <a:cs typeface="Verdana" panose="020B0604030504040204" pitchFamily="34" charset="0"/>
              </a:rPr>
              <a:t>Today, the major function of hydropower is the </a:t>
            </a:r>
            <a:r>
              <a:rPr lang="en-US" altLang="en-US" b="1">
                <a:latin typeface="Verdana" panose="020B0604030504040204" pitchFamily="34" charset="0"/>
                <a:ea typeface="Verdana" panose="020B0604030504040204" pitchFamily="34" charset="0"/>
                <a:cs typeface="Verdana" panose="020B0604030504040204" pitchFamily="34" charset="0"/>
              </a:rPr>
              <a:t>production of renewable electricity.</a:t>
            </a: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25" name="Text Box 11">
            <a:extLst>
              <a:ext uri="{FF2B5EF4-FFF2-40B4-BE49-F238E27FC236}">
                <a16:creationId xmlns:a16="http://schemas.microsoft.com/office/drawing/2014/main" id="{AD31AE00-71F5-AC40-B61A-49B95D679168}"/>
              </a:ext>
            </a:extLst>
          </p:cNvPr>
          <p:cNvSpPr txBox="1">
            <a:spLocks noChangeAspect="1" noChangeArrowheads="1"/>
          </p:cNvSpPr>
          <p:nvPr/>
        </p:nvSpPr>
        <p:spPr bwMode="auto">
          <a:xfrm>
            <a:off x="327143" y="1687316"/>
            <a:ext cx="821045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Hydroelectric power is </a:t>
            </a:r>
            <a:r>
              <a:rPr lang="en-US" altLang="en-US" b="1" dirty="0">
                <a:latin typeface="Verdana" panose="020B0604030504040204" pitchFamily="34" charset="0"/>
                <a:ea typeface="Verdana" panose="020B0604030504040204" pitchFamily="34" charset="0"/>
                <a:cs typeface="Verdana" panose="020B0604030504040204" pitchFamily="34" charset="0"/>
              </a:rPr>
              <a:t>baseload power </a:t>
            </a:r>
            <a:r>
              <a:rPr lang="en-US" altLang="en-US" dirty="0">
                <a:latin typeface="Verdana" panose="020B0604030504040204" pitchFamily="34" charset="0"/>
                <a:ea typeface="Verdana" panose="020B0604030504040204" pitchFamily="34" charset="0"/>
                <a:cs typeface="Verdana" panose="020B0604030504040204" pitchFamily="34" charset="0"/>
              </a:rPr>
              <a:t>as water flows (nearly) constantly.</a:t>
            </a:r>
          </a:p>
        </p:txBody>
      </p:sp>
      <p:sp>
        <p:nvSpPr>
          <p:cNvPr id="26" name="Text Box 11">
            <a:extLst>
              <a:ext uri="{FF2B5EF4-FFF2-40B4-BE49-F238E27FC236}">
                <a16:creationId xmlns:a16="http://schemas.microsoft.com/office/drawing/2014/main" id="{27E1C1AF-002F-C94C-8C4C-80A1731B1A84}"/>
              </a:ext>
            </a:extLst>
          </p:cNvPr>
          <p:cNvSpPr txBox="1">
            <a:spLocks noChangeAspect="1" noChangeArrowheads="1"/>
          </p:cNvSpPr>
          <p:nvPr/>
        </p:nvSpPr>
        <p:spPr bwMode="auto">
          <a:xfrm>
            <a:off x="327143" y="2688832"/>
            <a:ext cx="857192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If dams and pumped storage are used, the amount of power produced can be </a:t>
            </a:r>
            <a:r>
              <a:rPr lang="en-US" altLang="en-US" b="1" dirty="0">
                <a:latin typeface="Verdana" panose="020B0604030504040204" pitchFamily="34" charset="0"/>
                <a:ea typeface="Verdana" panose="020B0604030504040204" pitchFamily="34" charset="0"/>
                <a:cs typeface="Verdana" panose="020B0604030504040204" pitchFamily="34" charset="0"/>
              </a:rPr>
              <a:t>adjusted</a:t>
            </a:r>
            <a:r>
              <a:rPr lang="en-US" altLang="en-US" dirty="0">
                <a:latin typeface="Verdana" panose="020B0604030504040204" pitchFamily="34" charset="0"/>
                <a:ea typeface="Verdana" panose="020B0604030504040204" pitchFamily="34" charset="0"/>
                <a:cs typeface="Verdana" panose="020B0604030504040204" pitchFamily="34" charset="0"/>
              </a:rPr>
              <a:t> very quickly.</a:t>
            </a:r>
          </a:p>
        </p:txBody>
      </p:sp>
      <p:pic>
        <p:nvPicPr>
          <p:cNvPr id="10" name="Picture 9">
            <a:extLst>
              <a:ext uri="{FF2B5EF4-FFF2-40B4-BE49-F238E27FC236}">
                <a16:creationId xmlns:a16="http://schemas.microsoft.com/office/drawing/2014/main" id="{68888BAD-8F50-8742-8CB7-3111AD31DAFF}"/>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594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13473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Tides: more complicated</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17543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Tides</a:t>
            </a:r>
            <a:r>
              <a:rPr lang="en-US" altLang="en-US" dirty="0">
                <a:latin typeface="Verdana" panose="020B0604030504040204" pitchFamily="34" charset="0"/>
                <a:ea typeface="Verdana" panose="020B0604030504040204" pitchFamily="34" charset="0"/>
                <a:cs typeface="Verdana" panose="020B0604030504040204" pitchFamily="34" charset="0"/>
              </a:rPr>
              <a:t> are generally more complicated that dammed hydro sources or run-of-river because: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Head and flow rate vary;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Direction of flow changes; </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Salt water is more corrosive; and</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Weather is often more significant and disruptive.</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1697" y="6372611"/>
            <a:ext cx="2842125"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rPr>
              <a:t>https://</a:t>
            </a:r>
            <a:r>
              <a:rPr lang="en-US" sz="1200" dirty="0" err="1">
                <a:latin typeface="Verdana" panose="020B0604030504040204" pitchFamily="34" charset="0"/>
                <a:ea typeface="Verdana" panose="020B0604030504040204" pitchFamily="34" charset="0"/>
                <a:cs typeface="Verdana" panose="020B0604030504040204" pitchFamily="34" charset="0"/>
              </a:rPr>
              <a:t>en.wikipedia.org</a:t>
            </a:r>
            <a:r>
              <a:rPr lang="en-US" sz="1200" dirty="0">
                <a:latin typeface="Verdana" panose="020B0604030504040204" pitchFamily="34" charset="0"/>
                <a:ea typeface="Verdana" panose="020B0604030504040204" pitchFamily="34" charset="0"/>
                <a:cs typeface="Verdana" panose="020B0604030504040204" pitchFamily="34" charset="0"/>
              </a:rPr>
              <a:t>/wiki/Tide</a:t>
            </a:r>
          </a:p>
        </p:txBody>
      </p:sp>
      <p:pic>
        <p:nvPicPr>
          <p:cNvPr id="3" name="Picture 2">
            <a:extLst>
              <a:ext uri="{FF2B5EF4-FFF2-40B4-BE49-F238E27FC236}">
                <a16:creationId xmlns:a16="http://schemas.microsoft.com/office/drawing/2014/main" id="{00058051-D585-6B46-92D4-291F52415528}"/>
              </a:ext>
            </a:extLst>
          </p:cNvPr>
          <p:cNvPicPr>
            <a:picLocks noChangeAspect="1"/>
          </p:cNvPicPr>
          <p:nvPr/>
        </p:nvPicPr>
        <p:blipFill>
          <a:blip r:embed="rId2"/>
          <a:stretch>
            <a:fillRect/>
          </a:stretch>
        </p:blipFill>
        <p:spPr>
          <a:xfrm>
            <a:off x="2661586" y="2525732"/>
            <a:ext cx="6147816" cy="3846879"/>
          </a:xfrm>
          <a:prstGeom prst="rect">
            <a:avLst/>
          </a:prstGeom>
        </p:spPr>
      </p:pic>
      <p:sp>
        <p:nvSpPr>
          <p:cNvPr id="6" name="TextBox 5">
            <a:extLst>
              <a:ext uri="{FF2B5EF4-FFF2-40B4-BE49-F238E27FC236}">
                <a16:creationId xmlns:a16="http://schemas.microsoft.com/office/drawing/2014/main" id="{736BFAFE-49C1-BC4B-BED1-A610753D19FB}"/>
              </a:ext>
            </a:extLst>
          </p:cNvPr>
          <p:cNvSpPr txBox="1"/>
          <p:nvPr/>
        </p:nvSpPr>
        <p:spPr>
          <a:xfrm>
            <a:off x="389140" y="2807382"/>
            <a:ext cx="4929363" cy="369332"/>
          </a:xfrm>
          <a:prstGeom prst="rect">
            <a:avLst/>
          </a:prstGeom>
          <a:solidFill>
            <a:schemeClr val="bg1"/>
          </a:solidFill>
        </p:spPr>
        <p:txBody>
          <a:bodyPr wrap="none" rtlCol="0">
            <a:spAutoFit/>
          </a:bodyPr>
          <a:lstStyle/>
          <a:p>
            <a:r>
              <a:rPr lang="en-US" dirty="0"/>
              <a:t>https://</a:t>
            </a:r>
            <a:r>
              <a:rPr lang="en-US" dirty="0" err="1"/>
              <a:t>www.youtube.com</a:t>
            </a:r>
            <a:r>
              <a:rPr lang="en-US" dirty="0"/>
              <a:t>/</a:t>
            </a:r>
            <a:r>
              <a:rPr lang="en-US" dirty="0" err="1"/>
              <a:t>watch?v</a:t>
            </a:r>
            <a:r>
              <a:rPr lang="en-US" dirty="0"/>
              <a:t>=UQb22uvrzxE</a:t>
            </a:r>
          </a:p>
        </p:txBody>
      </p:sp>
      <p:sp>
        <p:nvSpPr>
          <p:cNvPr id="29" name="Text Box 11">
            <a:extLst>
              <a:ext uri="{FF2B5EF4-FFF2-40B4-BE49-F238E27FC236}">
                <a16:creationId xmlns:a16="http://schemas.microsoft.com/office/drawing/2014/main" id="{ED55E293-8760-4D4A-8099-9EAC9CA52A89}"/>
              </a:ext>
            </a:extLst>
          </p:cNvPr>
          <p:cNvSpPr txBox="1">
            <a:spLocks noChangeAspect="1" noChangeArrowheads="1"/>
          </p:cNvSpPr>
          <p:nvPr/>
        </p:nvSpPr>
        <p:spPr bwMode="auto">
          <a:xfrm>
            <a:off x="186911" y="3289569"/>
            <a:ext cx="2491695" cy="20313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But </a:t>
            </a:r>
            <a:r>
              <a:rPr lang="en-US" altLang="en-US" b="1" dirty="0">
                <a:latin typeface="Verdana" panose="020B0604030504040204" pitchFamily="34" charset="0"/>
                <a:ea typeface="Verdana" panose="020B0604030504040204" pitchFamily="34" charset="0"/>
                <a:cs typeface="Verdana" panose="020B0604030504040204" pitchFamily="34" charset="0"/>
              </a:rPr>
              <a:t>water is 800 times more dense than air </a:t>
            </a:r>
            <a:r>
              <a:rPr lang="en-US" altLang="en-US" dirty="0">
                <a:latin typeface="Verdana" panose="020B0604030504040204" pitchFamily="34" charset="0"/>
                <a:ea typeface="Verdana" panose="020B0604030504040204" pitchFamily="34" charset="0"/>
                <a:cs typeface="Verdana" panose="020B0604030504040204" pitchFamily="34" charset="0"/>
              </a:rPr>
              <a:t>and carries more power, and tides are </a:t>
            </a:r>
            <a:r>
              <a:rPr lang="en-US" altLang="en-US" b="1" dirty="0">
                <a:latin typeface="Verdana" panose="020B0604030504040204" pitchFamily="34" charset="0"/>
                <a:ea typeface="Verdana" panose="020B0604030504040204" pitchFamily="34" charset="0"/>
                <a:cs typeface="Verdana" panose="020B0604030504040204" pitchFamily="34" charset="0"/>
              </a:rPr>
              <a:t>more predictable </a:t>
            </a:r>
            <a:r>
              <a:rPr lang="en-US" altLang="en-US" dirty="0">
                <a:latin typeface="Verdana" panose="020B0604030504040204" pitchFamily="34" charset="0"/>
                <a:ea typeface="Verdana" panose="020B0604030504040204" pitchFamily="34" charset="0"/>
                <a:cs typeface="Verdana" panose="020B0604030504040204" pitchFamily="34" charset="0"/>
              </a:rPr>
              <a:t>than wind.</a:t>
            </a:r>
          </a:p>
        </p:txBody>
      </p:sp>
      <p:pic>
        <p:nvPicPr>
          <p:cNvPr id="10" name="Picture 9">
            <a:extLst>
              <a:ext uri="{FF2B5EF4-FFF2-40B4-BE49-F238E27FC236}">
                <a16:creationId xmlns:a16="http://schemas.microsoft.com/office/drawing/2014/main" id="{0DD4AA63-CCD8-A344-82D6-93EF695A9703}"/>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11" name="Text Box 11">
            <a:extLst>
              <a:ext uri="{FF2B5EF4-FFF2-40B4-BE49-F238E27FC236}">
                <a16:creationId xmlns:a16="http://schemas.microsoft.com/office/drawing/2014/main" id="{E0897F65-1E03-1646-8CAC-944400B59734}"/>
              </a:ext>
            </a:extLst>
          </p:cNvPr>
          <p:cNvSpPr txBox="1">
            <a:spLocks noChangeAspect="1" noChangeArrowheads="1"/>
          </p:cNvSpPr>
          <p:nvPr/>
        </p:nvSpPr>
        <p:spPr bwMode="auto">
          <a:xfrm>
            <a:off x="169891" y="5459542"/>
            <a:ext cx="249169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Global average tidal change = 0.6 m</a:t>
            </a:r>
          </a:p>
        </p:txBody>
      </p:sp>
    </p:spTree>
    <p:extLst>
      <p:ext uri="{BB962C8B-B14F-4D97-AF65-F5344CB8AC3E}">
        <p14:creationId xmlns:p14="http://schemas.microsoft.com/office/powerpoint/2010/main" val="30228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74896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Example of extreme tidal effects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20313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a:t>
            </a:r>
            <a:r>
              <a:rPr lang="en-US" altLang="en-US" b="1" dirty="0">
                <a:latin typeface="Verdana" panose="020B0604030504040204" pitchFamily="34" charset="0"/>
                <a:ea typeface="Verdana" panose="020B0604030504040204" pitchFamily="34" charset="0"/>
                <a:cs typeface="Verdana" panose="020B0604030504040204" pitchFamily="34" charset="0"/>
              </a:rPr>
              <a:t> River </a:t>
            </a:r>
            <a:r>
              <a:rPr lang="en-US" altLang="en-US" b="1" dirty="0" err="1">
                <a:latin typeface="Verdana" panose="020B0604030504040204" pitchFamily="34" charset="0"/>
                <a:ea typeface="Verdana" panose="020B0604030504040204" pitchFamily="34" charset="0"/>
                <a:cs typeface="Verdana" panose="020B0604030504040204" pitchFamily="34" charset="0"/>
              </a:rPr>
              <a:t>Servern</a:t>
            </a:r>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is Britain’s longest river and forms the border between England (south) and Wales (north).</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Estuary is tidal.</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Funnel shaped</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Resonance (constructive addition of waves) causes extremely high tidal ranges of up to 50 feet.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’bore’ or standing wave forms</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465" y="6348227"/>
            <a:ext cx="3737177"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https://en.wikipedia.org/wiki/Severn_Estuary</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0A161F98-010F-CD42-99F5-2870F57D9B29}"/>
              </a:ext>
            </a:extLst>
          </p:cNvPr>
          <p:cNvPicPr>
            <a:picLocks noChangeAspect="1"/>
          </p:cNvPicPr>
          <p:nvPr/>
        </p:nvPicPr>
        <p:blipFill>
          <a:blip r:embed="rId3"/>
          <a:stretch>
            <a:fillRect/>
          </a:stretch>
        </p:blipFill>
        <p:spPr>
          <a:xfrm>
            <a:off x="4060208" y="2416085"/>
            <a:ext cx="5035519" cy="4398010"/>
          </a:xfrm>
          <a:prstGeom prst="rect">
            <a:avLst/>
          </a:prstGeom>
        </p:spPr>
      </p:pic>
      <p:cxnSp>
        <p:nvCxnSpPr>
          <p:cNvPr id="11" name="Straight Arrow Connector 10">
            <a:extLst>
              <a:ext uri="{FF2B5EF4-FFF2-40B4-BE49-F238E27FC236}">
                <a16:creationId xmlns:a16="http://schemas.microsoft.com/office/drawing/2014/main" id="{92DB2508-7B5F-084D-98CD-F4598D3F3C5D}"/>
              </a:ext>
            </a:extLst>
          </p:cNvPr>
          <p:cNvCxnSpPr>
            <a:cxnSpLocks/>
          </p:cNvCxnSpPr>
          <p:nvPr/>
        </p:nvCxnSpPr>
        <p:spPr>
          <a:xfrm flipV="1">
            <a:off x="5327904" y="3755136"/>
            <a:ext cx="426720" cy="235305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406B87-E51F-4A4E-91F8-2C35D3BC8863}"/>
              </a:ext>
            </a:extLst>
          </p:cNvPr>
          <p:cNvCxnSpPr>
            <a:cxnSpLocks/>
          </p:cNvCxnSpPr>
          <p:nvPr/>
        </p:nvCxnSpPr>
        <p:spPr>
          <a:xfrm flipH="1" flipV="1">
            <a:off x="7425174" y="4340934"/>
            <a:ext cx="231402" cy="27415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041DF1-8E1C-1141-BC28-F2953BB79A1A}"/>
              </a:ext>
            </a:extLst>
          </p:cNvPr>
          <p:cNvSpPr txBox="1"/>
          <p:nvPr/>
        </p:nvSpPr>
        <p:spPr>
          <a:xfrm>
            <a:off x="6994609" y="3628668"/>
            <a:ext cx="861133" cy="369332"/>
          </a:xfrm>
          <a:prstGeom prst="rect">
            <a:avLst/>
          </a:prstGeom>
          <a:noFill/>
        </p:spPr>
        <p:txBody>
          <a:bodyPr wrap="none" rtlCol="0">
            <a:spAutoFit/>
          </a:bodyPr>
          <a:lstStyle/>
          <a:p>
            <a:r>
              <a:rPr lang="en-US" b="1" dirty="0">
                <a:solidFill>
                  <a:srgbClr val="FF0000"/>
                </a:solidFill>
              </a:rPr>
              <a:t>9 miles</a:t>
            </a:r>
          </a:p>
        </p:txBody>
      </p:sp>
      <p:sp>
        <p:nvSpPr>
          <p:cNvPr id="17" name="TextBox 16">
            <a:extLst>
              <a:ext uri="{FF2B5EF4-FFF2-40B4-BE49-F238E27FC236}">
                <a16:creationId xmlns:a16="http://schemas.microsoft.com/office/drawing/2014/main" id="{955948C9-EA9D-5449-9556-554A1AF358BD}"/>
              </a:ext>
            </a:extLst>
          </p:cNvPr>
          <p:cNvSpPr txBox="1"/>
          <p:nvPr/>
        </p:nvSpPr>
        <p:spPr>
          <a:xfrm>
            <a:off x="4354351" y="4046299"/>
            <a:ext cx="1346844" cy="369332"/>
          </a:xfrm>
          <a:prstGeom prst="rect">
            <a:avLst/>
          </a:prstGeom>
          <a:noFill/>
        </p:spPr>
        <p:txBody>
          <a:bodyPr wrap="none" rtlCol="0">
            <a:spAutoFit/>
          </a:bodyPr>
          <a:lstStyle/>
          <a:p>
            <a:r>
              <a:rPr lang="en-US" b="1" dirty="0">
                <a:solidFill>
                  <a:srgbClr val="FF0000"/>
                </a:solidFill>
              </a:rPr>
              <a:t>75-100miles</a:t>
            </a:r>
          </a:p>
        </p:txBody>
      </p:sp>
      <p:pic>
        <p:nvPicPr>
          <p:cNvPr id="19" name="Picture 18">
            <a:extLst>
              <a:ext uri="{FF2B5EF4-FFF2-40B4-BE49-F238E27FC236}">
                <a16:creationId xmlns:a16="http://schemas.microsoft.com/office/drawing/2014/main" id="{64A5B76B-BBFA-0E48-A31E-31813208DDC4}"/>
              </a:ext>
            </a:extLst>
          </p:cNvPr>
          <p:cNvPicPr>
            <a:picLocks noChangeAspect="1"/>
          </p:cNvPicPr>
          <p:nvPr/>
        </p:nvPicPr>
        <p:blipFill>
          <a:blip r:embed="rId4"/>
          <a:stretch>
            <a:fillRect/>
          </a:stretch>
        </p:blipFill>
        <p:spPr>
          <a:xfrm>
            <a:off x="170700" y="3087624"/>
            <a:ext cx="4657169" cy="3126491"/>
          </a:xfrm>
          <a:prstGeom prst="rect">
            <a:avLst/>
          </a:prstGeom>
        </p:spPr>
      </p:pic>
      <p:pic>
        <p:nvPicPr>
          <p:cNvPr id="15" name="Picture 14">
            <a:extLst>
              <a:ext uri="{FF2B5EF4-FFF2-40B4-BE49-F238E27FC236}">
                <a16:creationId xmlns:a16="http://schemas.microsoft.com/office/drawing/2014/main" id="{134A8474-6D57-2744-9324-7E5C5B48B720}"/>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45879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287129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Tidal barrage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98443"/>
            <a:ext cx="8398472"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tidal barrage </a:t>
            </a:r>
            <a:r>
              <a:rPr lang="en-US" altLang="en-US" dirty="0">
                <a:latin typeface="Verdana" panose="020B0604030504040204" pitchFamily="34" charset="0"/>
                <a:ea typeface="Verdana" panose="020B0604030504040204" pitchFamily="34" charset="0"/>
                <a:cs typeface="Verdana" panose="020B0604030504040204" pitchFamily="34" charset="0"/>
              </a:rPr>
              <a:t>is a low barrier that captures the potential energy of tidal ranges and allows energy to be harvested by turbines in openings that channel flow.</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Energy is generated during </a:t>
            </a:r>
            <a:r>
              <a:rPr lang="en-US" altLang="en-US" b="1" dirty="0">
                <a:latin typeface="Verdana" panose="020B0604030504040204" pitchFamily="34" charset="0"/>
                <a:ea typeface="Verdana" panose="020B0604030504040204" pitchFamily="34" charset="0"/>
                <a:cs typeface="Verdana" panose="020B0604030504040204" pitchFamily="34" charset="0"/>
              </a:rPr>
              <a:t>both tidal flows: in and out</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Water can be held for the duration of ‘one’ tidal flow.</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465" y="6348227"/>
            <a:ext cx="6141938"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http://www.alternative-energy-tutorials.com/tidal-energy/tidal-barrage.html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16F0DED6-707A-1F42-9653-647605FF72A9}"/>
              </a:ext>
            </a:extLst>
          </p:cNvPr>
          <p:cNvPicPr>
            <a:picLocks noChangeAspect="1"/>
          </p:cNvPicPr>
          <p:nvPr/>
        </p:nvPicPr>
        <p:blipFill>
          <a:blip r:embed="rId3"/>
          <a:stretch>
            <a:fillRect/>
          </a:stretch>
        </p:blipFill>
        <p:spPr>
          <a:xfrm>
            <a:off x="175685" y="3502171"/>
            <a:ext cx="4530865" cy="2675368"/>
          </a:xfrm>
          <a:prstGeom prst="rect">
            <a:avLst/>
          </a:prstGeom>
        </p:spPr>
      </p:pic>
      <p:pic>
        <p:nvPicPr>
          <p:cNvPr id="10" name="Picture 9">
            <a:extLst>
              <a:ext uri="{FF2B5EF4-FFF2-40B4-BE49-F238E27FC236}">
                <a16:creationId xmlns:a16="http://schemas.microsoft.com/office/drawing/2014/main" id="{7222BB9B-ABB5-584D-A1E8-810327A1B696}"/>
              </a:ext>
            </a:extLst>
          </p:cNvPr>
          <p:cNvPicPr>
            <a:picLocks noChangeAspect="1"/>
          </p:cNvPicPr>
          <p:nvPr/>
        </p:nvPicPr>
        <p:blipFill>
          <a:blip r:embed="rId4"/>
          <a:stretch>
            <a:fillRect/>
          </a:stretch>
        </p:blipFill>
        <p:spPr>
          <a:xfrm>
            <a:off x="4661096" y="3535380"/>
            <a:ext cx="4329493" cy="2704135"/>
          </a:xfrm>
          <a:prstGeom prst="rect">
            <a:avLst/>
          </a:prstGeom>
        </p:spPr>
      </p:pic>
      <p:sp>
        <p:nvSpPr>
          <p:cNvPr id="18" name="Text Box 11">
            <a:extLst>
              <a:ext uri="{FF2B5EF4-FFF2-40B4-BE49-F238E27FC236}">
                <a16:creationId xmlns:a16="http://schemas.microsoft.com/office/drawing/2014/main" id="{86A0C68F-4547-354E-B8DC-811C0A75FE78}"/>
              </a:ext>
            </a:extLst>
          </p:cNvPr>
          <p:cNvSpPr txBox="1">
            <a:spLocks noChangeAspect="1" noChangeArrowheads="1"/>
          </p:cNvSpPr>
          <p:nvPr/>
        </p:nvSpPr>
        <p:spPr bwMode="auto">
          <a:xfrm>
            <a:off x="175684" y="2308980"/>
            <a:ext cx="866351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Flow rate is </a:t>
            </a:r>
            <a:r>
              <a:rPr lang="en-US" altLang="en-US" dirty="0" err="1">
                <a:latin typeface="Verdana" panose="020B0604030504040204" pitchFamily="34" charset="0"/>
                <a:ea typeface="Verdana" panose="020B0604030504040204" pitchFamily="34" charset="0"/>
                <a:cs typeface="Verdana" panose="020B0604030504040204" pitchFamily="34" charset="0"/>
              </a:rPr>
              <a:t>lowish</a:t>
            </a:r>
            <a:r>
              <a:rPr lang="en-US" altLang="en-US" dirty="0">
                <a:latin typeface="Verdana" panose="020B0604030504040204" pitchFamily="34" charset="0"/>
                <a:ea typeface="Verdana" panose="020B0604030504040204" pitchFamily="34" charset="0"/>
                <a:cs typeface="Verdana" panose="020B0604030504040204" pitchFamily="34" charset="0"/>
              </a:rPr>
              <a:t>, similar to very low-head hydro.</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An enormous amount of water flows within 6 hours…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 so many turbines are used to harvest as much energy as possible.</a:t>
            </a:r>
          </a:p>
        </p:txBody>
      </p:sp>
      <p:pic>
        <p:nvPicPr>
          <p:cNvPr id="11" name="Picture 10">
            <a:extLst>
              <a:ext uri="{FF2B5EF4-FFF2-40B4-BE49-F238E27FC236}">
                <a16:creationId xmlns:a16="http://schemas.microsoft.com/office/drawing/2014/main" id="{A467A9C3-F10A-D241-924B-2E3FBE660F4F}"/>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529426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61829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La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Rance</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France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61867"/>
            <a:ext cx="839847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500 GWh</a:t>
            </a:r>
            <a:r>
              <a:rPr lang="en-US" altLang="en-US" dirty="0">
                <a:latin typeface="Verdana" panose="020B0604030504040204" pitchFamily="34" charset="0"/>
                <a:ea typeface="Verdana" panose="020B0604030504040204" pitchFamily="34" charset="0"/>
                <a:cs typeface="Verdana" panose="020B0604030504040204" pitchFamily="34" charset="0"/>
              </a:rPr>
              <a:t> tidal barrage in the estuary of the La </a:t>
            </a:r>
            <a:r>
              <a:rPr lang="en-US" altLang="en-US" dirty="0" err="1">
                <a:latin typeface="Verdana" panose="020B0604030504040204" pitchFamily="34" charset="0"/>
                <a:ea typeface="Verdana" panose="020B0604030504040204" pitchFamily="34" charset="0"/>
                <a:cs typeface="Verdana" panose="020B0604030504040204" pitchFamily="34" charset="0"/>
              </a:rPr>
              <a:t>Rance</a:t>
            </a:r>
            <a:r>
              <a:rPr lang="en-US" altLang="en-US" dirty="0">
                <a:latin typeface="Verdana" panose="020B0604030504040204" pitchFamily="34" charset="0"/>
                <a:ea typeface="Verdana" panose="020B0604030504040204" pitchFamily="34" charset="0"/>
                <a:cs typeface="Verdana" panose="020B0604030504040204" pitchFamily="34" charset="0"/>
              </a:rPr>
              <a:t> river in Brittany, France.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Construction damaged the estuary ecosystem; some recovery.</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465" y="6250691"/>
            <a:ext cx="8289577"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rPr>
              <a:t>Google maps</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https://www.edf.fr/en/the-edf-group/industrial-provider/renewable-energies/marine-energy/tidal-power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57FFB2B8-579F-7A40-B8F4-E4684BF3FF96}"/>
              </a:ext>
            </a:extLst>
          </p:cNvPr>
          <p:cNvPicPr>
            <a:picLocks noChangeAspect="1"/>
          </p:cNvPicPr>
          <p:nvPr/>
        </p:nvPicPr>
        <p:blipFill rotWithShape="1">
          <a:blip r:embed="rId3"/>
          <a:srcRect l="7058" t="23862" r="7480" b="-1487"/>
          <a:stretch/>
        </p:blipFill>
        <p:spPr>
          <a:xfrm>
            <a:off x="284013" y="1742490"/>
            <a:ext cx="5516375" cy="2723087"/>
          </a:xfrm>
          <a:prstGeom prst="rect">
            <a:avLst/>
          </a:prstGeom>
        </p:spPr>
      </p:pic>
      <p:pic>
        <p:nvPicPr>
          <p:cNvPr id="11" name="Picture 10">
            <a:extLst>
              <a:ext uri="{FF2B5EF4-FFF2-40B4-BE49-F238E27FC236}">
                <a16:creationId xmlns:a16="http://schemas.microsoft.com/office/drawing/2014/main" id="{60267C8E-24BD-8A49-9AED-9752AEC61284}"/>
              </a:ext>
            </a:extLst>
          </p:cNvPr>
          <p:cNvPicPr>
            <a:picLocks noChangeAspect="1"/>
          </p:cNvPicPr>
          <p:nvPr/>
        </p:nvPicPr>
        <p:blipFill rotWithShape="1">
          <a:blip r:embed="rId4"/>
          <a:srcRect t="9368"/>
          <a:stretch/>
        </p:blipFill>
        <p:spPr>
          <a:xfrm>
            <a:off x="1590953" y="1929304"/>
            <a:ext cx="7443319" cy="4275212"/>
          </a:xfrm>
          <a:prstGeom prst="rect">
            <a:avLst/>
          </a:prstGeom>
        </p:spPr>
      </p:pic>
      <p:sp>
        <p:nvSpPr>
          <p:cNvPr id="15" name="TextBox 14">
            <a:extLst>
              <a:ext uri="{FF2B5EF4-FFF2-40B4-BE49-F238E27FC236}">
                <a16:creationId xmlns:a16="http://schemas.microsoft.com/office/drawing/2014/main" id="{930551CC-F048-0045-A128-49F6B47FAF0F}"/>
              </a:ext>
            </a:extLst>
          </p:cNvPr>
          <p:cNvSpPr txBox="1"/>
          <p:nvPr/>
        </p:nvSpPr>
        <p:spPr>
          <a:xfrm>
            <a:off x="2471210" y="3404392"/>
            <a:ext cx="570990" cy="369332"/>
          </a:xfrm>
          <a:prstGeom prst="rect">
            <a:avLst/>
          </a:prstGeom>
          <a:noFill/>
        </p:spPr>
        <p:txBody>
          <a:bodyPr wrap="none" rtlCol="0">
            <a:spAutoFit/>
          </a:bodyPr>
          <a:lstStyle/>
          <a:p>
            <a:r>
              <a:rPr lang="en-US" b="1" dirty="0">
                <a:solidFill>
                  <a:schemeClr val="bg1"/>
                </a:solidFill>
              </a:rPr>
              <a:t>lock</a:t>
            </a:r>
          </a:p>
        </p:txBody>
      </p:sp>
      <p:sp>
        <p:nvSpPr>
          <p:cNvPr id="17" name="TextBox 16">
            <a:extLst>
              <a:ext uri="{FF2B5EF4-FFF2-40B4-BE49-F238E27FC236}">
                <a16:creationId xmlns:a16="http://schemas.microsoft.com/office/drawing/2014/main" id="{F7E14F37-4674-C246-B1B3-030285674E61}"/>
              </a:ext>
            </a:extLst>
          </p:cNvPr>
          <p:cNvSpPr txBox="1"/>
          <p:nvPr/>
        </p:nvSpPr>
        <p:spPr>
          <a:xfrm>
            <a:off x="6251901" y="2664597"/>
            <a:ext cx="855427" cy="369332"/>
          </a:xfrm>
          <a:prstGeom prst="rect">
            <a:avLst/>
          </a:prstGeom>
          <a:noFill/>
        </p:spPr>
        <p:txBody>
          <a:bodyPr wrap="none" rtlCol="0">
            <a:spAutoFit/>
          </a:bodyPr>
          <a:lstStyle/>
          <a:p>
            <a:r>
              <a:rPr lang="en-US" b="1" dirty="0">
                <a:solidFill>
                  <a:schemeClr val="bg1"/>
                </a:solidFill>
              </a:rPr>
              <a:t>6 gates</a:t>
            </a: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20" name="TextBox 19">
            <a:extLst>
              <a:ext uri="{FF2B5EF4-FFF2-40B4-BE49-F238E27FC236}">
                <a16:creationId xmlns:a16="http://schemas.microsoft.com/office/drawing/2014/main" id="{2F2CBD58-59BD-4445-B106-AC9A75AA9C38}"/>
              </a:ext>
            </a:extLst>
          </p:cNvPr>
          <p:cNvSpPr txBox="1"/>
          <p:nvPr/>
        </p:nvSpPr>
        <p:spPr>
          <a:xfrm>
            <a:off x="3554056" y="3089294"/>
            <a:ext cx="2086277" cy="646331"/>
          </a:xfrm>
          <a:prstGeom prst="rect">
            <a:avLst/>
          </a:prstGeom>
          <a:noFill/>
        </p:spPr>
        <p:txBody>
          <a:bodyPr wrap="none" rtlCol="0">
            <a:spAutoFit/>
          </a:bodyPr>
          <a:lstStyle/>
          <a:p>
            <a:r>
              <a:rPr lang="en-US" b="1" dirty="0">
                <a:solidFill>
                  <a:schemeClr val="bg1"/>
                </a:solidFill>
              </a:rPr>
              <a:t>24-unit power plant</a:t>
            </a:r>
          </a:p>
          <a:p>
            <a:r>
              <a:rPr lang="en-US" b="1" dirty="0">
                <a:solidFill>
                  <a:schemeClr val="bg1"/>
                </a:solidFill>
              </a:rPr>
              <a:t>&amp; road crossing</a:t>
            </a:r>
          </a:p>
        </p:txBody>
      </p:sp>
      <p:sp>
        <p:nvSpPr>
          <p:cNvPr id="21" name="TextBox 20">
            <a:extLst>
              <a:ext uri="{FF2B5EF4-FFF2-40B4-BE49-F238E27FC236}">
                <a16:creationId xmlns:a16="http://schemas.microsoft.com/office/drawing/2014/main" id="{80E6AF59-8619-F14E-812F-82DD2A55CCFB}"/>
              </a:ext>
            </a:extLst>
          </p:cNvPr>
          <p:cNvSpPr txBox="1"/>
          <p:nvPr/>
        </p:nvSpPr>
        <p:spPr>
          <a:xfrm>
            <a:off x="4143698" y="4806255"/>
            <a:ext cx="3660874" cy="923330"/>
          </a:xfrm>
          <a:prstGeom prst="rect">
            <a:avLst/>
          </a:prstGeom>
          <a:noFill/>
        </p:spPr>
        <p:txBody>
          <a:bodyPr wrap="none" rtlCol="0">
            <a:spAutoFit/>
          </a:bodyPr>
          <a:lstStyle/>
          <a:p>
            <a:r>
              <a:rPr lang="en-US" b="1" dirty="0">
                <a:solidFill>
                  <a:schemeClr val="bg1"/>
                </a:solidFill>
              </a:rPr>
              <a:t>Reversible pump turbines can create</a:t>
            </a:r>
            <a:br>
              <a:rPr lang="en-US" b="1" dirty="0">
                <a:solidFill>
                  <a:schemeClr val="bg1"/>
                </a:solidFill>
              </a:rPr>
            </a:br>
            <a:r>
              <a:rPr lang="en-US" b="1" dirty="0">
                <a:solidFill>
                  <a:schemeClr val="bg1"/>
                </a:solidFill>
              </a:rPr>
              <a:t>pumped hydro storage.</a:t>
            </a:r>
          </a:p>
          <a:p>
            <a:r>
              <a:rPr lang="en-US" b="1" dirty="0">
                <a:solidFill>
                  <a:schemeClr val="bg1"/>
                </a:solidFill>
              </a:rPr>
              <a:t>Electricity available 90% of the time.</a:t>
            </a:r>
          </a:p>
        </p:txBody>
      </p:sp>
      <p:pic>
        <p:nvPicPr>
          <p:cNvPr id="16" name="Picture 15">
            <a:extLst>
              <a:ext uri="{FF2B5EF4-FFF2-40B4-BE49-F238E27FC236}">
                <a16:creationId xmlns:a16="http://schemas.microsoft.com/office/drawing/2014/main" id="{3590F009-CDE0-7144-98B8-C0E612C64135}"/>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596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showing how Kepler Energy’s turbine rotor blades will look installed in a tidal fence configuration.">
            <a:extLst>
              <a:ext uri="{FF2B5EF4-FFF2-40B4-BE49-F238E27FC236}">
                <a16:creationId xmlns:a16="http://schemas.microsoft.com/office/drawing/2014/main" id="{00F1CF10-E0AF-6946-8A28-16FEAE942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283"/>
          <a:stretch/>
        </p:blipFill>
        <p:spPr bwMode="auto">
          <a:xfrm>
            <a:off x="207264" y="3834384"/>
            <a:ext cx="4833465" cy="23408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71530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Barrage alternatives: tidal fence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61867"/>
            <a:ext cx="839847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tidal fence </a:t>
            </a:r>
            <a:r>
              <a:rPr lang="en-US" altLang="en-US" dirty="0">
                <a:latin typeface="Verdana" panose="020B0604030504040204" pitchFamily="34" charset="0"/>
                <a:ea typeface="Verdana" panose="020B0604030504040204" pitchFamily="34" charset="0"/>
                <a:cs typeface="Verdana" panose="020B0604030504040204" pitchFamily="34" charset="0"/>
              </a:rPr>
              <a:t>across parts of the estuary, interrupted by passages.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Less power output with less environmental damage.</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Up to 1.3 GW capacity (~ 1 nuclear plant) or ~ 1% of UK power.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0" y="6200325"/>
            <a:ext cx="8521885"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3"/>
              </a:rPr>
              <a:t>https://www.theguardian.com/environment/2015/aug/07/revolutionary-tidal-fence-set-to-trap-seas-power</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4"/>
              </a:rPr>
              <a:t>https://www.treehugger.com/renewable-energy/tidal-power-alternative-to-the-severn-barrage-touted.html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2" name="Picture 1">
            <a:extLst>
              <a:ext uri="{FF2B5EF4-FFF2-40B4-BE49-F238E27FC236}">
                <a16:creationId xmlns:a16="http://schemas.microsoft.com/office/drawing/2014/main" id="{831F930F-0D55-0C41-B01B-ED2F7399CF79}"/>
              </a:ext>
            </a:extLst>
          </p:cNvPr>
          <p:cNvPicPr>
            <a:picLocks noChangeAspect="1"/>
          </p:cNvPicPr>
          <p:nvPr/>
        </p:nvPicPr>
        <p:blipFill rotWithShape="1">
          <a:blip r:embed="rId5"/>
          <a:srcRect l="1280" t="14243" r="1490" b="2539"/>
          <a:stretch/>
        </p:blipFill>
        <p:spPr>
          <a:xfrm>
            <a:off x="3047999" y="1753460"/>
            <a:ext cx="5779009" cy="2525932"/>
          </a:xfrm>
          <a:prstGeom prst="rect">
            <a:avLst/>
          </a:prstGeom>
        </p:spPr>
      </p:pic>
      <p:pic>
        <p:nvPicPr>
          <p:cNvPr id="10" name="Picture 9">
            <a:extLst>
              <a:ext uri="{FF2B5EF4-FFF2-40B4-BE49-F238E27FC236}">
                <a16:creationId xmlns:a16="http://schemas.microsoft.com/office/drawing/2014/main" id="{64FAF2CF-4626-7D43-84C3-F9171B64FDBA}"/>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18054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42515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Barrage alternatives: tidal reef</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61867"/>
            <a:ext cx="8398472" cy="17543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12-mile </a:t>
            </a:r>
            <a:r>
              <a:rPr lang="en-US" altLang="en-US" b="1" dirty="0">
                <a:latin typeface="Verdana" panose="020B0604030504040204" pitchFamily="34" charset="0"/>
                <a:ea typeface="Verdana" panose="020B0604030504040204" pitchFamily="34" charset="0"/>
                <a:cs typeface="Verdana" panose="020B0604030504040204" pitchFamily="34" charset="0"/>
              </a:rPr>
              <a:t>tidal reef </a:t>
            </a:r>
            <a:r>
              <a:rPr lang="en-US" altLang="en-US" dirty="0">
                <a:latin typeface="Verdana" panose="020B0604030504040204" pitchFamily="34" charset="0"/>
                <a:ea typeface="Verdana" panose="020B0604030504040204" pitchFamily="34" charset="0"/>
                <a:cs typeface="Verdana" panose="020B0604030504040204" pitchFamily="34" charset="0"/>
              </a:rPr>
              <a:t>is lower than a barrage with slower turbines.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Slightly lower cost than barrage.</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Similar 20,000 GWh capacity</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Holds back some, but not all, of tidal change, so less damage to estuary ecosystems.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Fish should be able to survive passage through slow turbines.</a:t>
            </a:r>
          </a:p>
        </p:txBody>
      </p:sp>
      <p:sp>
        <p:nvSpPr>
          <p:cNvPr id="13" name="TextBox 12">
            <a:extLst>
              <a:ext uri="{FF2B5EF4-FFF2-40B4-BE49-F238E27FC236}">
                <a16:creationId xmlns:a16="http://schemas.microsoft.com/office/drawing/2014/main" id="{51C155D9-A4F8-A147-924A-8D790FF5DB45}"/>
              </a:ext>
            </a:extLst>
          </p:cNvPr>
          <p:cNvSpPr txBox="1"/>
          <p:nvPr/>
        </p:nvSpPr>
        <p:spPr>
          <a:xfrm>
            <a:off x="0" y="6200325"/>
            <a:ext cx="5567806"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http://news.bbc.co.uk/2/hi/uk_news/wales/south_east/7748431.stm</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3"/>
              </a:rPr>
              <a:t>http://www.i-sis.org.uk/reefReplaceBarrage.php</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9" name="Picture 8">
            <a:extLst>
              <a:ext uri="{FF2B5EF4-FFF2-40B4-BE49-F238E27FC236}">
                <a16:creationId xmlns:a16="http://schemas.microsoft.com/office/drawing/2014/main" id="{7C8E2DB6-9E48-4946-A865-6D19AFB42630}"/>
              </a:ext>
            </a:extLst>
          </p:cNvPr>
          <p:cNvPicPr>
            <a:picLocks noChangeAspect="1"/>
          </p:cNvPicPr>
          <p:nvPr/>
        </p:nvPicPr>
        <p:blipFill rotWithShape="1">
          <a:blip r:embed="rId4"/>
          <a:srcRect l="6232" t="17493" r="19333"/>
          <a:stretch/>
        </p:blipFill>
        <p:spPr>
          <a:xfrm>
            <a:off x="2913887" y="2628996"/>
            <a:ext cx="5766817" cy="3750073"/>
          </a:xfrm>
          <a:prstGeom prst="rect">
            <a:avLst/>
          </a:prstGeom>
        </p:spPr>
      </p:pic>
      <p:pic>
        <p:nvPicPr>
          <p:cNvPr id="10" name="Picture 9">
            <a:extLst>
              <a:ext uri="{FF2B5EF4-FFF2-40B4-BE49-F238E27FC236}">
                <a16:creationId xmlns:a16="http://schemas.microsoft.com/office/drawing/2014/main" id="{3318D9B3-3675-474F-A445-2F8F96E6BC53}"/>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984735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42515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Barrage alternatives: tidal reef</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61867"/>
            <a:ext cx="4362256" cy="39703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tidal reef is a series of </a:t>
            </a:r>
            <a:r>
              <a:rPr lang="en-US" altLang="en-US" b="1" dirty="0">
                <a:latin typeface="Verdana" panose="020B0604030504040204" pitchFamily="34" charset="0"/>
                <a:ea typeface="Verdana" panose="020B0604030504040204" pitchFamily="34" charset="0"/>
                <a:cs typeface="Verdana" panose="020B0604030504040204" pitchFamily="34" charset="0"/>
              </a:rPr>
              <a:t>semi-floating caissons</a:t>
            </a:r>
            <a:r>
              <a:rPr lang="en-US" altLang="en-US" dirty="0">
                <a:latin typeface="Verdana" panose="020B0604030504040204" pitchFamily="34" charset="0"/>
                <a:ea typeface="Verdana" panose="020B0604030504040204" pitchFamily="34" charset="0"/>
                <a:cs typeface="Verdana" panose="020B0604030504040204" pitchFamily="34" charset="0"/>
              </a:rPr>
              <a:t> attached to sea-floor anchors.</a:t>
            </a:r>
          </a:p>
          <a:p>
            <a:pPr eaLnBrk="0" hangingPunct="0"/>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Reef rises and falls with the tide.</a:t>
            </a:r>
          </a:p>
          <a:p>
            <a:pPr marL="285750" indent="-285750" eaLnBrk="0" hangingPunct="0">
              <a:buFont typeface="Arial" panose="020B0604020202020204" pitchFamily="34" charset="0"/>
              <a:buChar cha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Maintains a low, but constant, head of 2-m.</a:t>
            </a:r>
          </a:p>
          <a:p>
            <a:pPr marL="285750" indent="-285750" eaLnBrk="0" hangingPunct="0">
              <a:buFont typeface="Arial" panose="020B0604020202020204" pitchFamily="34" charset="0"/>
              <a:buChar cha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Attenuates tidal range without utterly interrupting it.</a:t>
            </a:r>
          </a:p>
          <a:p>
            <a:pPr marL="285750" indent="-285750" eaLnBrk="0" hangingPunct="0">
              <a:buFont typeface="Arial" panose="020B0604020202020204" pitchFamily="34" charset="0"/>
              <a:buChar cha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Less vulnerable to storms because of its low profile?</a:t>
            </a:r>
          </a:p>
        </p:txBody>
      </p:sp>
      <p:sp>
        <p:nvSpPr>
          <p:cNvPr id="13" name="TextBox 12">
            <a:extLst>
              <a:ext uri="{FF2B5EF4-FFF2-40B4-BE49-F238E27FC236}">
                <a16:creationId xmlns:a16="http://schemas.microsoft.com/office/drawing/2014/main" id="{51C155D9-A4F8-A147-924A-8D790FF5DB45}"/>
              </a:ext>
            </a:extLst>
          </p:cNvPr>
          <p:cNvSpPr txBox="1"/>
          <p:nvPr/>
        </p:nvSpPr>
        <p:spPr>
          <a:xfrm>
            <a:off x="0" y="6371013"/>
            <a:ext cx="3938386"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http://www.i-sis.org.uk/reefReplaceBarrage.php</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10" name="Picture 9">
            <a:extLst>
              <a:ext uri="{FF2B5EF4-FFF2-40B4-BE49-F238E27FC236}">
                <a16:creationId xmlns:a16="http://schemas.microsoft.com/office/drawing/2014/main" id="{5EBEBD22-F4E5-D94D-9483-B1577E84ABED}"/>
              </a:ext>
            </a:extLst>
          </p:cNvPr>
          <p:cNvPicPr>
            <a:picLocks noChangeAspect="1"/>
          </p:cNvPicPr>
          <p:nvPr/>
        </p:nvPicPr>
        <p:blipFill>
          <a:blip r:embed="rId3"/>
          <a:stretch>
            <a:fillRect/>
          </a:stretch>
        </p:blipFill>
        <p:spPr>
          <a:xfrm>
            <a:off x="4537941" y="769923"/>
            <a:ext cx="4680090" cy="6222189"/>
          </a:xfrm>
          <a:prstGeom prst="rect">
            <a:avLst/>
          </a:prstGeom>
        </p:spPr>
      </p:pic>
      <p:pic>
        <p:nvPicPr>
          <p:cNvPr id="9" name="Picture 8">
            <a:extLst>
              <a:ext uri="{FF2B5EF4-FFF2-40B4-BE49-F238E27FC236}">
                <a16:creationId xmlns:a16="http://schemas.microsoft.com/office/drawing/2014/main" id="{75DD9DF8-621A-C74C-BB41-14E62DB85E38}"/>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48630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228600" y="2518284"/>
            <a:ext cx="8524631" cy="954107"/>
          </a:xfrm>
          <a:prstGeom prst="rect">
            <a:avLst/>
          </a:prstGeom>
          <a:noFill/>
        </p:spPr>
        <p:txBody>
          <a:bodyPr wrap="square" rtlCol="0">
            <a:spAutoFit/>
          </a:bodyPr>
          <a:lstStyle/>
          <a:p>
            <a:pPr marL="14288" lvl="1" algn="ctr"/>
            <a:r>
              <a:rPr lang="en-US" sz="2800" b="1" i="1" dirty="0">
                <a:latin typeface="Verdana" panose="020B0604030504040204" pitchFamily="34" charset="0"/>
                <a:ea typeface="Verdana" panose="020B0604030504040204" pitchFamily="34" charset="0"/>
                <a:cs typeface="Verdana" panose="020B0604030504040204" pitchFamily="34" charset="0"/>
              </a:rPr>
              <a:t>7.7: Ocean and wave power </a:t>
            </a:r>
          </a:p>
          <a:p>
            <a:pPr marL="14288" lvl="1" algn="ctr"/>
            <a:r>
              <a:rPr lang="en-US" sz="2800" b="1" i="1" dirty="0">
                <a:latin typeface="Verdana" panose="020B0604030504040204" pitchFamily="34" charset="0"/>
                <a:ea typeface="Verdana" panose="020B0604030504040204" pitchFamily="34" charset="0"/>
                <a:cs typeface="Verdana" panose="020B0604030504040204" pitchFamily="34" charset="0"/>
              </a:rPr>
              <a:t>without barrages</a:t>
            </a:r>
            <a:endParaRPr lang="is-IS" sz="2800" b="1" i="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AFE2349-3854-E04C-B200-D42DB27C60C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213821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68750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Open Energy’s turbine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5" y="761867"/>
            <a:ext cx="4362256"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a:t>
            </a:r>
            <a:r>
              <a:rPr lang="en-US" altLang="en-US" b="1" dirty="0">
                <a:latin typeface="Verdana" panose="020B0604030504040204" pitchFamily="34" charset="0"/>
                <a:ea typeface="Verdana" panose="020B0604030504040204" pitchFamily="34" charset="0"/>
                <a:cs typeface="Verdana" panose="020B0604030504040204" pitchFamily="34" charset="0"/>
              </a:rPr>
              <a:t>Minas channel </a:t>
            </a:r>
            <a:r>
              <a:rPr lang="en-US" altLang="en-US" dirty="0">
                <a:latin typeface="Verdana" panose="020B0604030504040204" pitchFamily="34" charset="0"/>
                <a:ea typeface="Verdana" panose="020B0604030504040204" pitchFamily="34" charset="0"/>
                <a:cs typeface="Verdana" panose="020B0604030504040204" pitchFamily="34" charset="0"/>
              </a:rPr>
              <a:t>of the Bay of Fundy has 50’ tidal range with a speed of ~ 11 mph.</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Estimated at 2500 MW potentially extractable power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960" y="6371013"/>
            <a:ext cx="9354484"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http://www2.philly.com/philly/business/energy/can-this-giant-turbine-turn-the-tide-for-ocean-energy-20170901.html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6" name="Picture 5">
            <a:extLst>
              <a:ext uri="{FF2B5EF4-FFF2-40B4-BE49-F238E27FC236}">
                <a16:creationId xmlns:a16="http://schemas.microsoft.com/office/drawing/2014/main" id="{BF799A35-788D-CA42-B7BE-B49B125070C3}"/>
              </a:ext>
            </a:extLst>
          </p:cNvPr>
          <p:cNvPicPr>
            <a:picLocks noChangeAspect="1"/>
          </p:cNvPicPr>
          <p:nvPr/>
        </p:nvPicPr>
        <p:blipFill>
          <a:blip r:embed="rId3"/>
          <a:stretch>
            <a:fillRect/>
          </a:stretch>
        </p:blipFill>
        <p:spPr>
          <a:xfrm>
            <a:off x="4748970" y="770066"/>
            <a:ext cx="4268113" cy="2669057"/>
          </a:xfrm>
          <a:prstGeom prst="rect">
            <a:avLst/>
          </a:prstGeom>
        </p:spPr>
      </p:pic>
      <p:sp>
        <p:nvSpPr>
          <p:cNvPr id="12" name="Text Box 11">
            <a:extLst>
              <a:ext uri="{FF2B5EF4-FFF2-40B4-BE49-F238E27FC236}">
                <a16:creationId xmlns:a16="http://schemas.microsoft.com/office/drawing/2014/main" id="{143E3F83-5448-9040-B8A5-311E45B77487}"/>
              </a:ext>
            </a:extLst>
          </p:cNvPr>
          <p:cNvSpPr txBox="1">
            <a:spLocks noChangeAspect="1" noChangeArrowheads="1"/>
          </p:cNvSpPr>
          <p:nvPr/>
        </p:nvSpPr>
        <p:spPr bwMode="auto">
          <a:xfrm>
            <a:off x="175685" y="2617399"/>
            <a:ext cx="4362256" cy="258532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Open Hydro </a:t>
            </a:r>
            <a:r>
              <a:rPr lang="en-US" altLang="en-US" dirty="0">
                <a:latin typeface="Verdana" panose="020B0604030504040204" pitchFamily="34" charset="0"/>
                <a:ea typeface="Verdana" panose="020B0604030504040204" pitchFamily="34" charset="0"/>
                <a:cs typeface="Verdana" panose="020B0604030504040204" pitchFamily="34" charset="0"/>
              </a:rPr>
              <a:t>turbine lowered to the ocean floor in a cradle. 190 feet deep.</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Open turbine reverses direction with the tide.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 MW capacity.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Fiberglass blades replaced with</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stronger material.</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turbine is the generator.</a:t>
            </a:r>
          </a:p>
        </p:txBody>
      </p:sp>
      <p:pic>
        <p:nvPicPr>
          <p:cNvPr id="11" name="Picture 10">
            <a:extLst>
              <a:ext uri="{FF2B5EF4-FFF2-40B4-BE49-F238E27FC236}">
                <a16:creationId xmlns:a16="http://schemas.microsoft.com/office/drawing/2014/main" id="{695E1719-B930-5144-81A5-8C6B880B9E67}"/>
              </a:ext>
            </a:extLst>
          </p:cNvPr>
          <p:cNvPicPr>
            <a:picLocks noChangeAspect="1"/>
          </p:cNvPicPr>
          <p:nvPr/>
        </p:nvPicPr>
        <p:blipFill>
          <a:blip r:embed="rId4"/>
          <a:stretch>
            <a:fillRect/>
          </a:stretch>
        </p:blipFill>
        <p:spPr>
          <a:xfrm>
            <a:off x="4302313" y="3429000"/>
            <a:ext cx="4705287" cy="3130296"/>
          </a:xfrm>
          <a:prstGeom prst="rect">
            <a:avLst/>
          </a:prstGeom>
        </p:spPr>
      </p:pic>
      <p:sp>
        <p:nvSpPr>
          <p:cNvPr id="15" name="Text Box 11">
            <a:extLst>
              <a:ext uri="{FF2B5EF4-FFF2-40B4-BE49-F238E27FC236}">
                <a16:creationId xmlns:a16="http://schemas.microsoft.com/office/drawing/2014/main" id="{7119714B-2282-A24A-8397-4C2F27B0313E}"/>
              </a:ext>
            </a:extLst>
          </p:cNvPr>
          <p:cNvSpPr txBox="1">
            <a:spLocks noChangeAspect="1" noChangeArrowheads="1"/>
          </p:cNvSpPr>
          <p:nvPr/>
        </p:nvSpPr>
        <p:spPr bwMode="auto">
          <a:xfrm>
            <a:off x="136400" y="5449802"/>
            <a:ext cx="4362256"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i="1" dirty="0">
                <a:latin typeface="Verdana" panose="020B0604030504040204" pitchFamily="34" charset="0"/>
                <a:ea typeface="Verdana" panose="020B0604030504040204" pitchFamily="34" charset="0"/>
                <a:cs typeface="Verdana" panose="020B0604030504040204" pitchFamily="34" charset="0"/>
              </a:rPr>
              <a:t>Liquidated by huge new parent company</a:t>
            </a:r>
          </a:p>
        </p:txBody>
      </p:sp>
      <p:pic>
        <p:nvPicPr>
          <p:cNvPr id="14" name="Picture 13">
            <a:extLst>
              <a:ext uri="{FF2B5EF4-FFF2-40B4-BE49-F238E27FC236}">
                <a16:creationId xmlns:a16="http://schemas.microsoft.com/office/drawing/2014/main" id="{4B397D7D-B84C-EA40-B41A-945B59E3B40F}"/>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626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36983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Bladed turbines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number of companies are using </a:t>
            </a:r>
            <a:r>
              <a:rPr lang="en-US" altLang="en-US" b="1" dirty="0">
                <a:latin typeface="Verdana" panose="020B0604030504040204" pitchFamily="34" charset="0"/>
                <a:ea typeface="Verdana" panose="020B0604030504040204" pitchFamily="34" charset="0"/>
                <a:cs typeface="Verdana" panose="020B0604030504040204" pitchFamily="34" charset="0"/>
              </a:rPr>
              <a:t>bladed </a:t>
            </a:r>
            <a:r>
              <a:rPr lang="en-US" altLang="en-US" b="1" dirty="0" err="1">
                <a:latin typeface="Verdana" panose="020B0604030504040204" pitchFamily="34" charset="0"/>
                <a:ea typeface="Verdana" panose="020B0604030504040204" pitchFamily="34" charset="0"/>
                <a:cs typeface="Verdana" panose="020B0604030504040204" pitchFamily="34" charset="0"/>
              </a:rPr>
              <a:t>tubines</a:t>
            </a:r>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on pilings, floating platforms or anchored to the seabed. </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Atlantis turbines shown here are 15-20 m in diameter. </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960" y="6212517"/>
            <a:ext cx="8975534" cy="600164"/>
          </a:xfrm>
          <a:prstGeom prst="rect">
            <a:avLst/>
          </a:prstGeom>
          <a:noFill/>
        </p:spPr>
        <p:txBody>
          <a:bodyPr wrap="non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100" dirty="0">
                <a:latin typeface="Verdana" panose="020B0604030504040204" pitchFamily="34" charset="0"/>
                <a:ea typeface="Verdana" panose="020B0604030504040204" pitchFamily="34" charset="0"/>
                <a:cs typeface="Verdana" panose="020B0604030504040204" pitchFamily="34" charset="0"/>
                <a:hlinkClick r:id="rId2"/>
              </a:rPr>
              <a:t>https://simecatlantis.com/services/turbines/history/</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hlinkClick r:id="rId3"/>
              </a:rPr>
              <a:t>https://www.forbes.com/sites/jamesconca/2017/07/27/tidal-energy-all-renewables-are-not-created-equal/#6e5b69134f4e</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2" name="Picture 1">
            <a:extLst>
              <a:ext uri="{FF2B5EF4-FFF2-40B4-BE49-F238E27FC236}">
                <a16:creationId xmlns:a16="http://schemas.microsoft.com/office/drawing/2014/main" id="{321D0031-ED51-7941-AC04-ECA4BDAA7733}"/>
              </a:ext>
            </a:extLst>
          </p:cNvPr>
          <p:cNvPicPr>
            <a:picLocks noChangeAspect="1"/>
          </p:cNvPicPr>
          <p:nvPr/>
        </p:nvPicPr>
        <p:blipFill rotWithShape="1">
          <a:blip r:embed="rId4"/>
          <a:srcRect t="33962"/>
          <a:stretch/>
        </p:blipFill>
        <p:spPr>
          <a:xfrm>
            <a:off x="1645074" y="1792224"/>
            <a:ext cx="7279471" cy="4336493"/>
          </a:xfrm>
          <a:prstGeom prst="rect">
            <a:avLst/>
          </a:prstGeom>
        </p:spPr>
      </p:pic>
      <p:pic>
        <p:nvPicPr>
          <p:cNvPr id="9" name="Picture 8">
            <a:extLst>
              <a:ext uri="{FF2B5EF4-FFF2-40B4-BE49-F238E27FC236}">
                <a16:creationId xmlns:a16="http://schemas.microsoft.com/office/drawing/2014/main" id="{1CD3EE25-F790-E444-8D58-5E2EEBD6F332}"/>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54169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7328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Significant global electricity producer</a:t>
            </a:r>
          </a:p>
        </p:txBody>
      </p:sp>
      <p:sp>
        <p:nvSpPr>
          <p:cNvPr id="6" name="TextBox 5">
            <a:extLst>
              <a:ext uri="{FF2B5EF4-FFF2-40B4-BE49-F238E27FC236}">
                <a16:creationId xmlns:a16="http://schemas.microsoft.com/office/drawing/2014/main" id="{DB43DA85-8F0D-5941-BBB1-7888ECE3D22A}"/>
              </a:ext>
            </a:extLst>
          </p:cNvPr>
          <p:cNvSpPr txBox="1"/>
          <p:nvPr/>
        </p:nvSpPr>
        <p:spPr>
          <a:xfrm rot="16200000">
            <a:off x="6280168" y="4018801"/>
            <a:ext cx="4878643" cy="830997"/>
          </a:xfrm>
          <a:prstGeom prst="rect">
            <a:avLst/>
          </a:prstGeom>
          <a:noFill/>
        </p:spPr>
        <p:txBody>
          <a:bodyPr wrap="none" rtlCol="0">
            <a:spAutoFit/>
          </a:bodyPr>
          <a:lstStyle/>
          <a:p>
            <a:r>
              <a:rPr lang="en-US" sz="1200" dirty="0">
                <a:hlinkClick r:id=""/>
              </a:rPr>
              <a:t>https://ensia.com/features/hydropower/</a:t>
            </a:r>
          </a:p>
          <a:p>
            <a:r>
              <a:rPr lang="en-US" sz="1200" dirty="0">
                <a:hlinkClick r:id=""/>
              </a:rPr>
              <a:t>https://www.eia.gov/energyexplained/index.php?page=hydropower_home</a:t>
            </a:r>
            <a:endParaRPr lang="en-US" sz="1200" dirty="0"/>
          </a:p>
          <a:p>
            <a:r>
              <a:rPr lang="en-US" sz="1200" dirty="0">
                <a:hlinkClick r:id=""/>
              </a:rPr>
              <a:t>https://www.hydropower.org/sites/default/files/publications-docs/</a:t>
            </a:r>
          </a:p>
          <a:p>
            <a:r>
              <a:rPr lang="en-US" sz="1200" dirty="0">
                <a:hlinkClick r:id=""/>
              </a:rPr>
              <a:t>2018_hydropower_status_report_infographics_spread_0.pdf</a:t>
            </a:r>
            <a:endParaRPr lang="en-US" sz="1200" dirty="0"/>
          </a:p>
        </p:txBody>
      </p:sp>
      <p:sp>
        <p:nvSpPr>
          <p:cNvPr id="24" name="Text Box 11">
            <a:extLst>
              <a:ext uri="{FF2B5EF4-FFF2-40B4-BE49-F238E27FC236}">
                <a16:creationId xmlns:a16="http://schemas.microsoft.com/office/drawing/2014/main" id="{F119986A-2494-D54B-9B6D-F1B4824E7810}"/>
              </a:ext>
            </a:extLst>
          </p:cNvPr>
          <p:cNvSpPr txBox="1">
            <a:spLocks noChangeAspect="1" noChangeArrowheads="1"/>
          </p:cNvSpPr>
          <p:nvPr/>
        </p:nvSpPr>
        <p:spPr bwMode="auto">
          <a:xfrm>
            <a:off x="175685" y="762010"/>
            <a:ext cx="8210459" cy="18774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Globally hydropower is:</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16.4% of all electricity</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62% of all renewable electricity</a:t>
            </a:r>
          </a:p>
          <a:p>
            <a:pPr lvl="1"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lvl="1" eaLnBrk="0" hangingPunct="0"/>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US</a:t>
            </a:r>
            <a:r>
              <a:rPr lang="en-US" altLang="en-US" dirty="0">
                <a:latin typeface="Verdana" panose="020B0604030504040204" pitchFamily="34" charset="0"/>
                <a:ea typeface="Verdana" panose="020B0604030504040204" pitchFamily="34" charset="0"/>
                <a:cs typeface="Verdana" panose="020B0604030504040204" pitchFamily="34" charset="0"/>
              </a:rPr>
              <a:t>: 7.5% of all electricity production</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       44% of utility-scale electric generation</a:t>
            </a:r>
          </a:p>
        </p:txBody>
      </p:sp>
      <p:pic>
        <p:nvPicPr>
          <p:cNvPr id="3" name="Picture 2">
            <a:extLst>
              <a:ext uri="{FF2B5EF4-FFF2-40B4-BE49-F238E27FC236}">
                <a16:creationId xmlns:a16="http://schemas.microsoft.com/office/drawing/2014/main" id="{CF5EC9B3-3D14-6B4E-9951-8DC8FF487C10}"/>
              </a:ext>
            </a:extLst>
          </p:cNvPr>
          <p:cNvPicPr>
            <a:picLocks noChangeAspect="1"/>
          </p:cNvPicPr>
          <p:nvPr/>
        </p:nvPicPr>
        <p:blipFill>
          <a:blip r:embed="rId2"/>
          <a:stretch>
            <a:fillRect/>
          </a:stretch>
        </p:blipFill>
        <p:spPr>
          <a:xfrm>
            <a:off x="79582" y="3047998"/>
            <a:ext cx="8215600" cy="3511816"/>
          </a:xfrm>
          <a:prstGeom prst="rect">
            <a:avLst/>
          </a:prstGeom>
        </p:spPr>
      </p:pic>
      <p:pic>
        <p:nvPicPr>
          <p:cNvPr id="9" name="Picture 8">
            <a:extLst>
              <a:ext uri="{FF2B5EF4-FFF2-40B4-BE49-F238E27FC236}">
                <a16:creationId xmlns:a16="http://schemas.microsoft.com/office/drawing/2014/main" id="{80CA5B52-FFC1-B94C-8A68-75B63B972145}"/>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1892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66079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RITE project in NYC’s East River</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20313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Roosevelt Island Tidal Energy </a:t>
            </a:r>
            <a:r>
              <a:rPr lang="en-US" altLang="en-US" dirty="0">
                <a:latin typeface="Verdana" panose="020B0604030504040204" pitchFamily="34" charset="0"/>
                <a:ea typeface="Verdana" panose="020B0604030504040204" pitchFamily="34" charset="0"/>
                <a:cs typeface="Verdana" panose="020B0604030504040204" pitchFamily="34" charset="0"/>
              </a:rPr>
              <a:t>project: Verdant energy installed sea-bed turbines in the East River between Manhattan and ‘mainland’ NY.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Actually the ’East Channel’: a tidal stream.</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Six turbines were installed from 2006 – 2009.</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Ran for 9,000 hours.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Delivered 70 MWh.</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Slow enough to avoid damage to fish.</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960" y="6163749"/>
            <a:ext cx="5707588"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https://www.verdantpower.com/riteproject</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3"/>
              </a:rPr>
              <a:t>https://blog.ansi.org/2016/01/tidal-power-turbines-in-east-river/#gref</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10" name="Picture 9">
            <a:extLst>
              <a:ext uri="{FF2B5EF4-FFF2-40B4-BE49-F238E27FC236}">
                <a16:creationId xmlns:a16="http://schemas.microsoft.com/office/drawing/2014/main" id="{EC1AA193-080B-4A4D-A53F-18E5E1E2ABE8}"/>
              </a:ext>
            </a:extLst>
          </p:cNvPr>
          <p:cNvPicPr>
            <a:picLocks noChangeAspect="1"/>
          </p:cNvPicPr>
          <p:nvPr/>
        </p:nvPicPr>
        <p:blipFill>
          <a:blip r:embed="rId4"/>
          <a:stretch>
            <a:fillRect/>
          </a:stretch>
        </p:blipFill>
        <p:spPr>
          <a:xfrm>
            <a:off x="4250678" y="2814074"/>
            <a:ext cx="4558724" cy="3724656"/>
          </a:xfrm>
          <a:prstGeom prst="rect">
            <a:avLst/>
          </a:prstGeom>
        </p:spPr>
      </p:pic>
      <p:pic>
        <p:nvPicPr>
          <p:cNvPr id="9" name="Picture 8">
            <a:extLst>
              <a:ext uri="{FF2B5EF4-FFF2-40B4-BE49-F238E27FC236}">
                <a16:creationId xmlns:a16="http://schemas.microsoft.com/office/drawing/2014/main" id="{F5D21548-038F-B04D-8636-D0C1AEC3BFC5}"/>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294311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74681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Deep Green ocean kite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Swedish company, </a:t>
            </a:r>
            <a:r>
              <a:rPr lang="en-US" altLang="en-US" b="1" dirty="0" err="1">
                <a:latin typeface="Verdana" panose="020B0604030504040204" pitchFamily="34" charset="0"/>
                <a:ea typeface="Verdana" panose="020B0604030504040204" pitchFamily="34" charset="0"/>
                <a:cs typeface="Verdana" panose="020B0604030504040204" pitchFamily="34" charset="0"/>
              </a:rPr>
              <a:t>Minesto</a:t>
            </a:r>
            <a:r>
              <a:rPr lang="en-US" altLang="en-US" dirty="0">
                <a:latin typeface="Verdana" panose="020B0604030504040204" pitchFamily="34" charset="0"/>
                <a:ea typeface="Verdana" panose="020B0604030504040204" pitchFamily="34" charset="0"/>
                <a:cs typeface="Verdana" panose="020B0604030504040204" pitchFamily="34" charset="0"/>
              </a:rPr>
              <a:t>, has just commissioned their </a:t>
            </a:r>
            <a:r>
              <a:rPr lang="en-US" altLang="en-US" b="1" dirty="0">
                <a:latin typeface="Verdana" panose="020B0604030504040204" pitchFamily="34" charset="0"/>
                <a:ea typeface="Verdana" panose="020B0604030504040204" pitchFamily="34" charset="0"/>
                <a:cs typeface="Verdana" panose="020B0604030504040204" pitchFamily="34" charset="0"/>
              </a:rPr>
              <a:t>Deep Green ocean kite</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Designed for slow tidal or ocean currents.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Motion &amp; speed of the kite amplifies power by a cubic factor.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60960" y="6163749"/>
            <a:ext cx="7959230" cy="646331"/>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6</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https://minesto.com/our-technology</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3"/>
              </a:rPr>
              <a:t>https://www.power-technology.com/news/minesto-completes-sea-trials-dg500-marine-energy-kite/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3" name="Picture 2">
            <a:extLst>
              <a:ext uri="{FF2B5EF4-FFF2-40B4-BE49-F238E27FC236}">
                <a16:creationId xmlns:a16="http://schemas.microsoft.com/office/drawing/2014/main" id="{2FA62D69-D576-9840-B12C-71444EB7C191}"/>
              </a:ext>
            </a:extLst>
          </p:cNvPr>
          <p:cNvPicPr>
            <a:picLocks noChangeAspect="1"/>
          </p:cNvPicPr>
          <p:nvPr/>
        </p:nvPicPr>
        <p:blipFill>
          <a:blip r:embed="rId4"/>
          <a:stretch>
            <a:fillRect/>
          </a:stretch>
        </p:blipFill>
        <p:spPr>
          <a:xfrm>
            <a:off x="2933251" y="2114662"/>
            <a:ext cx="6114839" cy="4322714"/>
          </a:xfrm>
          <a:prstGeom prst="rect">
            <a:avLst/>
          </a:prstGeom>
        </p:spPr>
      </p:pic>
      <p:pic>
        <p:nvPicPr>
          <p:cNvPr id="10" name="Picture 9">
            <a:extLst>
              <a:ext uri="{FF2B5EF4-FFF2-40B4-BE49-F238E27FC236}">
                <a16:creationId xmlns:a16="http://schemas.microsoft.com/office/drawing/2014/main" id="{22DE128F-A6FA-0F4B-8A21-F76F93442409}"/>
              </a:ext>
            </a:extLst>
          </p:cNvPr>
          <p:cNvPicPr>
            <a:picLocks noChangeAspect="1"/>
          </p:cNvPicPr>
          <p:nvPr/>
        </p:nvPicPr>
        <p:blipFill>
          <a:blip r:embed="rId5"/>
          <a:stretch>
            <a:fillRect/>
          </a:stretch>
        </p:blipFill>
        <p:spPr>
          <a:xfrm>
            <a:off x="293960" y="2151299"/>
            <a:ext cx="3669793" cy="2151258"/>
          </a:xfrm>
          <a:prstGeom prst="rect">
            <a:avLst/>
          </a:prstGeom>
        </p:spPr>
      </p:pic>
      <p:sp>
        <p:nvSpPr>
          <p:cNvPr id="14" name="Text Box 11">
            <a:extLst>
              <a:ext uri="{FF2B5EF4-FFF2-40B4-BE49-F238E27FC236}">
                <a16:creationId xmlns:a16="http://schemas.microsoft.com/office/drawing/2014/main" id="{2D61C7EE-B81A-764D-B2A9-97FC18D5CD78}"/>
              </a:ext>
            </a:extLst>
          </p:cNvPr>
          <p:cNvSpPr txBox="1">
            <a:spLocks noChangeAspect="1" noChangeArrowheads="1"/>
          </p:cNvSpPr>
          <p:nvPr/>
        </p:nvSpPr>
        <p:spPr bwMode="auto">
          <a:xfrm>
            <a:off x="233807" y="4517290"/>
            <a:ext cx="2336546"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Next?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Testing for power production and power take-off.</a:t>
            </a:r>
          </a:p>
        </p:txBody>
      </p:sp>
      <p:pic>
        <p:nvPicPr>
          <p:cNvPr id="11" name="Picture 10">
            <a:extLst>
              <a:ext uri="{FF2B5EF4-FFF2-40B4-BE49-F238E27FC236}">
                <a16:creationId xmlns:a16="http://schemas.microsoft.com/office/drawing/2014/main" id="{B68A2FD5-FC58-D94A-8B18-EA6EF99B044C}"/>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0579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282481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Wave energy</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Ocean waves </a:t>
            </a:r>
            <a:r>
              <a:rPr lang="en-US" altLang="en-US" dirty="0">
                <a:latin typeface="Verdana" panose="020B0604030504040204" pitchFamily="34" charset="0"/>
                <a:ea typeface="Verdana" panose="020B0604030504040204" pitchFamily="34" charset="0"/>
                <a:cs typeface="Verdana" panose="020B0604030504040204" pitchFamily="34" charset="0"/>
              </a:rPr>
              <a:t>are caused by </a:t>
            </a:r>
            <a:r>
              <a:rPr lang="en-US" altLang="en-US" b="1" dirty="0">
                <a:latin typeface="Verdana" panose="020B0604030504040204" pitchFamily="34" charset="0"/>
                <a:ea typeface="Verdana" panose="020B0604030504040204" pitchFamily="34" charset="0"/>
                <a:cs typeface="Verdana" panose="020B0604030504040204" pitchFamily="34" charset="0"/>
              </a:rPr>
              <a:t>air currents</a:t>
            </a:r>
            <a:r>
              <a:rPr lang="en-US" altLang="en-US" dirty="0">
                <a:latin typeface="Verdana" panose="020B0604030504040204" pitchFamily="34" charset="0"/>
                <a:ea typeface="Verdana" panose="020B0604030504040204" pitchFamily="34" charset="0"/>
                <a:cs typeface="Verdana" panose="020B0604030504040204" pitchFamily="34" charset="0"/>
              </a:rPr>
              <a:t> passing over open water, which are caused by </a:t>
            </a:r>
            <a:r>
              <a:rPr lang="en-US" altLang="en-US" b="1" dirty="0">
                <a:latin typeface="Verdana" panose="020B0604030504040204" pitchFamily="34" charset="0"/>
                <a:ea typeface="Verdana" panose="020B0604030504040204" pitchFamily="34" charset="0"/>
                <a:cs typeface="Verdana" panose="020B0604030504040204" pitchFamily="34" charset="0"/>
              </a:rPr>
              <a:t>solar energy</a:t>
            </a:r>
            <a:r>
              <a:rPr lang="en-US" altLang="en-US" dirty="0">
                <a:latin typeface="Verdana" panose="020B0604030504040204" pitchFamily="34" charset="0"/>
                <a:ea typeface="Verdana" panose="020B0604030504040204" pitchFamily="34" charset="0"/>
                <a:cs typeface="Verdana" panose="020B0604030504040204" pitchFamily="34" charset="0"/>
              </a:rPr>
              <a:t>. </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Dense water concentrates solar power.</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Solar power ~ 100 W/m</a:t>
            </a:r>
            <a:r>
              <a:rPr lang="en-US" altLang="en-US" sz="2000" baseline="30000" dirty="0">
                <a:latin typeface="Verdana" panose="020B0604030504040204" pitchFamily="34" charset="0"/>
                <a:ea typeface="Verdana" panose="020B0604030504040204" pitchFamily="34" charset="0"/>
                <a:cs typeface="Verdana" panose="020B0604030504040204" pitchFamily="34" charset="0"/>
              </a:rPr>
              <a:t>2</a:t>
            </a:r>
            <a:endParaRPr lang="en-US" altLang="en-US" baseline="30000" dirty="0">
              <a:latin typeface="Verdana" panose="020B0604030504040204" pitchFamily="34" charset="0"/>
              <a:ea typeface="Verdana" panose="020B0604030504040204" pitchFamily="34" charset="0"/>
              <a:cs typeface="Verdana" panose="020B0604030504040204" pitchFamily="34" charset="0"/>
            </a:endParaRP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Waves ~ 100 kW/m of crest length</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504791"/>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14" name="Text Box 11">
            <a:extLst>
              <a:ext uri="{FF2B5EF4-FFF2-40B4-BE49-F238E27FC236}">
                <a16:creationId xmlns:a16="http://schemas.microsoft.com/office/drawing/2014/main" id="{2D61C7EE-B81A-764D-B2A9-97FC18D5CD78}"/>
              </a:ext>
            </a:extLst>
          </p:cNvPr>
          <p:cNvSpPr txBox="1">
            <a:spLocks noChangeAspect="1" noChangeArrowheads="1"/>
          </p:cNvSpPr>
          <p:nvPr/>
        </p:nvSpPr>
        <p:spPr bwMode="auto">
          <a:xfrm>
            <a:off x="200068" y="2449058"/>
            <a:ext cx="8553788"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Wave power does vary with </a:t>
            </a:r>
            <a:r>
              <a:rPr lang="en-US" altLang="en-US" b="1" dirty="0">
                <a:latin typeface="Verdana" panose="020B0604030504040204" pitchFamily="34" charset="0"/>
                <a:ea typeface="Verdana" panose="020B0604030504040204" pitchFamily="34" charset="0"/>
                <a:cs typeface="Verdana" panose="020B0604030504040204" pitchFamily="34" charset="0"/>
              </a:rPr>
              <a:t>weather conditions: </a:t>
            </a:r>
            <a:r>
              <a:rPr lang="en-US" altLang="en-US" dirty="0">
                <a:latin typeface="Verdana" panose="020B0604030504040204" pitchFamily="34" charset="0"/>
                <a:ea typeface="Verdana" panose="020B0604030504040204" pitchFamily="34" charset="0"/>
                <a:cs typeface="Verdana" panose="020B0604030504040204" pitchFamily="34" charset="0"/>
              </a:rPr>
              <a:t>North Atlantic ocean</a:t>
            </a:r>
          </a:p>
        </p:txBody>
      </p:sp>
      <p:graphicFrame>
        <p:nvGraphicFramePr>
          <p:cNvPr id="2" name="Table 1">
            <a:extLst>
              <a:ext uri="{FF2B5EF4-FFF2-40B4-BE49-F238E27FC236}">
                <a16:creationId xmlns:a16="http://schemas.microsoft.com/office/drawing/2014/main" id="{4B012A8D-393E-E348-BAC2-08089633DAE3}"/>
              </a:ext>
            </a:extLst>
          </p:cNvPr>
          <p:cNvGraphicFramePr>
            <a:graphicFrameLocks noGrp="1"/>
          </p:cNvGraphicFramePr>
          <p:nvPr/>
        </p:nvGraphicFramePr>
        <p:xfrm>
          <a:off x="697442" y="2957758"/>
          <a:ext cx="7559040" cy="1752600"/>
        </p:xfrm>
        <a:graphic>
          <a:graphicData uri="http://schemas.openxmlformats.org/drawingml/2006/table">
            <a:tbl>
              <a:tblPr firstRow="1" bandRow="1">
                <a:tableStyleId>{5C22544A-7EE6-4342-B048-85BDC9FD1C3A}</a:tableStyleId>
              </a:tblPr>
              <a:tblGrid>
                <a:gridCol w="1109472">
                  <a:extLst>
                    <a:ext uri="{9D8B030D-6E8A-4147-A177-3AD203B41FA5}">
                      <a16:colId xmlns:a16="http://schemas.microsoft.com/office/drawing/2014/main" val="4270566748"/>
                    </a:ext>
                  </a:extLst>
                </a:gridCol>
                <a:gridCol w="938784">
                  <a:extLst>
                    <a:ext uri="{9D8B030D-6E8A-4147-A177-3AD203B41FA5}">
                      <a16:colId xmlns:a16="http://schemas.microsoft.com/office/drawing/2014/main" val="432435018"/>
                    </a:ext>
                  </a:extLst>
                </a:gridCol>
                <a:gridCol w="1219200">
                  <a:extLst>
                    <a:ext uri="{9D8B030D-6E8A-4147-A177-3AD203B41FA5}">
                      <a16:colId xmlns:a16="http://schemas.microsoft.com/office/drawing/2014/main" val="3626463216"/>
                    </a:ext>
                  </a:extLst>
                </a:gridCol>
                <a:gridCol w="1682496">
                  <a:extLst>
                    <a:ext uri="{9D8B030D-6E8A-4147-A177-3AD203B41FA5}">
                      <a16:colId xmlns:a16="http://schemas.microsoft.com/office/drawing/2014/main" val="2853994708"/>
                    </a:ext>
                  </a:extLst>
                </a:gridCol>
                <a:gridCol w="1231392">
                  <a:extLst>
                    <a:ext uri="{9D8B030D-6E8A-4147-A177-3AD203B41FA5}">
                      <a16:colId xmlns:a16="http://schemas.microsoft.com/office/drawing/2014/main" val="1836787909"/>
                    </a:ext>
                  </a:extLst>
                </a:gridCol>
                <a:gridCol w="1377696">
                  <a:extLst>
                    <a:ext uri="{9D8B030D-6E8A-4147-A177-3AD203B41FA5}">
                      <a16:colId xmlns:a16="http://schemas.microsoft.com/office/drawing/2014/main" val="872882508"/>
                    </a:ext>
                  </a:extLst>
                </a:gridCol>
              </a:tblGrid>
              <a:tr h="370840">
                <a:tc>
                  <a:txBody>
                    <a:bodyPr/>
                    <a:lstStyle/>
                    <a:p>
                      <a:endParaRPr lang="en-US" dirty="0"/>
                    </a:p>
                    <a:p>
                      <a:r>
                        <a:rPr lang="en-US" dirty="0"/>
                        <a:t>Condition</a:t>
                      </a:r>
                    </a:p>
                  </a:txBody>
                  <a:tcPr>
                    <a:solidFill>
                      <a:srgbClr val="7A81FF"/>
                    </a:solidFill>
                  </a:tcPr>
                </a:tc>
                <a:tc>
                  <a:txBody>
                    <a:bodyPr/>
                    <a:lstStyle/>
                    <a:p>
                      <a:pPr algn="ctr"/>
                      <a:r>
                        <a:rPr lang="en-US" dirty="0"/>
                        <a:t>Period (s</a:t>
                      </a:r>
                      <a:r>
                        <a:rPr lang="en-US" baseline="30000" dirty="0"/>
                        <a:t>-1</a:t>
                      </a:r>
                      <a:r>
                        <a:rPr lang="en-US" dirty="0"/>
                        <a:t>)</a:t>
                      </a:r>
                    </a:p>
                  </a:txBody>
                  <a:tcPr>
                    <a:solidFill>
                      <a:srgbClr val="7A81FF"/>
                    </a:solidFill>
                  </a:tcPr>
                </a:tc>
                <a:tc>
                  <a:txBody>
                    <a:bodyPr/>
                    <a:lstStyle/>
                    <a:p>
                      <a:pPr algn="ctr"/>
                      <a:r>
                        <a:rPr lang="en-US" dirty="0"/>
                        <a:t>Amplitude (m)</a:t>
                      </a:r>
                    </a:p>
                  </a:txBody>
                  <a:tcPr>
                    <a:solidFill>
                      <a:srgbClr val="7A81FF"/>
                    </a:solidFill>
                  </a:tcPr>
                </a:tc>
                <a:tc>
                  <a:txBody>
                    <a:bodyPr/>
                    <a:lstStyle/>
                    <a:p>
                      <a:pPr algn="ctr"/>
                      <a:r>
                        <a:rPr lang="en-US" dirty="0"/>
                        <a:t>Power density (kW/m)</a:t>
                      </a:r>
                    </a:p>
                  </a:txBody>
                  <a:tcPr>
                    <a:solidFill>
                      <a:srgbClr val="7A81FF"/>
                    </a:solidFill>
                  </a:tcPr>
                </a:tc>
                <a:tc>
                  <a:txBody>
                    <a:bodyPr/>
                    <a:lstStyle/>
                    <a:p>
                      <a:pPr algn="ctr"/>
                      <a:r>
                        <a:rPr lang="en-US" dirty="0"/>
                        <a:t>Velocity (m/s)</a:t>
                      </a:r>
                    </a:p>
                  </a:txBody>
                  <a:tcPr>
                    <a:solidFill>
                      <a:srgbClr val="7A81FF"/>
                    </a:solidFill>
                  </a:tcPr>
                </a:tc>
                <a:tc>
                  <a:txBody>
                    <a:bodyPr/>
                    <a:lstStyle/>
                    <a:p>
                      <a:pPr algn="ctr"/>
                      <a:r>
                        <a:rPr lang="en-US" dirty="0"/>
                        <a:t>Wavelength (m)</a:t>
                      </a:r>
                    </a:p>
                  </a:txBody>
                  <a:tcPr>
                    <a:solidFill>
                      <a:srgbClr val="7A81FF"/>
                    </a:solidFill>
                  </a:tcPr>
                </a:tc>
                <a:extLst>
                  <a:ext uri="{0D108BD9-81ED-4DB2-BD59-A6C34878D82A}">
                    <a16:rowId xmlns:a16="http://schemas.microsoft.com/office/drawing/2014/main" val="960178755"/>
                  </a:ext>
                </a:extLst>
              </a:tr>
              <a:tr h="370840">
                <a:tc>
                  <a:txBody>
                    <a:bodyPr/>
                    <a:lstStyle/>
                    <a:p>
                      <a:r>
                        <a:rPr lang="en-US" dirty="0"/>
                        <a:t>storm</a:t>
                      </a:r>
                    </a:p>
                  </a:txBody>
                  <a:tcPr>
                    <a:noFill/>
                  </a:tcPr>
                </a:tc>
                <a:tc>
                  <a:txBody>
                    <a:bodyPr/>
                    <a:lstStyle/>
                    <a:p>
                      <a:pPr algn="ctr"/>
                      <a:r>
                        <a:rPr lang="en-US" dirty="0"/>
                        <a:t>14</a:t>
                      </a:r>
                    </a:p>
                  </a:txBody>
                  <a:tcPr>
                    <a:noFill/>
                  </a:tcPr>
                </a:tc>
                <a:tc>
                  <a:txBody>
                    <a:bodyPr/>
                    <a:lstStyle/>
                    <a:p>
                      <a:pPr algn="ctr"/>
                      <a:r>
                        <a:rPr lang="en-US" dirty="0"/>
                        <a:t>14</a:t>
                      </a:r>
                    </a:p>
                  </a:txBody>
                  <a:tcPr>
                    <a:noFill/>
                  </a:tcPr>
                </a:tc>
                <a:tc>
                  <a:txBody>
                    <a:bodyPr/>
                    <a:lstStyle/>
                    <a:p>
                      <a:pPr algn="ctr"/>
                      <a:r>
                        <a:rPr lang="en-US" dirty="0"/>
                        <a:t>1700</a:t>
                      </a:r>
                    </a:p>
                  </a:txBody>
                  <a:tcPr>
                    <a:noFill/>
                  </a:tcPr>
                </a:tc>
                <a:tc>
                  <a:txBody>
                    <a:bodyPr/>
                    <a:lstStyle/>
                    <a:p>
                      <a:pPr algn="ctr"/>
                      <a:r>
                        <a:rPr lang="en-US" dirty="0"/>
                        <a:t>23</a:t>
                      </a:r>
                    </a:p>
                  </a:txBody>
                  <a:tcPr>
                    <a:noFill/>
                  </a:tcPr>
                </a:tc>
                <a:tc>
                  <a:txBody>
                    <a:bodyPr/>
                    <a:lstStyle/>
                    <a:p>
                      <a:pPr algn="ctr"/>
                      <a:r>
                        <a:rPr lang="en-US" dirty="0"/>
                        <a:t>320</a:t>
                      </a:r>
                    </a:p>
                  </a:txBody>
                  <a:tcPr>
                    <a:noFill/>
                  </a:tcPr>
                </a:tc>
                <a:extLst>
                  <a:ext uri="{0D108BD9-81ED-4DB2-BD59-A6C34878D82A}">
                    <a16:rowId xmlns:a16="http://schemas.microsoft.com/office/drawing/2014/main" val="2460846143"/>
                  </a:ext>
                </a:extLst>
              </a:tr>
              <a:tr h="370840">
                <a:tc>
                  <a:txBody>
                    <a:bodyPr/>
                    <a:lstStyle/>
                    <a:p>
                      <a:r>
                        <a:rPr lang="en-US" dirty="0"/>
                        <a:t>average</a:t>
                      </a:r>
                    </a:p>
                  </a:txBody>
                  <a:tcPr>
                    <a:noFill/>
                  </a:tcPr>
                </a:tc>
                <a:tc>
                  <a:txBody>
                    <a:bodyPr/>
                    <a:lstStyle/>
                    <a:p>
                      <a:pPr algn="ctr"/>
                      <a:r>
                        <a:rPr lang="en-US" dirty="0"/>
                        <a:t>9</a:t>
                      </a:r>
                    </a:p>
                  </a:txBody>
                  <a:tcPr>
                    <a:noFill/>
                  </a:tcPr>
                </a:tc>
                <a:tc>
                  <a:txBody>
                    <a:bodyPr/>
                    <a:lstStyle/>
                    <a:p>
                      <a:pPr algn="ctr"/>
                      <a:r>
                        <a:rPr lang="en-US" dirty="0"/>
                        <a:t>3.5</a:t>
                      </a:r>
                    </a:p>
                  </a:txBody>
                  <a:tcPr>
                    <a:noFill/>
                  </a:tcPr>
                </a:tc>
                <a:tc>
                  <a:txBody>
                    <a:bodyPr/>
                    <a:lstStyle/>
                    <a:p>
                      <a:pPr algn="ctr"/>
                      <a:r>
                        <a:rPr lang="en-US" dirty="0"/>
                        <a:t>60</a:t>
                      </a:r>
                    </a:p>
                  </a:txBody>
                  <a:tcPr>
                    <a:noFill/>
                  </a:tcPr>
                </a:tc>
                <a:tc>
                  <a:txBody>
                    <a:bodyPr/>
                    <a:lstStyle/>
                    <a:p>
                      <a:pPr algn="ctr"/>
                      <a:r>
                        <a:rPr lang="en-US" dirty="0"/>
                        <a:t>15</a:t>
                      </a:r>
                    </a:p>
                  </a:txBody>
                  <a:tcPr>
                    <a:noFill/>
                  </a:tcPr>
                </a:tc>
                <a:tc>
                  <a:txBody>
                    <a:bodyPr/>
                    <a:lstStyle/>
                    <a:p>
                      <a:pPr algn="ctr"/>
                      <a:r>
                        <a:rPr lang="en-US" dirty="0"/>
                        <a:t>150</a:t>
                      </a:r>
                    </a:p>
                  </a:txBody>
                  <a:tcPr>
                    <a:noFill/>
                  </a:tcPr>
                </a:tc>
                <a:extLst>
                  <a:ext uri="{0D108BD9-81ED-4DB2-BD59-A6C34878D82A}">
                    <a16:rowId xmlns:a16="http://schemas.microsoft.com/office/drawing/2014/main" val="2862359898"/>
                  </a:ext>
                </a:extLst>
              </a:tr>
              <a:tr h="370840">
                <a:tc>
                  <a:txBody>
                    <a:bodyPr/>
                    <a:lstStyle/>
                    <a:p>
                      <a:r>
                        <a:rPr lang="en-US" dirty="0"/>
                        <a:t>calm</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5.5</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0.5</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1</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9</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50</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2931285"/>
                  </a:ext>
                </a:extLst>
              </a:tr>
            </a:tbl>
          </a:graphicData>
        </a:graphic>
      </p:graphicFrame>
      <p:sp>
        <p:nvSpPr>
          <p:cNvPr id="12" name="Text Box 11">
            <a:extLst>
              <a:ext uri="{FF2B5EF4-FFF2-40B4-BE49-F238E27FC236}">
                <a16:creationId xmlns:a16="http://schemas.microsoft.com/office/drawing/2014/main" id="{DCE986CD-2AF4-D344-9F67-B2EA6A8D71DA}"/>
              </a:ext>
            </a:extLst>
          </p:cNvPr>
          <p:cNvSpPr txBox="1">
            <a:spLocks noChangeAspect="1" noChangeArrowheads="1"/>
          </p:cNvSpPr>
          <p:nvPr/>
        </p:nvSpPr>
        <p:spPr bwMode="auto">
          <a:xfrm>
            <a:off x="175684" y="5079586"/>
            <a:ext cx="8553788"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Global potential?</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2TW</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17,500 </a:t>
            </a:r>
            <a:r>
              <a:rPr lang="en-US" altLang="en-US" dirty="0" err="1">
                <a:latin typeface="Verdana" panose="020B0604030504040204" pitchFamily="34" charset="0"/>
                <a:ea typeface="Verdana" panose="020B0604030504040204" pitchFamily="34" charset="0"/>
                <a:cs typeface="Verdana" panose="020B0604030504040204" pitchFamily="34" charset="0"/>
              </a:rPr>
              <a:t>TWh</a:t>
            </a:r>
            <a:r>
              <a:rPr lang="en-US" altLang="en-US" dirty="0">
                <a:latin typeface="Verdana" panose="020B0604030504040204" pitchFamily="34" charset="0"/>
                <a:ea typeface="Verdana" panose="020B0604030504040204" pitchFamily="34" charset="0"/>
                <a:cs typeface="Verdana" panose="020B0604030504040204" pitchFamily="34" charset="0"/>
              </a:rPr>
              <a:t> annually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Practical? 30 </a:t>
            </a:r>
            <a:r>
              <a:rPr lang="en-US" altLang="en-US" dirty="0" err="1">
                <a:latin typeface="Verdana" panose="020B0604030504040204" pitchFamily="34" charset="0"/>
                <a:ea typeface="Verdana" panose="020B0604030504040204" pitchFamily="34" charset="0"/>
                <a:cs typeface="Verdana" panose="020B0604030504040204" pitchFamily="34" charset="0"/>
              </a:rPr>
              <a:t>TWh</a:t>
            </a:r>
            <a:r>
              <a:rPr lang="en-US" altLang="en-US" dirty="0">
                <a:latin typeface="Verdana" panose="020B0604030504040204" pitchFamily="34" charset="0"/>
                <a:ea typeface="Verdana" panose="020B0604030504040204" pitchFamily="34" charset="0"/>
                <a:cs typeface="Verdana" panose="020B0604030504040204" pitchFamily="34" charset="0"/>
              </a:rPr>
              <a:t> at ~$0.05/kWh	</a:t>
            </a:r>
          </a:p>
        </p:txBody>
      </p:sp>
      <p:sp>
        <p:nvSpPr>
          <p:cNvPr id="3" name="Rounded Rectangular Callout 2">
            <a:extLst>
              <a:ext uri="{FF2B5EF4-FFF2-40B4-BE49-F238E27FC236}">
                <a16:creationId xmlns:a16="http://schemas.microsoft.com/office/drawing/2014/main" id="{F31C694B-BF55-BE44-BF92-E323DCE9BD87}"/>
              </a:ext>
            </a:extLst>
          </p:cNvPr>
          <p:cNvSpPr/>
          <p:nvPr/>
        </p:nvSpPr>
        <p:spPr>
          <a:xfrm>
            <a:off x="3918857" y="5287885"/>
            <a:ext cx="3788229" cy="435387"/>
          </a:xfrm>
          <a:prstGeom prst="wedgeRoundRectCallout">
            <a:avLst>
              <a:gd name="adj1" fmla="val -72447"/>
              <a:gd name="adj2" fmla="val 72186"/>
              <a:gd name="adj3" fmla="val 16667"/>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en-US" altLang="en-US" dirty="0">
                <a:solidFill>
                  <a:srgbClr val="0432FF"/>
                </a:solidFill>
                <a:latin typeface="Verdana" panose="020B0604030504040204" pitchFamily="34" charset="0"/>
                <a:ea typeface="Verdana" panose="020B0604030504040204" pitchFamily="34" charset="0"/>
                <a:cs typeface="Verdana" panose="020B0604030504040204" pitchFamily="34" charset="0"/>
              </a:rPr>
              <a:t>2017: global use 22,000 </a:t>
            </a:r>
            <a:r>
              <a:rPr lang="en-US" altLang="en-US" dirty="0" err="1">
                <a:solidFill>
                  <a:srgbClr val="0432FF"/>
                </a:solidFill>
                <a:latin typeface="Verdana" panose="020B0604030504040204" pitchFamily="34" charset="0"/>
                <a:ea typeface="Verdana" panose="020B0604030504040204" pitchFamily="34" charset="0"/>
                <a:cs typeface="Verdana" panose="020B0604030504040204" pitchFamily="34" charset="0"/>
              </a:rPr>
              <a:t>TWh</a:t>
            </a:r>
            <a:endParaRPr lang="en-US" alt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86CC3A23-EB30-0F4F-A9B5-88DA601C51A7}"/>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288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432624"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Best wave locations?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Western exposure </a:t>
            </a:r>
            <a:r>
              <a:rPr lang="en-US" altLang="en-US" dirty="0">
                <a:latin typeface="Verdana" panose="020B0604030504040204" pitchFamily="34" charset="0"/>
                <a:ea typeface="Verdana" panose="020B0604030504040204" pitchFamily="34" charset="0"/>
                <a:cs typeface="Verdana" panose="020B0604030504040204" pitchFamily="34" charset="0"/>
              </a:rPr>
              <a:t>produces the best potential because of wind direction.</a:t>
            </a: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Isolated islands </a:t>
            </a:r>
            <a:r>
              <a:rPr lang="en-US" altLang="en-US" dirty="0">
                <a:latin typeface="Verdana" panose="020B0604030504040204" pitchFamily="34" charset="0"/>
                <a:ea typeface="Verdana" panose="020B0604030504040204" pitchFamily="34" charset="0"/>
                <a:cs typeface="Verdana" panose="020B0604030504040204" pitchFamily="34" charset="0"/>
              </a:rPr>
              <a:t>have good potential and little conventional energy.</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95932"/>
            <a:ext cx="6702861"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http://www.geni.org/globalenergy/library/renewable-energy-resources/ocean.shtml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6" name="Picture 5">
            <a:extLst>
              <a:ext uri="{FF2B5EF4-FFF2-40B4-BE49-F238E27FC236}">
                <a16:creationId xmlns:a16="http://schemas.microsoft.com/office/drawing/2014/main" id="{DEE00E19-AEF6-5245-839B-C5397FECB1F5}"/>
              </a:ext>
            </a:extLst>
          </p:cNvPr>
          <p:cNvPicPr>
            <a:picLocks noChangeAspect="1"/>
          </p:cNvPicPr>
          <p:nvPr/>
        </p:nvPicPr>
        <p:blipFill>
          <a:blip r:embed="rId3"/>
          <a:stretch>
            <a:fillRect/>
          </a:stretch>
        </p:blipFill>
        <p:spPr>
          <a:xfrm>
            <a:off x="934230" y="1685062"/>
            <a:ext cx="7141731" cy="4776317"/>
          </a:xfrm>
          <a:prstGeom prst="rect">
            <a:avLst/>
          </a:prstGeom>
        </p:spPr>
      </p:pic>
      <p:pic>
        <p:nvPicPr>
          <p:cNvPr id="9" name="Picture 8">
            <a:extLst>
              <a:ext uri="{FF2B5EF4-FFF2-40B4-BE49-F238E27FC236}">
                <a16:creationId xmlns:a16="http://schemas.microsoft.com/office/drawing/2014/main" id="{A3E22A74-5901-6D4D-9C4C-B7068BB977CF}"/>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3709548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285421"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Effect of depth and shore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Wave energy causes water particles to move in elliptical paths.</a:t>
            </a: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Energy decreases with depth.</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537446"/>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grpSp>
        <p:nvGrpSpPr>
          <p:cNvPr id="21" name="Group 20">
            <a:extLst>
              <a:ext uri="{FF2B5EF4-FFF2-40B4-BE49-F238E27FC236}">
                <a16:creationId xmlns:a16="http://schemas.microsoft.com/office/drawing/2014/main" id="{135C44D2-5A9B-4046-BE27-D17D9B4CA4F8}"/>
              </a:ext>
            </a:extLst>
          </p:cNvPr>
          <p:cNvGrpSpPr/>
          <p:nvPr/>
        </p:nvGrpSpPr>
        <p:grpSpPr>
          <a:xfrm>
            <a:off x="3603172" y="2402034"/>
            <a:ext cx="5530796" cy="4311818"/>
            <a:chOff x="3344392" y="2452176"/>
            <a:chExt cx="5118082" cy="4405824"/>
          </a:xfrm>
        </p:grpSpPr>
        <p:pic>
          <p:nvPicPr>
            <p:cNvPr id="2" name="Picture 1">
              <a:extLst>
                <a:ext uri="{FF2B5EF4-FFF2-40B4-BE49-F238E27FC236}">
                  <a16:creationId xmlns:a16="http://schemas.microsoft.com/office/drawing/2014/main" id="{423CE211-4697-EC47-A8ED-49697B2A8005}"/>
                </a:ext>
              </a:extLst>
            </p:cNvPr>
            <p:cNvPicPr>
              <a:picLocks noChangeAspect="1"/>
            </p:cNvPicPr>
            <p:nvPr/>
          </p:nvPicPr>
          <p:blipFill rotWithShape="1">
            <a:blip r:embed="rId2"/>
            <a:srcRect t="8129"/>
            <a:stretch/>
          </p:blipFill>
          <p:spPr>
            <a:xfrm>
              <a:off x="3344392" y="2684278"/>
              <a:ext cx="5006120" cy="4173722"/>
            </a:xfrm>
            <a:prstGeom prst="rect">
              <a:avLst/>
            </a:prstGeom>
          </p:spPr>
        </p:pic>
        <p:sp>
          <p:nvSpPr>
            <p:cNvPr id="3" name="Oval 2">
              <a:extLst>
                <a:ext uri="{FF2B5EF4-FFF2-40B4-BE49-F238E27FC236}">
                  <a16:creationId xmlns:a16="http://schemas.microsoft.com/office/drawing/2014/main" id="{D4343EAD-DFF1-C24B-BE91-A8200A483E6C}"/>
                </a:ext>
              </a:extLst>
            </p:cNvPr>
            <p:cNvSpPr/>
            <p:nvPr/>
          </p:nvSpPr>
          <p:spPr>
            <a:xfrm>
              <a:off x="7315199" y="2619358"/>
              <a:ext cx="424543" cy="369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3986C5-56F8-864E-8725-EC2A92EB093B}"/>
                </a:ext>
              </a:extLst>
            </p:cNvPr>
            <p:cNvSpPr/>
            <p:nvPr/>
          </p:nvSpPr>
          <p:spPr>
            <a:xfrm>
              <a:off x="8037931" y="3215078"/>
              <a:ext cx="424543" cy="369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9099EAE-D6A6-B544-B02B-1AC9B08A5C3B}"/>
                </a:ext>
              </a:extLst>
            </p:cNvPr>
            <p:cNvCxnSpPr/>
            <p:nvPr/>
          </p:nvCxnSpPr>
          <p:spPr>
            <a:xfrm>
              <a:off x="4088583" y="2821305"/>
              <a:ext cx="1774200" cy="0"/>
            </a:xfrm>
            <a:prstGeom prst="straightConnector1">
              <a:avLst/>
            </a:prstGeom>
            <a:ln w="254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88A99E-7F03-C64D-BC5E-0BAEE1CA7D27}"/>
                </a:ext>
              </a:extLst>
            </p:cNvPr>
            <p:cNvSpPr txBox="1"/>
            <p:nvPr/>
          </p:nvSpPr>
          <p:spPr>
            <a:xfrm>
              <a:off x="4818428" y="2452176"/>
              <a:ext cx="314510" cy="369332"/>
            </a:xfrm>
            <a:prstGeom prst="rect">
              <a:avLst/>
            </a:prstGeom>
            <a:noFill/>
          </p:spPr>
          <p:txBody>
            <a:bodyPr wrap="none" rtlCol="0">
              <a:spAutoFit/>
            </a:bodyPr>
            <a:lstStyle/>
            <a:p>
              <a:r>
                <a:rPr lang="en-US" dirty="0">
                  <a:solidFill>
                    <a:srgbClr val="0432FF"/>
                  </a:solidFill>
                </a:rPr>
                <a:t></a:t>
              </a:r>
              <a:r>
                <a:rPr lang="el-GR" dirty="0">
                  <a:solidFill>
                    <a:srgbClr val="0432FF"/>
                  </a:solidFill>
                </a:rPr>
                <a:t>𝝺</a:t>
              </a:r>
              <a:endParaRPr lang="en-US" dirty="0">
                <a:solidFill>
                  <a:srgbClr val="0432FF"/>
                </a:solidFill>
              </a:endParaRPr>
            </a:p>
          </p:txBody>
        </p:sp>
        <p:cxnSp>
          <p:nvCxnSpPr>
            <p:cNvPr id="16" name="Straight Arrow Connector 15">
              <a:extLst>
                <a:ext uri="{FF2B5EF4-FFF2-40B4-BE49-F238E27FC236}">
                  <a16:creationId xmlns:a16="http://schemas.microsoft.com/office/drawing/2014/main" id="{644BBD4F-672C-FF46-A5B9-FA34B31779C1}"/>
                </a:ext>
              </a:extLst>
            </p:cNvPr>
            <p:cNvCxnSpPr>
              <a:cxnSpLocks/>
            </p:cNvCxnSpPr>
            <p:nvPr/>
          </p:nvCxnSpPr>
          <p:spPr>
            <a:xfrm rot="16200000">
              <a:off x="4164786" y="3578678"/>
              <a:ext cx="483417" cy="0"/>
            </a:xfrm>
            <a:prstGeom prst="straightConnector1">
              <a:avLst/>
            </a:prstGeom>
            <a:ln w="254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E3566E-4FF2-024F-91D4-4C5AD43FEAA2}"/>
                </a:ext>
              </a:extLst>
            </p:cNvPr>
            <p:cNvCxnSpPr/>
            <p:nvPr/>
          </p:nvCxnSpPr>
          <p:spPr>
            <a:xfrm flipV="1">
              <a:off x="3514234" y="3269508"/>
              <a:ext cx="4752729" cy="8407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B3AA249-FFD9-F746-B8C0-F6D3C0B58CB5}"/>
                </a:ext>
              </a:extLst>
            </p:cNvPr>
            <p:cNvSpPr txBox="1"/>
            <p:nvPr/>
          </p:nvSpPr>
          <p:spPr>
            <a:xfrm>
              <a:off x="3804548" y="3369431"/>
              <a:ext cx="521298" cy="369331"/>
            </a:xfrm>
            <a:prstGeom prst="rect">
              <a:avLst/>
            </a:prstGeom>
            <a:noFill/>
          </p:spPr>
          <p:txBody>
            <a:bodyPr wrap="none" rtlCol="0">
              <a:spAutoFit/>
            </a:bodyPr>
            <a:lstStyle/>
            <a:p>
              <a:r>
                <a:rPr lang="en-US" dirty="0">
                  <a:solidFill>
                    <a:srgbClr val="0432FF"/>
                  </a:solidFill>
                </a:rPr>
                <a:t></a:t>
              </a:r>
              <a:r>
                <a:rPr lang="el-GR" dirty="0">
                  <a:solidFill>
                    <a:srgbClr val="0432FF"/>
                  </a:solidFill>
                </a:rPr>
                <a:t>𝝺/4</a:t>
              </a:r>
              <a:endParaRPr lang="en-US" dirty="0">
                <a:solidFill>
                  <a:srgbClr val="0432FF"/>
                </a:solidFill>
              </a:endParaRPr>
            </a:p>
          </p:txBody>
        </p:sp>
      </p:grpSp>
      <p:sp>
        <p:nvSpPr>
          <p:cNvPr id="22" name="Text Box 11">
            <a:extLst>
              <a:ext uri="{FF2B5EF4-FFF2-40B4-BE49-F238E27FC236}">
                <a16:creationId xmlns:a16="http://schemas.microsoft.com/office/drawing/2014/main" id="{7E36166B-BEF4-AB44-8926-51E948A7BF0E}"/>
              </a:ext>
            </a:extLst>
          </p:cNvPr>
          <p:cNvSpPr txBox="1">
            <a:spLocks noChangeAspect="1" noChangeArrowheads="1"/>
          </p:cNvSpPr>
          <p:nvPr/>
        </p:nvSpPr>
        <p:spPr bwMode="auto">
          <a:xfrm>
            <a:off x="175684" y="1512574"/>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Practically, 95% of wave energy can be harvested between the surface and a</a:t>
            </a:r>
            <a:r>
              <a:rPr lang="en-US" altLang="en-US" b="1" dirty="0">
                <a:latin typeface="Verdana" panose="020B0604030504040204" pitchFamily="34" charset="0"/>
                <a:ea typeface="Verdana" panose="020B0604030504040204" pitchFamily="34" charset="0"/>
                <a:cs typeface="Verdana" panose="020B0604030504040204" pitchFamily="34" charset="0"/>
              </a:rPr>
              <a:t> depth of ¼ of the average wavelength</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sp>
        <p:nvSpPr>
          <p:cNvPr id="23" name="Text Box 11">
            <a:extLst>
              <a:ext uri="{FF2B5EF4-FFF2-40B4-BE49-F238E27FC236}">
                <a16:creationId xmlns:a16="http://schemas.microsoft.com/office/drawing/2014/main" id="{DDAEFCD5-FA7B-8B41-93A1-89EF601569F8}"/>
              </a:ext>
            </a:extLst>
          </p:cNvPr>
          <p:cNvSpPr txBox="1">
            <a:spLocks noChangeAspect="1" noChangeArrowheads="1"/>
          </p:cNvSpPr>
          <p:nvPr/>
        </p:nvSpPr>
        <p:spPr bwMode="auto">
          <a:xfrm>
            <a:off x="175685" y="3146319"/>
            <a:ext cx="3306498"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Wave energy </a:t>
            </a:r>
            <a:r>
              <a:rPr lang="en-US" altLang="en-US" b="1" dirty="0">
                <a:latin typeface="Verdana" panose="020B0604030504040204" pitchFamily="34" charset="0"/>
                <a:ea typeface="Verdana" panose="020B0604030504040204" pitchFamily="34" charset="0"/>
                <a:cs typeface="Verdana" panose="020B0604030504040204" pitchFamily="34" charset="0"/>
              </a:rPr>
              <a:t>decreases closer to shore</a:t>
            </a:r>
            <a:r>
              <a:rPr lang="en-US" altLang="en-US" dirty="0">
                <a:latin typeface="Verdana" panose="020B0604030504040204" pitchFamily="34" charset="0"/>
                <a:ea typeface="Verdana" panose="020B0604030504040204" pitchFamily="34" charset="0"/>
                <a:cs typeface="Verdana" panose="020B0604030504040204" pitchFamily="34" charset="0"/>
              </a:rPr>
              <a:t> due to two factors:</a:t>
            </a:r>
          </a:p>
        </p:txBody>
      </p:sp>
      <p:sp>
        <p:nvSpPr>
          <p:cNvPr id="24" name="Text Box 11">
            <a:extLst>
              <a:ext uri="{FF2B5EF4-FFF2-40B4-BE49-F238E27FC236}">
                <a16:creationId xmlns:a16="http://schemas.microsoft.com/office/drawing/2014/main" id="{F8A78B48-668F-F54F-B1AB-A0FD00E364FF}"/>
              </a:ext>
            </a:extLst>
          </p:cNvPr>
          <p:cNvSpPr txBox="1">
            <a:spLocks noChangeAspect="1" noChangeArrowheads="1"/>
          </p:cNvSpPr>
          <p:nvPr/>
        </p:nvSpPr>
        <p:spPr bwMode="auto">
          <a:xfrm>
            <a:off x="175684" y="4427502"/>
            <a:ext cx="3306498"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eaLnBrk="0" hangingPunct="0">
              <a:buAutoNum type="arabicParenBoth"/>
            </a:pPr>
            <a:r>
              <a:rPr lang="en-US" altLang="en-US" dirty="0">
                <a:latin typeface="Verdana" panose="020B0604030504040204" pitchFamily="34" charset="0"/>
                <a:ea typeface="Verdana" panose="020B0604030504040204" pitchFamily="34" charset="0"/>
                <a:cs typeface="Verdana" panose="020B0604030504040204" pitchFamily="34" charset="0"/>
              </a:rPr>
              <a:t> Friction with the shallow sea-bed.</a:t>
            </a:r>
          </a:p>
        </p:txBody>
      </p:sp>
      <p:sp>
        <p:nvSpPr>
          <p:cNvPr id="25" name="Text Box 11">
            <a:extLst>
              <a:ext uri="{FF2B5EF4-FFF2-40B4-BE49-F238E27FC236}">
                <a16:creationId xmlns:a16="http://schemas.microsoft.com/office/drawing/2014/main" id="{63BDA888-C2D4-6A41-9848-5CC9ED97B061}"/>
              </a:ext>
            </a:extLst>
          </p:cNvPr>
          <p:cNvSpPr txBox="1">
            <a:spLocks noChangeAspect="1" noChangeArrowheads="1"/>
          </p:cNvSpPr>
          <p:nvPr/>
        </p:nvSpPr>
        <p:spPr bwMode="auto">
          <a:xfrm>
            <a:off x="175683" y="5360339"/>
            <a:ext cx="3306498"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(2) When waves break, </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     energy is lost;    </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     dissipated.</a:t>
            </a:r>
          </a:p>
        </p:txBody>
      </p:sp>
      <p:pic>
        <p:nvPicPr>
          <p:cNvPr id="26" name="Picture 25">
            <a:extLst>
              <a:ext uri="{FF2B5EF4-FFF2-40B4-BE49-F238E27FC236}">
                <a16:creationId xmlns:a16="http://schemas.microsoft.com/office/drawing/2014/main" id="{D9B95AC3-B7BC-5F48-9F7F-FCB3327CD7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61934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13971"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Closer analysis of UK wave resources</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2001 analysis looked at </a:t>
            </a:r>
            <a:r>
              <a:rPr lang="en-US" altLang="en-US" b="1" dirty="0">
                <a:latin typeface="Verdana" panose="020B0604030504040204" pitchFamily="34" charset="0"/>
                <a:ea typeface="Verdana" panose="020B0604030504040204" pitchFamily="34" charset="0"/>
                <a:cs typeface="Verdana" panose="020B0604030504040204" pitchFamily="34" charset="0"/>
              </a:rPr>
              <a:t>technical, practical and economical </a:t>
            </a:r>
            <a:r>
              <a:rPr lang="en-US" altLang="en-US" dirty="0">
                <a:latin typeface="Verdana" panose="020B0604030504040204" pitchFamily="34" charset="0"/>
                <a:ea typeface="Verdana" panose="020B0604030504040204" pitchFamily="34" charset="0"/>
                <a:cs typeface="Verdana" panose="020B0604030504040204" pitchFamily="34" charset="0"/>
              </a:rPr>
              <a:t>waver power available to the UK.</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537446"/>
            <a:ext cx="2842125"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graphicFrame>
        <p:nvGraphicFramePr>
          <p:cNvPr id="6" name="Table 5">
            <a:extLst>
              <a:ext uri="{FF2B5EF4-FFF2-40B4-BE49-F238E27FC236}">
                <a16:creationId xmlns:a16="http://schemas.microsoft.com/office/drawing/2014/main" id="{8D6B8463-749B-EA4B-926A-0F6923311F9B}"/>
              </a:ext>
            </a:extLst>
          </p:cNvPr>
          <p:cNvGraphicFramePr>
            <a:graphicFrameLocks noGrp="1"/>
          </p:cNvGraphicFramePr>
          <p:nvPr/>
        </p:nvGraphicFramePr>
        <p:xfrm>
          <a:off x="292609" y="2246087"/>
          <a:ext cx="8492162" cy="2397760"/>
        </p:xfrm>
        <a:graphic>
          <a:graphicData uri="http://schemas.openxmlformats.org/drawingml/2006/table">
            <a:tbl>
              <a:tblPr firstRow="1" bandRow="1">
                <a:tableStyleId>{5C22544A-7EE6-4342-B048-85BDC9FD1C3A}</a:tableStyleId>
              </a:tblPr>
              <a:tblGrid>
                <a:gridCol w="1242277">
                  <a:extLst>
                    <a:ext uri="{9D8B030D-6E8A-4147-A177-3AD203B41FA5}">
                      <a16:colId xmlns:a16="http://schemas.microsoft.com/office/drawing/2014/main" val="303412584"/>
                    </a:ext>
                  </a:extLst>
                </a:gridCol>
                <a:gridCol w="1076004">
                  <a:extLst>
                    <a:ext uri="{9D8B030D-6E8A-4147-A177-3AD203B41FA5}">
                      <a16:colId xmlns:a16="http://schemas.microsoft.com/office/drawing/2014/main" val="3009211026"/>
                    </a:ext>
                  </a:extLst>
                </a:gridCol>
                <a:gridCol w="1112024">
                  <a:extLst>
                    <a:ext uri="{9D8B030D-6E8A-4147-A177-3AD203B41FA5}">
                      <a16:colId xmlns:a16="http://schemas.microsoft.com/office/drawing/2014/main" val="2641700773"/>
                    </a:ext>
                  </a:extLst>
                </a:gridCol>
                <a:gridCol w="1251857">
                  <a:extLst>
                    <a:ext uri="{9D8B030D-6E8A-4147-A177-3AD203B41FA5}">
                      <a16:colId xmlns:a16="http://schemas.microsoft.com/office/drawing/2014/main" val="353981063"/>
                    </a:ext>
                  </a:extLst>
                </a:gridCol>
                <a:gridCol w="1306286">
                  <a:extLst>
                    <a:ext uri="{9D8B030D-6E8A-4147-A177-3AD203B41FA5}">
                      <a16:colId xmlns:a16="http://schemas.microsoft.com/office/drawing/2014/main" val="3309548299"/>
                    </a:ext>
                  </a:extLst>
                </a:gridCol>
                <a:gridCol w="1197429">
                  <a:extLst>
                    <a:ext uri="{9D8B030D-6E8A-4147-A177-3AD203B41FA5}">
                      <a16:colId xmlns:a16="http://schemas.microsoft.com/office/drawing/2014/main" val="2380373014"/>
                    </a:ext>
                  </a:extLst>
                </a:gridCol>
                <a:gridCol w="1306285">
                  <a:extLst>
                    <a:ext uri="{9D8B030D-6E8A-4147-A177-3AD203B41FA5}">
                      <a16:colId xmlns:a16="http://schemas.microsoft.com/office/drawing/2014/main" val="2413047265"/>
                    </a:ext>
                  </a:extLst>
                </a:gridCol>
              </a:tblGrid>
              <a:tr h="370840">
                <a:tc>
                  <a:txBody>
                    <a:bodyPr/>
                    <a:lstStyle/>
                    <a:p>
                      <a:endParaRPr lang="en-US" dirty="0"/>
                    </a:p>
                    <a:p>
                      <a:r>
                        <a:rPr lang="en-US" dirty="0"/>
                        <a:t>water depth (m)</a:t>
                      </a:r>
                    </a:p>
                  </a:txBody>
                  <a:tcPr>
                    <a:solidFill>
                      <a:srgbClr val="7A81FF"/>
                    </a:solidFill>
                  </a:tcPr>
                </a:tc>
                <a:tc>
                  <a:txBody>
                    <a:bodyPr/>
                    <a:lstStyle/>
                    <a:p>
                      <a:pPr algn="ctr"/>
                      <a:endParaRPr lang="en-US" dirty="0"/>
                    </a:p>
                    <a:p>
                      <a:pPr algn="ctr"/>
                      <a:r>
                        <a:rPr lang="en-US" dirty="0"/>
                        <a:t>average (GW)</a:t>
                      </a:r>
                    </a:p>
                  </a:txBody>
                  <a:tcPr>
                    <a:solidFill>
                      <a:srgbClr val="7A81FF"/>
                    </a:solidFill>
                  </a:tcPr>
                </a:tc>
                <a:tc>
                  <a:txBody>
                    <a:bodyPr/>
                    <a:lstStyle/>
                    <a:p>
                      <a:pPr algn="ctr"/>
                      <a:endParaRPr lang="en-US" dirty="0"/>
                    </a:p>
                    <a:p>
                      <a:pPr algn="ctr"/>
                      <a:r>
                        <a:rPr lang="en-US" dirty="0"/>
                        <a:t>average (</a:t>
                      </a:r>
                      <a:r>
                        <a:rPr lang="en-US" dirty="0" err="1"/>
                        <a:t>TWh</a:t>
                      </a:r>
                      <a:r>
                        <a:rPr lang="en-US" dirty="0"/>
                        <a:t>/y)</a:t>
                      </a:r>
                    </a:p>
                  </a:txBody>
                  <a:tcPr>
                    <a:solidFill>
                      <a:srgbClr val="7A81FF"/>
                    </a:solidFill>
                  </a:tcPr>
                </a:tc>
                <a:tc>
                  <a:txBody>
                    <a:bodyPr/>
                    <a:lstStyle/>
                    <a:p>
                      <a:pPr algn="ctr"/>
                      <a:r>
                        <a:rPr lang="en-US" dirty="0" err="1"/>
                        <a:t>avg</a:t>
                      </a:r>
                      <a:r>
                        <a:rPr lang="en-US" dirty="0"/>
                        <a:t> technical (GW)</a:t>
                      </a:r>
                    </a:p>
                  </a:txBody>
                  <a:tcPr>
                    <a:solidFill>
                      <a:srgbClr val="7A81FF"/>
                    </a:solidFill>
                  </a:tcPr>
                </a:tc>
                <a:tc>
                  <a:txBody>
                    <a:bodyPr/>
                    <a:lstStyle/>
                    <a:p>
                      <a:pPr algn="ctr"/>
                      <a:r>
                        <a:rPr lang="en-US" dirty="0" err="1"/>
                        <a:t>avg</a:t>
                      </a:r>
                      <a:r>
                        <a:rPr lang="en-US" dirty="0"/>
                        <a:t> technical (</a:t>
                      </a:r>
                      <a:r>
                        <a:rPr lang="en-US" dirty="0" err="1"/>
                        <a:t>TWh</a:t>
                      </a:r>
                      <a:r>
                        <a:rPr lang="en-US" dirty="0"/>
                        <a:t>/y)</a:t>
                      </a:r>
                    </a:p>
                  </a:txBody>
                  <a:tcPr>
                    <a:solidFill>
                      <a:srgbClr val="7A81FF"/>
                    </a:solidFill>
                  </a:tcPr>
                </a:tc>
                <a:tc>
                  <a:txBody>
                    <a:bodyPr/>
                    <a:lstStyle/>
                    <a:p>
                      <a:pPr algn="ctr"/>
                      <a:r>
                        <a:rPr lang="en-US" dirty="0" err="1"/>
                        <a:t>avg</a:t>
                      </a:r>
                      <a:r>
                        <a:rPr lang="en-US" dirty="0"/>
                        <a:t> practical (GW)</a:t>
                      </a:r>
                    </a:p>
                  </a:txBody>
                  <a:tcPr>
                    <a:solidFill>
                      <a:srgbClr val="7A81FF"/>
                    </a:solidFill>
                  </a:tcPr>
                </a:tc>
                <a:tc>
                  <a:txBody>
                    <a:bodyPr/>
                    <a:lstStyle/>
                    <a:p>
                      <a:pPr algn="ctr"/>
                      <a:r>
                        <a:rPr lang="en-US" dirty="0" err="1"/>
                        <a:t>avg</a:t>
                      </a:r>
                      <a:r>
                        <a:rPr lang="en-US" dirty="0"/>
                        <a:t> practical (</a:t>
                      </a:r>
                      <a:r>
                        <a:rPr lang="en-US" dirty="0" err="1"/>
                        <a:t>TWh</a:t>
                      </a:r>
                      <a:r>
                        <a:rPr lang="en-US" dirty="0"/>
                        <a:t>/y)</a:t>
                      </a:r>
                    </a:p>
                  </a:txBody>
                  <a:tcPr>
                    <a:solidFill>
                      <a:srgbClr val="7A81FF"/>
                    </a:solidFill>
                  </a:tcPr>
                </a:tc>
                <a:extLst>
                  <a:ext uri="{0D108BD9-81ED-4DB2-BD59-A6C34878D82A}">
                    <a16:rowId xmlns:a16="http://schemas.microsoft.com/office/drawing/2014/main" val="1155938197"/>
                  </a:ext>
                </a:extLst>
              </a:tr>
              <a:tr h="370840">
                <a:tc>
                  <a:txBody>
                    <a:bodyPr/>
                    <a:lstStyle/>
                    <a:p>
                      <a:r>
                        <a:rPr lang="en-US" dirty="0"/>
                        <a:t>100</a:t>
                      </a:r>
                    </a:p>
                  </a:txBody>
                  <a:tcPr>
                    <a:noFill/>
                  </a:tcPr>
                </a:tc>
                <a:tc>
                  <a:txBody>
                    <a:bodyPr/>
                    <a:lstStyle/>
                    <a:p>
                      <a:pPr algn="ctr"/>
                      <a:r>
                        <a:rPr lang="en-US" dirty="0"/>
                        <a:t>80</a:t>
                      </a:r>
                    </a:p>
                  </a:txBody>
                  <a:tcPr>
                    <a:noFill/>
                  </a:tcPr>
                </a:tc>
                <a:tc>
                  <a:txBody>
                    <a:bodyPr/>
                    <a:lstStyle/>
                    <a:p>
                      <a:pPr algn="ctr"/>
                      <a:r>
                        <a:rPr lang="en-US" b="1" dirty="0"/>
                        <a:t>700</a:t>
                      </a:r>
                    </a:p>
                  </a:txBody>
                  <a:tcPr>
                    <a:noFill/>
                  </a:tcPr>
                </a:tc>
                <a:tc>
                  <a:txBody>
                    <a:bodyPr/>
                    <a:lstStyle/>
                    <a:p>
                      <a:pPr algn="ctr"/>
                      <a:r>
                        <a:rPr lang="en-US" dirty="0"/>
                        <a:t>10</a:t>
                      </a:r>
                    </a:p>
                  </a:txBody>
                  <a:tcPr>
                    <a:noFill/>
                  </a:tcPr>
                </a:tc>
                <a:tc>
                  <a:txBody>
                    <a:bodyPr/>
                    <a:lstStyle/>
                    <a:p>
                      <a:pPr algn="ctr"/>
                      <a:r>
                        <a:rPr lang="en-US" b="1" dirty="0"/>
                        <a:t>87</a:t>
                      </a:r>
                    </a:p>
                  </a:txBody>
                  <a:tcPr>
                    <a:noFill/>
                  </a:tcPr>
                </a:tc>
                <a:tc>
                  <a:txBody>
                    <a:bodyPr/>
                    <a:lstStyle/>
                    <a:p>
                      <a:pPr algn="ctr"/>
                      <a:r>
                        <a:rPr lang="en-US" dirty="0"/>
                        <a:t>5.7</a:t>
                      </a:r>
                    </a:p>
                  </a:txBody>
                  <a:tcPr>
                    <a:noFill/>
                  </a:tcPr>
                </a:tc>
                <a:tc>
                  <a:txBody>
                    <a:bodyPr/>
                    <a:lstStyle/>
                    <a:p>
                      <a:pPr algn="ctr"/>
                      <a:r>
                        <a:rPr lang="en-US" b="1" dirty="0"/>
                        <a:t>50</a:t>
                      </a:r>
                    </a:p>
                  </a:txBody>
                  <a:tcPr>
                    <a:noFill/>
                  </a:tcPr>
                </a:tc>
                <a:extLst>
                  <a:ext uri="{0D108BD9-81ED-4DB2-BD59-A6C34878D82A}">
                    <a16:rowId xmlns:a16="http://schemas.microsoft.com/office/drawing/2014/main" val="789852630"/>
                  </a:ext>
                </a:extLst>
              </a:tr>
              <a:tr h="370840">
                <a:tc>
                  <a:txBody>
                    <a:bodyPr/>
                    <a:lstStyle/>
                    <a:p>
                      <a:r>
                        <a:rPr lang="en-US" dirty="0"/>
                        <a:t>40</a:t>
                      </a:r>
                    </a:p>
                  </a:txBody>
                  <a:tcPr>
                    <a:noFill/>
                  </a:tcPr>
                </a:tc>
                <a:tc>
                  <a:txBody>
                    <a:bodyPr/>
                    <a:lstStyle/>
                    <a:p>
                      <a:pPr algn="ctr"/>
                      <a:r>
                        <a:rPr lang="en-US" dirty="0"/>
                        <a:t>45</a:t>
                      </a:r>
                    </a:p>
                  </a:txBody>
                  <a:tcPr>
                    <a:noFill/>
                  </a:tcPr>
                </a:tc>
                <a:tc>
                  <a:txBody>
                    <a:bodyPr/>
                    <a:lstStyle/>
                    <a:p>
                      <a:pPr algn="ctr"/>
                      <a:r>
                        <a:rPr lang="en-US" b="1" dirty="0"/>
                        <a:t>394</a:t>
                      </a:r>
                    </a:p>
                  </a:txBody>
                  <a:tcPr>
                    <a:noFill/>
                  </a:tcPr>
                </a:tc>
                <a:tc>
                  <a:txBody>
                    <a:bodyPr/>
                    <a:lstStyle/>
                    <a:p>
                      <a:pPr algn="ctr"/>
                      <a:r>
                        <a:rPr lang="en-US" dirty="0"/>
                        <a:t>10</a:t>
                      </a:r>
                    </a:p>
                  </a:txBody>
                  <a:tcPr>
                    <a:noFill/>
                  </a:tcPr>
                </a:tc>
                <a:tc>
                  <a:txBody>
                    <a:bodyPr/>
                    <a:lstStyle/>
                    <a:p>
                      <a:pPr algn="ctr"/>
                      <a:r>
                        <a:rPr lang="en-US" b="1" dirty="0"/>
                        <a:t>8</a:t>
                      </a:r>
                    </a:p>
                  </a:txBody>
                  <a:tcPr>
                    <a:noFill/>
                  </a:tcPr>
                </a:tc>
                <a:tc>
                  <a:txBody>
                    <a:bodyPr/>
                    <a:lstStyle/>
                    <a:p>
                      <a:pPr algn="ctr"/>
                      <a:r>
                        <a:rPr lang="en-US" dirty="0"/>
                        <a:t>0.24</a:t>
                      </a:r>
                    </a:p>
                  </a:txBody>
                  <a:tcPr>
                    <a:noFill/>
                  </a:tcPr>
                </a:tc>
                <a:tc>
                  <a:txBody>
                    <a:bodyPr/>
                    <a:lstStyle/>
                    <a:p>
                      <a:pPr algn="ctr"/>
                      <a:r>
                        <a:rPr lang="en-US" b="1" dirty="0"/>
                        <a:t>2.1</a:t>
                      </a:r>
                    </a:p>
                  </a:txBody>
                  <a:tcPr>
                    <a:noFill/>
                  </a:tcPr>
                </a:tc>
                <a:extLst>
                  <a:ext uri="{0D108BD9-81ED-4DB2-BD59-A6C34878D82A}">
                    <a16:rowId xmlns:a16="http://schemas.microsoft.com/office/drawing/2014/main" val="3130946556"/>
                  </a:ext>
                </a:extLst>
              </a:tr>
              <a:tr h="370840">
                <a:tc>
                  <a:txBody>
                    <a:bodyPr/>
                    <a:lstStyle/>
                    <a:p>
                      <a:r>
                        <a:rPr lang="en-US" dirty="0"/>
                        <a:t>20</a:t>
                      </a:r>
                    </a:p>
                  </a:txBody>
                  <a:tcPr>
                    <a:noFill/>
                  </a:tcPr>
                </a:tc>
                <a:tc>
                  <a:txBody>
                    <a:bodyPr/>
                    <a:lstStyle/>
                    <a:p>
                      <a:pPr algn="ctr"/>
                      <a:r>
                        <a:rPr lang="en-US" dirty="0"/>
                        <a:t>36</a:t>
                      </a:r>
                    </a:p>
                  </a:txBody>
                  <a:tcPr>
                    <a:noFill/>
                  </a:tcPr>
                </a:tc>
                <a:tc>
                  <a:txBody>
                    <a:bodyPr/>
                    <a:lstStyle/>
                    <a:p>
                      <a:pPr algn="ctr"/>
                      <a:r>
                        <a:rPr lang="en-US" b="1" dirty="0"/>
                        <a:t>315</a:t>
                      </a:r>
                    </a:p>
                  </a:txBody>
                  <a:tcPr>
                    <a:noFill/>
                  </a:tcPr>
                </a:tc>
                <a:tc>
                  <a:txBody>
                    <a:bodyPr/>
                    <a:lstStyle/>
                    <a:p>
                      <a:pPr algn="ctr"/>
                      <a:r>
                        <a:rPr lang="en-US" dirty="0"/>
                        <a:t>7</a:t>
                      </a:r>
                    </a:p>
                  </a:txBody>
                  <a:tcPr>
                    <a:noFill/>
                  </a:tcPr>
                </a:tc>
                <a:tc>
                  <a:txBody>
                    <a:bodyPr/>
                    <a:lstStyle/>
                    <a:p>
                      <a:pPr algn="ctr"/>
                      <a:r>
                        <a:rPr lang="en-US" b="1" dirty="0"/>
                        <a:t>61</a:t>
                      </a:r>
                    </a:p>
                  </a:txBody>
                  <a:tcPr>
                    <a:noFill/>
                  </a:tcPr>
                </a:tc>
                <a:tc>
                  <a:txBody>
                    <a:bodyPr/>
                    <a:lstStyle/>
                    <a:p>
                      <a:pPr algn="ctr"/>
                      <a:endParaRPr lang="en-US" dirty="0"/>
                    </a:p>
                  </a:txBody>
                  <a:tcPr>
                    <a:noFill/>
                  </a:tcPr>
                </a:tc>
                <a:tc>
                  <a:txBody>
                    <a:bodyPr/>
                    <a:lstStyle/>
                    <a:p>
                      <a:pPr algn="ctr"/>
                      <a:endParaRPr lang="en-US" b="1" dirty="0"/>
                    </a:p>
                  </a:txBody>
                  <a:tcPr>
                    <a:noFill/>
                  </a:tcPr>
                </a:tc>
                <a:extLst>
                  <a:ext uri="{0D108BD9-81ED-4DB2-BD59-A6C34878D82A}">
                    <a16:rowId xmlns:a16="http://schemas.microsoft.com/office/drawing/2014/main" val="4268392648"/>
                  </a:ext>
                </a:extLst>
              </a:tr>
              <a:tr h="370840">
                <a:tc>
                  <a:txBody>
                    <a:bodyPr/>
                    <a:lstStyle/>
                    <a:p>
                      <a:r>
                        <a:rPr lang="en-US" dirty="0"/>
                        <a:t>shore</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30</a:t>
                      </a:r>
                    </a:p>
                  </a:txBody>
                  <a:tcPr>
                    <a:lnB w="12700" cap="flat" cmpd="sng" algn="ctr">
                      <a:solidFill>
                        <a:schemeClr val="tx1"/>
                      </a:solidFill>
                      <a:prstDash val="solid"/>
                      <a:round/>
                      <a:headEnd type="none" w="med" len="med"/>
                      <a:tailEnd type="none" w="med" len="med"/>
                    </a:lnB>
                    <a:noFill/>
                  </a:tcPr>
                </a:tc>
                <a:tc>
                  <a:txBody>
                    <a:bodyPr/>
                    <a:lstStyle/>
                    <a:p>
                      <a:pPr algn="ctr"/>
                      <a:r>
                        <a:rPr lang="en-US" b="1" dirty="0"/>
                        <a:t>262</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0.2</a:t>
                      </a:r>
                    </a:p>
                  </a:txBody>
                  <a:tcPr>
                    <a:lnB w="12700" cap="flat" cmpd="sng" algn="ctr">
                      <a:solidFill>
                        <a:schemeClr val="tx1"/>
                      </a:solidFill>
                      <a:prstDash val="solid"/>
                      <a:round/>
                      <a:headEnd type="none" w="med" len="med"/>
                      <a:tailEnd type="none" w="med" len="med"/>
                    </a:lnB>
                    <a:noFill/>
                  </a:tcPr>
                </a:tc>
                <a:tc>
                  <a:txBody>
                    <a:bodyPr/>
                    <a:lstStyle/>
                    <a:p>
                      <a:pPr algn="ctr"/>
                      <a:r>
                        <a:rPr lang="en-US" b="1" dirty="0"/>
                        <a:t>1.75</a:t>
                      </a:r>
                    </a:p>
                  </a:txBody>
                  <a:tcPr>
                    <a:lnB w="12700" cap="flat" cmpd="sng" algn="ctr">
                      <a:solidFill>
                        <a:schemeClr val="tx1"/>
                      </a:solidFill>
                      <a:prstDash val="solid"/>
                      <a:round/>
                      <a:headEnd type="none" w="med" len="med"/>
                      <a:tailEnd type="none" w="med" len="med"/>
                    </a:lnB>
                    <a:noFill/>
                  </a:tcPr>
                </a:tc>
                <a:tc>
                  <a:txBody>
                    <a:bodyPr/>
                    <a:lstStyle/>
                    <a:p>
                      <a:pPr algn="ctr"/>
                      <a:r>
                        <a:rPr lang="en-US" dirty="0"/>
                        <a:t>0.05</a:t>
                      </a:r>
                    </a:p>
                  </a:txBody>
                  <a:tcPr>
                    <a:lnB w="12700" cap="flat" cmpd="sng" algn="ctr">
                      <a:solidFill>
                        <a:schemeClr val="tx1"/>
                      </a:solidFill>
                      <a:prstDash val="solid"/>
                      <a:round/>
                      <a:headEnd type="none" w="med" len="med"/>
                      <a:tailEnd type="none" w="med" len="med"/>
                    </a:lnB>
                    <a:noFill/>
                  </a:tcPr>
                </a:tc>
                <a:tc>
                  <a:txBody>
                    <a:bodyPr/>
                    <a:lstStyle/>
                    <a:p>
                      <a:pPr algn="ctr"/>
                      <a:r>
                        <a:rPr lang="en-US" b="1" dirty="0"/>
                        <a:t>0.4</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2394974"/>
                  </a:ext>
                </a:extLst>
              </a:tr>
            </a:tbl>
          </a:graphicData>
        </a:graphic>
      </p:graphicFrame>
      <p:sp>
        <p:nvSpPr>
          <p:cNvPr id="9" name="Oval 8">
            <a:extLst>
              <a:ext uri="{FF2B5EF4-FFF2-40B4-BE49-F238E27FC236}">
                <a16:creationId xmlns:a16="http://schemas.microsoft.com/office/drawing/2014/main" id="{FCE489CE-247F-1044-8162-5CD10F184919}"/>
              </a:ext>
            </a:extLst>
          </p:cNvPr>
          <p:cNvSpPr/>
          <p:nvPr/>
        </p:nvSpPr>
        <p:spPr>
          <a:xfrm>
            <a:off x="7380514" y="2115638"/>
            <a:ext cx="1489830" cy="1465764"/>
          </a:xfrm>
          <a:prstGeom prst="ellipse">
            <a:avLst/>
          </a:prstGeom>
          <a:solidFill>
            <a:schemeClr val="accent4">
              <a:lumMod val="20000"/>
              <a:lumOff val="80000"/>
              <a:alpha val="22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ular Callout 25">
            <a:extLst>
              <a:ext uri="{FF2B5EF4-FFF2-40B4-BE49-F238E27FC236}">
                <a16:creationId xmlns:a16="http://schemas.microsoft.com/office/drawing/2014/main" id="{155AE9C0-1F98-F248-8D7B-265A41031CB2}"/>
              </a:ext>
            </a:extLst>
          </p:cNvPr>
          <p:cNvSpPr/>
          <p:nvPr/>
        </p:nvSpPr>
        <p:spPr>
          <a:xfrm>
            <a:off x="6335486" y="4774296"/>
            <a:ext cx="1567543" cy="696195"/>
          </a:xfrm>
          <a:prstGeom prst="wedgeRoundRectCallout">
            <a:avLst>
              <a:gd name="adj1" fmla="val 50694"/>
              <a:gd name="adj2" fmla="val -242402"/>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432FF"/>
                </a:solidFill>
              </a:rPr>
              <a:t>Economically: </a:t>
            </a:r>
            <a:br>
              <a:rPr lang="en-US" dirty="0">
                <a:solidFill>
                  <a:srgbClr val="0432FF"/>
                </a:solidFill>
              </a:rPr>
            </a:br>
            <a:r>
              <a:rPr lang="en-US" b="1" dirty="0">
                <a:solidFill>
                  <a:srgbClr val="0432FF"/>
                </a:solidFill>
              </a:rPr>
              <a:t>33 </a:t>
            </a:r>
            <a:r>
              <a:rPr lang="en-US" b="1" dirty="0" err="1">
                <a:solidFill>
                  <a:srgbClr val="0432FF"/>
                </a:solidFill>
              </a:rPr>
              <a:t>TWh</a:t>
            </a:r>
            <a:r>
              <a:rPr lang="en-US" b="1" dirty="0">
                <a:solidFill>
                  <a:srgbClr val="0432FF"/>
                </a:solidFill>
              </a:rPr>
              <a:t>/year</a:t>
            </a:r>
          </a:p>
        </p:txBody>
      </p:sp>
      <p:sp>
        <p:nvSpPr>
          <p:cNvPr id="29" name="Text Box 11">
            <a:extLst>
              <a:ext uri="{FF2B5EF4-FFF2-40B4-BE49-F238E27FC236}">
                <a16:creationId xmlns:a16="http://schemas.microsoft.com/office/drawing/2014/main" id="{C0A854C8-4711-8E4A-8A6C-4724D1C31998}"/>
              </a:ext>
            </a:extLst>
          </p:cNvPr>
          <p:cNvSpPr txBox="1">
            <a:spLocks noChangeAspect="1" noChangeArrowheads="1"/>
          </p:cNvSpPr>
          <p:nvPr/>
        </p:nvSpPr>
        <p:spPr bwMode="auto">
          <a:xfrm>
            <a:off x="317199" y="1469307"/>
            <a:ext cx="687826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2002 UK electricity demand: </a:t>
            </a:r>
            <a:r>
              <a:rPr lang="en-US" altLang="en-US" b="1" dirty="0">
                <a:latin typeface="Verdana" panose="020B0604030504040204" pitchFamily="34" charset="0"/>
                <a:ea typeface="Verdana" panose="020B0604030504040204" pitchFamily="34" charset="0"/>
                <a:cs typeface="Verdana" panose="020B0604030504040204" pitchFamily="34" charset="0"/>
              </a:rPr>
              <a:t>350 </a:t>
            </a:r>
            <a:r>
              <a:rPr lang="en-US" altLang="en-US" b="1" dirty="0" err="1">
                <a:latin typeface="Verdana" panose="020B0604030504040204" pitchFamily="34" charset="0"/>
                <a:ea typeface="Verdana" panose="020B0604030504040204" pitchFamily="34" charset="0"/>
                <a:cs typeface="Verdana" panose="020B0604030504040204" pitchFamily="34" charset="0"/>
              </a:rPr>
              <a:t>TWh</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766A8F2E-1A92-BF4A-8CDD-2031B436521B}"/>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764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P spid="2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23439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Types of wave energy devices</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4506683"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http://www.emec.org.uk/marine-energy/wave-devices/</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3" name="Picture 2">
            <a:extLst>
              <a:ext uri="{FF2B5EF4-FFF2-40B4-BE49-F238E27FC236}">
                <a16:creationId xmlns:a16="http://schemas.microsoft.com/office/drawing/2014/main" id="{B55A499C-4597-DC46-82A6-65C252EF9DA1}"/>
              </a:ext>
            </a:extLst>
          </p:cNvPr>
          <p:cNvPicPr>
            <a:picLocks noChangeAspect="1"/>
          </p:cNvPicPr>
          <p:nvPr/>
        </p:nvPicPr>
        <p:blipFill>
          <a:blip r:embed="rId3"/>
          <a:stretch>
            <a:fillRect/>
          </a:stretch>
        </p:blipFill>
        <p:spPr>
          <a:xfrm>
            <a:off x="122520" y="1637924"/>
            <a:ext cx="2749420" cy="2199536"/>
          </a:xfrm>
          <a:prstGeom prst="rect">
            <a:avLst/>
          </a:prstGeom>
        </p:spPr>
      </p:pic>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22520" y="3498906"/>
            <a:ext cx="1631850" cy="338554"/>
          </a:xfrm>
          <a:prstGeom prst="rect">
            <a:avLst/>
          </a:prstGeom>
          <a:solidFill>
            <a:srgbClr val="000838"/>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attenuator</a:t>
            </a:r>
          </a:p>
        </p:txBody>
      </p:sp>
      <p:pic>
        <p:nvPicPr>
          <p:cNvPr id="6" name="Picture 5">
            <a:extLst>
              <a:ext uri="{FF2B5EF4-FFF2-40B4-BE49-F238E27FC236}">
                <a16:creationId xmlns:a16="http://schemas.microsoft.com/office/drawing/2014/main" id="{DBDF4BAC-58DD-9545-80AD-86297FBDD663}"/>
              </a:ext>
            </a:extLst>
          </p:cNvPr>
          <p:cNvPicPr>
            <a:picLocks noChangeAspect="1"/>
          </p:cNvPicPr>
          <p:nvPr/>
        </p:nvPicPr>
        <p:blipFill>
          <a:blip r:embed="rId4"/>
          <a:stretch>
            <a:fillRect/>
          </a:stretch>
        </p:blipFill>
        <p:spPr>
          <a:xfrm>
            <a:off x="121226" y="4031449"/>
            <a:ext cx="2749420" cy="2199536"/>
          </a:xfrm>
          <a:prstGeom prst="rect">
            <a:avLst/>
          </a:prstGeom>
        </p:spPr>
      </p:pic>
      <p:sp>
        <p:nvSpPr>
          <p:cNvPr id="17" name="Text Box 11">
            <a:extLst>
              <a:ext uri="{FF2B5EF4-FFF2-40B4-BE49-F238E27FC236}">
                <a16:creationId xmlns:a16="http://schemas.microsoft.com/office/drawing/2014/main" id="{5ECCA808-F89C-DA40-B694-FC39D0A00592}"/>
              </a:ext>
            </a:extLst>
          </p:cNvPr>
          <p:cNvSpPr txBox="1">
            <a:spLocks noChangeAspect="1" noChangeArrowheads="1"/>
          </p:cNvSpPr>
          <p:nvPr/>
        </p:nvSpPr>
        <p:spPr bwMode="auto">
          <a:xfrm>
            <a:off x="121226" y="5892431"/>
            <a:ext cx="2170399" cy="338554"/>
          </a:xfrm>
          <a:prstGeom prst="rect">
            <a:avLst/>
          </a:prstGeom>
          <a:solidFill>
            <a:srgbClr val="000838"/>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point absorber</a:t>
            </a:r>
          </a:p>
        </p:txBody>
      </p:sp>
      <p:pic>
        <p:nvPicPr>
          <p:cNvPr id="9" name="Picture 8">
            <a:extLst>
              <a:ext uri="{FF2B5EF4-FFF2-40B4-BE49-F238E27FC236}">
                <a16:creationId xmlns:a16="http://schemas.microsoft.com/office/drawing/2014/main" id="{E93AD47B-4A0B-F541-9639-9EF7CAC91629}"/>
              </a:ext>
            </a:extLst>
          </p:cNvPr>
          <p:cNvPicPr>
            <a:picLocks noChangeAspect="1"/>
          </p:cNvPicPr>
          <p:nvPr/>
        </p:nvPicPr>
        <p:blipFill>
          <a:blip r:embed="rId5"/>
          <a:stretch>
            <a:fillRect/>
          </a:stretch>
        </p:blipFill>
        <p:spPr>
          <a:xfrm>
            <a:off x="6273354" y="3932500"/>
            <a:ext cx="2749420" cy="2199536"/>
          </a:xfrm>
          <a:prstGeom prst="rect">
            <a:avLst/>
          </a:prstGeom>
        </p:spPr>
      </p:pic>
      <p:sp>
        <p:nvSpPr>
          <p:cNvPr id="18" name="Text Box 11">
            <a:extLst>
              <a:ext uri="{FF2B5EF4-FFF2-40B4-BE49-F238E27FC236}">
                <a16:creationId xmlns:a16="http://schemas.microsoft.com/office/drawing/2014/main" id="{5E0EFEDA-A1E8-E44F-82B9-F394B69838C2}"/>
              </a:ext>
            </a:extLst>
          </p:cNvPr>
          <p:cNvSpPr txBox="1">
            <a:spLocks noChangeAspect="1" noChangeArrowheads="1"/>
          </p:cNvSpPr>
          <p:nvPr/>
        </p:nvSpPr>
        <p:spPr bwMode="auto">
          <a:xfrm>
            <a:off x="5792916" y="5883722"/>
            <a:ext cx="3243014" cy="338554"/>
          </a:xfrm>
          <a:prstGeom prst="rect">
            <a:avLst/>
          </a:prstGeom>
          <a:solidFill>
            <a:srgbClr val="000838"/>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oscillating surge converter</a:t>
            </a:r>
          </a:p>
        </p:txBody>
      </p:sp>
      <p:pic>
        <p:nvPicPr>
          <p:cNvPr id="11" name="Picture 10">
            <a:extLst>
              <a:ext uri="{FF2B5EF4-FFF2-40B4-BE49-F238E27FC236}">
                <a16:creationId xmlns:a16="http://schemas.microsoft.com/office/drawing/2014/main" id="{AFA4776B-A35A-1247-BDF4-508E76F4B3FA}"/>
              </a:ext>
            </a:extLst>
          </p:cNvPr>
          <p:cNvPicPr>
            <a:picLocks noChangeAspect="1"/>
          </p:cNvPicPr>
          <p:nvPr/>
        </p:nvPicPr>
        <p:blipFill>
          <a:blip r:embed="rId6"/>
          <a:stretch>
            <a:fillRect/>
          </a:stretch>
        </p:blipFill>
        <p:spPr>
          <a:xfrm>
            <a:off x="3165348" y="3547973"/>
            <a:ext cx="2749420" cy="2199536"/>
          </a:xfrm>
          <a:prstGeom prst="rect">
            <a:avLst/>
          </a:prstGeom>
        </p:spPr>
      </p:pic>
      <p:sp>
        <p:nvSpPr>
          <p:cNvPr id="21" name="Text Box 11">
            <a:extLst>
              <a:ext uri="{FF2B5EF4-FFF2-40B4-BE49-F238E27FC236}">
                <a16:creationId xmlns:a16="http://schemas.microsoft.com/office/drawing/2014/main" id="{61F42CE4-1627-8D4B-8653-E83ED533FE55}"/>
              </a:ext>
            </a:extLst>
          </p:cNvPr>
          <p:cNvSpPr txBox="1">
            <a:spLocks noChangeAspect="1" noChangeArrowheads="1"/>
          </p:cNvSpPr>
          <p:nvPr/>
        </p:nvSpPr>
        <p:spPr bwMode="auto">
          <a:xfrm>
            <a:off x="3166530" y="5400256"/>
            <a:ext cx="2628092" cy="338554"/>
          </a:xfrm>
          <a:prstGeom prst="rect">
            <a:avLst/>
          </a:prstGeom>
          <a:solidFill>
            <a:srgbClr val="000838"/>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pressure differential</a:t>
            </a:r>
          </a:p>
        </p:txBody>
      </p:sp>
      <p:pic>
        <p:nvPicPr>
          <p:cNvPr id="12" name="Picture 11">
            <a:extLst>
              <a:ext uri="{FF2B5EF4-FFF2-40B4-BE49-F238E27FC236}">
                <a16:creationId xmlns:a16="http://schemas.microsoft.com/office/drawing/2014/main" id="{AB0AE563-1ABF-084C-8217-1EF206D669E3}"/>
              </a:ext>
            </a:extLst>
          </p:cNvPr>
          <p:cNvPicPr>
            <a:picLocks noChangeAspect="1"/>
          </p:cNvPicPr>
          <p:nvPr/>
        </p:nvPicPr>
        <p:blipFill>
          <a:blip r:embed="rId7"/>
          <a:stretch>
            <a:fillRect/>
          </a:stretch>
        </p:blipFill>
        <p:spPr>
          <a:xfrm>
            <a:off x="6241412" y="1655966"/>
            <a:ext cx="2749420" cy="2199536"/>
          </a:xfrm>
          <a:prstGeom prst="rect">
            <a:avLst/>
          </a:prstGeom>
        </p:spPr>
      </p:pic>
      <p:sp>
        <p:nvSpPr>
          <p:cNvPr id="22" name="Text Box 11">
            <a:extLst>
              <a:ext uri="{FF2B5EF4-FFF2-40B4-BE49-F238E27FC236}">
                <a16:creationId xmlns:a16="http://schemas.microsoft.com/office/drawing/2014/main" id="{9B8C67EB-99B8-D644-95A4-02D8A066486D}"/>
              </a:ext>
            </a:extLst>
          </p:cNvPr>
          <p:cNvSpPr txBox="1">
            <a:spLocks noChangeAspect="1" noChangeArrowheads="1"/>
          </p:cNvSpPr>
          <p:nvPr/>
        </p:nvSpPr>
        <p:spPr bwMode="auto">
          <a:xfrm>
            <a:off x="6241412" y="3508892"/>
            <a:ext cx="2525166" cy="338554"/>
          </a:xfrm>
          <a:prstGeom prst="rect">
            <a:avLst/>
          </a:prstGeom>
          <a:solidFill>
            <a:srgbClr val="000838"/>
          </a:solid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rotating mass</a:t>
            </a:r>
          </a:p>
        </p:txBody>
      </p:sp>
      <p:sp>
        <p:nvSpPr>
          <p:cNvPr id="23" name="Text Box 11">
            <a:extLst>
              <a:ext uri="{FF2B5EF4-FFF2-40B4-BE49-F238E27FC236}">
                <a16:creationId xmlns:a16="http://schemas.microsoft.com/office/drawing/2014/main" id="{00009CFA-9079-3143-ADE8-97277464108B}"/>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Wave power isn’t a new idea and there have been, and are, </a:t>
            </a:r>
            <a:r>
              <a:rPr lang="en-US" altLang="en-US" b="1" dirty="0">
                <a:latin typeface="Verdana" panose="020B0604030504040204" pitchFamily="34" charset="0"/>
                <a:ea typeface="Verdana" panose="020B0604030504040204" pitchFamily="34" charset="0"/>
                <a:cs typeface="Verdana" panose="020B0604030504040204" pitchFamily="34" charset="0"/>
              </a:rPr>
              <a:t>many different ways</a:t>
            </a:r>
            <a:r>
              <a:rPr lang="en-US" altLang="en-US" dirty="0">
                <a:latin typeface="Verdana" panose="020B0604030504040204" pitchFamily="34" charset="0"/>
                <a:ea typeface="Verdana" panose="020B0604030504040204" pitchFamily="34" charset="0"/>
                <a:cs typeface="Verdana" panose="020B0604030504040204" pitchFamily="34" charset="0"/>
              </a:rPr>
              <a:t> to harvest wave energy and convert it to electricity.</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 Box 11">
            <a:extLst>
              <a:ext uri="{FF2B5EF4-FFF2-40B4-BE49-F238E27FC236}">
                <a16:creationId xmlns:a16="http://schemas.microsoft.com/office/drawing/2014/main" id="{D151B431-5997-8146-B2BD-67055D81B072}"/>
              </a:ext>
            </a:extLst>
          </p:cNvPr>
          <p:cNvSpPr txBox="1">
            <a:spLocks noChangeAspect="1" noChangeArrowheads="1"/>
          </p:cNvSpPr>
          <p:nvPr/>
        </p:nvSpPr>
        <p:spPr bwMode="auto">
          <a:xfrm>
            <a:off x="3092357" y="1918076"/>
            <a:ext cx="296347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We’ll look at a few of the current technologies.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53AD27BD-DFDD-F843-8B3D-78A3A65889AA}"/>
              </a:ext>
            </a:extLst>
          </p:cNvPr>
          <p:cNvPicPr>
            <a:picLocks noChangeAspect="1"/>
          </p:cNvPicPr>
          <p:nvPr/>
        </p:nvPicPr>
        <p:blipFill>
          <a:blip r:embed="rId8">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73996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49408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Attenuator: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Pelamis</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sea snake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a:t>
            </a:r>
            <a:r>
              <a:rPr lang="en-US" altLang="en-US" b="1" dirty="0" err="1">
                <a:latin typeface="Verdana" panose="020B0604030504040204" pitchFamily="34" charset="0"/>
                <a:ea typeface="Verdana" panose="020B0604030504040204" pitchFamily="34" charset="0"/>
                <a:cs typeface="Verdana" panose="020B0604030504040204" pitchFamily="34" charset="0"/>
              </a:rPr>
              <a:t>Pelamis</a:t>
            </a:r>
            <a:r>
              <a:rPr lang="en-US" altLang="en-US" b="1" dirty="0">
                <a:latin typeface="Verdana" panose="020B0604030504040204" pitchFamily="34" charset="0"/>
                <a:ea typeface="Verdana" panose="020B0604030504040204" pitchFamily="34" charset="0"/>
                <a:cs typeface="Verdana" panose="020B0604030504040204" pitchFamily="34" charset="0"/>
              </a:rPr>
              <a:t> sea snake </a:t>
            </a:r>
            <a:r>
              <a:rPr lang="en-US" altLang="en-US" dirty="0">
                <a:latin typeface="Verdana" panose="020B0604030504040204" pitchFamily="34" charset="0"/>
                <a:ea typeface="Verdana" panose="020B0604030504040204" pitchFamily="34" charset="0"/>
                <a:cs typeface="Verdana" panose="020B0604030504040204" pitchFamily="34" charset="0"/>
              </a:rPr>
              <a:t>is a floating device that faces into waves and is oscillated by them.</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5645905"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http://www.emec.org.uk/about-us/wave-clients/pelamis-wave-power/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2" name="Picture 1">
            <a:extLst>
              <a:ext uri="{FF2B5EF4-FFF2-40B4-BE49-F238E27FC236}">
                <a16:creationId xmlns:a16="http://schemas.microsoft.com/office/drawing/2014/main" id="{F018D890-5CBB-F944-AADA-68C57E4BF75B}"/>
              </a:ext>
            </a:extLst>
          </p:cNvPr>
          <p:cNvPicPr>
            <a:picLocks noChangeAspect="1"/>
          </p:cNvPicPr>
          <p:nvPr/>
        </p:nvPicPr>
        <p:blipFill>
          <a:blip r:embed="rId3"/>
          <a:stretch>
            <a:fillRect/>
          </a:stretch>
        </p:blipFill>
        <p:spPr>
          <a:xfrm>
            <a:off x="502843" y="3582279"/>
            <a:ext cx="8138313" cy="2493999"/>
          </a:xfrm>
          <a:prstGeom prst="rect">
            <a:avLst/>
          </a:prstGeom>
        </p:spPr>
      </p:pic>
      <p:sp>
        <p:nvSpPr>
          <p:cNvPr id="14" name="Text Box 11">
            <a:extLst>
              <a:ext uri="{FF2B5EF4-FFF2-40B4-BE49-F238E27FC236}">
                <a16:creationId xmlns:a16="http://schemas.microsoft.com/office/drawing/2014/main" id="{D3E2AB1C-44BD-1F4D-A496-D5156061F2E7}"/>
              </a:ext>
            </a:extLst>
          </p:cNvPr>
          <p:cNvSpPr txBox="1">
            <a:spLocks noChangeAspect="1" noChangeArrowheads="1"/>
          </p:cNvSpPr>
          <p:nvPr/>
        </p:nvSpPr>
        <p:spPr bwMode="auto">
          <a:xfrm>
            <a:off x="175684" y="1476209"/>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Joints between segments of the sea snake are flexed by the oscillating motion of the waves passing under them.</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 Box 11">
            <a:extLst>
              <a:ext uri="{FF2B5EF4-FFF2-40B4-BE49-F238E27FC236}">
                <a16:creationId xmlns:a16="http://schemas.microsoft.com/office/drawing/2014/main" id="{AFF1ACCD-F335-624D-B33C-C765E439E11E}"/>
              </a:ext>
            </a:extLst>
          </p:cNvPr>
          <p:cNvSpPr txBox="1">
            <a:spLocks noChangeAspect="1" noChangeArrowheads="1"/>
          </p:cNvSpPr>
          <p:nvPr/>
        </p:nvSpPr>
        <p:spPr bwMode="auto">
          <a:xfrm>
            <a:off x="175684" y="2190551"/>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Flexion causes hydraulic rams to push high-pressure oil through hydraulic motors, driving electrical generators.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 Box 11">
            <a:extLst>
              <a:ext uri="{FF2B5EF4-FFF2-40B4-BE49-F238E27FC236}">
                <a16:creationId xmlns:a16="http://schemas.microsoft.com/office/drawing/2014/main" id="{9E8F5950-57D7-C248-A405-7AD230AE6607}"/>
              </a:ext>
            </a:extLst>
          </p:cNvPr>
          <p:cNvSpPr txBox="1">
            <a:spLocks noChangeAspect="1" noChangeArrowheads="1"/>
          </p:cNvSpPr>
          <p:nvPr/>
        </p:nvSpPr>
        <p:spPr bwMode="auto">
          <a:xfrm>
            <a:off x="175684" y="2904893"/>
            <a:ext cx="8675707"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Electricity is transmitted to shore through transmission lines.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D9C9DFC0-DBDF-F24F-A767-FFECDAB0A3EE}"/>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386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463081" cy="523220"/>
          </a:xfrm>
          <a:prstGeom prst="rect">
            <a:avLst/>
          </a:prstGeom>
          <a:noFill/>
        </p:spPr>
        <p:txBody>
          <a:bodyPr wrap="none" rtlCol="0">
            <a:spAutoFit/>
          </a:bodyPr>
          <a:lstStyle/>
          <a:p>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Pelamis</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performance</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err="1">
                <a:latin typeface="Verdana" panose="020B0604030504040204" pitchFamily="34" charset="0"/>
                <a:ea typeface="Verdana" panose="020B0604030504040204" pitchFamily="34" charset="0"/>
                <a:cs typeface="Verdana" panose="020B0604030504040204" pitchFamily="34" charset="0"/>
              </a:rPr>
              <a:t>Pelamis</a:t>
            </a:r>
            <a:r>
              <a:rPr lang="en-US" altLang="en-US" dirty="0">
                <a:latin typeface="Verdana" panose="020B0604030504040204" pitchFamily="34" charset="0"/>
                <a:ea typeface="Verdana" panose="020B0604030504040204" pitchFamily="34" charset="0"/>
                <a:cs typeface="Verdana" panose="020B0604030504040204" pitchFamily="34" charset="0"/>
              </a:rPr>
              <a:t> P1 was the first wave energy device tested at scale that </a:t>
            </a:r>
            <a:r>
              <a:rPr lang="en-US" altLang="en-US" b="1" dirty="0">
                <a:latin typeface="Verdana" panose="020B0604030504040204" pitchFamily="34" charset="0"/>
                <a:ea typeface="Verdana" panose="020B0604030504040204" pitchFamily="34" charset="0"/>
                <a:cs typeface="Verdana" panose="020B0604030504040204" pitchFamily="34" charset="0"/>
              </a:rPr>
              <a:t>produced power for the national grid</a:t>
            </a:r>
            <a:r>
              <a:rPr lang="en-US" altLang="en-US" dirty="0">
                <a:latin typeface="Verdana" panose="020B0604030504040204" pitchFamily="34" charset="0"/>
                <a:ea typeface="Verdana" panose="020B0604030504040204" pitchFamily="34" charset="0"/>
                <a:cs typeface="Verdana" panose="020B0604030504040204" pitchFamily="34" charset="0"/>
              </a:rPr>
              <a:t> (2004– 2009). </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750 kW capacity</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5645905"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http://www.emec.org.uk/about-us/wave-clients/pelamis-wave-power/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pic>
        <p:nvPicPr>
          <p:cNvPr id="2" name="Picture 1">
            <a:extLst>
              <a:ext uri="{FF2B5EF4-FFF2-40B4-BE49-F238E27FC236}">
                <a16:creationId xmlns:a16="http://schemas.microsoft.com/office/drawing/2014/main" id="{F018D890-5CBB-F944-AADA-68C57E4BF75B}"/>
              </a:ext>
            </a:extLst>
          </p:cNvPr>
          <p:cNvPicPr>
            <a:picLocks noChangeAspect="1"/>
          </p:cNvPicPr>
          <p:nvPr/>
        </p:nvPicPr>
        <p:blipFill>
          <a:blip r:embed="rId3"/>
          <a:stretch>
            <a:fillRect/>
          </a:stretch>
        </p:blipFill>
        <p:spPr>
          <a:xfrm>
            <a:off x="502843" y="3582279"/>
            <a:ext cx="8138313" cy="2493999"/>
          </a:xfrm>
          <a:prstGeom prst="rect">
            <a:avLst/>
          </a:prstGeom>
        </p:spPr>
      </p:pic>
      <p:sp>
        <p:nvSpPr>
          <p:cNvPr id="3" name="TextBox 2">
            <a:extLst>
              <a:ext uri="{FF2B5EF4-FFF2-40B4-BE49-F238E27FC236}">
                <a16:creationId xmlns:a16="http://schemas.microsoft.com/office/drawing/2014/main" id="{7CAE3790-BDED-4743-93C2-739BC345735F}"/>
              </a:ext>
            </a:extLst>
          </p:cNvPr>
          <p:cNvSpPr txBox="1"/>
          <p:nvPr/>
        </p:nvSpPr>
        <p:spPr>
          <a:xfrm>
            <a:off x="65314" y="3624943"/>
            <a:ext cx="184731" cy="369332"/>
          </a:xfrm>
          <a:prstGeom prst="rect">
            <a:avLst/>
          </a:prstGeom>
          <a:noFill/>
        </p:spPr>
        <p:txBody>
          <a:bodyPr wrap="none" rtlCol="0">
            <a:spAutoFit/>
          </a:bodyPr>
          <a:lstStyle/>
          <a:p>
            <a:endParaRPr lang="en-US"/>
          </a:p>
        </p:txBody>
      </p:sp>
      <p:sp>
        <p:nvSpPr>
          <p:cNvPr id="17" name="Text Box 11">
            <a:extLst>
              <a:ext uri="{FF2B5EF4-FFF2-40B4-BE49-F238E27FC236}">
                <a16:creationId xmlns:a16="http://schemas.microsoft.com/office/drawing/2014/main" id="{5AF7B12D-C97B-8643-A4F4-45F7808995EE}"/>
              </a:ext>
            </a:extLst>
          </p:cNvPr>
          <p:cNvSpPr txBox="1">
            <a:spLocks noChangeAspect="1" noChangeArrowheads="1"/>
          </p:cNvSpPr>
          <p:nvPr/>
        </p:nvSpPr>
        <p:spPr bwMode="auto">
          <a:xfrm>
            <a:off x="157679" y="1737640"/>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err="1">
                <a:latin typeface="Verdana" panose="020B0604030504040204" pitchFamily="34" charset="0"/>
                <a:ea typeface="Verdana" panose="020B0604030504040204" pitchFamily="34" charset="0"/>
                <a:cs typeface="Verdana" panose="020B0604030504040204" pitchFamily="34" charset="0"/>
              </a:rPr>
              <a:t>Pelamis</a:t>
            </a:r>
            <a:r>
              <a:rPr lang="en-US" altLang="en-US" dirty="0">
                <a:latin typeface="Verdana" panose="020B0604030504040204" pitchFamily="34" charset="0"/>
                <a:ea typeface="Verdana" panose="020B0604030504040204" pitchFamily="34" charset="0"/>
                <a:cs typeface="Verdana" panose="020B0604030504040204" pitchFamily="34" charset="0"/>
              </a:rPr>
              <a:t> P2 was the first wave energy device </a:t>
            </a:r>
            <a:r>
              <a:rPr lang="en-US" altLang="en-US" b="1" dirty="0">
                <a:latin typeface="Verdana" panose="020B0604030504040204" pitchFamily="34" charset="0"/>
                <a:ea typeface="Verdana" panose="020B0604030504040204" pitchFamily="34" charset="0"/>
                <a:cs typeface="Verdana" panose="020B0604030504040204" pitchFamily="34" charset="0"/>
              </a:rPr>
              <a:t>ordered by a utility company</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After three years it was placed at a research center.</a:t>
            </a:r>
          </a:p>
        </p:txBody>
      </p:sp>
      <p:sp>
        <p:nvSpPr>
          <p:cNvPr id="18" name="Text Box 11">
            <a:extLst>
              <a:ext uri="{FF2B5EF4-FFF2-40B4-BE49-F238E27FC236}">
                <a16:creationId xmlns:a16="http://schemas.microsoft.com/office/drawing/2014/main" id="{A5F9D172-DBC4-4645-8497-5BD0BFBE87F2}"/>
              </a:ext>
            </a:extLst>
          </p:cNvPr>
          <p:cNvSpPr txBox="1">
            <a:spLocks noChangeAspect="1" noChangeArrowheads="1"/>
          </p:cNvSpPr>
          <p:nvPr/>
        </p:nvSpPr>
        <p:spPr bwMode="auto">
          <a:xfrm>
            <a:off x="124909" y="2724479"/>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err="1">
                <a:latin typeface="Verdana" panose="020B0604030504040204" pitchFamily="34" charset="0"/>
                <a:ea typeface="Verdana" panose="020B0604030504040204" pitchFamily="34" charset="0"/>
                <a:cs typeface="Verdana" panose="020B0604030504040204" pitchFamily="34" charset="0"/>
              </a:rPr>
              <a:t>Pelamis</a:t>
            </a:r>
            <a:r>
              <a:rPr lang="en-US" altLang="en-US" dirty="0">
                <a:latin typeface="Verdana" panose="020B0604030504040204" pitchFamily="34" charset="0"/>
                <a:ea typeface="Verdana" panose="020B0604030504040204" pitchFamily="34" charset="0"/>
                <a:cs typeface="Verdana" panose="020B0604030504040204" pitchFamily="34" charset="0"/>
              </a:rPr>
              <a:t> went </a:t>
            </a:r>
            <a:r>
              <a:rPr lang="en-US" altLang="en-US" b="1" dirty="0">
                <a:latin typeface="Verdana" panose="020B0604030504040204" pitchFamily="34" charset="0"/>
                <a:ea typeface="Verdana" panose="020B0604030504040204" pitchFamily="34" charset="0"/>
                <a:cs typeface="Verdana" panose="020B0604030504040204" pitchFamily="34" charset="0"/>
              </a:rPr>
              <a:t>bankrupt</a:t>
            </a:r>
            <a:r>
              <a:rPr lang="en-US" altLang="en-US" dirty="0">
                <a:latin typeface="Verdana" panose="020B0604030504040204" pitchFamily="34" charset="0"/>
                <a:ea typeface="Verdana" panose="020B0604030504040204" pitchFamily="34" charset="0"/>
                <a:cs typeface="Verdana" panose="020B0604030504040204" pitchFamily="34" charset="0"/>
              </a:rPr>
              <a:t> in 2014 due to lack of capital funding. </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IP assets owned by Wave Energy Scotland.</a:t>
            </a:r>
          </a:p>
        </p:txBody>
      </p:sp>
      <p:pic>
        <p:nvPicPr>
          <p:cNvPr id="12" name="Picture 11">
            <a:extLst>
              <a:ext uri="{FF2B5EF4-FFF2-40B4-BE49-F238E27FC236}">
                <a16:creationId xmlns:a16="http://schemas.microsoft.com/office/drawing/2014/main" id="{5E34F771-765F-DD42-93F8-5CCED968CF9B}"/>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9804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34660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Point absorber: BOLT lifesaver</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The </a:t>
            </a:r>
            <a:r>
              <a:rPr lang="en-US" altLang="en-US" b="1" dirty="0">
                <a:latin typeface="Verdana" panose="020B0604030504040204" pitchFamily="34" charset="0"/>
                <a:ea typeface="Verdana" panose="020B0604030504040204" pitchFamily="34" charset="0"/>
                <a:cs typeface="Verdana" panose="020B0604030504040204" pitchFamily="34" charset="0"/>
              </a:rPr>
              <a:t>lifesaver</a:t>
            </a:r>
            <a:r>
              <a:rPr lang="en-US" altLang="en-US" dirty="0">
                <a:latin typeface="Verdana" panose="020B0604030504040204" pitchFamily="34" charset="0"/>
                <a:ea typeface="Verdana" panose="020B0604030504040204" pitchFamily="34" charset="0"/>
                <a:cs typeface="Verdana" panose="020B0604030504040204" pitchFamily="34" charset="0"/>
              </a:rPr>
              <a:t> is a floating ring tethered to the seafloor by three cables.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point absorber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2842125"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http://boltseapower.com/</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3" name="TextBox 2">
            <a:extLst>
              <a:ext uri="{FF2B5EF4-FFF2-40B4-BE49-F238E27FC236}">
                <a16:creationId xmlns:a16="http://schemas.microsoft.com/office/drawing/2014/main" id="{7CAE3790-BDED-4743-93C2-739BC345735F}"/>
              </a:ext>
            </a:extLst>
          </p:cNvPr>
          <p:cNvSpPr txBox="1"/>
          <p:nvPr/>
        </p:nvSpPr>
        <p:spPr>
          <a:xfrm>
            <a:off x="65314" y="3624943"/>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D370BCFE-7DCD-5E4F-B14D-E170907C41C7}"/>
              </a:ext>
            </a:extLst>
          </p:cNvPr>
          <p:cNvPicPr>
            <a:picLocks noChangeAspect="1"/>
          </p:cNvPicPr>
          <p:nvPr/>
        </p:nvPicPr>
        <p:blipFill rotWithShape="1">
          <a:blip r:embed="rId3"/>
          <a:srcRect t="9893" b="12193"/>
          <a:stretch/>
        </p:blipFill>
        <p:spPr>
          <a:xfrm>
            <a:off x="200954" y="3361916"/>
            <a:ext cx="5648224" cy="2930737"/>
          </a:xfrm>
          <a:prstGeom prst="rect">
            <a:avLst/>
          </a:prstGeom>
        </p:spPr>
      </p:pic>
      <p:sp>
        <p:nvSpPr>
          <p:cNvPr id="14" name="Text Box 11">
            <a:extLst>
              <a:ext uri="{FF2B5EF4-FFF2-40B4-BE49-F238E27FC236}">
                <a16:creationId xmlns:a16="http://schemas.microsoft.com/office/drawing/2014/main" id="{B68ECB03-1F47-2E47-928E-B55EBB418C3C}"/>
              </a:ext>
            </a:extLst>
          </p:cNvPr>
          <p:cNvSpPr txBox="1">
            <a:spLocks noChangeAspect="1" noChangeArrowheads="1"/>
          </p:cNvSpPr>
          <p:nvPr/>
        </p:nvSpPr>
        <p:spPr bwMode="auto">
          <a:xfrm>
            <a:off x="157679" y="1415471"/>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As waves life one side of the lifesaver up, cable is pulled off of winch drums, generating power.</a:t>
            </a:r>
          </a:p>
        </p:txBody>
      </p:sp>
      <p:sp>
        <p:nvSpPr>
          <p:cNvPr id="15" name="Text Box 11">
            <a:extLst>
              <a:ext uri="{FF2B5EF4-FFF2-40B4-BE49-F238E27FC236}">
                <a16:creationId xmlns:a16="http://schemas.microsoft.com/office/drawing/2014/main" id="{BF61338E-42A2-0B45-BB90-C405A0A33957}"/>
              </a:ext>
            </a:extLst>
          </p:cNvPr>
          <p:cNvSpPr txBox="1">
            <a:spLocks noChangeAspect="1" noChangeArrowheads="1"/>
          </p:cNvSpPr>
          <p:nvPr/>
        </p:nvSpPr>
        <p:spPr bwMode="auto">
          <a:xfrm>
            <a:off x="139674" y="2079960"/>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As that side of the lifesaver rocks back down, cable winds back onto the winch drums…. Repeat.</a:t>
            </a:r>
          </a:p>
        </p:txBody>
      </p:sp>
      <p:sp>
        <p:nvSpPr>
          <p:cNvPr id="16" name="Text Box 11">
            <a:extLst>
              <a:ext uri="{FF2B5EF4-FFF2-40B4-BE49-F238E27FC236}">
                <a16:creationId xmlns:a16="http://schemas.microsoft.com/office/drawing/2014/main" id="{781714EE-54F2-F840-A93B-AB3D83872366}"/>
              </a:ext>
            </a:extLst>
          </p:cNvPr>
          <p:cNvSpPr txBox="1">
            <a:spLocks noChangeAspect="1" noChangeArrowheads="1"/>
          </p:cNvSpPr>
          <p:nvPr/>
        </p:nvSpPr>
        <p:spPr bwMode="auto">
          <a:xfrm>
            <a:off x="5984818" y="4760382"/>
            <a:ext cx="297001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Electricity can be used on site or transmitted to shore. </a:t>
            </a:r>
          </a:p>
        </p:txBody>
      </p:sp>
      <p:sp>
        <p:nvSpPr>
          <p:cNvPr id="20" name="Text Box 11">
            <a:extLst>
              <a:ext uri="{FF2B5EF4-FFF2-40B4-BE49-F238E27FC236}">
                <a16:creationId xmlns:a16="http://schemas.microsoft.com/office/drawing/2014/main" id="{60EE705D-3D5D-164E-8E9F-1DD1D9DDD895}"/>
              </a:ext>
            </a:extLst>
          </p:cNvPr>
          <p:cNvSpPr txBox="1">
            <a:spLocks noChangeAspect="1" noChangeArrowheads="1"/>
          </p:cNvSpPr>
          <p:nvPr/>
        </p:nvSpPr>
        <p:spPr bwMode="auto">
          <a:xfrm>
            <a:off x="7565038" y="5683712"/>
            <a:ext cx="1286353"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30 kW</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56 Tons</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$1.6 m</a:t>
            </a:r>
          </a:p>
        </p:txBody>
      </p:sp>
      <p:pic>
        <p:nvPicPr>
          <p:cNvPr id="10" name="Picture 9">
            <a:extLst>
              <a:ext uri="{FF2B5EF4-FFF2-40B4-BE49-F238E27FC236}">
                <a16:creationId xmlns:a16="http://schemas.microsoft.com/office/drawing/2014/main" id="{4A3B03CD-6EA8-FB4B-99F8-A7A54872D537}"/>
              </a:ext>
            </a:extLst>
          </p:cNvPr>
          <p:cNvPicPr>
            <a:picLocks noChangeAspect="1"/>
          </p:cNvPicPr>
          <p:nvPr/>
        </p:nvPicPr>
        <p:blipFill rotWithShape="1">
          <a:blip r:embed="rId4"/>
          <a:srcRect l="7968" r="5436"/>
          <a:stretch/>
        </p:blipFill>
        <p:spPr>
          <a:xfrm>
            <a:off x="4859775" y="2494116"/>
            <a:ext cx="3979455" cy="1751313"/>
          </a:xfrm>
          <a:prstGeom prst="rect">
            <a:avLst/>
          </a:prstGeom>
        </p:spPr>
      </p:pic>
      <p:pic>
        <p:nvPicPr>
          <p:cNvPr id="17" name="Picture 16">
            <a:extLst>
              <a:ext uri="{FF2B5EF4-FFF2-40B4-BE49-F238E27FC236}">
                <a16:creationId xmlns:a16="http://schemas.microsoft.com/office/drawing/2014/main" id="{F556B8D0-90DA-DC4D-A674-221305318E5C}"/>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2491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6687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Largest global hydropower producers</a:t>
            </a:r>
          </a:p>
        </p:txBody>
      </p:sp>
      <p:sp>
        <p:nvSpPr>
          <p:cNvPr id="6" name="TextBox 5">
            <a:extLst>
              <a:ext uri="{FF2B5EF4-FFF2-40B4-BE49-F238E27FC236}">
                <a16:creationId xmlns:a16="http://schemas.microsoft.com/office/drawing/2014/main" id="{DB43DA85-8F0D-5941-BBB1-7888ECE3D22A}"/>
              </a:ext>
            </a:extLst>
          </p:cNvPr>
          <p:cNvSpPr txBox="1"/>
          <p:nvPr/>
        </p:nvSpPr>
        <p:spPr>
          <a:xfrm rot="16200000">
            <a:off x="5776220" y="3612535"/>
            <a:ext cx="6097438" cy="461665"/>
          </a:xfrm>
          <a:prstGeom prst="rect">
            <a:avLst/>
          </a:prstGeom>
          <a:noFill/>
        </p:spPr>
        <p:txBody>
          <a:bodyPr wrap="none" rtlCol="0">
            <a:spAutoFit/>
          </a:bodyPr>
          <a:lstStyle/>
          <a:p>
            <a:r>
              <a:rPr lang="en-US" sz="1200">
                <a:hlinkClick r:id=""/>
              </a:rPr>
              <a:t>https://www.bp.com/content/dam/bp/en/corporate/pdf/energy-economics/statistical-review/</a:t>
            </a:r>
          </a:p>
          <a:p>
            <a:r>
              <a:rPr lang="en-US" sz="1200">
                <a:hlinkClick r:id=""/>
              </a:rPr>
              <a:t>bp-stats-review-2018-full-report.pdf</a:t>
            </a:r>
            <a:endParaRPr lang="en-US" sz="1200"/>
          </a:p>
        </p:txBody>
      </p:sp>
      <p:sp>
        <p:nvSpPr>
          <p:cNvPr id="23" name="Text Box 11">
            <a:extLst>
              <a:ext uri="{FF2B5EF4-FFF2-40B4-BE49-F238E27FC236}">
                <a16:creationId xmlns:a16="http://schemas.microsoft.com/office/drawing/2014/main" id="{EC7CCD3B-1DEA-B541-8042-71766F30D8E1}"/>
              </a:ext>
            </a:extLst>
          </p:cNvPr>
          <p:cNvSpPr txBox="1">
            <a:spLocks noChangeAspect="1" noChangeArrowheads="1"/>
          </p:cNvSpPr>
          <p:nvPr/>
        </p:nvSpPr>
        <p:spPr bwMode="auto">
          <a:xfrm>
            <a:off x="327145" y="794649"/>
            <a:ext cx="821045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dirty="0">
                <a:latin typeface="Verdana" panose="020B0604030504040204" pitchFamily="34" charset="0"/>
                <a:ea typeface="Verdana" panose="020B0604030504040204" pitchFamily="34" charset="0"/>
                <a:cs typeface="Verdana" panose="020B0604030504040204" pitchFamily="34" charset="0"/>
              </a:rPr>
              <a:t>China leads by a length.</a:t>
            </a:r>
          </a:p>
        </p:txBody>
      </p:sp>
      <p:graphicFrame>
        <p:nvGraphicFramePr>
          <p:cNvPr id="2" name="Table 1">
            <a:extLst>
              <a:ext uri="{FF2B5EF4-FFF2-40B4-BE49-F238E27FC236}">
                <a16:creationId xmlns:a16="http://schemas.microsoft.com/office/drawing/2014/main" id="{E2FB3A5E-1FE2-384E-AEB9-E31D85A8D3B3}"/>
              </a:ext>
            </a:extLst>
          </p:cNvPr>
          <p:cNvGraphicFramePr>
            <a:graphicFrameLocks noGrp="1"/>
          </p:cNvGraphicFramePr>
          <p:nvPr/>
        </p:nvGraphicFramePr>
        <p:xfrm>
          <a:off x="393951" y="1243292"/>
          <a:ext cx="6209711" cy="4604571"/>
        </p:xfrm>
        <a:graphic>
          <a:graphicData uri="http://schemas.openxmlformats.org/drawingml/2006/table">
            <a:tbl>
              <a:tblPr firstRow="1" bandRow="1">
                <a:tableStyleId>{5C22544A-7EE6-4342-B048-85BDC9FD1C3A}</a:tableStyleId>
              </a:tblPr>
              <a:tblGrid>
                <a:gridCol w="2069904">
                  <a:extLst>
                    <a:ext uri="{9D8B030D-6E8A-4147-A177-3AD203B41FA5}">
                      <a16:colId xmlns:a16="http://schemas.microsoft.com/office/drawing/2014/main" val="3188819903"/>
                    </a:ext>
                  </a:extLst>
                </a:gridCol>
                <a:gridCol w="2491201">
                  <a:extLst>
                    <a:ext uri="{9D8B030D-6E8A-4147-A177-3AD203B41FA5}">
                      <a16:colId xmlns:a16="http://schemas.microsoft.com/office/drawing/2014/main" val="523429707"/>
                    </a:ext>
                  </a:extLst>
                </a:gridCol>
                <a:gridCol w="1648606">
                  <a:extLst>
                    <a:ext uri="{9D8B030D-6E8A-4147-A177-3AD203B41FA5}">
                      <a16:colId xmlns:a16="http://schemas.microsoft.com/office/drawing/2014/main" val="183214037"/>
                    </a:ext>
                  </a:extLst>
                </a:gridCol>
              </a:tblGrid>
              <a:tr h="511619">
                <a:tc>
                  <a:txBody>
                    <a:bodyPr/>
                    <a:lstStyle/>
                    <a:p>
                      <a:r>
                        <a:rPr lang="en-US" sz="2000"/>
                        <a:t>Country</a:t>
                      </a:r>
                    </a:p>
                  </a:txBody>
                  <a:tcPr>
                    <a:solidFill>
                      <a:srgbClr val="7A81FF"/>
                    </a:solidFill>
                  </a:tcPr>
                </a:tc>
                <a:tc>
                  <a:txBody>
                    <a:bodyPr/>
                    <a:lstStyle/>
                    <a:p>
                      <a:pPr algn="ctr"/>
                      <a:r>
                        <a:rPr lang="en-US" sz="2000"/>
                        <a:t>Consumption (</a:t>
                      </a:r>
                      <a:r>
                        <a:rPr lang="en-US" sz="2000" err="1"/>
                        <a:t>mTOE</a:t>
                      </a:r>
                      <a:r>
                        <a:rPr lang="en-US" sz="2000"/>
                        <a:t>)</a:t>
                      </a:r>
                    </a:p>
                  </a:txBody>
                  <a:tcPr>
                    <a:solidFill>
                      <a:srgbClr val="7A81FF"/>
                    </a:solidFill>
                  </a:tcPr>
                </a:tc>
                <a:tc>
                  <a:txBody>
                    <a:bodyPr/>
                    <a:lstStyle/>
                    <a:p>
                      <a:pPr algn="ctr"/>
                      <a:r>
                        <a:rPr lang="en-US" sz="2000"/>
                        <a:t>2017*</a:t>
                      </a:r>
                    </a:p>
                  </a:txBody>
                  <a:tcPr>
                    <a:solidFill>
                      <a:srgbClr val="7A81FF"/>
                    </a:solidFill>
                  </a:tcPr>
                </a:tc>
                <a:extLst>
                  <a:ext uri="{0D108BD9-81ED-4DB2-BD59-A6C34878D82A}">
                    <a16:rowId xmlns:a16="http://schemas.microsoft.com/office/drawing/2014/main" val="1560998008"/>
                  </a:ext>
                </a:extLst>
              </a:tr>
              <a:tr h="511619">
                <a:tc>
                  <a:txBody>
                    <a:bodyPr/>
                    <a:lstStyle/>
                    <a:p>
                      <a:r>
                        <a:rPr lang="en-US" sz="2000"/>
                        <a:t>China</a:t>
                      </a:r>
                    </a:p>
                  </a:txBody>
                  <a:tcPr>
                    <a:noFill/>
                  </a:tcPr>
                </a:tc>
                <a:tc>
                  <a:txBody>
                    <a:bodyPr/>
                    <a:lstStyle/>
                    <a:p>
                      <a:pPr algn="ctr"/>
                      <a:r>
                        <a:rPr lang="en-US" sz="2000"/>
                        <a:t>261.5</a:t>
                      </a:r>
                    </a:p>
                  </a:txBody>
                  <a:tcPr>
                    <a:noFill/>
                  </a:tcPr>
                </a:tc>
                <a:tc>
                  <a:txBody>
                    <a:bodyPr/>
                    <a:lstStyle/>
                    <a:p>
                      <a:pPr algn="ctr"/>
                      <a:r>
                        <a:rPr lang="en-US" sz="2000"/>
                        <a:t>28.5%</a:t>
                      </a:r>
                    </a:p>
                  </a:txBody>
                  <a:tcPr>
                    <a:noFill/>
                  </a:tcPr>
                </a:tc>
                <a:extLst>
                  <a:ext uri="{0D108BD9-81ED-4DB2-BD59-A6C34878D82A}">
                    <a16:rowId xmlns:a16="http://schemas.microsoft.com/office/drawing/2014/main" val="1619458242"/>
                  </a:ext>
                </a:extLst>
              </a:tr>
              <a:tr h="511619">
                <a:tc>
                  <a:txBody>
                    <a:bodyPr/>
                    <a:lstStyle/>
                    <a:p>
                      <a:r>
                        <a:rPr lang="en-US" sz="2000"/>
                        <a:t>Canada</a:t>
                      </a:r>
                    </a:p>
                  </a:txBody>
                  <a:tcPr>
                    <a:noFill/>
                  </a:tcPr>
                </a:tc>
                <a:tc>
                  <a:txBody>
                    <a:bodyPr/>
                    <a:lstStyle/>
                    <a:p>
                      <a:pPr algn="ctr"/>
                      <a:r>
                        <a:rPr lang="en-US" sz="2000"/>
                        <a:t>89.8</a:t>
                      </a:r>
                    </a:p>
                  </a:txBody>
                  <a:tcPr>
                    <a:noFill/>
                  </a:tcPr>
                </a:tc>
                <a:tc>
                  <a:txBody>
                    <a:bodyPr/>
                    <a:lstStyle/>
                    <a:p>
                      <a:pPr algn="ctr"/>
                      <a:r>
                        <a:rPr lang="en-US" sz="2000"/>
                        <a:t>9.8</a:t>
                      </a:r>
                    </a:p>
                  </a:txBody>
                  <a:tcPr>
                    <a:noFill/>
                  </a:tcPr>
                </a:tc>
                <a:extLst>
                  <a:ext uri="{0D108BD9-81ED-4DB2-BD59-A6C34878D82A}">
                    <a16:rowId xmlns:a16="http://schemas.microsoft.com/office/drawing/2014/main" val="2409353859"/>
                  </a:ext>
                </a:extLst>
              </a:tr>
              <a:tr h="511619">
                <a:tc>
                  <a:txBody>
                    <a:bodyPr/>
                    <a:lstStyle/>
                    <a:p>
                      <a:r>
                        <a:rPr lang="en-US" sz="2000"/>
                        <a:t>Brazil</a:t>
                      </a:r>
                    </a:p>
                  </a:txBody>
                  <a:tcPr>
                    <a:noFill/>
                  </a:tcPr>
                </a:tc>
                <a:tc>
                  <a:txBody>
                    <a:bodyPr/>
                    <a:lstStyle/>
                    <a:p>
                      <a:pPr algn="ctr"/>
                      <a:r>
                        <a:rPr lang="en-US" sz="2000"/>
                        <a:t>83.6</a:t>
                      </a:r>
                    </a:p>
                  </a:txBody>
                  <a:tcPr>
                    <a:noFill/>
                  </a:tcPr>
                </a:tc>
                <a:tc>
                  <a:txBody>
                    <a:bodyPr/>
                    <a:lstStyle/>
                    <a:p>
                      <a:pPr algn="ctr"/>
                      <a:r>
                        <a:rPr lang="en-US" sz="2000"/>
                        <a:t>9.1%</a:t>
                      </a:r>
                    </a:p>
                  </a:txBody>
                  <a:tcPr>
                    <a:noFill/>
                  </a:tcPr>
                </a:tc>
                <a:extLst>
                  <a:ext uri="{0D108BD9-81ED-4DB2-BD59-A6C34878D82A}">
                    <a16:rowId xmlns:a16="http://schemas.microsoft.com/office/drawing/2014/main" val="3756097605"/>
                  </a:ext>
                </a:extLst>
              </a:tr>
              <a:tr h="511619">
                <a:tc>
                  <a:txBody>
                    <a:bodyPr/>
                    <a:lstStyle/>
                    <a:p>
                      <a:r>
                        <a:rPr lang="en-US" sz="2000"/>
                        <a:t>U.S.</a:t>
                      </a:r>
                    </a:p>
                  </a:txBody>
                  <a:tcPr>
                    <a:noFill/>
                  </a:tcPr>
                </a:tc>
                <a:tc>
                  <a:txBody>
                    <a:bodyPr/>
                    <a:lstStyle/>
                    <a:p>
                      <a:pPr algn="ctr"/>
                      <a:r>
                        <a:rPr lang="en-US" sz="2000"/>
                        <a:t>67.1</a:t>
                      </a:r>
                    </a:p>
                  </a:txBody>
                  <a:tcPr>
                    <a:noFill/>
                  </a:tcPr>
                </a:tc>
                <a:tc>
                  <a:txBody>
                    <a:bodyPr/>
                    <a:lstStyle/>
                    <a:p>
                      <a:pPr algn="ctr"/>
                      <a:r>
                        <a:rPr lang="en-US" sz="2000"/>
                        <a:t>7.3%</a:t>
                      </a:r>
                    </a:p>
                  </a:txBody>
                  <a:tcPr>
                    <a:noFill/>
                  </a:tcPr>
                </a:tc>
                <a:extLst>
                  <a:ext uri="{0D108BD9-81ED-4DB2-BD59-A6C34878D82A}">
                    <a16:rowId xmlns:a16="http://schemas.microsoft.com/office/drawing/2014/main" val="59019482"/>
                  </a:ext>
                </a:extLst>
              </a:tr>
              <a:tr h="511619">
                <a:tc>
                  <a:txBody>
                    <a:bodyPr/>
                    <a:lstStyle/>
                    <a:p>
                      <a:r>
                        <a:rPr lang="en-US" sz="2000"/>
                        <a:t>Russia</a:t>
                      </a:r>
                    </a:p>
                  </a:txBody>
                  <a:tcPr>
                    <a:noFill/>
                  </a:tcPr>
                </a:tc>
                <a:tc>
                  <a:txBody>
                    <a:bodyPr/>
                    <a:lstStyle/>
                    <a:p>
                      <a:pPr algn="ctr"/>
                      <a:r>
                        <a:rPr lang="en-US" sz="2000"/>
                        <a:t>41.5</a:t>
                      </a:r>
                    </a:p>
                  </a:txBody>
                  <a:tcPr>
                    <a:noFill/>
                  </a:tcPr>
                </a:tc>
                <a:tc>
                  <a:txBody>
                    <a:bodyPr/>
                    <a:lstStyle/>
                    <a:p>
                      <a:pPr algn="ctr"/>
                      <a:r>
                        <a:rPr lang="en-US" sz="2000"/>
                        <a:t>4.5%</a:t>
                      </a:r>
                    </a:p>
                  </a:txBody>
                  <a:tcPr>
                    <a:noFill/>
                  </a:tcPr>
                </a:tc>
                <a:extLst>
                  <a:ext uri="{0D108BD9-81ED-4DB2-BD59-A6C34878D82A}">
                    <a16:rowId xmlns:a16="http://schemas.microsoft.com/office/drawing/2014/main" val="2655385905"/>
                  </a:ext>
                </a:extLst>
              </a:tr>
              <a:tr h="511619">
                <a:tc>
                  <a:txBody>
                    <a:bodyPr/>
                    <a:lstStyle/>
                    <a:p>
                      <a:r>
                        <a:rPr lang="en-US" sz="2000"/>
                        <a:t>Norway</a:t>
                      </a:r>
                    </a:p>
                  </a:txBody>
                  <a:tcPr>
                    <a:noFill/>
                  </a:tcPr>
                </a:tc>
                <a:tc>
                  <a:txBody>
                    <a:bodyPr/>
                    <a:lstStyle/>
                    <a:p>
                      <a:pPr algn="ctr"/>
                      <a:r>
                        <a:rPr lang="en-US" sz="2000"/>
                        <a:t>32.0</a:t>
                      </a:r>
                    </a:p>
                  </a:txBody>
                  <a:tcPr>
                    <a:noFill/>
                  </a:tcPr>
                </a:tc>
                <a:tc>
                  <a:txBody>
                    <a:bodyPr/>
                    <a:lstStyle/>
                    <a:p>
                      <a:pPr algn="ctr"/>
                      <a:r>
                        <a:rPr lang="en-US" sz="2000"/>
                        <a:t>3.5%</a:t>
                      </a:r>
                    </a:p>
                  </a:txBody>
                  <a:tcPr>
                    <a:noFill/>
                  </a:tcPr>
                </a:tc>
                <a:extLst>
                  <a:ext uri="{0D108BD9-81ED-4DB2-BD59-A6C34878D82A}">
                    <a16:rowId xmlns:a16="http://schemas.microsoft.com/office/drawing/2014/main" val="2657470637"/>
                  </a:ext>
                </a:extLst>
              </a:tr>
              <a:tr h="511619">
                <a:tc>
                  <a:txBody>
                    <a:bodyPr/>
                    <a:lstStyle/>
                    <a:p>
                      <a:r>
                        <a:rPr lang="en-US" sz="2000"/>
                        <a:t>India</a:t>
                      </a:r>
                    </a:p>
                  </a:txBody>
                  <a:tcPr>
                    <a:noFill/>
                  </a:tcPr>
                </a:tc>
                <a:tc>
                  <a:txBody>
                    <a:bodyPr/>
                    <a:lstStyle/>
                    <a:p>
                      <a:pPr algn="ctr"/>
                      <a:r>
                        <a:rPr lang="en-US" sz="2000"/>
                        <a:t>30.7</a:t>
                      </a:r>
                    </a:p>
                  </a:txBody>
                  <a:tcPr>
                    <a:noFill/>
                  </a:tcPr>
                </a:tc>
                <a:tc>
                  <a:txBody>
                    <a:bodyPr/>
                    <a:lstStyle/>
                    <a:p>
                      <a:pPr algn="ctr"/>
                      <a:r>
                        <a:rPr lang="en-US" sz="2000"/>
                        <a:t>3.3%</a:t>
                      </a:r>
                    </a:p>
                  </a:txBody>
                  <a:tcPr>
                    <a:noFill/>
                  </a:tcPr>
                </a:tc>
                <a:extLst>
                  <a:ext uri="{0D108BD9-81ED-4DB2-BD59-A6C34878D82A}">
                    <a16:rowId xmlns:a16="http://schemas.microsoft.com/office/drawing/2014/main" val="1850289304"/>
                  </a:ext>
                </a:extLst>
              </a:tr>
              <a:tr h="511619">
                <a:tc>
                  <a:txBody>
                    <a:bodyPr/>
                    <a:lstStyle/>
                    <a:p>
                      <a:r>
                        <a:rPr lang="en-US" sz="2000" b="0"/>
                        <a:t>Japan</a:t>
                      </a:r>
                    </a:p>
                  </a:txBody>
                  <a:tcPr>
                    <a:lnB w="12700" cap="flat" cmpd="sng" algn="ctr">
                      <a:solidFill>
                        <a:schemeClr val="tx1"/>
                      </a:solidFill>
                      <a:prstDash val="solid"/>
                      <a:round/>
                      <a:headEnd type="none" w="med" len="med"/>
                      <a:tailEnd type="none" w="med" len="med"/>
                    </a:lnB>
                    <a:noFill/>
                  </a:tcPr>
                </a:tc>
                <a:tc>
                  <a:txBody>
                    <a:bodyPr/>
                    <a:lstStyle/>
                    <a:p>
                      <a:pPr algn="ctr"/>
                      <a:r>
                        <a:rPr lang="en-US" sz="2000" b="0"/>
                        <a:t>17.9</a:t>
                      </a:r>
                    </a:p>
                  </a:txBody>
                  <a:tcPr>
                    <a:lnB w="12700" cap="flat" cmpd="sng" algn="ctr">
                      <a:solidFill>
                        <a:schemeClr val="tx1"/>
                      </a:solidFill>
                      <a:prstDash val="solid"/>
                      <a:round/>
                      <a:headEnd type="none" w="med" len="med"/>
                      <a:tailEnd type="none" w="med" len="med"/>
                    </a:lnB>
                    <a:noFill/>
                  </a:tcPr>
                </a:tc>
                <a:tc>
                  <a:txBody>
                    <a:bodyPr/>
                    <a:lstStyle/>
                    <a:p>
                      <a:pPr algn="ctr"/>
                      <a:r>
                        <a:rPr lang="en-US" sz="2000" b="0"/>
                        <a:t>2.0%</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747128"/>
                  </a:ext>
                </a:extLst>
              </a:tr>
            </a:tbl>
          </a:graphicData>
        </a:graphic>
      </p:graphicFrame>
      <p:sp>
        <p:nvSpPr>
          <p:cNvPr id="13" name="Text Box 11">
            <a:extLst>
              <a:ext uri="{FF2B5EF4-FFF2-40B4-BE49-F238E27FC236}">
                <a16:creationId xmlns:a16="http://schemas.microsoft.com/office/drawing/2014/main" id="{031731F2-3E94-2D4F-A8DF-FC70AF875040}"/>
              </a:ext>
            </a:extLst>
          </p:cNvPr>
          <p:cNvSpPr txBox="1">
            <a:spLocks noChangeAspect="1" noChangeArrowheads="1"/>
          </p:cNvSpPr>
          <p:nvPr/>
        </p:nvSpPr>
        <p:spPr bwMode="auto">
          <a:xfrm>
            <a:off x="5087007" y="5829603"/>
            <a:ext cx="3300248"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600">
                <a:latin typeface="Verdana" panose="020B0604030504040204" pitchFamily="34" charset="0"/>
                <a:ea typeface="Verdana" panose="020B0604030504040204" pitchFamily="34" charset="0"/>
                <a:cs typeface="Verdana" panose="020B0604030504040204" pitchFamily="34" charset="0"/>
              </a:rPr>
              <a:t>*Share of global consumption</a:t>
            </a:r>
          </a:p>
        </p:txBody>
      </p:sp>
      <p:sp>
        <p:nvSpPr>
          <p:cNvPr id="9" name="Text Box 11">
            <a:extLst>
              <a:ext uri="{FF2B5EF4-FFF2-40B4-BE49-F238E27FC236}">
                <a16:creationId xmlns:a16="http://schemas.microsoft.com/office/drawing/2014/main" id="{64D34359-B598-7E4F-9BFD-0201D08C9B09}"/>
              </a:ext>
            </a:extLst>
          </p:cNvPr>
          <p:cNvSpPr txBox="1">
            <a:spLocks noChangeAspect="1" noChangeArrowheads="1"/>
          </p:cNvSpPr>
          <p:nvPr/>
        </p:nvSpPr>
        <p:spPr bwMode="auto">
          <a:xfrm>
            <a:off x="327145" y="6293924"/>
            <a:ext cx="3204331"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600">
                <a:latin typeface="Verdana" panose="020B0604030504040204" pitchFamily="34" charset="0"/>
                <a:ea typeface="Verdana" panose="020B0604030504040204" pitchFamily="34" charset="0"/>
                <a:cs typeface="Verdana" panose="020B0604030504040204" pitchFamily="34" charset="0"/>
              </a:rPr>
              <a:t>1 million TOE = 11.63 GWh</a:t>
            </a:r>
          </a:p>
        </p:txBody>
      </p:sp>
      <p:pic>
        <p:nvPicPr>
          <p:cNvPr id="10" name="Picture 9">
            <a:extLst>
              <a:ext uri="{FF2B5EF4-FFF2-40B4-BE49-F238E27FC236}">
                <a16:creationId xmlns:a16="http://schemas.microsoft.com/office/drawing/2014/main" id="{EA2822D0-583A-D94A-9DD1-56EC27AD2BDB}"/>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99773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448231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Point absorber: CETO</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CETO is a full submerged buoy that harvests wave energy.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point absorber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4003532"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https://www.carnegiece.com/wave/what-is-ceto/</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3" name="TextBox 2">
            <a:extLst>
              <a:ext uri="{FF2B5EF4-FFF2-40B4-BE49-F238E27FC236}">
                <a16:creationId xmlns:a16="http://schemas.microsoft.com/office/drawing/2014/main" id="{7CAE3790-BDED-4743-93C2-739BC345735F}"/>
              </a:ext>
            </a:extLst>
          </p:cNvPr>
          <p:cNvSpPr txBox="1"/>
          <p:nvPr/>
        </p:nvSpPr>
        <p:spPr>
          <a:xfrm>
            <a:off x="65314" y="3624943"/>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AAFB7D11-B3D7-5748-9490-5A2D2821CE78}"/>
              </a:ext>
            </a:extLst>
          </p:cNvPr>
          <p:cNvPicPr>
            <a:picLocks noChangeAspect="1"/>
          </p:cNvPicPr>
          <p:nvPr/>
        </p:nvPicPr>
        <p:blipFill rotWithShape="1">
          <a:blip r:embed="rId3"/>
          <a:srcRect l="6309" t="8741"/>
          <a:stretch/>
        </p:blipFill>
        <p:spPr>
          <a:xfrm>
            <a:off x="4336435" y="1370182"/>
            <a:ext cx="4742251" cy="5401340"/>
          </a:xfrm>
          <a:prstGeom prst="rect">
            <a:avLst/>
          </a:prstGeom>
        </p:spPr>
      </p:pic>
      <p:sp>
        <p:nvSpPr>
          <p:cNvPr id="17" name="Text Box 11">
            <a:extLst>
              <a:ext uri="{FF2B5EF4-FFF2-40B4-BE49-F238E27FC236}">
                <a16:creationId xmlns:a16="http://schemas.microsoft.com/office/drawing/2014/main" id="{FD072220-4F6E-A846-9EEE-67A712324F17}"/>
              </a:ext>
            </a:extLst>
          </p:cNvPr>
          <p:cNvSpPr txBox="1">
            <a:spLocks noChangeAspect="1" noChangeArrowheads="1"/>
          </p:cNvSpPr>
          <p:nvPr/>
        </p:nvSpPr>
        <p:spPr bwMode="auto">
          <a:xfrm>
            <a:off x="171468" y="4688095"/>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Protected from storms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Box 11">
            <a:extLst>
              <a:ext uri="{FF2B5EF4-FFF2-40B4-BE49-F238E27FC236}">
                <a16:creationId xmlns:a16="http://schemas.microsoft.com/office/drawing/2014/main" id="{BFDA8C87-29F3-A846-8014-ACEC05BD32A0}"/>
              </a:ext>
            </a:extLst>
          </p:cNvPr>
          <p:cNvSpPr txBox="1">
            <a:spLocks noChangeAspect="1" noChangeArrowheads="1"/>
          </p:cNvSpPr>
          <p:nvPr/>
        </p:nvSpPr>
        <p:spPr bwMode="auto">
          <a:xfrm>
            <a:off x="171468" y="2593181"/>
            <a:ext cx="400353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Pumps and generator are in the buoy.</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 Box 11">
            <a:extLst>
              <a:ext uri="{FF2B5EF4-FFF2-40B4-BE49-F238E27FC236}">
                <a16:creationId xmlns:a16="http://schemas.microsoft.com/office/drawing/2014/main" id="{4FBE5D03-6D5B-B74C-9055-AF90785FE194}"/>
              </a:ext>
            </a:extLst>
          </p:cNvPr>
          <p:cNvSpPr txBox="1">
            <a:spLocks noChangeAspect="1" noChangeArrowheads="1"/>
          </p:cNvSpPr>
          <p:nvPr/>
        </p:nvSpPr>
        <p:spPr bwMode="auto">
          <a:xfrm>
            <a:off x="171468" y="3449150"/>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Energy cabled to shore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 Box 11">
            <a:extLst>
              <a:ext uri="{FF2B5EF4-FFF2-40B4-BE49-F238E27FC236}">
                <a16:creationId xmlns:a16="http://schemas.microsoft.com/office/drawing/2014/main" id="{7783A969-1535-B347-A42A-0671E491B272}"/>
              </a:ext>
            </a:extLst>
          </p:cNvPr>
          <p:cNvSpPr txBox="1">
            <a:spLocks noChangeAspect="1" noChangeArrowheads="1"/>
          </p:cNvSpPr>
          <p:nvPr/>
        </p:nvSpPr>
        <p:spPr bwMode="auto">
          <a:xfrm>
            <a:off x="171468" y="4092155"/>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10,000s of hours at sea</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 name="Rounded Rectangular Callout 5">
            <a:extLst>
              <a:ext uri="{FF2B5EF4-FFF2-40B4-BE49-F238E27FC236}">
                <a16:creationId xmlns:a16="http://schemas.microsoft.com/office/drawing/2014/main" id="{17A129A7-818B-E548-BFD3-F7DA95750589}"/>
              </a:ext>
            </a:extLst>
          </p:cNvPr>
          <p:cNvSpPr/>
          <p:nvPr/>
        </p:nvSpPr>
        <p:spPr>
          <a:xfrm>
            <a:off x="7774778" y="1003880"/>
            <a:ext cx="973223" cy="702395"/>
          </a:xfrm>
          <a:prstGeom prst="wedgeRoundRectCallout">
            <a:avLst>
              <a:gd name="adj1" fmla="val -52079"/>
              <a:gd name="adj2" fmla="val 109426"/>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rPr>
              <a:t>steel buoyant actuator</a:t>
            </a:r>
          </a:p>
        </p:txBody>
      </p:sp>
      <p:sp>
        <p:nvSpPr>
          <p:cNvPr id="23" name="Rounded Rectangular Callout 22">
            <a:extLst>
              <a:ext uri="{FF2B5EF4-FFF2-40B4-BE49-F238E27FC236}">
                <a16:creationId xmlns:a16="http://schemas.microsoft.com/office/drawing/2014/main" id="{3EA3D6F4-C6DB-5340-9FE1-97D8DFC2C579}"/>
              </a:ext>
            </a:extLst>
          </p:cNvPr>
          <p:cNvSpPr/>
          <p:nvPr/>
        </p:nvSpPr>
        <p:spPr>
          <a:xfrm>
            <a:off x="7672590" y="3273745"/>
            <a:ext cx="1177600" cy="702395"/>
          </a:xfrm>
          <a:prstGeom prst="wedgeRoundRectCallout">
            <a:avLst>
              <a:gd name="adj1" fmla="val -85728"/>
              <a:gd name="adj2" fmla="val -100986"/>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432FF"/>
                </a:solidFill>
              </a:rPr>
              <a:t>hydualic</a:t>
            </a:r>
            <a:r>
              <a:rPr lang="en-US" sz="1600" dirty="0">
                <a:solidFill>
                  <a:srgbClr val="0432FF"/>
                </a:solidFill>
              </a:rPr>
              <a:t> pump</a:t>
            </a:r>
            <a:br>
              <a:rPr lang="en-US" sz="1600" dirty="0">
                <a:solidFill>
                  <a:srgbClr val="0432FF"/>
                </a:solidFill>
              </a:rPr>
            </a:br>
            <a:r>
              <a:rPr lang="en-US" sz="1600" dirty="0">
                <a:solidFill>
                  <a:srgbClr val="0432FF"/>
                </a:solidFill>
              </a:rPr>
              <a:t>(motion)</a:t>
            </a:r>
          </a:p>
        </p:txBody>
      </p:sp>
      <p:sp>
        <p:nvSpPr>
          <p:cNvPr id="24" name="Rounded Rectangular Callout 23">
            <a:extLst>
              <a:ext uri="{FF2B5EF4-FFF2-40B4-BE49-F238E27FC236}">
                <a16:creationId xmlns:a16="http://schemas.microsoft.com/office/drawing/2014/main" id="{16643F08-8B00-1946-A4BD-E7AD5BAF05FD}"/>
              </a:ext>
            </a:extLst>
          </p:cNvPr>
          <p:cNvSpPr/>
          <p:nvPr/>
        </p:nvSpPr>
        <p:spPr>
          <a:xfrm>
            <a:off x="5403124" y="5789704"/>
            <a:ext cx="1724125" cy="934889"/>
          </a:xfrm>
          <a:prstGeom prst="wedgeRoundRectCallout">
            <a:avLst>
              <a:gd name="adj1" fmla="val 81149"/>
              <a:gd name="adj2" fmla="val -96445"/>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rPr>
              <a:t>tether allows recovery without divers</a:t>
            </a:r>
          </a:p>
        </p:txBody>
      </p:sp>
      <p:sp>
        <p:nvSpPr>
          <p:cNvPr id="25" name="Rounded Rectangular Callout 24">
            <a:extLst>
              <a:ext uri="{FF2B5EF4-FFF2-40B4-BE49-F238E27FC236}">
                <a16:creationId xmlns:a16="http://schemas.microsoft.com/office/drawing/2014/main" id="{031F31D6-5A1C-1B40-9A6B-4A919C349D1E}"/>
              </a:ext>
            </a:extLst>
          </p:cNvPr>
          <p:cNvSpPr/>
          <p:nvPr/>
        </p:nvSpPr>
        <p:spPr>
          <a:xfrm>
            <a:off x="5017466" y="4204159"/>
            <a:ext cx="1070545" cy="702395"/>
          </a:xfrm>
          <a:prstGeom prst="wedgeRoundRectCallout">
            <a:avLst>
              <a:gd name="adj1" fmla="val 44401"/>
              <a:gd name="adj2" fmla="val -152454"/>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432FF"/>
                </a:solidFill>
              </a:rPr>
              <a:t>umbilical &amp; supports</a:t>
            </a:r>
          </a:p>
        </p:txBody>
      </p:sp>
      <p:sp>
        <p:nvSpPr>
          <p:cNvPr id="26" name="Rounded Rectangular Callout 25">
            <a:extLst>
              <a:ext uri="{FF2B5EF4-FFF2-40B4-BE49-F238E27FC236}">
                <a16:creationId xmlns:a16="http://schemas.microsoft.com/office/drawing/2014/main" id="{EEE48C62-0104-DB4E-B97A-D6E26D413FD7}"/>
              </a:ext>
            </a:extLst>
          </p:cNvPr>
          <p:cNvSpPr/>
          <p:nvPr/>
        </p:nvSpPr>
        <p:spPr>
          <a:xfrm>
            <a:off x="5017466" y="4160931"/>
            <a:ext cx="1070545" cy="772635"/>
          </a:xfrm>
          <a:prstGeom prst="wedgeRoundRectCallout">
            <a:avLst>
              <a:gd name="adj1" fmla="val -43993"/>
              <a:gd name="adj2" fmla="val -231169"/>
              <a:gd name="adj3" fmla="val 16667"/>
            </a:avLst>
          </a:prstGeom>
          <a:solidFill>
            <a:schemeClr val="bg1"/>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432FF"/>
                </a:solidFill>
              </a:rPr>
              <a:t>umbilical &amp; supports</a:t>
            </a:r>
          </a:p>
        </p:txBody>
      </p:sp>
      <p:sp>
        <p:nvSpPr>
          <p:cNvPr id="28" name="Text Box 11">
            <a:extLst>
              <a:ext uri="{FF2B5EF4-FFF2-40B4-BE49-F238E27FC236}">
                <a16:creationId xmlns:a16="http://schemas.microsoft.com/office/drawing/2014/main" id="{8386A026-9188-1F4E-BBF8-2551BC6A7287}"/>
              </a:ext>
            </a:extLst>
          </p:cNvPr>
          <p:cNvSpPr txBox="1">
            <a:spLocks noChangeAspect="1" noChangeArrowheads="1"/>
          </p:cNvSpPr>
          <p:nvPr/>
        </p:nvSpPr>
        <p:spPr bwMode="auto">
          <a:xfrm>
            <a:off x="171468" y="1916460"/>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240 kW capacity</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A0B81666-EBA9-7A47-8BE2-FF4788360568}"/>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8991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60441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Surge conductor: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bioWAVE</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err="1">
                <a:latin typeface="Verdana" panose="020B0604030504040204" pitchFamily="34" charset="0"/>
                <a:ea typeface="Verdana" panose="020B0604030504040204" pitchFamily="34" charset="0"/>
                <a:cs typeface="Verdana" panose="020B0604030504040204" pitchFamily="34" charset="0"/>
              </a:rPr>
              <a:t>bioWAVE</a:t>
            </a:r>
            <a:r>
              <a:rPr lang="en-US" altLang="en-US" dirty="0">
                <a:latin typeface="Verdana" panose="020B0604030504040204" pitchFamily="34" charset="0"/>
                <a:ea typeface="Verdana" panose="020B0604030504040204" pitchFamily="34" charset="0"/>
                <a:cs typeface="Verdana" panose="020B0604030504040204" pitchFamily="34" charset="0"/>
              </a:rPr>
              <a:t> is mounted on the seafloor and is several stories high.</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‘pitching point absorber’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2842125"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http://bps.energy/biowave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3" name="TextBox 2">
            <a:extLst>
              <a:ext uri="{FF2B5EF4-FFF2-40B4-BE49-F238E27FC236}">
                <a16:creationId xmlns:a16="http://schemas.microsoft.com/office/drawing/2014/main" id="{7CAE3790-BDED-4743-93C2-739BC345735F}"/>
              </a:ext>
            </a:extLst>
          </p:cNvPr>
          <p:cNvSpPr txBox="1"/>
          <p:nvPr/>
        </p:nvSpPr>
        <p:spPr>
          <a:xfrm>
            <a:off x="65314" y="3624943"/>
            <a:ext cx="184731" cy="369332"/>
          </a:xfrm>
          <a:prstGeom prst="rect">
            <a:avLst/>
          </a:prstGeom>
          <a:noFill/>
        </p:spPr>
        <p:txBody>
          <a:bodyPr wrap="none" rtlCol="0">
            <a:spAutoFit/>
          </a:bodyPr>
          <a:lstStyle/>
          <a:p>
            <a:endParaRPr lang="en-US"/>
          </a:p>
        </p:txBody>
      </p:sp>
      <p:sp>
        <p:nvSpPr>
          <p:cNvPr id="17" name="Text Box 11">
            <a:extLst>
              <a:ext uri="{FF2B5EF4-FFF2-40B4-BE49-F238E27FC236}">
                <a16:creationId xmlns:a16="http://schemas.microsoft.com/office/drawing/2014/main" id="{FD072220-4F6E-A846-9EEE-67A712324F17}"/>
              </a:ext>
            </a:extLst>
          </p:cNvPr>
          <p:cNvSpPr txBox="1">
            <a:spLocks noChangeAspect="1" noChangeArrowheads="1"/>
          </p:cNvSpPr>
          <p:nvPr/>
        </p:nvSpPr>
        <p:spPr bwMode="auto">
          <a:xfrm>
            <a:off x="171468" y="4688095"/>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Lays flat in storms.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Box 11">
            <a:extLst>
              <a:ext uri="{FF2B5EF4-FFF2-40B4-BE49-F238E27FC236}">
                <a16:creationId xmlns:a16="http://schemas.microsoft.com/office/drawing/2014/main" id="{BFDA8C87-29F3-A846-8014-ACEC05BD32A0}"/>
              </a:ext>
            </a:extLst>
          </p:cNvPr>
          <p:cNvSpPr txBox="1">
            <a:spLocks noChangeAspect="1" noChangeArrowheads="1"/>
          </p:cNvSpPr>
          <p:nvPr/>
        </p:nvSpPr>
        <p:spPr bwMode="auto">
          <a:xfrm>
            <a:off x="171468" y="2593181"/>
            <a:ext cx="2680690"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Hydraulic pumps transfer energy to a generator</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 Box 11">
            <a:extLst>
              <a:ext uri="{FF2B5EF4-FFF2-40B4-BE49-F238E27FC236}">
                <a16:creationId xmlns:a16="http://schemas.microsoft.com/office/drawing/2014/main" id="{4FBE5D03-6D5B-B74C-9055-AF90785FE194}"/>
              </a:ext>
            </a:extLst>
          </p:cNvPr>
          <p:cNvSpPr txBox="1">
            <a:spLocks noChangeAspect="1" noChangeArrowheads="1"/>
          </p:cNvSpPr>
          <p:nvPr/>
        </p:nvSpPr>
        <p:spPr bwMode="auto">
          <a:xfrm>
            <a:off x="171468" y="3778761"/>
            <a:ext cx="400353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Energy cabled to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shore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8" name="Text Box 11">
            <a:extLst>
              <a:ext uri="{FF2B5EF4-FFF2-40B4-BE49-F238E27FC236}">
                <a16:creationId xmlns:a16="http://schemas.microsoft.com/office/drawing/2014/main" id="{8386A026-9188-1F4E-BBF8-2551BC6A7287}"/>
              </a:ext>
            </a:extLst>
          </p:cNvPr>
          <p:cNvSpPr txBox="1">
            <a:spLocks noChangeAspect="1" noChangeArrowheads="1"/>
          </p:cNvSpPr>
          <p:nvPr/>
        </p:nvSpPr>
        <p:spPr bwMode="auto">
          <a:xfrm>
            <a:off x="171468" y="1916460"/>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250 kW capacity</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6C720157-DD32-F243-8F6C-B167A60376A6}"/>
              </a:ext>
            </a:extLst>
          </p:cNvPr>
          <p:cNvPicPr>
            <a:picLocks noChangeAspect="1"/>
          </p:cNvPicPr>
          <p:nvPr/>
        </p:nvPicPr>
        <p:blipFill>
          <a:blip r:embed="rId3"/>
          <a:stretch>
            <a:fillRect/>
          </a:stretch>
        </p:blipFill>
        <p:spPr>
          <a:xfrm>
            <a:off x="3005106" y="1786270"/>
            <a:ext cx="6073580" cy="4995520"/>
          </a:xfrm>
          <a:prstGeom prst="rect">
            <a:avLst/>
          </a:prstGeom>
        </p:spPr>
      </p:pic>
      <p:sp>
        <p:nvSpPr>
          <p:cNvPr id="27" name="Text Box 11">
            <a:extLst>
              <a:ext uri="{FF2B5EF4-FFF2-40B4-BE49-F238E27FC236}">
                <a16:creationId xmlns:a16="http://schemas.microsoft.com/office/drawing/2014/main" id="{E9FFAA83-9D26-AB49-BCA0-432F85C19CE8}"/>
              </a:ext>
            </a:extLst>
          </p:cNvPr>
          <p:cNvSpPr txBox="1">
            <a:spLocks noChangeAspect="1" noChangeArrowheads="1"/>
          </p:cNvSpPr>
          <p:nvPr/>
        </p:nvSpPr>
        <p:spPr bwMode="auto">
          <a:xfrm>
            <a:off x="157679" y="5465852"/>
            <a:ext cx="269447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Australian trials underway</a:t>
            </a:r>
          </a:p>
        </p:txBody>
      </p:sp>
      <p:pic>
        <p:nvPicPr>
          <p:cNvPr id="15" name="Picture 14">
            <a:extLst>
              <a:ext uri="{FF2B5EF4-FFF2-40B4-BE49-F238E27FC236}">
                <a16:creationId xmlns:a16="http://schemas.microsoft.com/office/drawing/2014/main" id="{F793E437-0E84-A244-9E65-0B938FE55B21}"/>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97812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8" grpId="0"/>
      <p:bldP spid="2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092513" cy="523220"/>
          </a:xfrm>
          <a:prstGeom prst="rect">
            <a:avLst/>
          </a:prstGeom>
          <a:noFill/>
        </p:spPr>
        <p:txBody>
          <a:bodyPr wrap="none" rtlCol="0">
            <a:spAutoFit/>
          </a:bodyPr>
          <a:lstStyle/>
          <a:p>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Wello</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Penguin</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The </a:t>
            </a:r>
            <a:r>
              <a:rPr lang="en-US" altLang="en-US" b="1" dirty="0" err="1">
                <a:latin typeface="Verdana" panose="020B0604030504040204" pitchFamily="34" charset="0"/>
                <a:ea typeface="Verdana" panose="020B0604030504040204" pitchFamily="34" charset="0"/>
                <a:cs typeface="Verdana" panose="020B0604030504040204" pitchFamily="34" charset="0"/>
              </a:rPr>
              <a:t>Wello</a:t>
            </a:r>
            <a:r>
              <a:rPr lang="en-US" altLang="en-US" b="1" dirty="0">
                <a:latin typeface="Verdana" panose="020B0604030504040204" pitchFamily="34" charset="0"/>
                <a:ea typeface="Verdana" panose="020B0604030504040204" pitchFamily="34" charset="0"/>
                <a:cs typeface="Verdana" panose="020B0604030504040204" pitchFamily="34" charset="0"/>
              </a:rPr>
              <a:t> Penguin </a:t>
            </a:r>
            <a:r>
              <a:rPr lang="en-US" altLang="en-US" dirty="0">
                <a:latin typeface="Verdana" panose="020B0604030504040204" pitchFamily="34" charset="0"/>
                <a:ea typeface="Verdana" panose="020B0604030504040204" pitchFamily="34" charset="0"/>
                <a:cs typeface="Verdana" panose="020B0604030504040204" pitchFamily="34" charset="0"/>
              </a:rPr>
              <a:t>is anchored to the sea floor and captures the rocking motion of the waves at the surface.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 </a:t>
            </a:r>
            <a:r>
              <a:rPr lang="en-US" altLang="en-US" b="1" dirty="0">
                <a:latin typeface="Verdana" panose="020B0604030504040204" pitchFamily="34" charset="0"/>
                <a:ea typeface="Verdana" panose="020B0604030504040204" pitchFamily="34" charset="0"/>
                <a:cs typeface="Verdana" panose="020B0604030504040204" pitchFamily="34" charset="0"/>
              </a:rPr>
              <a:t>rotating mass converter</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52389"/>
            <a:ext cx="3424464"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https://wello.eu/the-penguin/technology/</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3" name="TextBox 2">
            <a:extLst>
              <a:ext uri="{FF2B5EF4-FFF2-40B4-BE49-F238E27FC236}">
                <a16:creationId xmlns:a16="http://schemas.microsoft.com/office/drawing/2014/main" id="{7CAE3790-BDED-4743-93C2-739BC345735F}"/>
              </a:ext>
            </a:extLst>
          </p:cNvPr>
          <p:cNvSpPr txBox="1"/>
          <p:nvPr/>
        </p:nvSpPr>
        <p:spPr>
          <a:xfrm>
            <a:off x="65314" y="3624943"/>
            <a:ext cx="184731" cy="369332"/>
          </a:xfrm>
          <a:prstGeom prst="rect">
            <a:avLst/>
          </a:prstGeom>
          <a:noFill/>
        </p:spPr>
        <p:txBody>
          <a:bodyPr wrap="none" rtlCol="0">
            <a:spAutoFit/>
          </a:bodyPr>
          <a:lstStyle/>
          <a:p>
            <a:endParaRPr lang="en-US"/>
          </a:p>
        </p:txBody>
      </p:sp>
      <p:sp>
        <p:nvSpPr>
          <p:cNvPr id="17" name="Text Box 11">
            <a:extLst>
              <a:ext uri="{FF2B5EF4-FFF2-40B4-BE49-F238E27FC236}">
                <a16:creationId xmlns:a16="http://schemas.microsoft.com/office/drawing/2014/main" id="{FD072220-4F6E-A846-9EEE-67A712324F17}"/>
              </a:ext>
            </a:extLst>
          </p:cNvPr>
          <p:cNvSpPr txBox="1">
            <a:spLocks noChangeAspect="1" noChangeArrowheads="1"/>
          </p:cNvSpPr>
          <p:nvPr/>
        </p:nvSpPr>
        <p:spPr bwMode="auto">
          <a:xfrm>
            <a:off x="157678" y="3839994"/>
            <a:ext cx="4291701"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WEC-1 deployed for over 18 months off of the Orkney islands, Scotland. </a:t>
            </a:r>
          </a:p>
        </p:txBody>
      </p:sp>
      <p:sp>
        <p:nvSpPr>
          <p:cNvPr id="18" name="Text Box 11">
            <a:extLst>
              <a:ext uri="{FF2B5EF4-FFF2-40B4-BE49-F238E27FC236}">
                <a16:creationId xmlns:a16="http://schemas.microsoft.com/office/drawing/2014/main" id="{BFDA8C87-29F3-A846-8014-ACEC05BD32A0}"/>
              </a:ext>
            </a:extLst>
          </p:cNvPr>
          <p:cNvSpPr txBox="1">
            <a:spLocks noChangeAspect="1" noChangeArrowheads="1"/>
          </p:cNvSpPr>
          <p:nvPr/>
        </p:nvSpPr>
        <p:spPr bwMode="auto">
          <a:xfrm>
            <a:off x="171468" y="2173631"/>
            <a:ext cx="2680690"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30-m length x</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16-m width</a:t>
            </a:r>
          </a:p>
        </p:txBody>
      </p:sp>
      <p:sp>
        <p:nvSpPr>
          <p:cNvPr id="21" name="Text Box 11">
            <a:extLst>
              <a:ext uri="{FF2B5EF4-FFF2-40B4-BE49-F238E27FC236}">
                <a16:creationId xmlns:a16="http://schemas.microsoft.com/office/drawing/2014/main" id="{4FBE5D03-6D5B-B74C-9055-AF90785FE194}"/>
              </a:ext>
            </a:extLst>
          </p:cNvPr>
          <p:cNvSpPr txBox="1">
            <a:spLocks noChangeAspect="1" noChangeArrowheads="1"/>
          </p:cNvSpPr>
          <p:nvPr/>
        </p:nvSpPr>
        <p:spPr bwMode="auto">
          <a:xfrm>
            <a:off x="179384" y="2906316"/>
            <a:ext cx="268069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220 tons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8" name="Text Box 11">
            <a:extLst>
              <a:ext uri="{FF2B5EF4-FFF2-40B4-BE49-F238E27FC236}">
                <a16:creationId xmlns:a16="http://schemas.microsoft.com/office/drawing/2014/main" id="{8386A026-9188-1F4E-BBF8-2551BC6A7287}"/>
              </a:ext>
            </a:extLst>
          </p:cNvPr>
          <p:cNvSpPr txBox="1">
            <a:spLocks noChangeAspect="1" noChangeArrowheads="1"/>
          </p:cNvSpPr>
          <p:nvPr/>
        </p:nvSpPr>
        <p:spPr bwMode="auto">
          <a:xfrm>
            <a:off x="171468" y="1744337"/>
            <a:ext cx="400353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600 kW capacity</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7" name="Text Box 11">
            <a:extLst>
              <a:ext uri="{FF2B5EF4-FFF2-40B4-BE49-F238E27FC236}">
                <a16:creationId xmlns:a16="http://schemas.microsoft.com/office/drawing/2014/main" id="{E9FFAA83-9D26-AB49-BCA0-432F85C19CE8}"/>
              </a:ext>
            </a:extLst>
          </p:cNvPr>
          <p:cNvSpPr txBox="1">
            <a:spLocks noChangeAspect="1" noChangeArrowheads="1"/>
          </p:cNvSpPr>
          <p:nvPr/>
        </p:nvSpPr>
        <p:spPr bwMode="auto">
          <a:xfrm>
            <a:off x="157679" y="4864855"/>
            <a:ext cx="4291701"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Supplying power to the national grid.</a:t>
            </a:r>
          </a:p>
        </p:txBody>
      </p:sp>
      <p:pic>
        <p:nvPicPr>
          <p:cNvPr id="6" name="Picture 5">
            <a:extLst>
              <a:ext uri="{FF2B5EF4-FFF2-40B4-BE49-F238E27FC236}">
                <a16:creationId xmlns:a16="http://schemas.microsoft.com/office/drawing/2014/main" id="{257048E0-622A-E04C-B6D3-93A78BAC68E7}"/>
              </a:ext>
            </a:extLst>
          </p:cNvPr>
          <p:cNvPicPr>
            <a:picLocks noChangeAspect="1"/>
          </p:cNvPicPr>
          <p:nvPr/>
        </p:nvPicPr>
        <p:blipFill>
          <a:blip r:embed="rId3"/>
          <a:stretch>
            <a:fillRect/>
          </a:stretch>
        </p:blipFill>
        <p:spPr>
          <a:xfrm>
            <a:off x="4830184" y="1415192"/>
            <a:ext cx="4120016" cy="2596925"/>
          </a:xfrm>
          <a:prstGeom prst="rect">
            <a:avLst/>
          </a:prstGeom>
        </p:spPr>
      </p:pic>
      <p:pic>
        <p:nvPicPr>
          <p:cNvPr id="10" name="Picture 9">
            <a:extLst>
              <a:ext uri="{FF2B5EF4-FFF2-40B4-BE49-F238E27FC236}">
                <a16:creationId xmlns:a16="http://schemas.microsoft.com/office/drawing/2014/main" id="{8240A1B6-937A-8448-8342-4E9F7F0C5C1D}"/>
              </a:ext>
            </a:extLst>
          </p:cNvPr>
          <p:cNvPicPr>
            <a:picLocks noChangeAspect="1"/>
          </p:cNvPicPr>
          <p:nvPr/>
        </p:nvPicPr>
        <p:blipFill rotWithShape="1">
          <a:blip r:embed="rId4"/>
          <a:srcRect b="17420"/>
          <a:stretch/>
        </p:blipFill>
        <p:spPr>
          <a:xfrm>
            <a:off x="4613815" y="4176014"/>
            <a:ext cx="4372506" cy="2407207"/>
          </a:xfrm>
          <a:prstGeom prst="rect">
            <a:avLst/>
          </a:prstGeom>
        </p:spPr>
      </p:pic>
      <p:sp>
        <p:nvSpPr>
          <p:cNvPr id="20" name="Text Box 11">
            <a:extLst>
              <a:ext uri="{FF2B5EF4-FFF2-40B4-BE49-F238E27FC236}">
                <a16:creationId xmlns:a16="http://schemas.microsoft.com/office/drawing/2014/main" id="{2E97D6A9-430C-AE44-9376-AD325F2B2342}"/>
              </a:ext>
            </a:extLst>
          </p:cNvPr>
          <p:cNvSpPr txBox="1">
            <a:spLocks noChangeAspect="1" noChangeArrowheads="1"/>
          </p:cNvSpPr>
          <p:nvPr/>
        </p:nvSpPr>
        <p:spPr bwMode="auto">
          <a:xfrm>
            <a:off x="171468" y="3369131"/>
            <a:ext cx="2680690"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Low cost (?)</a:t>
            </a:r>
          </a:p>
        </p:txBody>
      </p:sp>
      <p:sp>
        <p:nvSpPr>
          <p:cNvPr id="22" name="Text Box 11">
            <a:extLst>
              <a:ext uri="{FF2B5EF4-FFF2-40B4-BE49-F238E27FC236}">
                <a16:creationId xmlns:a16="http://schemas.microsoft.com/office/drawing/2014/main" id="{93B50243-D6AA-D745-9B96-629585858654}"/>
              </a:ext>
            </a:extLst>
          </p:cNvPr>
          <p:cNvSpPr txBox="1">
            <a:spLocks noChangeAspect="1" noChangeArrowheads="1"/>
          </p:cNvSpPr>
          <p:nvPr/>
        </p:nvSpPr>
        <p:spPr bwMode="auto">
          <a:xfrm>
            <a:off x="171468" y="5630136"/>
            <a:ext cx="4291701"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Survived Ophelia with 18-m waves.</a:t>
            </a:r>
          </a:p>
        </p:txBody>
      </p:sp>
      <p:sp>
        <p:nvSpPr>
          <p:cNvPr id="11" name="TextBox 10">
            <a:extLst>
              <a:ext uri="{FF2B5EF4-FFF2-40B4-BE49-F238E27FC236}">
                <a16:creationId xmlns:a16="http://schemas.microsoft.com/office/drawing/2014/main" id="{9C22F86A-1D90-A244-A3C6-320E724B4442}"/>
              </a:ext>
            </a:extLst>
          </p:cNvPr>
          <p:cNvSpPr txBox="1"/>
          <p:nvPr/>
        </p:nvSpPr>
        <p:spPr>
          <a:xfrm>
            <a:off x="2541648" y="2474060"/>
            <a:ext cx="1772170" cy="923330"/>
          </a:xfrm>
          <a:prstGeom prst="rect">
            <a:avLst/>
          </a:prstGeom>
          <a:noFill/>
          <a:ln>
            <a:solidFill>
              <a:srgbClr val="0432FF"/>
            </a:solidFill>
            <a:prstDash val="dash"/>
          </a:ln>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WEC-2 now making 15% more power</a:t>
            </a:r>
          </a:p>
        </p:txBody>
      </p:sp>
      <p:pic>
        <p:nvPicPr>
          <p:cNvPr id="23" name="Picture 22">
            <a:extLst>
              <a:ext uri="{FF2B5EF4-FFF2-40B4-BE49-F238E27FC236}">
                <a16:creationId xmlns:a16="http://schemas.microsoft.com/office/drawing/2014/main" id="{53C65D4D-F328-7B49-BA01-BE7F33DF2F35}"/>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336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8" grpId="0"/>
      <p:bldP spid="27" grpId="0"/>
      <p:bldP spid="20" grpId="0"/>
      <p:bldP spid="22" grpId="0"/>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634821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Human opinion of wave power</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In the UK, and elsewhere, public opinion of wind power is mixed and passions run high.</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How do public opinions of wave power compare?</a:t>
            </a:r>
          </a:p>
        </p:txBody>
      </p:sp>
      <p:sp>
        <p:nvSpPr>
          <p:cNvPr id="13" name="TextBox 12">
            <a:extLst>
              <a:ext uri="{FF2B5EF4-FFF2-40B4-BE49-F238E27FC236}">
                <a16:creationId xmlns:a16="http://schemas.microsoft.com/office/drawing/2014/main" id="{51C155D9-A4F8-A147-924A-8D790FF5DB45}"/>
              </a:ext>
            </a:extLst>
          </p:cNvPr>
          <p:cNvSpPr txBox="1"/>
          <p:nvPr/>
        </p:nvSpPr>
        <p:spPr>
          <a:xfrm>
            <a:off x="74581" y="6333050"/>
            <a:ext cx="6242415" cy="446276"/>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100" dirty="0">
                <a:latin typeface="Verdana" panose="020B0604030504040204" pitchFamily="34" charset="0"/>
                <a:ea typeface="Verdana" panose="020B0604030504040204" pitchFamily="34" charset="0"/>
                <a:cs typeface="Verdana" panose="020B0604030504040204" pitchFamily="34" charset="0"/>
                <a:hlinkClick r:id="rId2"/>
              </a:rPr>
              <a:t>http://ec.europa.eu/environment/integration/research/newsalert/pdf/271na4_en.pdf</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29" name="Text Box 11">
            <a:extLst>
              <a:ext uri="{FF2B5EF4-FFF2-40B4-BE49-F238E27FC236}">
                <a16:creationId xmlns:a16="http://schemas.microsoft.com/office/drawing/2014/main" id="{C0A854C8-4711-8E4A-8A6C-4724D1C31998}"/>
              </a:ext>
            </a:extLst>
          </p:cNvPr>
          <p:cNvSpPr txBox="1">
            <a:spLocks noChangeAspect="1" noChangeArrowheads="1"/>
          </p:cNvSpPr>
          <p:nvPr/>
        </p:nvSpPr>
        <p:spPr bwMode="auto">
          <a:xfrm>
            <a:off x="297476" y="1760434"/>
            <a:ext cx="8373188"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study surveyed 352 people in Cornwall near a wave energy study center.</a:t>
            </a:r>
          </a:p>
        </p:txBody>
      </p:sp>
      <p:sp>
        <p:nvSpPr>
          <p:cNvPr id="20" name="Text Box 11">
            <a:extLst>
              <a:ext uri="{FF2B5EF4-FFF2-40B4-BE49-F238E27FC236}">
                <a16:creationId xmlns:a16="http://schemas.microsoft.com/office/drawing/2014/main" id="{26AE412D-90CB-0248-B4A2-08B6A801918F}"/>
              </a:ext>
            </a:extLst>
          </p:cNvPr>
          <p:cNvSpPr txBox="1">
            <a:spLocks noChangeAspect="1" noChangeArrowheads="1"/>
          </p:cNvSpPr>
          <p:nvPr/>
        </p:nvSpPr>
        <p:spPr bwMode="auto">
          <a:xfrm>
            <a:off x="333376" y="2448641"/>
            <a:ext cx="2517400"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Favor the center?</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81.7% for</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3.4% against</a:t>
            </a:r>
          </a:p>
        </p:txBody>
      </p:sp>
      <p:sp>
        <p:nvSpPr>
          <p:cNvPr id="21" name="Text Box 11">
            <a:extLst>
              <a:ext uri="{FF2B5EF4-FFF2-40B4-BE49-F238E27FC236}">
                <a16:creationId xmlns:a16="http://schemas.microsoft.com/office/drawing/2014/main" id="{09585369-B6E5-1B41-8537-90D3868C1461}"/>
              </a:ext>
            </a:extLst>
          </p:cNvPr>
          <p:cNvSpPr txBox="1">
            <a:spLocks noChangeAspect="1" noChangeArrowheads="1"/>
          </p:cNvSpPr>
          <p:nvPr/>
        </p:nvSpPr>
        <p:spPr bwMode="auto">
          <a:xfrm>
            <a:off x="297475" y="3435363"/>
            <a:ext cx="285451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Economic benefits?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69.6%</a:t>
            </a:r>
          </a:p>
        </p:txBody>
      </p:sp>
      <p:sp>
        <p:nvSpPr>
          <p:cNvPr id="22" name="Text Box 11">
            <a:extLst>
              <a:ext uri="{FF2B5EF4-FFF2-40B4-BE49-F238E27FC236}">
                <a16:creationId xmlns:a16="http://schemas.microsoft.com/office/drawing/2014/main" id="{C410F1EB-57C8-BF43-AD75-D22B8865DF55}"/>
              </a:ext>
            </a:extLst>
          </p:cNvPr>
          <p:cNvSpPr txBox="1">
            <a:spLocks noChangeAspect="1" noChangeArrowheads="1"/>
          </p:cNvSpPr>
          <p:nvPr/>
        </p:nvSpPr>
        <p:spPr bwMode="auto">
          <a:xfrm>
            <a:off x="261574" y="4206930"/>
            <a:ext cx="285451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More employment?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73.2%</a:t>
            </a:r>
          </a:p>
        </p:txBody>
      </p:sp>
      <p:sp>
        <p:nvSpPr>
          <p:cNvPr id="23" name="Text Box 11">
            <a:extLst>
              <a:ext uri="{FF2B5EF4-FFF2-40B4-BE49-F238E27FC236}">
                <a16:creationId xmlns:a16="http://schemas.microsoft.com/office/drawing/2014/main" id="{D78BD33F-AF34-8941-81BC-FC85566B9F45}"/>
              </a:ext>
            </a:extLst>
          </p:cNvPr>
          <p:cNvSpPr txBox="1">
            <a:spLocks noChangeAspect="1" noChangeArrowheads="1"/>
          </p:cNvSpPr>
          <p:nvPr/>
        </p:nvSpPr>
        <p:spPr bwMode="auto">
          <a:xfrm>
            <a:off x="261574" y="4919836"/>
            <a:ext cx="311632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Effect on tourism?</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36.1% no neg effect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29.3% positive effect</a:t>
            </a:r>
          </a:p>
        </p:txBody>
      </p:sp>
      <p:sp>
        <p:nvSpPr>
          <p:cNvPr id="24" name="Text Box 11">
            <a:extLst>
              <a:ext uri="{FF2B5EF4-FFF2-40B4-BE49-F238E27FC236}">
                <a16:creationId xmlns:a16="http://schemas.microsoft.com/office/drawing/2014/main" id="{97AA3750-9A13-824A-8893-681BA0158A63}"/>
              </a:ext>
            </a:extLst>
          </p:cNvPr>
          <p:cNvSpPr txBox="1">
            <a:spLocks noChangeAspect="1" noChangeArrowheads="1"/>
          </p:cNvSpPr>
          <p:nvPr/>
        </p:nvSpPr>
        <p:spPr bwMode="auto">
          <a:xfrm>
            <a:off x="3983720" y="2949348"/>
            <a:ext cx="3116327"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Effect on surfing?</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43.0% no effect</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13.4% concerned</a:t>
            </a:r>
          </a:p>
        </p:txBody>
      </p:sp>
      <p:sp>
        <p:nvSpPr>
          <p:cNvPr id="25" name="Text Box 11">
            <a:extLst>
              <a:ext uri="{FF2B5EF4-FFF2-40B4-BE49-F238E27FC236}">
                <a16:creationId xmlns:a16="http://schemas.microsoft.com/office/drawing/2014/main" id="{A2EC75DE-5217-AE45-B5D0-94C32E3D5513}"/>
              </a:ext>
            </a:extLst>
          </p:cNvPr>
          <p:cNvSpPr txBox="1">
            <a:spLocks noChangeAspect="1" noChangeArrowheads="1"/>
          </p:cNvSpPr>
          <p:nvPr/>
        </p:nvSpPr>
        <p:spPr bwMode="auto">
          <a:xfrm>
            <a:off x="3983719" y="3932689"/>
            <a:ext cx="4579368"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Effect on commercial fishing?</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12.5% improvement: nurseries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15.2% problematic</a:t>
            </a:r>
          </a:p>
        </p:txBody>
      </p:sp>
      <p:sp>
        <p:nvSpPr>
          <p:cNvPr id="27" name="Text Box 11">
            <a:extLst>
              <a:ext uri="{FF2B5EF4-FFF2-40B4-BE49-F238E27FC236}">
                <a16:creationId xmlns:a16="http://schemas.microsoft.com/office/drawing/2014/main" id="{6E7B74EB-3473-B34E-9BDD-D271E91ABC51}"/>
              </a:ext>
            </a:extLst>
          </p:cNvPr>
          <p:cNvSpPr txBox="1">
            <a:spLocks noChangeAspect="1" noChangeArrowheads="1"/>
          </p:cNvSpPr>
          <p:nvPr/>
        </p:nvSpPr>
        <p:spPr bwMode="auto">
          <a:xfrm>
            <a:off x="3983719" y="4895025"/>
            <a:ext cx="4579368"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GCC?</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80.9% beneficial effect</a:t>
            </a:r>
          </a:p>
        </p:txBody>
      </p:sp>
      <p:sp>
        <p:nvSpPr>
          <p:cNvPr id="28" name="Text Box 11">
            <a:extLst>
              <a:ext uri="{FF2B5EF4-FFF2-40B4-BE49-F238E27FC236}">
                <a16:creationId xmlns:a16="http://schemas.microsoft.com/office/drawing/2014/main" id="{CECCB198-7AFF-0E47-8A8B-4240CF5FA229}"/>
              </a:ext>
            </a:extLst>
          </p:cNvPr>
          <p:cNvSpPr txBox="1">
            <a:spLocks noChangeAspect="1" noChangeArrowheads="1"/>
          </p:cNvSpPr>
          <p:nvPr/>
        </p:nvSpPr>
        <p:spPr bwMode="auto">
          <a:xfrm>
            <a:off x="3983719" y="5577660"/>
            <a:ext cx="4579368"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Wildlife?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49.3% concerned</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Most though short-term effect</a:t>
            </a:r>
          </a:p>
        </p:txBody>
      </p:sp>
      <p:sp>
        <p:nvSpPr>
          <p:cNvPr id="30" name="Text Box 11">
            <a:extLst>
              <a:ext uri="{FF2B5EF4-FFF2-40B4-BE49-F238E27FC236}">
                <a16:creationId xmlns:a16="http://schemas.microsoft.com/office/drawing/2014/main" id="{7F0B6DA2-0437-B248-ACFD-B39D1AD910D5}"/>
              </a:ext>
            </a:extLst>
          </p:cNvPr>
          <p:cNvSpPr txBox="1">
            <a:spLocks noChangeAspect="1" noChangeArrowheads="1"/>
          </p:cNvSpPr>
          <p:nvPr/>
        </p:nvSpPr>
        <p:spPr bwMode="auto">
          <a:xfrm>
            <a:off x="3983719" y="2281681"/>
            <a:ext cx="424927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Negative visual impacts?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30.0%</a:t>
            </a:r>
          </a:p>
        </p:txBody>
      </p:sp>
      <p:pic>
        <p:nvPicPr>
          <p:cNvPr id="18" name="Picture 17">
            <a:extLst>
              <a:ext uri="{FF2B5EF4-FFF2-40B4-BE49-F238E27FC236}">
                <a16:creationId xmlns:a16="http://schemas.microsoft.com/office/drawing/2014/main" id="{CB206C22-E4CE-CA47-87A9-72A287D4953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393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1" grpId="0"/>
      <p:bldP spid="22" grpId="0"/>
      <p:bldP spid="23" grpId="0"/>
      <p:bldP spid="24" grpId="0"/>
      <p:bldP spid="25" grpId="0"/>
      <p:bldP spid="27" grpId="0"/>
      <p:bldP spid="28" grpId="0"/>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21986"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Environmental effects of wave power</a:t>
            </a:r>
          </a:p>
        </p:txBody>
      </p:sp>
      <p:sp>
        <p:nvSpPr>
          <p:cNvPr id="7" name="Text Box 11">
            <a:extLst>
              <a:ext uri="{FF2B5EF4-FFF2-40B4-BE49-F238E27FC236}">
                <a16:creationId xmlns:a16="http://schemas.microsoft.com/office/drawing/2014/main" id="{C254E833-A561-E542-88A0-4F79D9C2F7E8}"/>
              </a:ext>
            </a:extLst>
          </p:cNvPr>
          <p:cNvSpPr txBox="1">
            <a:spLocks noChangeAspect="1" noChangeArrowheads="1"/>
          </p:cNvSpPr>
          <p:nvPr/>
        </p:nvSpPr>
        <p:spPr bwMode="auto">
          <a:xfrm>
            <a:off x="175684" y="761867"/>
            <a:ext cx="867570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Wave energy is thought to be </a:t>
            </a:r>
            <a:r>
              <a:rPr lang="en-US" altLang="en-US" b="1" dirty="0">
                <a:latin typeface="Verdana" panose="020B0604030504040204" pitchFamily="34" charset="0"/>
                <a:ea typeface="Verdana" panose="020B0604030504040204" pitchFamily="34" charset="0"/>
                <a:cs typeface="Verdana" panose="020B0604030504040204" pitchFamily="34" charset="0"/>
              </a:rPr>
              <a:t>quite environmentally benign</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742950" lvl="1"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On-shore</a:t>
            </a:r>
            <a:r>
              <a:rPr lang="en-US" altLang="en-US" dirty="0">
                <a:latin typeface="Verdana" panose="020B0604030504040204" pitchFamily="34" charset="0"/>
                <a:ea typeface="Verdana" panose="020B0604030504040204" pitchFamily="34" charset="0"/>
                <a:cs typeface="Verdana" panose="020B0604030504040204" pitchFamily="34" charset="0"/>
              </a:rPr>
              <a:t> facilities will have greater effects than offshore.</a:t>
            </a:r>
          </a:p>
        </p:txBody>
      </p:sp>
      <p:sp>
        <p:nvSpPr>
          <p:cNvPr id="13" name="TextBox 12">
            <a:extLst>
              <a:ext uri="{FF2B5EF4-FFF2-40B4-BE49-F238E27FC236}">
                <a16:creationId xmlns:a16="http://schemas.microsoft.com/office/drawing/2014/main" id="{51C155D9-A4F8-A147-924A-8D790FF5DB45}"/>
              </a:ext>
            </a:extLst>
          </p:cNvPr>
          <p:cNvSpPr txBox="1"/>
          <p:nvPr/>
        </p:nvSpPr>
        <p:spPr>
          <a:xfrm>
            <a:off x="10033" y="6333050"/>
            <a:ext cx="5147691" cy="461665"/>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Renewable Energy, 2/e, Chapter 8</a:t>
            </a:r>
          </a:p>
          <a:p>
            <a:r>
              <a:rPr lang="en-US" sz="1200" dirty="0">
                <a:latin typeface="Verdana" panose="020B0604030504040204" pitchFamily="34" charset="0"/>
                <a:ea typeface="Verdana" panose="020B0604030504040204" pitchFamily="34" charset="0"/>
                <a:cs typeface="Verdana" panose="020B0604030504040204" pitchFamily="34" charset="0"/>
                <a:hlinkClick r:id="rId2"/>
              </a:rPr>
              <a:t>https://nnmrec.oregonstate.edu/education/effects-environment</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5E0FFBBD-E2E9-E846-B828-172D09AFABA7}"/>
              </a:ext>
            </a:extLst>
          </p:cNvPr>
          <p:cNvSpPr txBox="1"/>
          <p:nvPr/>
        </p:nvSpPr>
        <p:spPr>
          <a:xfrm>
            <a:off x="10032592" y="2314946"/>
            <a:ext cx="855427" cy="369332"/>
          </a:xfrm>
          <a:prstGeom prst="rect">
            <a:avLst/>
          </a:prstGeom>
          <a:noFill/>
        </p:spPr>
        <p:txBody>
          <a:bodyPr wrap="none" rtlCol="0">
            <a:spAutoFit/>
          </a:bodyPr>
          <a:lstStyle/>
          <a:p>
            <a:r>
              <a:rPr lang="en-US" b="1" dirty="0">
                <a:solidFill>
                  <a:schemeClr val="bg1"/>
                </a:solidFill>
              </a:rPr>
              <a:t>6 gates</a:t>
            </a:r>
          </a:p>
        </p:txBody>
      </p:sp>
      <p:sp>
        <p:nvSpPr>
          <p:cNvPr id="17" name="Text Box 11">
            <a:extLst>
              <a:ext uri="{FF2B5EF4-FFF2-40B4-BE49-F238E27FC236}">
                <a16:creationId xmlns:a16="http://schemas.microsoft.com/office/drawing/2014/main" id="{F46A2119-E671-964E-8EC9-AA63B9C467C0}"/>
              </a:ext>
            </a:extLst>
          </p:cNvPr>
          <p:cNvSpPr txBox="1">
            <a:spLocks noChangeAspect="1" noChangeArrowheads="1"/>
          </p:cNvSpPr>
          <p:nvPr/>
        </p:nvSpPr>
        <p:spPr bwMode="auto">
          <a:xfrm>
            <a:off x="308233" y="1414896"/>
            <a:ext cx="8383945"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Near-shore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Changes in </a:t>
            </a:r>
            <a:r>
              <a:rPr lang="en-US" altLang="en-US" b="1" dirty="0">
                <a:latin typeface="Verdana" panose="020B0604030504040204" pitchFamily="34" charset="0"/>
                <a:ea typeface="Verdana" panose="020B0604030504040204" pitchFamily="34" charset="0"/>
                <a:cs typeface="Verdana" panose="020B0604030504040204" pitchFamily="34" charset="0"/>
              </a:rPr>
              <a:t>water mixing </a:t>
            </a:r>
            <a:r>
              <a:rPr lang="en-US" altLang="en-US" dirty="0">
                <a:latin typeface="Verdana" panose="020B0604030504040204" pitchFamily="34" charset="0"/>
                <a:ea typeface="Verdana" panose="020B0604030504040204" pitchFamily="34" charset="0"/>
                <a:cs typeface="Verdana" panose="020B0604030504040204" pitchFamily="34" charset="0"/>
              </a:rPr>
              <a:t>may affect food delivery, reproduction, dispersal of larvae and spores.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Unlikely that movement of </a:t>
            </a:r>
            <a:r>
              <a:rPr lang="en-US" altLang="en-US" b="1" dirty="0">
                <a:latin typeface="Verdana" panose="020B0604030504040204" pitchFamily="34" charset="0"/>
                <a:ea typeface="Verdana" panose="020B0604030504040204" pitchFamily="34" charset="0"/>
                <a:cs typeface="Verdana" panose="020B0604030504040204" pitchFamily="34" charset="0"/>
              </a:rPr>
              <a:t>sand</a:t>
            </a:r>
            <a:r>
              <a:rPr lang="en-US" altLang="en-US" dirty="0">
                <a:latin typeface="Verdana" panose="020B0604030504040204" pitchFamily="34" charset="0"/>
                <a:ea typeface="Verdana" panose="020B0604030504040204" pitchFamily="34" charset="0"/>
                <a:cs typeface="Verdana" panose="020B0604030504040204" pitchFamily="34" charset="0"/>
              </a:rPr>
              <a:t> would be significantly affected.</a:t>
            </a: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Estuaries</a:t>
            </a:r>
            <a:r>
              <a:rPr lang="en-US" altLang="en-US" dirty="0">
                <a:latin typeface="Verdana" panose="020B0604030504040204" pitchFamily="34" charset="0"/>
                <a:ea typeface="Verdana" panose="020B0604030504040204" pitchFamily="34" charset="0"/>
                <a:cs typeface="Verdana" panose="020B0604030504040204" pitchFamily="34" charset="0"/>
              </a:rPr>
              <a:t> are particularly sensitive. </a:t>
            </a:r>
          </a:p>
        </p:txBody>
      </p:sp>
      <p:sp>
        <p:nvSpPr>
          <p:cNvPr id="18" name="Text Box 11">
            <a:extLst>
              <a:ext uri="{FF2B5EF4-FFF2-40B4-BE49-F238E27FC236}">
                <a16:creationId xmlns:a16="http://schemas.microsoft.com/office/drawing/2014/main" id="{BC867FC3-7C0A-894E-A174-DEC73F0D6D61}"/>
              </a:ext>
            </a:extLst>
          </p:cNvPr>
          <p:cNvSpPr txBox="1">
            <a:spLocks noChangeAspect="1" noChangeArrowheads="1"/>
          </p:cNvSpPr>
          <p:nvPr/>
        </p:nvSpPr>
        <p:spPr bwMode="auto">
          <a:xfrm>
            <a:off x="308232" y="2974606"/>
            <a:ext cx="8383945"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Offshore: </a:t>
            </a:r>
            <a:r>
              <a:rPr lang="en-US" altLang="en-US" dirty="0">
                <a:latin typeface="Verdana" panose="020B0604030504040204" pitchFamily="34" charset="0"/>
                <a:ea typeface="Verdana" panose="020B0604030504040204" pitchFamily="34" charset="0"/>
                <a:cs typeface="Verdana" panose="020B0604030504040204" pitchFamily="34" charset="0"/>
              </a:rPr>
              <a:t>hard surfaces on the bottom and cables will likely be colonized by as faux reefs.</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Could introduce a rich new (but native) ecosystem.</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Or could introduce </a:t>
            </a:r>
            <a:r>
              <a:rPr lang="en-US" altLang="en-US" b="1" dirty="0">
                <a:latin typeface="Verdana" panose="020B0604030504040204" pitchFamily="34" charset="0"/>
                <a:ea typeface="Verdana" panose="020B0604030504040204" pitchFamily="34" charset="0"/>
                <a:cs typeface="Verdana" panose="020B0604030504040204" pitchFamily="34" charset="0"/>
              </a:rPr>
              <a:t>non-native species</a:t>
            </a:r>
            <a:r>
              <a:rPr lang="en-US" altLang="en-US" dirty="0">
                <a:latin typeface="Verdana" panose="020B0604030504040204" pitchFamily="34" charset="0"/>
                <a:ea typeface="Verdana" panose="020B0604030504040204" pitchFamily="34" charset="0"/>
                <a:cs typeface="Verdana" panose="020B0604030504040204" pitchFamily="34" charset="0"/>
              </a:rPr>
              <a:t>. </a:t>
            </a:r>
          </a:p>
        </p:txBody>
      </p:sp>
      <p:sp>
        <p:nvSpPr>
          <p:cNvPr id="20" name="Text Box 11">
            <a:extLst>
              <a:ext uri="{FF2B5EF4-FFF2-40B4-BE49-F238E27FC236}">
                <a16:creationId xmlns:a16="http://schemas.microsoft.com/office/drawing/2014/main" id="{9CAA53BF-B7A7-9D4F-912F-90C52893717E}"/>
              </a:ext>
            </a:extLst>
          </p:cNvPr>
          <p:cNvSpPr txBox="1">
            <a:spLocks noChangeAspect="1" noChangeArrowheads="1"/>
          </p:cNvSpPr>
          <p:nvPr/>
        </p:nvSpPr>
        <p:spPr bwMode="auto">
          <a:xfrm>
            <a:off x="321564" y="4257319"/>
            <a:ext cx="8383945" cy="20313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Migratory species &amp; marine mammals: </a:t>
            </a:r>
            <a:r>
              <a:rPr lang="en-US" altLang="en-US" dirty="0">
                <a:latin typeface="Verdana" panose="020B0604030504040204" pitchFamily="34" charset="0"/>
                <a:ea typeface="Verdana" panose="020B0604030504040204" pitchFamily="34" charset="0"/>
                <a:cs typeface="Verdana" panose="020B0604030504040204" pitchFamily="34" charset="0"/>
              </a:rPr>
              <a:t>effects as yet uncertain</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Potential </a:t>
            </a:r>
            <a:r>
              <a:rPr lang="en-US" altLang="en-US" b="1" dirty="0">
                <a:latin typeface="Verdana" panose="020B0604030504040204" pitchFamily="34" charset="0"/>
                <a:ea typeface="Verdana" panose="020B0604030504040204" pitchFamily="34" charset="0"/>
                <a:cs typeface="Verdana" panose="020B0604030504040204" pitchFamily="34" charset="0"/>
              </a:rPr>
              <a:t>entanglement</a:t>
            </a:r>
            <a:r>
              <a:rPr lang="en-US" altLang="en-US" dirty="0">
                <a:latin typeface="Verdana" panose="020B0604030504040204" pitchFamily="34" charset="0"/>
                <a:ea typeface="Verdana" panose="020B0604030504040204" pitchFamily="34" charset="0"/>
                <a:cs typeface="Verdana" panose="020B0604030504040204" pitchFamily="34" charset="0"/>
              </a:rPr>
              <a:t> in cables</a:t>
            </a: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Avoidance</a:t>
            </a:r>
            <a:r>
              <a:rPr lang="en-US" altLang="en-US" dirty="0">
                <a:latin typeface="Verdana" panose="020B0604030504040204" pitchFamily="34" charset="0"/>
                <a:ea typeface="Verdana" panose="020B0604030504040204" pitchFamily="34" charset="0"/>
                <a:cs typeface="Verdana" panose="020B0604030504040204" pitchFamily="34" charset="0"/>
              </a:rPr>
              <a:t> of energy areas could decrease available habitat and increase difficulty of migration.</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Whether </a:t>
            </a:r>
            <a:r>
              <a:rPr lang="en-US" altLang="en-US" b="1" dirty="0">
                <a:latin typeface="Verdana" panose="020B0604030504040204" pitchFamily="34" charset="0"/>
                <a:ea typeface="Verdana" panose="020B0604030504040204" pitchFamily="34" charset="0"/>
                <a:cs typeface="Verdana" panose="020B0604030504040204" pitchFamily="34" charset="0"/>
              </a:rPr>
              <a:t>noise</a:t>
            </a:r>
            <a:r>
              <a:rPr lang="en-US" altLang="en-US" dirty="0">
                <a:latin typeface="Verdana" panose="020B0604030504040204" pitchFamily="34" charset="0"/>
                <a:ea typeface="Verdana" panose="020B0604030504040204" pitchFamily="34" charset="0"/>
                <a:cs typeface="Verdana" panose="020B0604030504040204" pitchFamily="34" charset="0"/>
              </a:rPr>
              <a:t> affects marine mammals is being studied.</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Will </a:t>
            </a:r>
            <a:r>
              <a:rPr lang="en-US" altLang="en-US" b="1" dirty="0">
                <a:latin typeface="Verdana" panose="020B0604030504040204" pitchFamily="34" charset="0"/>
                <a:ea typeface="Verdana" panose="020B0604030504040204" pitchFamily="34" charset="0"/>
                <a:cs typeface="Verdana" panose="020B0604030504040204" pitchFamily="34" charset="0"/>
              </a:rPr>
              <a:t>electromagnetic fields </a:t>
            </a:r>
            <a:r>
              <a:rPr lang="en-US" altLang="en-US" dirty="0">
                <a:latin typeface="Verdana" panose="020B0604030504040204" pitchFamily="34" charset="0"/>
                <a:ea typeface="Verdana" panose="020B0604030504040204" pitchFamily="34" charset="0"/>
                <a:cs typeface="Verdana" panose="020B0604030504040204" pitchFamily="34" charset="0"/>
              </a:rPr>
              <a:t>affect marine life?</a:t>
            </a:r>
          </a:p>
          <a:p>
            <a:pPr marL="285750"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Lights</a:t>
            </a:r>
            <a:r>
              <a:rPr lang="en-US" altLang="en-US" dirty="0">
                <a:latin typeface="Verdana" panose="020B0604030504040204" pitchFamily="34" charset="0"/>
                <a:ea typeface="Verdana" panose="020B0604030504040204" pitchFamily="34" charset="0"/>
                <a:cs typeface="Verdana" panose="020B0604030504040204" pitchFamily="34" charset="0"/>
              </a:rPr>
              <a:t> could affect migratory birds.</a:t>
            </a:r>
          </a:p>
        </p:txBody>
      </p:sp>
      <p:pic>
        <p:nvPicPr>
          <p:cNvPr id="11" name="Picture 10">
            <a:extLst>
              <a:ext uri="{FF2B5EF4-FFF2-40B4-BE49-F238E27FC236}">
                <a16:creationId xmlns:a16="http://schemas.microsoft.com/office/drawing/2014/main" id="{E119BE51-2E49-2348-BD11-70107E7688E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945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28600" y="80846"/>
            <a:ext cx="591860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7. Conventional baseload RE</a:t>
            </a:r>
          </a:p>
        </p:txBody>
      </p:sp>
      <p:sp>
        <p:nvSpPr>
          <p:cNvPr id="8" name="TextBox 7"/>
          <p:cNvSpPr txBox="1"/>
          <p:nvPr/>
        </p:nvSpPr>
        <p:spPr>
          <a:xfrm>
            <a:off x="489857" y="2523233"/>
            <a:ext cx="8164286" cy="523220"/>
          </a:xfrm>
          <a:prstGeom prst="rect">
            <a:avLst/>
          </a:prstGeom>
          <a:noFill/>
        </p:spPr>
        <p:txBody>
          <a:bodyPr wrap="square" rtlCol="0">
            <a:spAutoFit/>
          </a:bodyPr>
          <a:lstStyle/>
          <a:p>
            <a:pPr>
              <a:tabLst>
                <a:tab pos="3362325" algn="l"/>
              </a:tabLst>
            </a:pPr>
            <a:r>
              <a:rPr lang="en-US" sz="2800" b="1" i="1" dirty="0">
                <a:latin typeface="Verdana" panose="020B0604030504040204" pitchFamily="34" charset="0"/>
                <a:ea typeface="Verdana" panose="020B0604030504040204" pitchFamily="34" charset="0"/>
                <a:cs typeface="Verdana" panose="020B0604030504040204" pitchFamily="34" charset="0"/>
              </a:rPr>
              <a:t>7.8: What about evaporation engines?</a:t>
            </a:r>
          </a:p>
        </p:txBody>
      </p:sp>
      <p:pic>
        <p:nvPicPr>
          <p:cNvPr id="7" name="Picture 6">
            <a:extLst>
              <a:ext uri="{FF2B5EF4-FFF2-40B4-BE49-F238E27FC236}">
                <a16:creationId xmlns:a16="http://schemas.microsoft.com/office/drawing/2014/main" id="{3A8889D7-382E-DF4A-8D49-D7B9B2DB3FDC}"/>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566467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261161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Evaporation</a:t>
            </a:r>
          </a:p>
        </p:txBody>
      </p:sp>
      <p:sp>
        <p:nvSpPr>
          <p:cNvPr id="3" name="TextBox 2"/>
          <p:cNvSpPr txBox="1"/>
          <p:nvPr/>
        </p:nvSpPr>
        <p:spPr>
          <a:xfrm>
            <a:off x="0" y="6581001"/>
            <a:ext cx="3322897"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pmm.nasa.gov</a:t>
            </a:r>
            <a:r>
              <a:rPr lang="en-US" sz="1200" dirty="0">
                <a:latin typeface="Avenir Medium"/>
                <a:cs typeface="Avenir Medium"/>
              </a:rPr>
              <a:t>/education/water-cycle</a:t>
            </a:r>
          </a:p>
        </p:txBody>
      </p:sp>
      <p:sp>
        <p:nvSpPr>
          <p:cNvPr id="20" name="Text Box 11">
            <a:extLst>
              <a:ext uri="{FF2B5EF4-FFF2-40B4-BE49-F238E27FC236}">
                <a16:creationId xmlns:a16="http://schemas.microsoft.com/office/drawing/2014/main" id="{368C45C8-C09B-634E-97E4-CECFF0634E85}"/>
              </a:ext>
            </a:extLst>
          </p:cNvPr>
          <p:cNvSpPr txBox="1">
            <a:spLocks noChangeAspect="1" noChangeArrowheads="1"/>
          </p:cNvSpPr>
          <p:nvPr/>
        </p:nvSpPr>
        <p:spPr bwMode="auto">
          <a:xfrm>
            <a:off x="327283" y="734442"/>
            <a:ext cx="8599382" cy="14773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Evaporation</a:t>
            </a:r>
            <a:r>
              <a:rPr lang="en-US" altLang="en-US" dirty="0">
                <a:latin typeface="Verdana" panose="020B0604030504040204" pitchFamily="34" charset="0"/>
                <a:ea typeface="Verdana" panose="020B0604030504040204" pitchFamily="34" charset="0"/>
                <a:cs typeface="Verdana" panose="020B0604030504040204" pitchFamily="34" charset="0"/>
              </a:rPr>
              <a:t> is the phase change of water from a liquid to gaseous physical state.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Part of Earth’s natural water cycle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Occurs at the </a:t>
            </a:r>
            <a:r>
              <a:rPr lang="en-US" altLang="en-US" b="1" dirty="0">
                <a:latin typeface="Verdana" panose="020B0604030504040204" pitchFamily="34" charset="0"/>
                <a:ea typeface="Verdana" panose="020B0604030504040204" pitchFamily="34" charset="0"/>
                <a:cs typeface="Verdana" panose="020B0604030504040204" pitchFamily="34" charset="0"/>
              </a:rPr>
              <a:t>surface</a:t>
            </a:r>
            <a:r>
              <a:rPr lang="en-US" altLang="en-US" dirty="0">
                <a:latin typeface="Verdana" panose="020B0604030504040204" pitchFamily="34" charset="0"/>
                <a:ea typeface="Verdana" panose="020B0604030504040204" pitchFamily="34" charset="0"/>
                <a:cs typeface="Verdana" panose="020B0604030504040204" pitchFamily="34" charset="0"/>
              </a:rPr>
              <a:t>: liquid/gas interface</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Requires</a:t>
            </a:r>
            <a:r>
              <a:rPr lang="en-US" altLang="en-US" b="1" dirty="0">
                <a:latin typeface="Verdana" panose="020B0604030504040204" pitchFamily="34" charset="0"/>
                <a:ea typeface="Verdana" panose="020B0604030504040204" pitchFamily="34" charset="0"/>
                <a:cs typeface="Verdana" panose="020B0604030504040204" pitchFamily="34" charset="0"/>
              </a:rPr>
              <a:t> energy input</a:t>
            </a:r>
          </a:p>
        </p:txBody>
      </p:sp>
      <p:pic>
        <p:nvPicPr>
          <p:cNvPr id="2" name="Picture 1">
            <a:extLst>
              <a:ext uri="{FF2B5EF4-FFF2-40B4-BE49-F238E27FC236}">
                <a16:creationId xmlns:a16="http://schemas.microsoft.com/office/drawing/2014/main" id="{C7F4DF7A-1D09-0F4C-981F-7158C7F45070}"/>
              </a:ext>
            </a:extLst>
          </p:cNvPr>
          <p:cNvPicPr>
            <a:picLocks noChangeAspect="1"/>
          </p:cNvPicPr>
          <p:nvPr/>
        </p:nvPicPr>
        <p:blipFill>
          <a:blip r:embed="rId2"/>
          <a:stretch>
            <a:fillRect/>
          </a:stretch>
        </p:blipFill>
        <p:spPr>
          <a:xfrm>
            <a:off x="327283" y="2349919"/>
            <a:ext cx="8284029" cy="4239138"/>
          </a:xfrm>
          <a:prstGeom prst="rect">
            <a:avLst/>
          </a:prstGeom>
        </p:spPr>
      </p:pic>
      <p:pic>
        <p:nvPicPr>
          <p:cNvPr id="9" name="Picture 8">
            <a:extLst>
              <a:ext uri="{FF2B5EF4-FFF2-40B4-BE49-F238E27FC236}">
                <a16:creationId xmlns:a16="http://schemas.microsoft.com/office/drawing/2014/main" id="{26E4E432-220B-2E44-B24B-80451709494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2386213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5381601"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power of evaporation</a:t>
            </a:r>
          </a:p>
        </p:txBody>
      </p:sp>
      <p:sp>
        <p:nvSpPr>
          <p:cNvPr id="3" name="TextBox 2"/>
          <p:cNvSpPr txBox="1"/>
          <p:nvPr/>
        </p:nvSpPr>
        <p:spPr>
          <a:xfrm>
            <a:off x="0" y="6581001"/>
            <a:ext cx="8913017" cy="276999"/>
          </a:xfrm>
          <a:prstGeom prst="rect">
            <a:avLst/>
          </a:prstGeom>
          <a:noFill/>
        </p:spPr>
        <p:txBody>
          <a:bodyPr wrap="none" rtlCol="0">
            <a:spAutoFit/>
          </a:bodyPr>
          <a:lstStyle/>
          <a:p>
            <a:r>
              <a:rPr lang="en-US" sz="1200" dirty="0">
                <a:latin typeface="Avenir Medium"/>
                <a:cs typeface="Avenir Medium"/>
                <a:hlinkClick r:id="rId2"/>
              </a:rPr>
              <a:t>https://www.technologyreview.com/s/608949/evaporation-engines-could-produce-more-power-than-coal-with-a-huge-caveat/</a:t>
            </a:r>
            <a:endParaRPr lang="en-US" sz="1200" dirty="0">
              <a:latin typeface="Avenir Medium"/>
              <a:cs typeface="Avenir Medium"/>
            </a:endParaRPr>
          </a:p>
        </p:txBody>
      </p:sp>
      <p:sp>
        <p:nvSpPr>
          <p:cNvPr id="20" name="Text Box 11">
            <a:extLst>
              <a:ext uri="{FF2B5EF4-FFF2-40B4-BE49-F238E27FC236}">
                <a16:creationId xmlns:a16="http://schemas.microsoft.com/office/drawing/2014/main" id="{368C45C8-C09B-634E-97E4-CECFF0634E85}"/>
              </a:ext>
            </a:extLst>
          </p:cNvPr>
          <p:cNvSpPr txBox="1">
            <a:spLocks noChangeAspect="1" noChangeArrowheads="1"/>
          </p:cNvSpPr>
          <p:nvPr/>
        </p:nvSpPr>
        <p:spPr bwMode="auto">
          <a:xfrm>
            <a:off x="327283" y="734442"/>
            <a:ext cx="8599382"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If evaporation requires input of energy, how could it </a:t>
            </a:r>
            <a:r>
              <a:rPr lang="en-US" altLang="en-US" b="1" dirty="0">
                <a:latin typeface="Verdana" panose="020B0604030504040204" pitchFamily="34" charset="0"/>
                <a:ea typeface="Verdana" panose="020B0604030504040204" pitchFamily="34" charset="0"/>
                <a:cs typeface="Verdana" panose="020B0604030504040204" pitchFamily="34" charset="0"/>
              </a:rPr>
              <a:t>produce</a:t>
            </a:r>
            <a:r>
              <a:rPr lang="en-US" altLang="en-US" dirty="0">
                <a:latin typeface="Verdana" panose="020B0604030504040204" pitchFamily="34" charset="0"/>
                <a:ea typeface="Verdana" panose="020B0604030504040204" pitchFamily="34" charset="0"/>
                <a:cs typeface="Verdana" panose="020B0604030504040204" pitchFamily="34" charset="0"/>
              </a:rPr>
              <a:t> power?</a:t>
            </a:r>
          </a:p>
        </p:txBody>
      </p:sp>
      <p:sp>
        <p:nvSpPr>
          <p:cNvPr id="9" name="Text Box 11">
            <a:extLst>
              <a:ext uri="{FF2B5EF4-FFF2-40B4-BE49-F238E27FC236}">
                <a16:creationId xmlns:a16="http://schemas.microsoft.com/office/drawing/2014/main" id="{B6DF5F0F-97A2-354A-95A6-3D9CD2F0C364}"/>
              </a:ext>
            </a:extLst>
          </p:cNvPr>
          <p:cNvSpPr txBox="1">
            <a:spLocks noChangeAspect="1" noChangeArrowheads="1"/>
          </p:cNvSpPr>
          <p:nvPr/>
        </p:nvSpPr>
        <p:spPr bwMode="auto">
          <a:xfrm>
            <a:off x="313635" y="1144360"/>
            <a:ext cx="859938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team of scientists at Columbia University have found a way to use evaporation to produce </a:t>
            </a:r>
            <a:r>
              <a:rPr lang="en-US" altLang="en-US" b="1" dirty="0">
                <a:latin typeface="Verdana" panose="020B0604030504040204" pitchFamily="34" charset="0"/>
                <a:ea typeface="Verdana" panose="020B0604030504040204" pitchFamily="34" charset="0"/>
                <a:cs typeface="Verdana" panose="020B0604030504040204" pitchFamily="34" charset="0"/>
              </a:rPr>
              <a:t>mechanical work </a:t>
            </a:r>
            <a:r>
              <a:rPr lang="en-US" altLang="en-US" dirty="0">
                <a:latin typeface="Verdana" panose="020B0604030504040204" pitchFamily="34" charset="0"/>
                <a:ea typeface="Verdana" panose="020B0604030504040204" pitchFamily="34" charset="0"/>
                <a:cs typeface="Verdana" panose="020B0604030504040204" pitchFamily="34" charset="0"/>
              </a:rPr>
              <a:t>that could be harnessed to produce electricity.</a:t>
            </a:r>
          </a:p>
        </p:txBody>
      </p:sp>
      <p:pic>
        <p:nvPicPr>
          <p:cNvPr id="7" name="Picture 6">
            <a:extLst>
              <a:ext uri="{FF2B5EF4-FFF2-40B4-BE49-F238E27FC236}">
                <a16:creationId xmlns:a16="http://schemas.microsoft.com/office/drawing/2014/main" id="{16E0E88B-3645-4C4A-8BE2-79BD7F2803DC}"/>
              </a:ext>
            </a:extLst>
          </p:cNvPr>
          <p:cNvPicPr>
            <a:picLocks noChangeAspect="1"/>
          </p:cNvPicPr>
          <p:nvPr/>
        </p:nvPicPr>
        <p:blipFill>
          <a:blip r:embed="rId3"/>
          <a:stretch>
            <a:fillRect/>
          </a:stretch>
        </p:blipFill>
        <p:spPr>
          <a:xfrm>
            <a:off x="4577298" y="1852385"/>
            <a:ext cx="4263953" cy="4728615"/>
          </a:xfrm>
          <a:prstGeom prst="rect">
            <a:avLst/>
          </a:prstGeom>
        </p:spPr>
      </p:pic>
      <p:sp>
        <p:nvSpPr>
          <p:cNvPr id="11" name="Text Box 11">
            <a:extLst>
              <a:ext uri="{FF2B5EF4-FFF2-40B4-BE49-F238E27FC236}">
                <a16:creationId xmlns:a16="http://schemas.microsoft.com/office/drawing/2014/main" id="{394AEB0F-C866-694F-B822-26BCA91D9071}"/>
              </a:ext>
            </a:extLst>
          </p:cNvPr>
          <p:cNvSpPr txBox="1">
            <a:spLocks noChangeAspect="1" noChangeArrowheads="1"/>
          </p:cNvSpPr>
          <p:nvPr/>
        </p:nvSpPr>
        <p:spPr bwMode="auto">
          <a:xfrm>
            <a:off x="302749" y="2084520"/>
            <a:ext cx="427454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Plastic film is coated with the spores of </a:t>
            </a:r>
            <a:r>
              <a:rPr lang="en-US" altLang="en-US" i="1" dirty="0">
                <a:latin typeface="Verdana" panose="020B0604030504040204" pitchFamily="34" charset="0"/>
                <a:ea typeface="Verdana" panose="020B0604030504040204" pitchFamily="34" charset="0"/>
                <a:cs typeface="Verdana" panose="020B0604030504040204" pitchFamily="34" charset="0"/>
              </a:rPr>
              <a:t>B. subtilis</a:t>
            </a:r>
            <a:r>
              <a:rPr lang="en-US" altLang="en-US" dirty="0">
                <a:latin typeface="Verdana" panose="020B0604030504040204" pitchFamily="34" charset="0"/>
                <a:ea typeface="Verdana" panose="020B0604030504040204" pitchFamily="34" charset="0"/>
                <a:cs typeface="Verdana" panose="020B0604030504040204" pitchFamily="34" charset="0"/>
              </a:rPr>
              <a:t>.</a:t>
            </a:r>
          </a:p>
        </p:txBody>
      </p:sp>
      <p:sp>
        <p:nvSpPr>
          <p:cNvPr id="12" name="Text Box 11">
            <a:extLst>
              <a:ext uri="{FF2B5EF4-FFF2-40B4-BE49-F238E27FC236}">
                <a16:creationId xmlns:a16="http://schemas.microsoft.com/office/drawing/2014/main" id="{BD567D1B-D00B-224D-8688-FA5A67BC0566}"/>
              </a:ext>
            </a:extLst>
          </p:cNvPr>
          <p:cNvSpPr txBox="1">
            <a:spLocks noChangeAspect="1" noChangeArrowheads="1"/>
          </p:cNvSpPr>
          <p:nvPr/>
        </p:nvSpPr>
        <p:spPr bwMode="auto">
          <a:xfrm>
            <a:off x="292154" y="2818460"/>
            <a:ext cx="4274549"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When placed above evaporating water, the strips absorb water and elongate, changing shape and the distribution of weight.</a:t>
            </a:r>
          </a:p>
        </p:txBody>
      </p:sp>
      <p:sp>
        <p:nvSpPr>
          <p:cNvPr id="13" name="Text Box 11">
            <a:extLst>
              <a:ext uri="{FF2B5EF4-FFF2-40B4-BE49-F238E27FC236}">
                <a16:creationId xmlns:a16="http://schemas.microsoft.com/office/drawing/2014/main" id="{B2D2726E-BBC7-E44E-9108-E24E1B643D76}"/>
              </a:ext>
            </a:extLst>
          </p:cNvPr>
          <p:cNvSpPr txBox="1">
            <a:spLocks noChangeAspect="1" noChangeArrowheads="1"/>
          </p:cNvSpPr>
          <p:nvPr/>
        </p:nvSpPr>
        <p:spPr bwMode="auto">
          <a:xfrm>
            <a:off x="281559" y="4096681"/>
            <a:ext cx="4274549"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shift in weight causes the wheel to rotate.</a:t>
            </a:r>
          </a:p>
        </p:txBody>
      </p:sp>
      <p:sp>
        <p:nvSpPr>
          <p:cNvPr id="14" name="Text Box 11">
            <a:extLst>
              <a:ext uri="{FF2B5EF4-FFF2-40B4-BE49-F238E27FC236}">
                <a16:creationId xmlns:a16="http://schemas.microsoft.com/office/drawing/2014/main" id="{040CA6B2-0DDF-2242-A816-28DE2E5C7CC8}"/>
              </a:ext>
            </a:extLst>
          </p:cNvPr>
          <p:cNvSpPr txBox="1">
            <a:spLocks noChangeAspect="1" noChangeArrowheads="1"/>
          </p:cNvSpPr>
          <p:nvPr/>
        </p:nvSpPr>
        <p:spPr bwMode="auto">
          <a:xfrm>
            <a:off x="292154" y="4839192"/>
            <a:ext cx="4274549"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During rotation, the wet strips dry and change shape, increasing spin.</a:t>
            </a:r>
          </a:p>
        </p:txBody>
      </p:sp>
      <p:sp>
        <p:nvSpPr>
          <p:cNvPr id="15" name="Text Box 11">
            <a:extLst>
              <a:ext uri="{FF2B5EF4-FFF2-40B4-BE49-F238E27FC236}">
                <a16:creationId xmlns:a16="http://schemas.microsoft.com/office/drawing/2014/main" id="{D94085C3-FDAA-EE47-AFC4-5607400336A4}"/>
              </a:ext>
            </a:extLst>
          </p:cNvPr>
          <p:cNvSpPr txBox="1">
            <a:spLocks noChangeAspect="1" noChangeArrowheads="1"/>
          </p:cNvSpPr>
          <p:nvPr/>
        </p:nvSpPr>
        <p:spPr bwMode="auto">
          <a:xfrm>
            <a:off x="302749" y="5842962"/>
            <a:ext cx="4274549"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Repeat</a:t>
            </a:r>
          </a:p>
        </p:txBody>
      </p:sp>
      <p:pic>
        <p:nvPicPr>
          <p:cNvPr id="16" name="Picture 15">
            <a:extLst>
              <a:ext uri="{FF2B5EF4-FFF2-40B4-BE49-F238E27FC236}">
                <a16:creationId xmlns:a16="http://schemas.microsoft.com/office/drawing/2014/main" id="{B17AB5F4-B42E-FA4C-87A1-44BD2BD21961}"/>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27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392286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How much power?</a:t>
            </a:r>
          </a:p>
        </p:txBody>
      </p:sp>
      <p:sp>
        <p:nvSpPr>
          <p:cNvPr id="3" name="TextBox 2"/>
          <p:cNvSpPr txBox="1"/>
          <p:nvPr/>
        </p:nvSpPr>
        <p:spPr>
          <a:xfrm>
            <a:off x="0" y="6581001"/>
            <a:ext cx="8913017" cy="276999"/>
          </a:xfrm>
          <a:prstGeom prst="rect">
            <a:avLst/>
          </a:prstGeom>
          <a:noFill/>
        </p:spPr>
        <p:txBody>
          <a:bodyPr wrap="none" rtlCol="0">
            <a:spAutoFit/>
          </a:bodyPr>
          <a:lstStyle/>
          <a:p>
            <a:r>
              <a:rPr lang="en-US" sz="1200" dirty="0">
                <a:latin typeface="Avenir Medium"/>
                <a:cs typeface="Avenir Medium"/>
                <a:hlinkClick r:id="rId2"/>
              </a:rPr>
              <a:t>https://www.technologyreview.com/s/608949/evaporation-engines-could-produce-more-power-than-coal-with-a-huge-caveat/</a:t>
            </a:r>
            <a:endParaRPr lang="en-US" sz="1200" dirty="0">
              <a:latin typeface="Avenir Medium"/>
              <a:cs typeface="Avenir Medium"/>
            </a:endParaRPr>
          </a:p>
        </p:txBody>
      </p:sp>
      <p:sp>
        <p:nvSpPr>
          <p:cNvPr id="20" name="Text Box 11">
            <a:extLst>
              <a:ext uri="{FF2B5EF4-FFF2-40B4-BE49-F238E27FC236}">
                <a16:creationId xmlns:a16="http://schemas.microsoft.com/office/drawing/2014/main" id="{368C45C8-C09B-634E-97E4-CECFF0634E85}"/>
              </a:ext>
            </a:extLst>
          </p:cNvPr>
          <p:cNvSpPr txBox="1">
            <a:spLocks noChangeAspect="1" noChangeArrowheads="1"/>
          </p:cNvSpPr>
          <p:nvPr/>
        </p:nvSpPr>
        <p:spPr bwMode="auto">
          <a:xfrm>
            <a:off x="327283" y="734442"/>
            <a:ext cx="8599382"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Evaporation occurs </a:t>
            </a:r>
            <a:r>
              <a:rPr lang="en-US" altLang="en-US" b="1" dirty="0">
                <a:latin typeface="Verdana" panose="020B0604030504040204" pitchFamily="34" charset="0"/>
                <a:ea typeface="Verdana" panose="020B0604030504040204" pitchFamily="34" charset="0"/>
                <a:cs typeface="Verdana" panose="020B0604030504040204" pitchFamily="34" charset="0"/>
              </a:rPr>
              <a:t>24/7</a:t>
            </a:r>
            <a:r>
              <a:rPr lang="en-US" altLang="en-US" dirty="0">
                <a:latin typeface="Verdana" panose="020B0604030504040204" pitchFamily="34" charset="0"/>
                <a:ea typeface="Verdana" panose="020B0604030504040204" pitchFamily="34" charset="0"/>
                <a:cs typeface="Verdana" panose="020B0604030504040204" pitchFamily="34" charset="0"/>
              </a:rPr>
              <a:t>, so could produce </a:t>
            </a:r>
            <a:r>
              <a:rPr lang="en-US" altLang="en-US" b="1" dirty="0">
                <a:latin typeface="Verdana" panose="020B0604030504040204" pitchFamily="34" charset="0"/>
                <a:ea typeface="Verdana" panose="020B0604030504040204" pitchFamily="34" charset="0"/>
                <a:cs typeface="Verdana" panose="020B0604030504040204" pitchFamily="34" charset="0"/>
              </a:rPr>
              <a:t>baseload power</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742950" lvl="1" indent="-285750" eaLnBrk="0" hangingPunct="0">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GCC</a:t>
            </a:r>
            <a:r>
              <a:rPr lang="en-US" altLang="en-US" dirty="0">
                <a:latin typeface="Verdana" panose="020B0604030504040204" pitchFamily="34" charset="0"/>
                <a:ea typeface="Verdana" panose="020B0604030504040204" pitchFamily="34" charset="0"/>
                <a:cs typeface="Verdana" panose="020B0604030504040204" pitchFamily="34" charset="0"/>
              </a:rPr>
              <a:t> will increase rates of evaporation.</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Using the </a:t>
            </a:r>
            <a:r>
              <a:rPr lang="en-US" altLang="en-US" b="1" dirty="0">
                <a:latin typeface="Verdana" panose="020B0604030504040204" pitchFamily="34" charset="0"/>
                <a:ea typeface="Verdana" panose="020B0604030504040204" pitchFamily="34" charset="0"/>
                <a:cs typeface="Verdana" panose="020B0604030504040204" pitchFamily="34" charset="0"/>
              </a:rPr>
              <a:t>‘evaporation engine’</a:t>
            </a:r>
            <a:r>
              <a:rPr lang="en-US" altLang="en-US" dirty="0">
                <a:latin typeface="Verdana" panose="020B0604030504040204" pitchFamily="34" charset="0"/>
                <a:ea typeface="Verdana" panose="020B0604030504040204" pitchFamily="34" charset="0"/>
                <a:cs typeface="Verdana" panose="020B0604030504040204" pitchFamily="34" charset="0"/>
              </a:rPr>
              <a:t> increases rate of evaporation.</a:t>
            </a:r>
          </a:p>
        </p:txBody>
      </p:sp>
      <p:sp>
        <p:nvSpPr>
          <p:cNvPr id="16" name="Text Box 11">
            <a:extLst>
              <a:ext uri="{FF2B5EF4-FFF2-40B4-BE49-F238E27FC236}">
                <a16:creationId xmlns:a16="http://schemas.microsoft.com/office/drawing/2014/main" id="{3B613EB6-9F9A-E54A-BFA5-2FDA12F8D392}"/>
              </a:ext>
            </a:extLst>
          </p:cNvPr>
          <p:cNvSpPr txBox="1">
            <a:spLocks noChangeAspect="1" noChangeArrowheads="1"/>
          </p:cNvSpPr>
          <p:nvPr/>
        </p:nvSpPr>
        <p:spPr bwMode="auto">
          <a:xfrm>
            <a:off x="327283" y="2671468"/>
            <a:ext cx="859938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Power production?</a:t>
            </a:r>
          </a:p>
          <a:p>
            <a:pPr eaLnBrk="0" hangingPunct="0"/>
            <a:r>
              <a:rPr lang="en-US" altLang="en-US" dirty="0">
                <a:latin typeface="Verdana" panose="020B0604030504040204" pitchFamily="34" charset="0"/>
                <a:ea typeface="Verdana" panose="020B0604030504040204" pitchFamily="34" charset="0"/>
                <a:cs typeface="Verdana" panose="020B0604030504040204" pitchFamily="34" charset="0"/>
              </a:rPr>
              <a:t>A 64 cm</a:t>
            </a:r>
            <a:r>
              <a:rPr lang="en-US" altLang="en-US" baseline="30000" dirty="0">
                <a:latin typeface="Verdana" panose="020B0604030504040204" pitchFamily="34" charset="0"/>
                <a:ea typeface="Verdana" panose="020B0604030504040204" pitchFamily="34" charset="0"/>
                <a:cs typeface="Verdana" panose="020B0604030504040204" pitchFamily="34" charset="0"/>
              </a:rPr>
              <a:t>2</a:t>
            </a:r>
            <a:r>
              <a:rPr lang="en-US" altLang="en-US" dirty="0">
                <a:latin typeface="Verdana" panose="020B0604030504040204" pitchFamily="34" charset="0"/>
                <a:ea typeface="Verdana" panose="020B0604030504040204" pitchFamily="34" charset="0"/>
                <a:cs typeface="Verdana" panose="020B0604030504040204" pitchFamily="34" charset="0"/>
              </a:rPr>
              <a:t> surface of water produces </a:t>
            </a:r>
            <a:r>
              <a:rPr lang="en-US" alt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2 µW of power. </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 Box 11">
            <a:extLst>
              <a:ext uri="{FF2B5EF4-FFF2-40B4-BE49-F238E27FC236}">
                <a16:creationId xmlns:a16="http://schemas.microsoft.com/office/drawing/2014/main" id="{39DB10E4-3641-9F44-888C-78FDD9C18094}"/>
              </a:ext>
            </a:extLst>
          </p:cNvPr>
          <p:cNvSpPr txBox="1">
            <a:spLocks noChangeAspect="1" noChangeArrowheads="1"/>
          </p:cNvSpPr>
          <p:nvPr/>
        </p:nvSpPr>
        <p:spPr bwMode="auto">
          <a:xfrm>
            <a:off x="849085" y="1682824"/>
            <a:ext cx="7478485" cy="86177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1600" i="1" dirty="0">
                <a:latin typeface="Verdana" panose="020B0604030504040204" pitchFamily="34" charset="0"/>
                <a:ea typeface="Verdana" panose="020B0604030504040204" pitchFamily="34" charset="0"/>
                <a:cs typeface="Verdana" panose="020B0604030504040204" pitchFamily="34" charset="0"/>
              </a:rPr>
              <a:t>“We could match power demand on an hourly basis about 98 percent of the time in warm and dry places, which means you don’t need an external battery to adjust for intermittency.”</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dirty="0" err="1">
                <a:latin typeface="Verdana" panose="020B0604030504040204" pitchFamily="34" charset="0"/>
                <a:ea typeface="Verdana" panose="020B0604030504040204" pitchFamily="34" charset="0"/>
                <a:cs typeface="Verdana" panose="020B0604030504040204" pitchFamily="34" charset="0"/>
              </a:rPr>
              <a:t>Sahin</a:t>
            </a:r>
            <a:r>
              <a:rPr lang="en-US" altLang="en-US" sz="1600" dirty="0">
                <a:latin typeface="Verdana" panose="020B0604030504040204" pitchFamily="34" charset="0"/>
                <a:ea typeface="Verdana" panose="020B0604030504040204" pitchFamily="34" charset="0"/>
                <a:cs typeface="Verdana" panose="020B0604030504040204" pitchFamily="34" charset="0"/>
              </a:rPr>
              <a:t> (researcher)</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Box 11">
            <a:extLst>
              <a:ext uri="{FF2B5EF4-FFF2-40B4-BE49-F238E27FC236}">
                <a16:creationId xmlns:a16="http://schemas.microsoft.com/office/drawing/2014/main" id="{4043EE77-C5EC-594D-AAEE-8DD822FBFD53}"/>
              </a:ext>
            </a:extLst>
          </p:cNvPr>
          <p:cNvSpPr txBox="1">
            <a:spLocks noChangeAspect="1" noChangeArrowheads="1"/>
          </p:cNvSpPr>
          <p:nvPr/>
        </p:nvSpPr>
        <p:spPr bwMode="auto">
          <a:xfrm>
            <a:off x="327283" y="3483941"/>
            <a:ext cx="8599382" cy="313932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latin typeface="Verdana" panose="020B0604030504040204" pitchFamily="34" charset="0"/>
                <a:ea typeface="Verdana" panose="020B0604030504040204" pitchFamily="34" charset="0"/>
                <a:cs typeface="Verdana" panose="020B0604030504040204" pitchFamily="34" charset="0"/>
              </a:rPr>
              <a:t>Scaled up potential?</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Efficient scale up: </a:t>
            </a:r>
            <a:r>
              <a:rPr lang="en-US" altLang="en-US" b="1" dirty="0">
                <a:latin typeface="Verdana" panose="020B0604030504040204" pitchFamily="34" charset="0"/>
                <a:ea typeface="Verdana" panose="020B0604030504040204" pitchFamily="34" charset="0"/>
                <a:cs typeface="Verdana" panose="020B0604030504040204" pitchFamily="34" charset="0"/>
              </a:rPr>
              <a:t>325 GW in the US </a:t>
            </a:r>
          </a:p>
          <a:p>
            <a:pPr marL="742950" lvl="1"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More than currently produced by coal (2017).</a:t>
            </a:r>
          </a:p>
          <a:p>
            <a:pPr marL="285750" indent="-285750" eaLnBrk="0" hangingPunct="0">
              <a:lnSpc>
                <a:spcPct val="150000"/>
              </a:lnSpc>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This level of power would require covering every body of water greater than 0.1 km2 (except for the Great Lakes).</a:t>
            </a:r>
          </a:p>
          <a:p>
            <a:pPr marL="285750" indent="-285750" eaLnBrk="0" hangingPunct="0">
              <a:lnSpc>
                <a:spcPct val="150000"/>
              </a:lnSpc>
              <a:buFont typeface="Arial" panose="020B0604020202020204" pitchFamily="34" charset="0"/>
              <a:buChar char="•"/>
            </a:pPr>
            <a:r>
              <a:rPr lang="en-US" altLang="en-US" b="1" dirty="0">
                <a:latin typeface="Verdana" panose="020B0604030504040204" pitchFamily="34" charset="0"/>
                <a:ea typeface="Verdana" panose="020B0604030504040204" pitchFamily="34" charset="0"/>
                <a:cs typeface="Verdana" panose="020B0604030504040204" pitchFamily="34" charset="0"/>
              </a:rPr>
              <a:t>Might affect climate and weather</a:t>
            </a:r>
            <a:r>
              <a:rPr lang="en-US" altLang="en-US" dirty="0">
                <a:latin typeface="Verdana" panose="020B0604030504040204" pitchFamily="34" charset="0"/>
                <a:ea typeface="Verdana" panose="020B0604030504040204" pitchFamily="34" charset="0"/>
                <a:cs typeface="Verdana" panose="020B0604030504040204" pitchFamily="34" charset="0"/>
              </a:rPr>
              <a:t>.</a:t>
            </a:r>
          </a:p>
          <a:p>
            <a:pPr marL="285750" indent="-285750" eaLnBrk="0" hangingPunct="0">
              <a:lnSpc>
                <a:spcPct val="150000"/>
              </a:lnSpc>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Some fraction of this use and output is more likely.</a:t>
            </a:r>
          </a:p>
          <a:p>
            <a:pPr marL="285750" indent="-285750" eaLnBrk="0" hangingPunct="0">
              <a:buFont typeface="Arial" panose="020B060402020202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Evaporation from </a:t>
            </a:r>
            <a:r>
              <a:rPr lang="en-US" altLang="en-US" b="1" i="1" dirty="0">
                <a:latin typeface="Verdana" panose="020B0604030504040204" pitchFamily="34" charset="0"/>
                <a:ea typeface="Verdana" panose="020B0604030504040204" pitchFamily="34" charset="0"/>
                <a:cs typeface="Verdana" panose="020B0604030504040204" pitchFamily="34" charset="0"/>
              </a:rPr>
              <a:t>industrial and human processes </a:t>
            </a:r>
            <a:r>
              <a:rPr lang="en-US" altLang="en-US" dirty="0">
                <a:latin typeface="Verdana" panose="020B0604030504040204" pitchFamily="34" charset="0"/>
                <a:ea typeface="Verdana" panose="020B0604030504040204" pitchFamily="34" charset="0"/>
                <a:cs typeface="Verdana" panose="020B0604030504040204" pitchFamily="34" charset="0"/>
              </a:rPr>
              <a:t>have not yet been included in the power model.</a:t>
            </a:r>
          </a:p>
        </p:txBody>
      </p:sp>
      <p:pic>
        <p:nvPicPr>
          <p:cNvPr id="10" name="Picture 9">
            <a:extLst>
              <a:ext uri="{FF2B5EF4-FFF2-40B4-BE49-F238E27FC236}">
                <a16:creationId xmlns:a16="http://schemas.microsoft.com/office/drawing/2014/main" id="{41AB778A-BB0C-BB4C-B71E-3C63001505E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967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175685" y="76210"/>
            <a:ext cx="776687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Largest global hydropower producers</a:t>
            </a:r>
          </a:p>
        </p:txBody>
      </p:sp>
      <p:sp>
        <p:nvSpPr>
          <p:cNvPr id="6" name="TextBox 5">
            <a:extLst>
              <a:ext uri="{FF2B5EF4-FFF2-40B4-BE49-F238E27FC236}">
                <a16:creationId xmlns:a16="http://schemas.microsoft.com/office/drawing/2014/main" id="{DB43DA85-8F0D-5941-BBB1-7888ECE3D22A}"/>
              </a:ext>
            </a:extLst>
          </p:cNvPr>
          <p:cNvSpPr txBox="1"/>
          <p:nvPr/>
        </p:nvSpPr>
        <p:spPr>
          <a:xfrm rot="16200000">
            <a:off x="5739644" y="3508010"/>
            <a:ext cx="6097438" cy="646331"/>
          </a:xfrm>
          <a:prstGeom prst="rect">
            <a:avLst/>
          </a:prstGeom>
          <a:noFill/>
        </p:spPr>
        <p:txBody>
          <a:bodyPr wrap="none" rtlCol="0">
            <a:spAutoFit/>
          </a:bodyPr>
          <a:lstStyle/>
          <a:p>
            <a:r>
              <a:rPr lang="en-US" sz="1200" dirty="0">
                <a:hlinkClick r:id="rId2"/>
              </a:rPr>
              <a:t>https://www.bp.com/content/dam/bp/en/corporate/pdf/energy-economics/statistical-review/</a:t>
            </a:r>
          </a:p>
          <a:p>
            <a:r>
              <a:rPr lang="en-US" sz="1200" dirty="0">
                <a:hlinkClick r:id=""/>
              </a:rPr>
              <a:t>https://www.hydropower.org/sites/default/files/publications-docs/</a:t>
            </a:r>
          </a:p>
          <a:p>
            <a:r>
              <a:rPr lang="en-US" sz="1200" dirty="0">
                <a:hlinkClick r:id=""/>
              </a:rPr>
              <a:t>2018_hydropower_status_report_infographics_spread_0.pdf</a:t>
            </a:r>
            <a:endParaRPr lang="en-US" sz="1200" dirty="0"/>
          </a:p>
        </p:txBody>
      </p:sp>
      <p:pic>
        <p:nvPicPr>
          <p:cNvPr id="7" name="Picture 6">
            <a:extLst>
              <a:ext uri="{FF2B5EF4-FFF2-40B4-BE49-F238E27FC236}">
                <a16:creationId xmlns:a16="http://schemas.microsoft.com/office/drawing/2014/main" id="{64BF7568-DB52-9E45-B8E5-DCD1E7C0C0CD}"/>
              </a:ext>
            </a:extLst>
          </p:cNvPr>
          <p:cNvPicPr>
            <a:picLocks noChangeAspect="1"/>
          </p:cNvPicPr>
          <p:nvPr/>
        </p:nvPicPr>
        <p:blipFill>
          <a:blip r:embed="rId3"/>
          <a:stretch>
            <a:fillRect/>
          </a:stretch>
        </p:blipFill>
        <p:spPr>
          <a:xfrm>
            <a:off x="143087" y="694360"/>
            <a:ext cx="8319387" cy="6097439"/>
          </a:xfrm>
          <a:prstGeom prst="rect">
            <a:avLst/>
          </a:prstGeom>
        </p:spPr>
      </p:pic>
      <p:pic>
        <p:nvPicPr>
          <p:cNvPr id="9" name="Picture 8">
            <a:extLst>
              <a:ext uri="{FF2B5EF4-FFF2-40B4-BE49-F238E27FC236}">
                <a16:creationId xmlns:a16="http://schemas.microsoft.com/office/drawing/2014/main" id="{5BDF19A9-B498-9648-B844-1DDA50A3D928}"/>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43683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TotalTime>
  <Words>6855</Words>
  <Application>Microsoft Macintosh PowerPoint</Application>
  <PresentationFormat>On-screen Show (4:3)</PresentationFormat>
  <Paragraphs>994</Paragraphs>
  <Slides>88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Avenir Medium</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54</cp:revision>
  <dcterms:created xsi:type="dcterms:W3CDTF">2019-10-11T00:50:20Z</dcterms:created>
  <dcterms:modified xsi:type="dcterms:W3CDTF">2019-10-11T12:10:43Z</dcterms:modified>
</cp:coreProperties>
</file>