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57" r:id="rId2"/>
    <p:sldId id="358" r:id="rId3"/>
    <p:sldId id="35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6"/>
    <p:restoredTop sz="94643"/>
  </p:normalViewPr>
  <p:slideViewPr>
    <p:cSldViewPr snapToGrid="0" snapToObjects="1">
      <p:cViewPr varScale="1">
        <p:scale>
          <a:sx n="122" d="100"/>
          <a:sy n="122" d="100"/>
        </p:scale>
        <p:origin x="29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95B-53F3-C546-822B-B4A91AC4E1D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05A2-D19D-A843-9041-4878D01C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7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95B-53F3-C546-822B-B4A91AC4E1D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05A2-D19D-A843-9041-4878D01C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95B-53F3-C546-822B-B4A91AC4E1D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05A2-D19D-A843-9041-4878D01C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9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95B-53F3-C546-822B-B4A91AC4E1D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05A2-D19D-A843-9041-4878D01C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46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95B-53F3-C546-822B-B4A91AC4E1D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05A2-D19D-A843-9041-4878D01C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95B-53F3-C546-822B-B4A91AC4E1D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05A2-D19D-A843-9041-4878D01C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015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95B-53F3-C546-822B-B4A91AC4E1D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05A2-D19D-A843-9041-4878D01C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34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95B-53F3-C546-822B-B4A91AC4E1D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05A2-D19D-A843-9041-4878D01C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7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95B-53F3-C546-822B-B4A91AC4E1D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05A2-D19D-A843-9041-4878D01C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5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95B-53F3-C546-822B-B4A91AC4E1D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05A2-D19D-A843-9041-4878D01C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4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C95B-53F3-C546-822B-B4A91AC4E1D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C05A2-D19D-A843-9041-4878D01C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8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C95B-53F3-C546-822B-B4A91AC4E1DE}" type="datetimeFigureOut">
              <a:rPr lang="en-US" smtClean="0"/>
              <a:t>11/27/18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C05A2-D19D-A843-9041-4878D01C54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79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336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VSEPR charts (1)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99A287-ADFD-EA46-879B-E6E79E954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15" y="700499"/>
            <a:ext cx="6582484" cy="6157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F1EC9E-925A-094B-A6C3-B5AD444B985B}"/>
              </a:ext>
            </a:extLst>
          </p:cNvPr>
          <p:cNvSpPr txBox="1"/>
          <p:nvPr/>
        </p:nvSpPr>
        <p:spPr>
          <a:xfrm>
            <a:off x="4679636" y="2932812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89398-4B4D-6D46-8128-F1CA62BBB356}"/>
              </a:ext>
            </a:extLst>
          </p:cNvPr>
          <p:cNvSpPr txBox="1"/>
          <p:nvPr/>
        </p:nvSpPr>
        <p:spPr>
          <a:xfrm>
            <a:off x="6218818" y="2932812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AFBAE2-2EB9-664A-9F60-94A96A64C6FE}"/>
              </a:ext>
            </a:extLst>
          </p:cNvPr>
          <p:cNvSpPr txBox="1"/>
          <p:nvPr/>
        </p:nvSpPr>
        <p:spPr>
          <a:xfrm>
            <a:off x="3542543" y="2932812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677E49-03B8-BC4E-82BA-7F8EBE858E59}"/>
              </a:ext>
            </a:extLst>
          </p:cNvPr>
          <p:cNvSpPr txBox="1"/>
          <p:nvPr/>
        </p:nvSpPr>
        <p:spPr>
          <a:xfrm>
            <a:off x="2579069" y="2932812"/>
            <a:ext cx="43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5F83F1-CE36-8D4A-9084-613E0A25021E}"/>
              </a:ext>
            </a:extLst>
          </p:cNvPr>
          <p:cNvSpPr txBox="1"/>
          <p:nvPr/>
        </p:nvSpPr>
        <p:spPr>
          <a:xfrm>
            <a:off x="7447922" y="2932812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d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077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-168"/>
            <a:ext cx="3437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VSEPR charts (2)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E83D1B-929D-194E-A633-81F05FFE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923" y="699806"/>
            <a:ext cx="7365076" cy="6158194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44B1171-4E76-8A44-B5A1-B64EB884BF05}"/>
              </a:ext>
            </a:extLst>
          </p:cNvPr>
          <p:cNvSpPr/>
          <p:nvPr/>
        </p:nvSpPr>
        <p:spPr>
          <a:xfrm>
            <a:off x="416689" y="694473"/>
            <a:ext cx="1099594" cy="972283"/>
          </a:xfrm>
          <a:prstGeom prst="wedgeRoundRectCallout">
            <a:avLst>
              <a:gd name="adj1" fmla="val 89749"/>
              <a:gd name="adj2" fmla="val 5358"/>
              <a:gd name="adj3" fmla="val 16667"/>
            </a:avLst>
          </a:prstGeom>
          <a:solidFill>
            <a:schemeClr val="bg1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432FF"/>
                </a:solidFill>
              </a:rPr>
              <a:t># atoms</a:t>
            </a:r>
          </a:p>
          <a:p>
            <a:pPr algn="ctr"/>
            <a:r>
              <a:rPr lang="en-US" sz="1400" dirty="0">
                <a:solidFill>
                  <a:srgbClr val="0432FF"/>
                </a:solidFill>
              </a:rPr>
              <a:t>bonded to the central atom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D19BF-60F5-4B42-A43C-0254971FF721}"/>
              </a:ext>
            </a:extLst>
          </p:cNvPr>
          <p:cNvSpPr txBox="1"/>
          <p:nvPr/>
        </p:nvSpPr>
        <p:spPr>
          <a:xfrm>
            <a:off x="1252539" y="3815991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D8F2-972E-6D48-8608-EE740A189E50}"/>
              </a:ext>
            </a:extLst>
          </p:cNvPr>
          <p:cNvSpPr txBox="1"/>
          <p:nvPr/>
        </p:nvSpPr>
        <p:spPr>
          <a:xfrm>
            <a:off x="1128998" y="4845372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9DDFE-A235-4C4E-A839-403B28B1B7E0}"/>
              </a:ext>
            </a:extLst>
          </p:cNvPr>
          <p:cNvSpPr txBox="1"/>
          <p:nvPr/>
        </p:nvSpPr>
        <p:spPr>
          <a:xfrm>
            <a:off x="1009729" y="596347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d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DF19B-EBED-894C-AA5F-62FE5F887104}"/>
              </a:ext>
            </a:extLst>
          </p:cNvPr>
          <p:cNvSpPr txBox="1"/>
          <p:nvPr/>
        </p:nvSpPr>
        <p:spPr>
          <a:xfrm>
            <a:off x="1249224" y="2656379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9A595-83D3-714E-9858-1B06D1BFDA61}"/>
              </a:ext>
            </a:extLst>
          </p:cNvPr>
          <p:cNvSpPr txBox="1"/>
          <p:nvPr/>
        </p:nvSpPr>
        <p:spPr>
          <a:xfrm>
            <a:off x="1351924" y="1728433"/>
            <a:ext cx="43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2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VSEPR charts (3)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1A72E55-7999-A04A-B3D4-3E3390B677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802" y="1007534"/>
          <a:ext cx="8517467" cy="5400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5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lone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 err="1"/>
                        <a:t>e</a:t>
                      </a:r>
                      <a:r>
                        <a:rPr lang="en-US" sz="1600" baseline="0" dirty="0"/>
                        <a:t>- pr</a:t>
                      </a:r>
                      <a:endParaRPr lang="en-US" sz="16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atoms </a:t>
                      </a:r>
                    </a:p>
                    <a:p>
                      <a:pPr algn="ctr"/>
                      <a:r>
                        <a:rPr lang="en-US" sz="1600" dirty="0"/>
                        <a:t>bonded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e</a:t>
                      </a:r>
                      <a:r>
                        <a:rPr lang="en-US" sz="1600" dirty="0"/>
                        <a:t>-</a:t>
                      </a:r>
                      <a:r>
                        <a:rPr lang="en-US" sz="1600" baseline="0" dirty="0"/>
                        <a:t> pair geometry</a:t>
                      </a:r>
                      <a:endParaRPr lang="en-US" sz="16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Molecular</a:t>
                      </a:r>
                    </a:p>
                    <a:p>
                      <a:pPr algn="ctr"/>
                      <a:r>
                        <a:rPr lang="en-US" sz="1600" dirty="0"/>
                        <a:t>geometry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Bond</a:t>
                      </a:r>
                    </a:p>
                    <a:p>
                      <a:pPr algn="r"/>
                      <a:r>
                        <a:rPr lang="en-US" sz="1600" dirty="0"/>
                        <a:t>Angle</a:t>
                      </a:r>
                      <a:r>
                        <a:rPr lang="en-US" sz="1600" baseline="0" dirty="0"/>
                        <a:t> (°)</a:t>
                      </a:r>
                      <a:endParaRPr lang="en-US" sz="16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planar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baseline="0" dirty="0"/>
                        <a:t> planar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planar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 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tetrahedral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tetrahedral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tetrahedral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pyramidal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 109.5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tetrahedral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&lt;109.5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90, 120, 180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seesaw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90, 120, 180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T-shaped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</a:t>
                      </a:r>
                      <a:r>
                        <a:rPr lang="en-US" sz="1600" baseline="0" dirty="0"/>
                        <a:t> 180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square pyramidal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square planar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</a:t>
                      </a:r>
                      <a:r>
                        <a:rPr lang="en-US" sz="1600" baseline="0" dirty="0"/>
                        <a:t> 180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2E00FEA-E27D-C041-9AB7-B23C5BF371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5391574"/>
            <a:ext cx="1219200" cy="101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AF754E-268B-B942-AFA0-3D85296565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1608672"/>
            <a:ext cx="1219200" cy="4741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FB6708-76AE-AC48-9A99-FD041F361D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2082805"/>
            <a:ext cx="1219200" cy="5418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D7C169-CAD8-444E-8079-2074CA98AC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2709335"/>
            <a:ext cx="1219200" cy="812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FD8147-DAFC-F249-8A87-FFD1A39778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4064004"/>
            <a:ext cx="1219200" cy="10498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4FA984-F022-6A4B-BC85-F6FF25A6FB13}"/>
              </a:ext>
            </a:extLst>
          </p:cNvPr>
          <p:cNvSpPr txBox="1"/>
          <p:nvPr/>
        </p:nvSpPr>
        <p:spPr>
          <a:xfrm>
            <a:off x="6089731" y="6488668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ndara"/>
                <a:cs typeface="Candara"/>
              </a:rPr>
              <a:t>http://</a:t>
            </a:r>
            <a:r>
              <a:rPr lang="en-US" sz="1600" dirty="0" err="1">
                <a:latin typeface="Candara"/>
                <a:cs typeface="Candara"/>
              </a:rPr>
              <a:t>intro.chem.okstate.edu</a:t>
            </a:r>
            <a:endParaRPr lang="en-US" sz="1600" dirty="0">
              <a:latin typeface="Candara"/>
              <a:cs typeface="Candar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37A8F3-947F-F941-8C4B-8F870DD78284}"/>
              </a:ext>
            </a:extLst>
          </p:cNvPr>
          <p:cNvSpPr txBox="1"/>
          <p:nvPr/>
        </p:nvSpPr>
        <p:spPr>
          <a:xfrm>
            <a:off x="3236229" y="1583270"/>
            <a:ext cx="385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896066-C5CC-DA43-9DEC-3F0750E27F80}"/>
              </a:ext>
            </a:extLst>
          </p:cNvPr>
          <p:cNvSpPr txBox="1"/>
          <p:nvPr/>
        </p:nvSpPr>
        <p:spPr>
          <a:xfrm>
            <a:off x="3701768" y="2116670"/>
            <a:ext cx="451132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  <a:r>
              <a:rPr lang="en-US" sz="1600" b="1" baseline="30000" dirty="0">
                <a:solidFill>
                  <a:srgbClr val="0000FF"/>
                </a:solidFill>
              </a:rPr>
              <a:t>2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DD4C70-9A54-424E-B133-3EE716D7A0E3}"/>
              </a:ext>
            </a:extLst>
          </p:cNvPr>
          <p:cNvSpPr txBox="1"/>
          <p:nvPr/>
        </p:nvSpPr>
        <p:spPr>
          <a:xfrm>
            <a:off x="3588673" y="3069170"/>
            <a:ext cx="44992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  <a:r>
              <a:rPr lang="en-US" sz="1600" b="1" baseline="30000" dirty="0">
                <a:solidFill>
                  <a:srgbClr val="0000FF"/>
                </a:solidFill>
              </a:rPr>
              <a:t>3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02EA4F-4931-9641-A92F-08D2E98F1506}"/>
              </a:ext>
            </a:extLst>
          </p:cNvPr>
          <p:cNvSpPr txBox="1"/>
          <p:nvPr/>
        </p:nvSpPr>
        <p:spPr>
          <a:xfrm>
            <a:off x="3886202" y="4114800"/>
            <a:ext cx="56938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  <a:r>
              <a:rPr lang="en-US" sz="1600" b="1" baseline="30000" dirty="0">
                <a:solidFill>
                  <a:srgbClr val="0000FF"/>
                </a:solidFill>
              </a:rPr>
              <a:t>3</a:t>
            </a:r>
            <a:r>
              <a:rPr lang="en-US" sz="1600" b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E53E24-E60A-8A4E-B409-FFDF5C06FDA1}"/>
              </a:ext>
            </a:extLst>
          </p:cNvPr>
          <p:cNvSpPr txBox="1"/>
          <p:nvPr/>
        </p:nvSpPr>
        <p:spPr>
          <a:xfrm>
            <a:off x="3486370" y="5681246"/>
            <a:ext cx="62843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  <a:r>
              <a:rPr lang="en-US" sz="1600" b="1" baseline="30000" dirty="0">
                <a:solidFill>
                  <a:srgbClr val="0000FF"/>
                </a:solidFill>
              </a:rPr>
              <a:t>3</a:t>
            </a:r>
            <a:r>
              <a:rPr lang="en-US" sz="1600" b="1" dirty="0">
                <a:solidFill>
                  <a:srgbClr val="0000FF"/>
                </a:solidFill>
              </a:rPr>
              <a:t>d</a:t>
            </a:r>
            <a:r>
              <a:rPr lang="en-US" sz="1600" b="1" baseline="30000" dirty="0">
                <a:solidFill>
                  <a:srgbClr val="0000FF"/>
                </a:solidFill>
              </a:rPr>
              <a:t>2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7" name="Right Bracket 36">
            <a:extLst>
              <a:ext uri="{FF2B5EF4-FFF2-40B4-BE49-F238E27FC236}">
                <a16:creationId xmlns:a16="http://schemas.microsoft.com/office/drawing/2014/main" id="{0DF2E555-6E85-3A4A-9E52-F02F0ADCC321}"/>
              </a:ext>
            </a:extLst>
          </p:cNvPr>
          <p:cNvSpPr/>
          <p:nvPr/>
        </p:nvSpPr>
        <p:spPr bwMode="auto">
          <a:xfrm>
            <a:off x="3657600" y="1981200"/>
            <a:ext cx="76200" cy="685800"/>
          </a:xfrm>
          <a:prstGeom prst="rightBracke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Skia" pitchFamily="-111" charset="0"/>
            </a:endParaRPr>
          </a:p>
        </p:txBody>
      </p:sp>
      <p:sp>
        <p:nvSpPr>
          <p:cNvPr id="38" name="Right Bracket 37">
            <a:extLst>
              <a:ext uri="{FF2B5EF4-FFF2-40B4-BE49-F238E27FC236}">
                <a16:creationId xmlns:a16="http://schemas.microsoft.com/office/drawing/2014/main" id="{8595789F-A5A7-FA4E-AFAB-55D09ED7F2C4}"/>
              </a:ext>
            </a:extLst>
          </p:cNvPr>
          <p:cNvSpPr/>
          <p:nvPr/>
        </p:nvSpPr>
        <p:spPr bwMode="auto">
          <a:xfrm>
            <a:off x="3505200" y="2743200"/>
            <a:ext cx="76200" cy="990600"/>
          </a:xfrm>
          <a:prstGeom prst="rightBracke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Skia" pitchFamily="-111" charset="0"/>
            </a:endParaRPr>
          </a:p>
        </p:txBody>
      </p:sp>
      <p:sp>
        <p:nvSpPr>
          <p:cNvPr id="39" name="Right Bracket 38">
            <a:extLst>
              <a:ext uri="{FF2B5EF4-FFF2-40B4-BE49-F238E27FC236}">
                <a16:creationId xmlns:a16="http://schemas.microsoft.com/office/drawing/2014/main" id="{14889ABA-08E1-5748-9184-EF9594F60CB5}"/>
              </a:ext>
            </a:extLst>
          </p:cNvPr>
          <p:cNvSpPr/>
          <p:nvPr/>
        </p:nvSpPr>
        <p:spPr bwMode="auto">
          <a:xfrm>
            <a:off x="3810000" y="3886200"/>
            <a:ext cx="101600" cy="1371600"/>
          </a:xfrm>
          <a:prstGeom prst="rightBracke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Skia" pitchFamily="-111" charset="0"/>
            </a:endParaRPr>
          </a:p>
        </p:txBody>
      </p:sp>
      <p:sp>
        <p:nvSpPr>
          <p:cNvPr id="40" name="Right Bracket 39">
            <a:extLst>
              <a:ext uri="{FF2B5EF4-FFF2-40B4-BE49-F238E27FC236}">
                <a16:creationId xmlns:a16="http://schemas.microsoft.com/office/drawing/2014/main" id="{914E6E4D-BA38-E948-A606-4B4381093B82}"/>
              </a:ext>
            </a:extLst>
          </p:cNvPr>
          <p:cNvSpPr/>
          <p:nvPr/>
        </p:nvSpPr>
        <p:spPr bwMode="auto">
          <a:xfrm>
            <a:off x="3429000" y="5384800"/>
            <a:ext cx="76200" cy="990600"/>
          </a:xfrm>
          <a:prstGeom prst="rightBracke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>
              <a:latin typeface="Skia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8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Macintosh PowerPoint</Application>
  <PresentationFormat>On-screen Show (4:3)</PresentationFormat>
  <Paragraphs>95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Candara</vt:lpstr>
      <vt:lpstr>Skia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2018-11-27T22:51:03Z</dcterms:created>
  <dcterms:modified xsi:type="dcterms:W3CDTF">2018-11-27T22:51:55Z</dcterms:modified>
</cp:coreProperties>
</file>